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38"/>
  </p:notesMasterIdLst>
  <p:handoutMasterIdLst>
    <p:handoutMasterId r:id="rId39"/>
  </p:handoutMasterIdLst>
  <p:sldIdLst>
    <p:sldId id="1236" r:id="rId3"/>
    <p:sldId id="363" r:id="rId4"/>
    <p:sldId id="1238" r:id="rId5"/>
    <p:sldId id="489" r:id="rId6"/>
    <p:sldId id="495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378" r:id="rId21"/>
    <p:sldId id="261" r:id="rId22"/>
    <p:sldId id="640" r:id="rId23"/>
    <p:sldId id="628" r:id="rId24"/>
    <p:sldId id="629" r:id="rId25"/>
    <p:sldId id="630" r:id="rId26"/>
    <p:sldId id="631" r:id="rId27"/>
    <p:sldId id="632" r:id="rId28"/>
    <p:sldId id="633" r:id="rId29"/>
    <p:sldId id="1243" r:id="rId30"/>
    <p:sldId id="1240" r:id="rId31"/>
    <p:sldId id="373" r:id="rId32"/>
    <p:sldId id="374" r:id="rId33"/>
    <p:sldId id="375" r:id="rId34"/>
    <p:sldId id="376" r:id="rId35"/>
    <p:sldId id="1241" r:id="rId36"/>
    <p:sldId id="1242" r:id="rId37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prea Dragos" initials="OD" lastIdx="27" clrIdx="0"/>
  <p:cmAuthor id="1" name="Radu" initials="R" lastIdx="1" clrIdx="1">
    <p:extLst>
      <p:ext uri="{19B8F6BF-5375-455C-9EA6-DF929625EA0E}">
        <p15:presenceInfo xmlns:p15="http://schemas.microsoft.com/office/powerpoint/2012/main" userId="Radu" providerId="None"/>
      </p:ext>
    </p:extLst>
  </p:cmAuthor>
  <p:cmAuthor id="2" name="3" initials="3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59D5-26C2-49DD-A09D-41794CCEB49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7F319E-F0C6-4205-9561-B484D2A0E57A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o-RO" sz="3600" dirty="0">
              <a:solidFill>
                <a:srgbClr val="002060"/>
              </a:solidFill>
            </a:rPr>
            <a:t>ACTIVE</a:t>
          </a:r>
          <a:endParaRPr lang="en-US" sz="3600" dirty="0">
            <a:solidFill>
              <a:srgbClr val="002060"/>
            </a:solidFill>
          </a:endParaRPr>
        </a:p>
      </dgm:t>
    </dgm:pt>
    <dgm:pt modelId="{410BC69C-3F6B-4E2A-96D8-2B4373D9FE6F}" type="parTrans" cxnId="{AE548EF4-CA93-4731-9438-0CB561DE338B}">
      <dgm:prSet/>
      <dgm:spPr/>
      <dgm:t>
        <a:bodyPr/>
        <a:lstStyle/>
        <a:p>
          <a:endParaRPr lang="en-US"/>
        </a:p>
      </dgm:t>
    </dgm:pt>
    <dgm:pt modelId="{AE13683E-A6D3-4E18-A44F-7F2133B93E49}" type="sibTrans" cxnId="{AE548EF4-CA93-4731-9438-0CB561DE338B}">
      <dgm:prSet/>
      <dgm:spPr/>
      <dgm:t>
        <a:bodyPr/>
        <a:lstStyle/>
        <a:p>
          <a:endParaRPr lang="en-US"/>
        </a:p>
      </dgm:t>
    </dgm:pt>
    <dgm:pt modelId="{E33D382F-8DEE-45C3-B7D7-D1904E1CD968}">
      <dgm:prSet phldrT="[Text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CURENTE </a:t>
          </a:r>
          <a:endParaRPr lang="en-US" dirty="0">
            <a:solidFill>
              <a:srgbClr val="002060"/>
            </a:solidFill>
          </a:endParaRPr>
        </a:p>
      </dgm:t>
    </dgm:pt>
    <dgm:pt modelId="{79B2C6F7-C1A0-43C6-89B9-A9B6CB848FE1}" type="parTrans" cxnId="{5C29B69A-E0A9-42D7-848B-02A5AF3C19F9}">
      <dgm:prSet/>
      <dgm:spPr/>
      <dgm:t>
        <a:bodyPr/>
        <a:lstStyle/>
        <a:p>
          <a:endParaRPr lang="en-US"/>
        </a:p>
      </dgm:t>
    </dgm:pt>
    <dgm:pt modelId="{6145CB5D-0411-41F9-BBEF-2174AB75A278}" type="sibTrans" cxnId="{5C29B69A-E0A9-42D7-848B-02A5AF3C19F9}">
      <dgm:prSet/>
      <dgm:spPr/>
      <dgm:t>
        <a:bodyPr/>
        <a:lstStyle/>
        <a:p>
          <a:endParaRPr lang="en-US"/>
        </a:p>
      </dgm:t>
    </dgm:pt>
    <dgm:pt modelId="{D8D21B64-BAF6-421B-ABE2-35E56E4CA086}">
      <dgm:prSet phldrT="[Text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NON-CURENTE</a:t>
          </a:r>
          <a:endParaRPr lang="en-US" dirty="0">
            <a:solidFill>
              <a:srgbClr val="002060"/>
            </a:solidFill>
          </a:endParaRPr>
        </a:p>
      </dgm:t>
    </dgm:pt>
    <dgm:pt modelId="{C4558C35-E8F5-403B-85F9-CD7BAC31C745}" type="parTrans" cxnId="{4D79039B-6156-4701-8C9C-5D0477892E16}">
      <dgm:prSet/>
      <dgm:spPr/>
      <dgm:t>
        <a:bodyPr/>
        <a:lstStyle/>
        <a:p>
          <a:endParaRPr lang="en-US"/>
        </a:p>
      </dgm:t>
    </dgm:pt>
    <dgm:pt modelId="{126BFD02-4E36-4EA9-8E59-22539866DF4C}" type="sibTrans" cxnId="{4D79039B-6156-4701-8C9C-5D0477892E16}">
      <dgm:prSet/>
      <dgm:spPr/>
      <dgm:t>
        <a:bodyPr/>
        <a:lstStyle/>
        <a:p>
          <a:endParaRPr lang="en-US"/>
        </a:p>
      </dgm:t>
    </dgm:pt>
    <dgm:pt modelId="{64DA1457-709A-470F-B4BA-9C0D6D062AFC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o-RO" sz="3600" dirty="0">
              <a:solidFill>
                <a:srgbClr val="002060"/>
              </a:solidFill>
            </a:rPr>
            <a:t>DATORII</a:t>
          </a:r>
          <a:endParaRPr lang="en-US" sz="3600" dirty="0">
            <a:solidFill>
              <a:srgbClr val="002060"/>
            </a:solidFill>
          </a:endParaRPr>
        </a:p>
      </dgm:t>
    </dgm:pt>
    <dgm:pt modelId="{B49EBF4E-B888-493D-BA3C-A17002A21B4F}" type="parTrans" cxnId="{F23EED04-170A-4A1B-A4C2-DAB3CE65664C}">
      <dgm:prSet/>
      <dgm:spPr/>
      <dgm:t>
        <a:bodyPr/>
        <a:lstStyle/>
        <a:p>
          <a:endParaRPr lang="en-US"/>
        </a:p>
      </dgm:t>
    </dgm:pt>
    <dgm:pt modelId="{29AF58DC-19C1-4E53-B725-F38BF4034F48}" type="sibTrans" cxnId="{F23EED04-170A-4A1B-A4C2-DAB3CE65664C}">
      <dgm:prSet/>
      <dgm:spPr/>
      <dgm:t>
        <a:bodyPr/>
        <a:lstStyle/>
        <a:p>
          <a:endParaRPr lang="en-US"/>
        </a:p>
      </dgm:t>
    </dgm:pt>
    <dgm:pt modelId="{A32CFF21-F121-4061-A819-EDC1252AAA46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CURENTE </a:t>
          </a:r>
          <a:endParaRPr lang="en-US" dirty="0">
            <a:solidFill>
              <a:srgbClr val="002060"/>
            </a:solidFill>
          </a:endParaRPr>
        </a:p>
      </dgm:t>
    </dgm:pt>
    <dgm:pt modelId="{31005B16-6D00-4458-9692-9299BBB42D1D}" type="parTrans" cxnId="{A60BD0DA-DD9A-4377-92E3-1503CEBC4BB7}">
      <dgm:prSet/>
      <dgm:spPr/>
      <dgm:t>
        <a:bodyPr/>
        <a:lstStyle/>
        <a:p>
          <a:endParaRPr lang="en-US"/>
        </a:p>
      </dgm:t>
    </dgm:pt>
    <dgm:pt modelId="{BBC333E2-14B5-4B36-97BD-9F5155085EE8}" type="sibTrans" cxnId="{A60BD0DA-DD9A-4377-92E3-1503CEBC4BB7}">
      <dgm:prSet/>
      <dgm:spPr/>
      <dgm:t>
        <a:bodyPr/>
        <a:lstStyle/>
        <a:p>
          <a:endParaRPr lang="en-US"/>
        </a:p>
      </dgm:t>
    </dgm:pt>
    <dgm:pt modelId="{74C269CF-5DD7-49BF-B95B-5805F657016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NON-CURENTE</a:t>
          </a:r>
          <a:endParaRPr lang="en-US" dirty="0">
            <a:solidFill>
              <a:srgbClr val="002060"/>
            </a:solidFill>
          </a:endParaRPr>
        </a:p>
      </dgm:t>
    </dgm:pt>
    <dgm:pt modelId="{7BA64D8F-740C-47DD-A929-738351A253A4}" type="parTrans" cxnId="{08A809D1-3442-411B-BFE9-7459519BFDE2}">
      <dgm:prSet/>
      <dgm:spPr/>
      <dgm:t>
        <a:bodyPr/>
        <a:lstStyle/>
        <a:p>
          <a:endParaRPr lang="en-US"/>
        </a:p>
      </dgm:t>
    </dgm:pt>
    <dgm:pt modelId="{B257FF5B-6B87-4C28-A257-8B53DBBBEF75}" type="sibTrans" cxnId="{08A809D1-3442-411B-BFE9-7459519BFDE2}">
      <dgm:prSet/>
      <dgm:spPr/>
      <dgm:t>
        <a:bodyPr/>
        <a:lstStyle/>
        <a:p>
          <a:endParaRPr lang="en-US"/>
        </a:p>
      </dgm:t>
    </dgm:pt>
    <dgm:pt modelId="{79B001ED-E7FA-4716-8203-E3BDA93F288C}" type="pres">
      <dgm:prSet presAssocID="{D09659D5-26C2-49DD-A09D-41794CCEB492}" presName="Name0" presStyleCnt="0">
        <dgm:presLayoutVars>
          <dgm:dir/>
          <dgm:animLvl val="lvl"/>
          <dgm:resizeHandles/>
        </dgm:presLayoutVars>
      </dgm:prSet>
      <dgm:spPr/>
    </dgm:pt>
    <dgm:pt modelId="{AFD6156A-A017-4241-84F7-EA600875A947}" type="pres">
      <dgm:prSet presAssocID="{B57F319E-F0C6-4205-9561-B484D2A0E57A}" presName="linNode" presStyleCnt="0"/>
      <dgm:spPr/>
    </dgm:pt>
    <dgm:pt modelId="{715A69F8-D440-4A2E-A74C-36D490D1029F}" type="pres">
      <dgm:prSet presAssocID="{B57F319E-F0C6-4205-9561-B484D2A0E57A}" presName="parentShp" presStyleLbl="node1" presStyleIdx="0" presStyleCnt="2" custLinFactNeighborX="-1718" custLinFactNeighborY="-26">
        <dgm:presLayoutVars>
          <dgm:bulletEnabled val="1"/>
        </dgm:presLayoutVars>
      </dgm:prSet>
      <dgm:spPr/>
    </dgm:pt>
    <dgm:pt modelId="{764D6C9D-84F7-4544-A4F4-56FE68548170}" type="pres">
      <dgm:prSet presAssocID="{B57F319E-F0C6-4205-9561-B484D2A0E57A}" presName="childShp" presStyleLbl="bgAccFollowNode1" presStyleIdx="0" presStyleCnt="2">
        <dgm:presLayoutVars>
          <dgm:bulletEnabled val="1"/>
        </dgm:presLayoutVars>
      </dgm:prSet>
      <dgm:spPr/>
    </dgm:pt>
    <dgm:pt modelId="{1CD583E9-AE89-467B-992B-3A7F4DEAB87E}" type="pres">
      <dgm:prSet presAssocID="{AE13683E-A6D3-4E18-A44F-7F2133B93E49}" presName="spacing" presStyleCnt="0"/>
      <dgm:spPr/>
    </dgm:pt>
    <dgm:pt modelId="{0A791CD3-7ECF-4DC3-96EB-0ADBC870625B}" type="pres">
      <dgm:prSet presAssocID="{64DA1457-709A-470F-B4BA-9C0D6D062AFC}" presName="linNode" presStyleCnt="0"/>
      <dgm:spPr/>
    </dgm:pt>
    <dgm:pt modelId="{D6560183-101B-4471-B3EE-A62160552BFA}" type="pres">
      <dgm:prSet presAssocID="{64DA1457-709A-470F-B4BA-9C0D6D062AFC}" presName="parentShp" presStyleLbl="node1" presStyleIdx="1" presStyleCnt="2">
        <dgm:presLayoutVars>
          <dgm:bulletEnabled val="1"/>
        </dgm:presLayoutVars>
      </dgm:prSet>
      <dgm:spPr/>
    </dgm:pt>
    <dgm:pt modelId="{AD346706-39C2-4124-B50F-3A60B6048EF7}" type="pres">
      <dgm:prSet presAssocID="{64DA1457-709A-470F-B4BA-9C0D6D062AF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F23EED04-170A-4A1B-A4C2-DAB3CE65664C}" srcId="{D09659D5-26C2-49DD-A09D-41794CCEB492}" destId="{64DA1457-709A-470F-B4BA-9C0D6D062AFC}" srcOrd="1" destOrd="0" parTransId="{B49EBF4E-B888-493D-BA3C-A17002A21B4F}" sibTransId="{29AF58DC-19C1-4E53-B725-F38BF4034F48}"/>
    <dgm:cxn modelId="{C24D3029-EDFB-42F7-9215-C8511BC2AB5D}" type="presOf" srcId="{D09659D5-26C2-49DD-A09D-41794CCEB492}" destId="{79B001ED-E7FA-4716-8203-E3BDA93F288C}" srcOrd="0" destOrd="0" presId="urn:microsoft.com/office/officeart/2005/8/layout/vList6"/>
    <dgm:cxn modelId="{5B58D940-2FFA-4A97-87E3-FB9B1D2C352C}" type="presOf" srcId="{74C269CF-5DD7-49BF-B95B-5805F6570160}" destId="{AD346706-39C2-4124-B50F-3A60B6048EF7}" srcOrd="0" destOrd="1" presId="urn:microsoft.com/office/officeart/2005/8/layout/vList6"/>
    <dgm:cxn modelId="{38A15952-66E0-44B6-9494-5E58942B97AC}" type="presOf" srcId="{D8D21B64-BAF6-421B-ABE2-35E56E4CA086}" destId="{764D6C9D-84F7-4544-A4F4-56FE68548170}" srcOrd="0" destOrd="1" presId="urn:microsoft.com/office/officeart/2005/8/layout/vList6"/>
    <dgm:cxn modelId="{FB395355-32E9-47B9-8415-7645935BCAF4}" type="presOf" srcId="{E33D382F-8DEE-45C3-B7D7-D1904E1CD968}" destId="{764D6C9D-84F7-4544-A4F4-56FE68548170}" srcOrd="0" destOrd="0" presId="urn:microsoft.com/office/officeart/2005/8/layout/vList6"/>
    <dgm:cxn modelId="{CC7A9779-78C5-4202-9E33-AF4225BC5D5C}" type="presOf" srcId="{A32CFF21-F121-4061-A819-EDC1252AAA46}" destId="{AD346706-39C2-4124-B50F-3A60B6048EF7}" srcOrd="0" destOrd="0" presId="urn:microsoft.com/office/officeart/2005/8/layout/vList6"/>
    <dgm:cxn modelId="{5C29B69A-E0A9-42D7-848B-02A5AF3C19F9}" srcId="{B57F319E-F0C6-4205-9561-B484D2A0E57A}" destId="{E33D382F-8DEE-45C3-B7D7-D1904E1CD968}" srcOrd="0" destOrd="0" parTransId="{79B2C6F7-C1A0-43C6-89B9-A9B6CB848FE1}" sibTransId="{6145CB5D-0411-41F9-BBEF-2174AB75A278}"/>
    <dgm:cxn modelId="{4D79039B-6156-4701-8C9C-5D0477892E16}" srcId="{B57F319E-F0C6-4205-9561-B484D2A0E57A}" destId="{D8D21B64-BAF6-421B-ABE2-35E56E4CA086}" srcOrd="1" destOrd="0" parTransId="{C4558C35-E8F5-403B-85F9-CD7BAC31C745}" sibTransId="{126BFD02-4E36-4EA9-8E59-22539866DF4C}"/>
    <dgm:cxn modelId="{0594E9A3-4231-470E-852B-9C07B06A0785}" type="presOf" srcId="{B57F319E-F0C6-4205-9561-B484D2A0E57A}" destId="{715A69F8-D440-4A2E-A74C-36D490D1029F}" srcOrd="0" destOrd="0" presId="urn:microsoft.com/office/officeart/2005/8/layout/vList6"/>
    <dgm:cxn modelId="{08A809D1-3442-411B-BFE9-7459519BFDE2}" srcId="{64DA1457-709A-470F-B4BA-9C0D6D062AFC}" destId="{74C269CF-5DD7-49BF-B95B-5805F6570160}" srcOrd="1" destOrd="0" parTransId="{7BA64D8F-740C-47DD-A929-738351A253A4}" sibTransId="{B257FF5B-6B87-4C28-A257-8B53DBBBEF75}"/>
    <dgm:cxn modelId="{A60BD0DA-DD9A-4377-92E3-1503CEBC4BB7}" srcId="{64DA1457-709A-470F-B4BA-9C0D6D062AFC}" destId="{A32CFF21-F121-4061-A819-EDC1252AAA46}" srcOrd="0" destOrd="0" parTransId="{31005B16-6D00-4458-9692-9299BBB42D1D}" sibTransId="{BBC333E2-14B5-4B36-97BD-9F5155085EE8}"/>
    <dgm:cxn modelId="{3EFBD9E9-93DE-4A07-954B-5CF33589A0AF}" type="presOf" srcId="{64DA1457-709A-470F-B4BA-9C0D6D062AFC}" destId="{D6560183-101B-4471-B3EE-A62160552BFA}" srcOrd="0" destOrd="0" presId="urn:microsoft.com/office/officeart/2005/8/layout/vList6"/>
    <dgm:cxn modelId="{AE548EF4-CA93-4731-9438-0CB561DE338B}" srcId="{D09659D5-26C2-49DD-A09D-41794CCEB492}" destId="{B57F319E-F0C6-4205-9561-B484D2A0E57A}" srcOrd="0" destOrd="0" parTransId="{410BC69C-3F6B-4E2A-96D8-2B4373D9FE6F}" sibTransId="{AE13683E-A6D3-4E18-A44F-7F2133B93E49}"/>
    <dgm:cxn modelId="{096AC3C6-D95F-4D5F-BB3D-4B96052C1F67}" type="presParOf" srcId="{79B001ED-E7FA-4716-8203-E3BDA93F288C}" destId="{AFD6156A-A017-4241-84F7-EA600875A947}" srcOrd="0" destOrd="0" presId="urn:microsoft.com/office/officeart/2005/8/layout/vList6"/>
    <dgm:cxn modelId="{BBC51146-796E-4D27-B179-586A84469AAC}" type="presParOf" srcId="{AFD6156A-A017-4241-84F7-EA600875A947}" destId="{715A69F8-D440-4A2E-A74C-36D490D1029F}" srcOrd="0" destOrd="0" presId="urn:microsoft.com/office/officeart/2005/8/layout/vList6"/>
    <dgm:cxn modelId="{AECAF766-860B-40FA-B978-6BE76B0FC0C3}" type="presParOf" srcId="{AFD6156A-A017-4241-84F7-EA600875A947}" destId="{764D6C9D-84F7-4544-A4F4-56FE68548170}" srcOrd="1" destOrd="0" presId="urn:microsoft.com/office/officeart/2005/8/layout/vList6"/>
    <dgm:cxn modelId="{68AB7420-E54C-4EDA-9293-FA98D05AB470}" type="presParOf" srcId="{79B001ED-E7FA-4716-8203-E3BDA93F288C}" destId="{1CD583E9-AE89-467B-992B-3A7F4DEAB87E}" srcOrd="1" destOrd="0" presId="urn:microsoft.com/office/officeart/2005/8/layout/vList6"/>
    <dgm:cxn modelId="{E7D48884-4076-4218-B473-255D1A532DF6}" type="presParOf" srcId="{79B001ED-E7FA-4716-8203-E3BDA93F288C}" destId="{0A791CD3-7ECF-4DC3-96EB-0ADBC870625B}" srcOrd="2" destOrd="0" presId="urn:microsoft.com/office/officeart/2005/8/layout/vList6"/>
    <dgm:cxn modelId="{9DBF84C9-F395-4C20-B725-B5C65D5D733C}" type="presParOf" srcId="{0A791CD3-7ECF-4DC3-96EB-0ADBC870625B}" destId="{D6560183-101B-4471-B3EE-A62160552BFA}" srcOrd="0" destOrd="0" presId="urn:microsoft.com/office/officeart/2005/8/layout/vList6"/>
    <dgm:cxn modelId="{9C0839E4-0C2A-4449-BC73-3F7F82106896}" type="presParOf" srcId="{0A791CD3-7ECF-4DC3-96EB-0ADBC870625B}" destId="{AD346706-39C2-4124-B50F-3A60B6048E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C61A8-5312-4772-ADF0-A9FCC48FC41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132852-134E-47CF-806D-9E8797C4F78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>
              <a:solidFill>
                <a:srgbClr val="FFC000"/>
              </a:solidFill>
            </a:rPr>
            <a:t>Metoda directă</a:t>
          </a:r>
          <a:endParaRPr lang="en-US" dirty="0">
            <a:solidFill>
              <a:srgbClr val="FFC000"/>
            </a:solidFill>
          </a:endParaRPr>
        </a:p>
      </dgm:t>
    </dgm:pt>
    <dgm:pt modelId="{3C79A9B8-9FE3-41F1-856F-822DE6ABE3B8}" type="parTrans" cxnId="{FF011EC8-D68C-49D7-8B04-1B6F001EBEF1}">
      <dgm:prSet/>
      <dgm:spPr/>
      <dgm:t>
        <a:bodyPr/>
        <a:lstStyle/>
        <a:p>
          <a:endParaRPr lang="en-US"/>
        </a:p>
      </dgm:t>
    </dgm:pt>
    <dgm:pt modelId="{7C09C810-B6E4-4BF8-B709-DFCE3970208D}" type="sibTrans" cxnId="{FF011EC8-D68C-49D7-8B04-1B6F001EBEF1}">
      <dgm:prSet/>
      <dgm:spPr/>
      <dgm:t>
        <a:bodyPr/>
        <a:lstStyle/>
        <a:p>
          <a:endParaRPr lang="en-US"/>
        </a:p>
      </dgm:t>
    </dgm:pt>
    <dgm:pt modelId="{E865A0D7-0409-4708-96ED-7B4C1A7D910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/>
            <a:t>Incasări – Plăţi </a:t>
          </a:r>
          <a:endParaRPr lang="en-US" dirty="0"/>
        </a:p>
      </dgm:t>
    </dgm:pt>
    <dgm:pt modelId="{695C04E3-33AD-41E7-A555-819DA9C0350A}" type="parTrans" cxnId="{84E1A6FD-9408-48B8-82B0-CBE5D9A91D09}">
      <dgm:prSet/>
      <dgm:spPr/>
      <dgm:t>
        <a:bodyPr/>
        <a:lstStyle/>
        <a:p>
          <a:endParaRPr lang="en-US"/>
        </a:p>
      </dgm:t>
    </dgm:pt>
    <dgm:pt modelId="{6309577B-B7DB-4C70-87CB-96841A69A14A}" type="sibTrans" cxnId="{84E1A6FD-9408-48B8-82B0-CBE5D9A91D09}">
      <dgm:prSet/>
      <dgm:spPr/>
      <dgm:t>
        <a:bodyPr/>
        <a:lstStyle/>
        <a:p>
          <a:endParaRPr lang="en-US"/>
        </a:p>
      </dgm:t>
    </dgm:pt>
    <dgm:pt modelId="{8ACD4BFF-96E9-4860-BA0D-BBB06C1BB39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>
              <a:solidFill>
                <a:srgbClr val="FFC000"/>
              </a:solidFill>
            </a:rPr>
            <a:t>Metoda indirectă</a:t>
          </a:r>
          <a:endParaRPr lang="en-US" dirty="0">
            <a:solidFill>
              <a:srgbClr val="FFC000"/>
            </a:solidFill>
          </a:endParaRPr>
        </a:p>
      </dgm:t>
    </dgm:pt>
    <dgm:pt modelId="{80FF484E-E032-43BC-AEC9-E68E1DFBF383}" type="parTrans" cxnId="{21D0BB41-28FC-4B21-8B9E-CA3DB54DF4A2}">
      <dgm:prSet/>
      <dgm:spPr/>
      <dgm:t>
        <a:bodyPr/>
        <a:lstStyle/>
        <a:p>
          <a:endParaRPr lang="en-US"/>
        </a:p>
      </dgm:t>
    </dgm:pt>
    <dgm:pt modelId="{0897D0B9-299E-4E8E-BA09-288DAE71D345}" type="sibTrans" cxnId="{21D0BB41-28FC-4B21-8B9E-CA3DB54DF4A2}">
      <dgm:prSet/>
      <dgm:spPr/>
      <dgm:t>
        <a:bodyPr/>
        <a:lstStyle/>
        <a:p>
          <a:endParaRPr lang="en-US"/>
        </a:p>
      </dgm:t>
    </dgm:pt>
    <dgm:pt modelId="{26B12754-4AF0-4F5B-9FC2-464D6E47AD90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/>
            <a:t>Rezultat +/- ajustari</a:t>
          </a:r>
          <a:endParaRPr lang="en-US" dirty="0"/>
        </a:p>
      </dgm:t>
    </dgm:pt>
    <dgm:pt modelId="{FBD52BE8-F62B-428F-8BBB-23A25105CFE5}" type="parTrans" cxnId="{26A66322-3D7F-4AF9-8FFF-66A215B4D5AB}">
      <dgm:prSet/>
      <dgm:spPr/>
      <dgm:t>
        <a:bodyPr/>
        <a:lstStyle/>
        <a:p>
          <a:endParaRPr lang="en-US"/>
        </a:p>
      </dgm:t>
    </dgm:pt>
    <dgm:pt modelId="{01B2054B-5068-448E-A8EE-74996086CA07}" type="sibTrans" cxnId="{26A66322-3D7F-4AF9-8FFF-66A215B4D5AB}">
      <dgm:prSet/>
      <dgm:spPr/>
      <dgm:t>
        <a:bodyPr/>
        <a:lstStyle/>
        <a:p>
          <a:endParaRPr lang="en-US"/>
        </a:p>
      </dgm:t>
    </dgm:pt>
    <dgm:pt modelId="{CE85DBEC-A959-43B4-B966-2B67BA1B2CA0}" type="pres">
      <dgm:prSet presAssocID="{621C61A8-5312-4772-ADF0-A9FCC48FC41A}" presName="linear" presStyleCnt="0">
        <dgm:presLayoutVars>
          <dgm:dir/>
          <dgm:resizeHandles val="exact"/>
        </dgm:presLayoutVars>
      </dgm:prSet>
      <dgm:spPr/>
    </dgm:pt>
    <dgm:pt modelId="{2ADF3019-7DE5-4E77-90BA-3744E3C2943E}" type="pres">
      <dgm:prSet presAssocID="{0F132852-134E-47CF-806D-9E8797C4F787}" presName="comp" presStyleCnt="0"/>
      <dgm:spPr/>
    </dgm:pt>
    <dgm:pt modelId="{59ADE1D7-A87D-4198-991A-DBAD2ADB85BC}" type="pres">
      <dgm:prSet presAssocID="{0F132852-134E-47CF-806D-9E8797C4F787}" presName="box" presStyleLbl="node1" presStyleIdx="0" presStyleCnt="2"/>
      <dgm:spPr/>
    </dgm:pt>
    <dgm:pt modelId="{69D3D1E7-86F1-44E9-8204-6C5AED1B79DA}" type="pres">
      <dgm:prSet presAssocID="{0F132852-134E-47CF-806D-9E8797C4F787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2633CD-C69B-4286-88A0-EBB4D7B38A7D}" type="pres">
      <dgm:prSet presAssocID="{0F132852-134E-47CF-806D-9E8797C4F787}" presName="text" presStyleLbl="node1" presStyleIdx="0" presStyleCnt="2">
        <dgm:presLayoutVars>
          <dgm:bulletEnabled val="1"/>
        </dgm:presLayoutVars>
      </dgm:prSet>
      <dgm:spPr/>
    </dgm:pt>
    <dgm:pt modelId="{A20467F3-923B-4948-9472-83DB0C055154}" type="pres">
      <dgm:prSet presAssocID="{7C09C810-B6E4-4BF8-B709-DFCE3970208D}" presName="spacer" presStyleCnt="0"/>
      <dgm:spPr/>
    </dgm:pt>
    <dgm:pt modelId="{5EF9343C-4314-4D48-A102-8D225616EDD0}" type="pres">
      <dgm:prSet presAssocID="{8ACD4BFF-96E9-4860-BA0D-BBB06C1BB391}" presName="comp" presStyleCnt="0"/>
      <dgm:spPr/>
    </dgm:pt>
    <dgm:pt modelId="{28896104-5D99-495C-8FD2-2ABBA196621D}" type="pres">
      <dgm:prSet presAssocID="{8ACD4BFF-96E9-4860-BA0D-BBB06C1BB391}" presName="box" presStyleLbl="node1" presStyleIdx="1" presStyleCnt="2"/>
      <dgm:spPr/>
    </dgm:pt>
    <dgm:pt modelId="{ED26E8ED-3145-4E86-91BE-23DF76D43E2B}" type="pres">
      <dgm:prSet presAssocID="{8ACD4BFF-96E9-4860-BA0D-BBB06C1BB391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591989-5EC9-4121-82F6-44F4765A6832}" type="pres">
      <dgm:prSet presAssocID="{8ACD4BFF-96E9-4860-BA0D-BBB06C1BB391}" presName="text" presStyleLbl="node1" presStyleIdx="1" presStyleCnt="2">
        <dgm:presLayoutVars>
          <dgm:bulletEnabled val="1"/>
        </dgm:presLayoutVars>
      </dgm:prSet>
      <dgm:spPr/>
    </dgm:pt>
  </dgm:ptLst>
  <dgm:cxnLst>
    <dgm:cxn modelId="{26A66322-3D7F-4AF9-8FFF-66A215B4D5AB}" srcId="{8ACD4BFF-96E9-4860-BA0D-BBB06C1BB391}" destId="{26B12754-4AF0-4F5B-9FC2-464D6E47AD90}" srcOrd="0" destOrd="0" parTransId="{FBD52BE8-F62B-428F-8BBB-23A25105CFE5}" sibTransId="{01B2054B-5068-448E-A8EE-74996086CA07}"/>
    <dgm:cxn modelId="{C8394D39-BA50-4988-96A5-0BB7A87E3F2B}" type="presOf" srcId="{E865A0D7-0409-4708-96ED-7B4C1A7D9101}" destId="{432633CD-C69B-4286-88A0-EBB4D7B38A7D}" srcOrd="1" destOrd="1" presId="urn:microsoft.com/office/officeart/2005/8/layout/vList4#1"/>
    <dgm:cxn modelId="{DCE12C3B-8B2D-4B22-B0C6-FB59A19A5573}" type="presOf" srcId="{8ACD4BFF-96E9-4860-BA0D-BBB06C1BB391}" destId="{28896104-5D99-495C-8FD2-2ABBA196621D}" srcOrd="0" destOrd="0" presId="urn:microsoft.com/office/officeart/2005/8/layout/vList4#1"/>
    <dgm:cxn modelId="{8DFF7C5F-B620-4566-BC15-3E74F95259C8}" type="presOf" srcId="{8ACD4BFF-96E9-4860-BA0D-BBB06C1BB391}" destId="{55591989-5EC9-4121-82F6-44F4765A6832}" srcOrd="1" destOrd="0" presId="urn:microsoft.com/office/officeart/2005/8/layout/vList4#1"/>
    <dgm:cxn modelId="{21D0BB41-28FC-4B21-8B9E-CA3DB54DF4A2}" srcId="{621C61A8-5312-4772-ADF0-A9FCC48FC41A}" destId="{8ACD4BFF-96E9-4860-BA0D-BBB06C1BB391}" srcOrd="1" destOrd="0" parTransId="{80FF484E-E032-43BC-AEC9-E68E1DFBF383}" sibTransId="{0897D0B9-299E-4E8E-BA09-288DAE71D345}"/>
    <dgm:cxn modelId="{5F8A5369-4430-4984-892A-69DD46F1F6C8}" type="presOf" srcId="{E865A0D7-0409-4708-96ED-7B4C1A7D9101}" destId="{59ADE1D7-A87D-4198-991A-DBAD2ADB85BC}" srcOrd="0" destOrd="1" presId="urn:microsoft.com/office/officeart/2005/8/layout/vList4#1"/>
    <dgm:cxn modelId="{B5FAD455-E217-4BEF-A213-F590D105B1C7}" type="presOf" srcId="{26B12754-4AF0-4F5B-9FC2-464D6E47AD90}" destId="{28896104-5D99-495C-8FD2-2ABBA196621D}" srcOrd="0" destOrd="1" presId="urn:microsoft.com/office/officeart/2005/8/layout/vList4#1"/>
    <dgm:cxn modelId="{73211056-AE62-4BCB-9F81-59045BF31828}" type="presOf" srcId="{0F132852-134E-47CF-806D-9E8797C4F787}" destId="{59ADE1D7-A87D-4198-991A-DBAD2ADB85BC}" srcOrd="0" destOrd="0" presId="urn:microsoft.com/office/officeart/2005/8/layout/vList4#1"/>
    <dgm:cxn modelId="{8DB20E91-D5FE-4EA3-B8CF-FF1C70D9032B}" type="presOf" srcId="{621C61A8-5312-4772-ADF0-A9FCC48FC41A}" destId="{CE85DBEC-A959-43B4-B966-2B67BA1B2CA0}" srcOrd="0" destOrd="0" presId="urn:microsoft.com/office/officeart/2005/8/layout/vList4#1"/>
    <dgm:cxn modelId="{187429AA-5B2B-4AB3-8EC8-C25C0A611869}" type="presOf" srcId="{0F132852-134E-47CF-806D-9E8797C4F787}" destId="{432633CD-C69B-4286-88A0-EBB4D7B38A7D}" srcOrd="1" destOrd="0" presId="urn:microsoft.com/office/officeart/2005/8/layout/vList4#1"/>
    <dgm:cxn modelId="{FF011EC8-D68C-49D7-8B04-1B6F001EBEF1}" srcId="{621C61A8-5312-4772-ADF0-A9FCC48FC41A}" destId="{0F132852-134E-47CF-806D-9E8797C4F787}" srcOrd="0" destOrd="0" parTransId="{3C79A9B8-9FE3-41F1-856F-822DE6ABE3B8}" sibTransId="{7C09C810-B6E4-4BF8-B709-DFCE3970208D}"/>
    <dgm:cxn modelId="{8A77BFCC-BC36-44A2-9D25-F435E1B03124}" type="presOf" srcId="{26B12754-4AF0-4F5B-9FC2-464D6E47AD90}" destId="{55591989-5EC9-4121-82F6-44F4765A6832}" srcOrd="1" destOrd="1" presId="urn:microsoft.com/office/officeart/2005/8/layout/vList4#1"/>
    <dgm:cxn modelId="{84E1A6FD-9408-48B8-82B0-CBE5D9A91D09}" srcId="{0F132852-134E-47CF-806D-9E8797C4F787}" destId="{E865A0D7-0409-4708-96ED-7B4C1A7D9101}" srcOrd="0" destOrd="0" parTransId="{695C04E3-33AD-41E7-A555-819DA9C0350A}" sibTransId="{6309577B-B7DB-4C70-87CB-96841A69A14A}"/>
    <dgm:cxn modelId="{C7346750-0BC3-431D-ACAF-5BA351407F25}" type="presParOf" srcId="{CE85DBEC-A959-43B4-B966-2B67BA1B2CA0}" destId="{2ADF3019-7DE5-4E77-90BA-3744E3C2943E}" srcOrd="0" destOrd="0" presId="urn:microsoft.com/office/officeart/2005/8/layout/vList4#1"/>
    <dgm:cxn modelId="{90C99E83-A9CE-4C32-901E-0487B1B85B6C}" type="presParOf" srcId="{2ADF3019-7DE5-4E77-90BA-3744E3C2943E}" destId="{59ADE1D7-A87D-4198-991A-DBAD2ADB85BC}" srcOrd="0" destOrd="0" presId="urn:microsoft.com/office/officeart/2005/8/layout/vList4#1"/>
    <dgm:cxn modelId="{0C597460-C6D5-4103-B183-AD253552F488}" type="presParOf" srcId="{2ADF3019-7DE5-4E77-90BA-3744E3C2943E}" destId="{69D3D1E7-86F1-44E9-8204-6C5AED1B79DA}" srcOrd="1" destOrd="0" presId="urn:microsoft.com/office/officeart/2005/8/layout/vList4#1"/>
    <dgm:cxn modelId="{F10F6A8E-05C6-414D-84AA-0E802B3BBA9C}" type="presParOf" srcId="{2ADF3019-7DE5-4E77-90BA-3744E3C2943E}" destId="{432633CD-C69B-4286-88A0-EBB4D7B38A7D}" srcOrd="2" destOrd="0" presId="urn:microsoft.com/office/officeart/2005/8/layout/vList4#1"/>
    <dgm:cxn modelId="{A3700626-96BE-43F2-AD0F-6812269FDFA2}" type="presParOf" srcId="{CE85DBEC-A959-43B4-B966-2B67BA1B2CA0}" destId="{A20467F3-923B-4948-9472-83DB0C055154}" srcOrd="1" destOrd="0" presId="urn:microsoft.com/office/officeart/2005/8/layout/vList4#1"/>
    <dgm:cxn modelId="{0AB91972-0CF8-4C38-9C51-F85634AA91E7}" type="presParOf" srcId="{CE85DBEC-A959-43B4-B966-2B67BA1B2CA0}" destId="{5EF9343C-4314-4D48-A102-8D225616EDD0}" srcOrd="2" destOrd="0" presId="urn:microsoft.com/office/officeart/2005/8/layout/vList4#1"/>
    <dgm:cxn modelId="{E014D4EC-7BA9-4311-BAF4-8735339078FE}" type="presParOf" srcId="{5EF9343C-4314-4D48-A102-8D225616EDD0}" destId="{28896104-5D99-495C-8FD2-2ABBA196621D}" srcOrd="0" destOrd="0" presId="urn:microsoft.com/office/officeart/2005/8/layout/vList4#1"/>
    <dgm:cxn modelId="{69980486-8B2E-495F-80CF-2332DD8F2ED3}" type="presParOf" srcId="{5EF9343C-4314-4D48-A102-8D225616EDD0}" destId="{ED26E8ED-3145-4E86-91BE-23DF76D43E2B}" srcOrd="1" destOrd="0" presId="urn:microsoft.com/office/officeart/2005/8/layout/vList4#1"/>
    <dgm:cxn modelId="{CC76C1AD-8B7E-4A19-9C79-2176119D3C1F}" type="presParOf" srcId="{5EF9343C-4314-4D48-A102-8D225616EDD0}" destId="{55591989-5EC9-4121-82F6-44F4765A683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645F3-7ED0-4174-A791-8319E9DDDFAC}" type="doc">
      <dgm:prSet loTypeId="urn:microsoft.com/office/officeart/2005/8/layout/hierarchy2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6EA9B01-A620-4B67-981D-8E1A9122C372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DOBÂNZI ŞI DIVIDENDE </a:t>
          </a:r>
          <a:r>
            <a:rPr lang="ro-RO" b="1" dirty="0">
              <a:solidFill>
                <a:srgbClr val="002060"/>
              </a:solidFill>
            </a:rPr>
            <a:t>INCASATE</a:t>
          </a:r>
          <a:endParaRPr lang="en-US" b="1" dirty="0">
            <a:solidFill>
              <a:srgbClr val="002060"/>
            </a:solidFill>
          </a:endParaRPr>
        </a:p>
      </dgm:t>
    </dgm:pt>
    <dgm:pt modelId="{0F6AF2B2-697F-44F2-AFC0-2857D586F46A}" type="parTrans" cxnId="{3586D528-D9D5-433C-B88B-467CEBA19DA7}">
      <dgm:prSet/>
      <dgm:spPr/>
      <dgm:t>
        <a:bodyPr/>
        <a:lstStyle/>
        <a:p>
          <a:endParaRPr lang="en-US"/>
        </a:p>
      </dgm:t>
    </dgm:pt>
    <dgm:pt modelId="{E458B5F1-9239-4357-AB7C-D93AABE11E3A}" type="sibTrans" cxnId="{3586D528-D9D5-433C-B88B-467CEBA19DA7}">
      <dgm:prSet/>
      <dgm:spPr/>
      <dgm:t>
        <a:bodyPr/>
        <a:lstStyle/>
        <a:p>
          <a:endParaRPr lang="en-US"/>
        </a:p>
      </dgm:t>
    </dgm:pt>
    <dgm:pt modelId="{D1DBDC11-4C1C-4410-BEE8-159379F3864F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EXPLOATARE</a:t>
          </a:r>
          <a:endParaRPr lang="en-US" dirty="0">
            <a:solidFill>
              <a:srgbClr val="002060"/>
            </a:solidFill>
          </a:endParaRPr>
        </a:p>
      </dgm:t>
    </dgm:pt>
    <dgm:pt modelId="{0657A483-505E-4FCD-8050-EFF1651E698B}" type="parTrans" cxnId="{576627CB-0A71-4AF8-9B6B-7EA41A8B9634}">
      <dgm:prSet/>
      <dgm:spPr/>
      <dgm:t>
        <a:bodyPr/>
        <a:lstStyle/>
        <a:p>
          <a:endParaRPr lang="en-US" dirty="0"/>
        </a:p>
      </dgm:t>
    </dgm:pt>
    <dgm:pt modelId="{B3C12E9C-162C-4BE2-97FA-19C94D106197}" type="sibTrans" cxnId="{576627CB-0A71-4AF8-9B6B-7EA41A8B9634}">
      <dgm:prSet/>
      <dgm:spPr/>
      <dgm:t>
        <a:bodyPr/>
        <a:lstStyle/>
        <a:p>
          <a:endParaRPr lang="en-US"/>
        </a:p>
      </dgm:t>
    </dgm:pt>
    <dgm:pt modelId="{B2464DCD-910F-44DB-A9E3-1395F754DC3E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sz="2800" b="1" dirty="0">
              <a:solidFill>
                <a:srgbClr val="002060"/>
              </a:solidFill>
            </a:rPr>
            <a:t>INVESTITII</a:t>
          </a:r>
          <a:endParaRPr lang="en-US" sz="2800" b="1" dirty="0">
            <a:solidFill>
              <a:srgbClr val="002060"/>
            </a:solidFill>
          </a:endParaRPr>
        </a:p>
      </dgm:t>
    </dgm:pt>
    <dgm:pt modelId="{F7C825DF-EE6D-4BEC-97FB-434588D82AC5}" type="parTrans" cxnId="{5695FF52-85B4-4A11-AFAB-0906FAEFD551}">
      <dgm:prSet/>
      <dgm:spPr/>
      <dgm:t>
        <a:bodyPr/>
        <a:lstStyle/>
        <a:p>
          <a:endParaRPr lang="en-US" dirty="0"/>
        </a:p>
      </dgm:t>
    </dgm:pt>
    <dgm:pt modelId="{6076F71B-4319-467B-895C-B6326AD7EE09}" type="sibTrans" cxnId="{5695FF52-85B4-4A11-AFAB-0906FAEFD551}">
      <dgm:prSet/>
      <dgm:spPr/>
      <dgm:t>
        <a:bodyPr/>
        <a:lstStyle/>
        <a:p>
          <a:endParaRPr lang="en-US"/>
        </a:p>
      </dgm:t>
    </dgm:pt>
    <dgm:pt modelId="{CD56D8C2-D427-40A4-8063-1DE0456CCF05}" type="pres">
      <dgm:prSet presAssocID="{9D0645F3-7ED0-4174-A791-8319E9DDDF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B6A064-C497-4B9D-BB45-008A34CB1482}" type="pres">
      <dgm:prSet presAssocID="{B6EA9B01-A620-4B67-981D-8E1A9122C372}" presName="root1" presStyleCnt="0"/>
      <dgm:spPr/>
    </dgm:pt>
    <dgm:pt modelId="{C7DBABC8-E571-4672-B00A-340EB786C94D}" type="pres">
      <dgm:prSet presAssocID="{B6EA9B01-A620-4B67-981D-8E1A9122C372}" presName="LevelOneTextNode" presStyleLbl="node0" presStyleIdx="0" presStyleCnt="1" custScaleX="210162" custLinFactY="-2516" custLinFactNeighborX="6778" custLinFactNeighborY="-100000">
        <dgm:presLayoutVars>
          <dgm:chPref val="3"/>
        </dgm:presLayoutVars>
      </dgm:prSet>
      <dgm:spPr/>
    </dgm:pt>
    <dgm:pt modelId="{41FCEF04-09C6-4050-89EA-02DF8E74D322}" type="pres">
      <dgm:prSet presAssocID="{B6EA9B01-A620-4B67-981D-8E1A9122C372}" presName="level2hierChild" presStyleCnt="0"/>
      <dgm:spPr/>
    </dgm:pt>
    <dgm:pt modelId="{3495CBB9-9B81-4500-8999-E98846D0A5F6}" type="pres">
      <dgm:prSet presAssocID="{0657A483-505E-4FCD-8050-EFF1651E698B}" presName="conn2-1" presStyleLbl="parChTrans1D2" presStyleIdx="0" presStyleCnt="2"/>
      <dgm:spPr/>
    </dgm:pt>
    <dgm:pt modelId="{A6CE24C0-8536-4480-BC0C-882A3566ACB4}" type="pres">
      <dgm:prSet presAssocID="{0657A483-505E-4FCD-8050-EFF1651E698B}" presName="connTx" presStyleLbl="parChTrans1D2" presStyleIdx="0" presStyleCnt="2"/>
      <dgm:spPr/>
    </dgm:pt>
    <dgm:pt modelId="{E4161151-C5C5-4A27-B101-E75D7C75344C}" type="pres">
      <dgm:prSet presAssocID="{D1DBDC11-4C1C-4410-BEE8-159379F3864F}" presName="root2" presStyleCnt="0"/>
      <dgm:spPr/>
    </dgm:pt>
    <dgm:pt modelId="{43A0EFA4-E1D4-4E23-B1B8-9C51E6EF9801}" type="pres">
      <dgm:prSet presAssocID="{D1DBDC11-4C1C-4410-BEE8-159379F3864F}" presName="LevelTwoTextNode" presStyleLbl="node2" presStyleIdx="0" presStyleCnt="2" custScaleX="122350" custLinFactNeighborX="-5507" custLinFactNeighborY="-99127">
        <dgm:presLayoutVars>
          <dgm:chPref val="3"/>
        </dgm:presLayoutVars>
      </dgm:prSet>
      <dgm:spPr/>
    </dgm:pt>
    <dgm:pt modelId="{0643D521-84D2-4A52-9A79-C9EB89FABF57}" type="pres">
      <dgm:prSet presAssocID="{D1DBDC11-4C1C-4410-BEE8-159379F3864F}" presName="level3hierChild" presStyleCnt="0"/>
      <dgm:spPr/>
    </dgm:pt>
    <dgm:pt modelId="{2DD30CDE-7F84-4640-9338-63C135B3B083}" type="pres">
      <dgm:prSet presAssocID="{F7C825DF-EE6D-4BEC-97FB-434588D82AC5}" presName="conn2-1" presStyleLbl="parChTrans1D2" presStyleIdx="1" presStyleCnt="2"/>
      <dgm:spPr/>
    </dgm:pt>
    <dgm:pt modelId="{3EED49D8-FD14-46E9-BBEB-B94343DF02D7}" type="pres">
      <dgm:prSet presAssocID="{F7C825DF-EE6D-4BEC-97FB-434588D82AC5}" presName="connTx" presStyleLbl="parChTrans1D2" presStyleIdx="1" presStyleCnt="2"/>
      <dgm:spPr/>
    </dgm:pt>
    <dgm:pt modelId="{A571AAB7-3D60-4581-8619-B3A9CD120090}" type="pres">
      <dgm:prSet presAssocID="{B2464DCD-910F-44DB-A9E3-1395F754DC3E}" presName="root2" presStyleCnt="0"/>
      <dgm:spPr/>
    </dgm:pt>
    <dgm:pt modelId="{C253E3B1-9099-4A00-80AB-BFACF9D7CA41}" type="pres">
      <dgm:prSet presAssocID="{B2464DCD-910F-44DB-A9E3-1395F754DC3E}" presName="LevelTwoTextNode" presStyleLbl="node2" presStyleIdx="1" presStyleCnt="2" custScaleX="122180" custLinFactY="-7600" custLinFactNeighborX="-5931" custLinFactNeighborY="-100000">
        <dgm:presLayoutVars>
          <dgm:chPref val="3"/>
        </dgm:presLayoutVars>
      </dgm:prSet>
      <dgm:spPr/>
    </dgm:pt>
    <dgm:pt modelId="{4C5DF30C-3217-4B65-91FE-329AE3FFEC65}" type="pres">
      <dgm:prSet presAssocID="{B2464DCD-910F-44DB-A9E3-1395F754DC3E}" presName="level3hierChild" presStyleCnt="0"/>
      <dgm:spPr/>
    </dgm:pt>
  </dgm:ptLst>
  <dgm:cxnLst>
    <dgm:cxn modelId="{58094B06-81B9-4B97-A221-5F706928AE3B}" type="presOf" srcId="{D1DBDC11-4C1C-4410-BEE8-159379F3864F}" destId="{43A0EFA4-E1D4-4E23-B1B8-9C51E6EF9801}" srcOrd="0" destOrd="0" presId="urn:microsoft.com/office/officeart/2005/8/layout/hierarchy2"/>
    <dgm:cxn modelId="{6A46AE27-C2D6-4339-8C54-9AF4367324CC}" type="presOf" srcId="{0657A483-505E-4FCD-8050-EFF1651E698B}" destId="{A6CE24C0-8536-4480-BC0C-882A3566ACB4}" srcOrd="1" destOrd="0" presId="urn:microsoft.com/office/officeart/2005/8/layout/hierarchy2"/>
    <dgm:cxn modelId="{3586D528-D9D5-433C-B88B-467CEBA19DA7}" srcId="{9D0645F3-7ED0-4174-A791-8319E9DDDFAC}" destId="{B6EA9B01-A620-4B67-981D-8E1A9122C372}" srcOrd="0" destOrd="0" parTransId="{0F6AF2B2-697F-44F2-AFC0-2857D586F46A}" sibTransId="{E458B5F1-9239-4357-AB7C-D93AABE11E3A}"/>
    <dgm:cxn modelId="{2A4F3D2F-1648-4F90-978F-2778705D2EDB}" type="presOf" srcId="{B2464DCD-910F-44DB-A9E3-1395F754DC3E}" destId="{C253E3B1-9099-4A00-80AB-BFACF9D7CA41}" srcOrd="0" destOrd="0" presId="urn:microsoft.com/office/officeart/2005/8/layout/hierarchy2"/>
    <dgm:cxn modelId="{6B5B5D65-A3FC-4949-AB9D-C158F6030716}" type="presOf" srcId="{0657A483-505E-4FCD-8050-EFF1651E698B}" destId="{3495CBB9-9B81-4500-8999-E98846D0A5F6}" srcOrd="0" destOrd="0" presId="urn:microsoft.com/office/officeart/2005/8/layout/hierarchy2"/>
    <dgm:cxn modelId="{5695FF52-85B4-4A11-AFAB-0906FAEFD551}" srcId="{B6EA9B01-A620-4B67-981D-8E1A9122C372}" destId="{B2464DCD-910F-44DB-A9E3-1395F754DC3E}" srcOrd="1" destOrd="0" parTransId="{F7C825DF-EE6D-4BEC-97FB-434588D82AC5}" sibTransId="{6076F71B-4319-467B-895C-B6326AD7EE09}"/>
    <dgm:cxn modelId="{227A9297-5DA3-4A12-801E-DDD207FF2511}" type="presOf" srcId="{F7C825DF-EE6D-4BEC-97FB-434588D82AC5}" destId="{3EED49D8-FD14-46E9-BBEB-B94343DF02D7}" srcOrd="1" destOrd="0" presId="urn:microsoft.com/office/officeart/2005/8/layout/hierarchy2"/>
    <dgm:cxn modelId="{F9AB53B6-AF81-4DEE-B30D-8F55AFC8EEE9}" type="presOf" srcId="{9D0645F3-7ED0-4174-A791-8319E9DDDFAC}" destId="{CD56D8C2-D427-40A4-8063-1DE0456CCF05}" srcOrd="0" destOrd="0" presId="urn:microsoft.com/office/officeart/2005/8/layout/hierarchy2"/>
    <dgm:cxn modelId="{9834BEC8-7A34-4285-B9CC-5CEFB5C2F477}" type="presOf" srcId="{F7C825DF-EE6D-4BEC-97FB-434588D82AC5}" destId="{2DD30CDE-7F84-4640-9338-63C135B3B083}" srcOrd="0" destOrd="0" presId="urn:microsoft.com/office/officeart/2005/8/layout/hierarchy2"/>
    <dgm:cxn modelId="{576627CB-0A71-4AF8-9B6B-7EA41A8B9634}" srcId="{B6EA9B01-A620-4B67-981D-8E1A9122C372}" destId="{D1DBDC11-4C1C-4410-BEE8-159379F3864F}" srcOrd="0" destOrd="0" parTransId="{0657A483-505E-4FCD-8050-EFF1651E698B}" sibTransId="{B3C12E9C-162C-4BE2-97FA-19C94D106197}"/>
    <dgm:cxn modelId="{EECC1BCF-BC12-429F-909D-1573148F771B}" type="presOf" srcId="{B6EA9B01-A620-4B67-981D-8E1A9122C372}" destId="{C7DBABC8-E571-4672-B00A-340EB786C94D}" srcOrd="0" destOrd="0" presId="urn:microsoft.com/office/officeart/2005/8/layout/hierarchy2"/>
    <dgm:cxn modelId="{01BC6F1E-3C47-4446-B5C4-BF25B93A6A84}" type="presParOf" srcId="{CD56D8C2-D427-40A4-8063-1DE0456CCF05}" destId="{9FB6A064-C497-4B9D-BB45-008A34CB1482}" srcOrd="0" destOrd="0" presId="urn:microsoft.com/office/officeart/2005/8/layout/hierarchy2"/>
    <dgm:cxn modelId="{80988C3C-14DC-4735-B7FE-0BECF7F4D17E}" type="presParOf" srcId="{9FB6A064-C497-4B9D-BB45-008A34CB1482}" destId="{C7DBABC8-E571-4672-B00A-340EB786C94D}" srcOrd="0" destOrd="0" presId="urn:microsoft.com/office/officeart/2005/8/layout/hierarchy2"/>
    <dgm:cxn modelId="{39907E7F-4319-4D6C-BD30-4785F8D650A4}" type="presParOf" srcId="{9FB6A064-C497-4B9D-BB45-008A34CB1482}" destId="{41FCEF04-09C6-4050-89EA-02DF8E74D322}" srcOrd="1" destOrd="0" presId="urn:microsoft.com/office/officeart/2005/8/layout/hierarchy2"/>
    <dgm:cxn modelId="{32E9550D-3706-4B6E-AB2B-6692CE15924E}" type="presParOf" srcId="{41FCEF04-09C6-4050-89EA-02DF8E74D322}" destId="{3495CBB9-9B81-4500-8999-E98846D0A5F6}" srcOrd="0" destOrd="0" presId="urn:microsoft.com/office/officeart/2005/8/layout/hierarchy2"/>
    <dgm:cxn modelId="{FF1C4DAD-1345-4B64-9BD1-E3B6304D470E}" type="presParOf" srcId="{3495CBB9-9B81-4500-8999-E98846D0A5F6}" destId="{A6CE24C0-8536-4480-BC0C-882A3566ACB4}" srcOrd="0" destOrd="0" presId="urn:microsoft.com/office/officeart/2005/8/layout/hierarchy2"/>
    <dgm:cxn modelId="{375F75C0-5FEE-4848-8E8A-937C44C7DD7D}" type="presParOf" srcId="{41FCEF04-09C6-4050-89EA-02DF8E74D322}" destId="{E4161151-C5C5-4A27-B101-E75D7C75344C}" srcOrd="1" destOrd="0" presId="urn:microsoft.com/office/officeart/2005/8/layout/hierarchy2"/>
    <dgm:cxn modelId="{844FFC76-5F08-4A0C-B50B-93F4B9F922F1}" type="presParOf" srcId="{E4161151-C5C5-4A27-B101-E75D7C75344C}" destId="{43A0EFA4-E1D4-4E23-B1B8-9C51E6EF9801}" srcOrd="0" destOrd="0" presId="urn:microsoft.com/office/officeart/2005/8/layout/hierarchy2"/>
    <dgm:cxn modelId="{0421F2EA-B66C-4D0C-81C9-3C1CA282330A}" type="presParOf" srcId="{E4161151-C5C5-4A27-B101-E75D7C75344C}" destId="{0643D521-84D2-4A52-9A79-C9EB89FABF57}" srcOrd="1" destOrd="0" presId="urn:microsoft.com/office/officeart/2005/8/layout/hierarchy2"/>
    <dgm:cxn modelId="{9C18FE13-11AF-4D7D-B750-271877B12686}" type="presParOf" srcId="{41FCEF04-09C6-4050-89EA-02DF8E74D322}" destId="{2DD30CDE-7F84-4640-9338-63C135B3B083}" srcOrd="2" destOrd="0" presId="urn:microsoft.com/office/officeart/2005/8/layout/hierarchy2"/>
    <dgm:cxn modelId="{C4C14594-6F6C-4C11-8FF9-B83A974A0544}" type="presParOf" srcId="{2DD30CDE-7F84-4640-9338-63C135B3B083}" destId="{3EED49D8-FD14-46E9-BBEB-B94343DF02D7}" srcOrd="0" destOrd="0" presId="urn:microsoft.com/office/officeart/2005/8/layout/hierarchy2"/>
    <dgm:cxn modelId="{2ED01CD9-69D2-4C16-9DE8-2CED1A47510C}" type="presParOf" srcId="{41FCEF04-09C6-4050-89EA-02DF8E74D322}" destId="{A571AAB7-3D60-4581-8619-B3A9CD120090}" srcOrd="3" destOrd="0" presId="urn:microsoft.com/office/officeart/2005/8/layout/hierarchy2"/>
    <dgm:cxn modelId="{7164C5EF-DF55-47FE-9588-D71201E78A6B}" type="presParOf" srcId="{A571AAB7-3D60-4581-8619-B3A9CD120090}" destId="{C253E3B1-9099-4A00-80AB-BFACF9D7CA41}" srcOrd="0" destOrd="0" presId="urn:microsoft.com/office/officeart/2005/8/layout/hierarchy2"/>
    <dgm:cxn modelId="{BD32ECDA-032C-49A6-9F5C-19A347BD3F68}" type="presParOf" srcId="{A571AAB7-3D60-4581-8619-B3A9CD120090}" destId="{4C5DF30C-3217-4B65-91FE-329AE3FFEC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0645F3-7ED0-4174-A791-8319E9DDDFAC}" type="doc">
      <dgm:prSet loTypeId="urn:microsoft.com/office/officeart/2005/8/layout/hierarchy2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6EA9B01-A620-4B67-981D-8E1A9122C372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DOBÂNZI ŞI DIVIDENDE </a:t>
          </a:r>
          <a:r>
            <a:rPr lang="ro-RO" b="1" dirty="0">
              <a:solidFill>
                <a:srgbClr val="002060"/>
              </a:solidFill>
            </a:rPr>
            <a:t>PLATITE</a:t>
          </a:r>
          <a:endParaRPr lang="en-US" b="1" dirty="0">
            <a:solidFill>
              <a:srgbClr val="002060"/>
            </a:solidFill>
          </a:endParaRPr>
        </a:p>
      </dgm:t>
    </dgm:pt>
    <dgm:pt modelId="{0F6AF2B2-697F-44F2-AFC0-2857D586F46A}" type="parTrans" cxnId="{3586D528-D9D5-433C-B88B-467CEBA19DA7}">
      <dgm:prSet/>
      <dgm:spPr/>
      <dgm:t>
        <a:bodyPr/>
        <a:lstStyle/>
        <a:p>
          <a:endParaRPr lang="en-US"/>
        </a:p>
      </dgm:t>
    </dgm:pt>
    <dgm:pt modelId="{E458B5F1-9239-4357-AB7C-D93AABE11E3A}" type="sibTrans" cxnId="{3586D528-D9D5-433C-B88B-467CEBA19DA7}">
      <dgm:prSet/>
      <dgm:spPr/>
      <dgm:t>
        <a:bodyPr/>
        <a:lstStyle/>
        <a:p>
          <a:endParaRPr lang="en-US"/>
        </a:p>
      </dgm:t>
    </dgm:pt>
    <dgm:pt modelId="{D1DBDC11-4C1C-4410-BEE8-159379F3864F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EXPLOATARE</a:t>
          </a:r>
          <a:endParaRPr lang="en-US" dirty="0">
            <a:solidFill>
              <a:srgbClr val="002060"/>
            </a:solidFill>
          </a:endParaRPr>
        </a:p>
      </dgm:t>
    </dgm:pt>
    <dgm:pt modelId="{0657A483-505E-4FCD-8050-EFF1651E698B}" type="parTrans" cxnId="{576627CB-0A71-4AF8-9B6B-7EA41A8B9634}">
      <dgm:prSet/>
      <dgm:spPr/>
      <dgm:t>
        <a:bodyPr/>
        <a:lstStyle/>
        <a:p>
          <a:endParaRPr lang="en-US" dirty="0"/>
        </a:p>
      </dgm:t>
    </dgm:pt>
    <dgm:pt modelId="{B3C12E9C-162C-4BE2-97FA-19C94D106197}" type="sibTrans" cxnId="{576627CB-0A71-4AF8-9B6B-7EA41A8B9634}">
      <dgm:prSet/>
      <dgm:spPr/>
      <dgm:t>
        <a:bodyPr/>
        <a:lstStyle/>
        <a:p>
          <a:endParaRPr lang="en-US"/>
        </a:p>
      </dgm:t>
    </dgm:pt>
    <dgm:pt modelId="{B2464DCD-910F-44DB-A9E3-1395F754DC3E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sz="2800" b="1" dirty="0">
              <a:solidFill>
                <a:srgbClr val="002060"/>
              </a:solidFill>
            </a:rPr>
            <a:t>FINANŢARE</a:t>
          </a:r>
          <a:endParaRPr lang="en-US" sz="2800" b="1" dirty="0">
            <a:solidFill>
              <a:srgbClr val="002060"/>
            </a:solidFill>
          </a:endParaRPr>
        </a:p>
      </dgm:t>
    </dgm:pt>
    <dgm:pt modelId="{F7C825DF-EE6D-4BEC-97FB-434588D82AC5}" type="parTrans" cxnId="{5695FF52-85B4-4A11-AFAB-0906FAEFD551}">
      <dgm:prSet/>
      <dgm:spPr/>
      <dgm:t>
        <a:bodyPr/>
        <a:lstStyle/>
        <a:p>
          <a:endParaRPr lang="en-US" dirty="0"/>
        </a:p>
      </dgm:t>
    </dgm:pt>
    <dgm:pt modelId="{6076F71B-4319-467B-895C-B6326AD7EE09}" type="sibTrans" cxnId="{5695FF52-85B4-4A11-AFAB-0906FAEFD551}">
      <dgm:prSet/>
      <dgm:spPr/>
      <dgm:t>
        <a:bodyPr/>
        <a:lstStyle/>
        <a:p>
          <a:endParaRPr lang="en-US"/>
        </a:p>
      </dgm:t>
    </dgm:pt>
    <dgm:pt modelId="{CD56D8C2-D427-40A4-8063-1DE0456CCF05}" type="pres">
      <dgm:prSet presAssocID="{9D0645F3-7ED0-4174-A791-8319E9DDDF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B6A064-C497-4B9D-BB45-008A34CB1482}" type="pres">
      <dgm:prSet presAssocID="{B6EA9B01-A620-4B67-981D-8E1A9122C372}" presName="root1" presStyleCnt="0"/>
      <dgm:spPr/>
    </dgm:pt>
    <dgm:pt modelId="{C7DBABC8-E571-4672-B00A-340EB786C94D}" type="pres">
      <dgm:prSet presAssocID="{B6EA9B01-A620-4B67-981D-8E1A9122C372}" presName="LevelOneTextNode" presStyleLbl="node0" presStyleIdx="0" presStyleCnt="1" custScaleX="193098">
        <dgm:presLayoutVars>
          <dgm:chPref val="3"/>
        </dgm:presLayoutVars>
      </dgm:prSet>
      <dgm:spPr/>
    </dgm:pt>
    <dgm:pt modelId="{41FCEF04-09C6-4050-89EA-02DF8E74D322}" type="pres">
      <dgm:prSet presAssocID="{B6EA9B01-A620-4B67-981D-8E1A9122C372}" presName="level2hierChild" presStyleCnt="0"/>
      <dgm:spPr/>
    </dgm:pt>
    <dgm:pt modelId="{3495CBB9-9B81-4500-8999-E98846D0A5F6}" type="pres">
      <dgm:prSet presAssocID="{0657A483-505E-4FCD-8050-EFF1651E698B}" presName="conn2-1" presStyleLbl="parChTrans1D2" presStyleIdx="0" presStyleCnt="2"/>
      <dgm:spPr/>
    </dgm:pt>
    <dgm:pt modelId="{A6CE24C0-8536-4480-BC0C-882A3566ACB4}" type="pres">
      <dgm:prSet presAssocID="{0657A483-505E-4FCD-8050-EFF1651E698B}" presName="connTx" presStyleLbl="parChTrans1D2" presStyleIdx="0" presStyleCnt="2"/>
      <dgm:spPr/>
    </dgm:pt>
    <dgm:pt modelId="{E4161151-C5C5-4A27-B101-E75D7C75344C}" type="pres">
      <dgm:prSet presAssocID="{D1DBDC11-4C1C-4410-BEE8-159379F3864F}" presName="root2" presStyleCnt="0"/>
      <dgm:spPr/>
    </dgm:pt>
    <dgm:pt modelId="{43A0EFA4-E1D4-4E23-B1B8-9C51E6EF9801}" type="pres">
      <dgm:prSet presAssocID="{D1DBDC11-4C1C-4410-BEE8-159379F3864F}" presName="LevelTwoTextNode" presStyleLbl="node2" presStyleIdx="0" presStyleCnt="2" custScaleX="114000" custLinFactNeighborX="-1455" custLinFactNeighborY="10697">
        <dgm:presLayoutVars>
          <dgm:chPref val="3"/>
        </dgm:presLayoutVars>
      </dgm:prSet>
      <dgm:spPr/>
    </dgm:pt>
    <dgm:pt modelId="{0643D521-84D2-4A52-9A79-C9EB89FABF57}" type="pres">
      <dgm:prSet presAssocID="{D1DBDC11-4C1C-4410-BEE8-159379F3864F}" presName="level3hierChild" presStyleCnt="0"/>
      <dgm:spPr/>
    </dgm:pt>
    <dgm:pt modelId="{2DD30CDE-7F84-4640-9338-63C135B3B083}" type="pres">
      <dgm:prSet presAssocID="{F7C825DF-EE6D-4BEC-97FB-434588D82AC5}" presName="conn2-1" presStyleLbl="parChTrans1D2" presStyleIdx="1" presStyleCnt="2"/>
      <dgm:spPr/>
    </dgm:pt>
    <dgm:pt modelId="{3EED49D8-FD14-46E9-BBEB-B94343DF02D7}" type="pres">
      <dgm:prSet presAssocID="{F7C825DF-EE6D-4BEC-97FB-434588D82AC5}" presName="connTx" presStyleLbl="parChTrans1D2" presStyleIdx="1" presStyleCnt="2"/>
      <dgm:spPr/>
    </dgm:pt>
    <dgm:pt modelId="{A571AAB7-3D60-4581-8619-B3A9CD120090}" type="pres">
      <dgm:prSet presAssocID="{B2464DCD-910F-44DB-A9E3-1395F754DC3E}" presName="root2" presStyleCnt="0"/>
      <dgm:spPr/>
    </dgm:pt>
    <dgm:pt modelId="{C253E3B1-9099-4A00-80AB-BFACF9D7CA41}" type="pres">
      <dgm:prSet presAssocID="{B2464DCD-910F-44DB-A9E3-1395F754DC3E}" presName="LevelTwoTextNode" presStyleLbl="node2" presStyleIdx="1" presStyleCnt="2" custScaleX="114477" custLinFactNeighborX="-3266" custLinFactNeighborY="816">
        <dgm:presLayoutVars>
          <dgm:chPref val="3"/>
        </dgm:presLayoutVars>
      </dgm:prSet>
      <dgm:spPr/>
    </dgm:pt>
    <dgm:pt modelId="{4C5DF30C-3217-4B65-91FE-329AE3FFEC65}" type="pres">
      <dgm:prSet presAssocID="{B2464DCD-910F-44DB-A9E3-1395F754DC3E}" presName="level3hierChild" presStyleCnt="0"/>
      <dgm:spPr/>
    </dgm:pt>
  </dgm:ptLst>
  <dgm:cxnLst>
    <dgm:cxn modelId="{B42F5303-EAA6-40A2-9995-F9D1E9C2F088}" type="presOf" srcId="{D1DBDC11-4C1C-4410-BEE8-159379F3864F}" destId="{43A0EFA4-E1D4-4E23-B1B8-9C51E6EF9801}" srcOrd="0" destOrd="0" presId="urn:microsoft.com/office/officeart/2005/8/layout/hierarchy2"/>
    <dgm:cxn modelId="{3586D528-D9D5-433C-B88B-467CEBA19DA7}" srcId="{9D0645F3-7ED0-4174-A791-8319E9DDDFAC}" destId="{B6EA9B01-A620-4B67-981D-8E1A9122C372}" srcOrd="0" destOrd="0" parTransId="{0F6AF2B2-697F-44F2-AFC0-2857D586F46A}" sibTransId="{E458B5F1-9239-4357-AB7C-D93AABE11E3A}"/>
    <dgm:cxn modelId="{58872B31-B373-4107-9BB8-914527A3126C}" type="presOf" srcId="{9D0645F3-7ED0-4174-A791-8319E9DDDFAC}" destId="{CD56D8C2-D427-40A4-8063-1DE0456CCF05}" srcOrd="0" destOrd="0" presId="urn:microsoft.com/office/officeart/2005/8/layout/hierarchy2"/>
    <dgm:cxn modelId="{5695FF52-85B4-4A11-AFAB-0906FAEFD551}" srcId="{B6EA9B01-A620-4B67-981D-8E1A9122C372}" destId="{B2464DCD-910F-44DB-A9E3-1395F754DC3E}" srcOrd="1" destOrd="0" parTransId="{F7C825DF-EE6D-4BEC-97FB-434588D82AC5}" sibTransId="{6076F71B-4319-467B-895C-B6326AD7EE09}"/>
    <dgm:cxn modelId="{FFB24476-4B14-4007-8F1E-D153062279B9}" type="presOf" srcId="{B2464DCD-910F-44DB-A9E3-1395F754DC3E}" destId="{C253E3B1-9099-4A00-80AB-BFACF9D7CA41}" srcOrd="0" destOrd="0" presId="urn:microsoft.com/office/officeart/2005/8/layout/hierarchy2"/>
    <dgm:cxn modelId="{9E131B7B-2E96-48E0-BCC1-0A552D289A95}" type="presOf" srcId="{0657A483-505E-4FCD-8050-EFF1651E698B}" destId="{3495CBB9-9B81-4500-8999-E98846D0A5F6}" srcOrd="0" destOrd="0" presId="urn:microsoft.com/office/officeart/2005/8/layout/hierarchy2"/>
    <dgm:cxn modelId="{1C3205B6-92C5-4552-9C65-7FF40489A7EF}" type="presOf" srcId="{F7C825DF-EE6D-4BEC-97FB-434588D82AC5}" destId="{3EED49D8-FD14-46E9-BBEB-B94343DF02D7}" srcOrd="1" destOrd="0" presId="urn:microsoft.com/office/officeart/2005/8/layout/hierarchy2"/>
    <dgm:cxn modelId="{66A21DC4-B894-4708-9536-04FAD355EA44}" type="presOf" srcId="{B6EA9B01-A620-4B67-981D-8E1A9122C372}" destId="{C7DBABC8-E571-4672-B00A-340EB786C94D}" srcOrd="0" destOrd="0" presId="urn:microsoft.com/office/officeart/2005/8/layout/hierarchy2"/>
    <dgm:cxn modelId="{576627CB-0A71-4AF8-9B6B-7EA41A8B9634}" srcId="{B6EA9B01-A620-4B67-981D-8E1A9122C372}" destId="{D1DBDC11-4C1C-4410-BEE8-159379F3864F}" srcOrd="0" destOrd="0" parTransId="{0657A483-505E-4FCD-8050-EFF1651E698B}" sibTransId="{B3C12E9C-162C-4BE2-97FA-19C94D106197}"/>
    <dgm:cxn modelId="{4F35DBEC-7084-404C-A33C-79C4C42D440D}" type="presOf" srcId="{0657A483-505E-4FCD-8050-EFF1651E698B}" destId="{A6CE24C0-8536-4480-BC0C-882A3566ACB4}" srcOrd="1" destOrd="0" presId="urn:microsoft.com/office/officeart/2005/8/layout/hierarchy2"/>
    <dgm:cxn modelId="{4D0EC5EE-88A5-4568-824D-C85E3B769B3C}" type="presOf" srcId="{F7C825DF-EE6D-4BEC-97FB-434588D82AC5}" destId="{2DD30CDE-7F84-4640-9338-63C135B3B083}" srcOrd="0" destOrd="0" presId="urn:microsoft.com/office/officeart/2005/8/layout/hierarchy2"/>
    <dgm:cxn modelId="{FA7BE038-9A1B-4B89-8D59-922B6B19960B}" type="presParOf" srcId="{CD56D8C2-D427-40A4-8063-1DE0456CCF05}" destId="{9FB6A064-C497-4B9D-BB45-008A34CB1482}" srcOrd="0" destOrd="0" presId="urn:microsoft.com/office/officeart/2005/8/layout/hierarchy2"/>
    <dgm:cxn modelId="{D71EB502-DA25-466C-8C19-365F27F99645}" type="presParOf" srcId="{9FB6A064-C497-4B9D-BB45-008A34CB1482}" destId="{C7DBABC8-E571-4672-B00A-340EB786C94D}" srcOrd="0" destOrd="0" presId="urn:microsoft.com/office/officeart/2005/8/layout/hierarchy2"/>
    <dgm:cxn modelId="{DE8070CB-5F89-40D2-952B-3D8DB62A7C7B}" type="presParOf" srcId="{9FB6A064-C497-4B9D-BB45-008A34CB1482}" destId="{41FCEF04-09C6-4050-89EA-02DF8E74D322}" srcOrd="1" destOrd="0" presId="urn:microsoft.com/office/officeart/2005/8/layout/hierarchy2"/>
    <dgm:cxn modelId="{5049276C-C2BA-4006-A8E3-A8334952F169}" type="presParOf" srcId="{41FCEF04-09C6-4050-89EA-02DF8E74D322}" destId="{3495CBB9-9B81-4500-8999-E98846D0A5F6}" srcOrd="0" destOrd="0" presId="urn:microsoft.com/office/officeart/2005/8/layout/hierarchy2"/>
    <dgm:cxn modelId="{44096D1D-2028-49F9-A9C5-0B5C4F1C675B}" type="presParOf" srcId="{3495CBB9-9B81-4500-8999-E98846D0A5F6}" destId="{A6CE24C0-8536-4480-BC0C-882A3566ACB4}" srcOrd="0" destOrd="0" presId="urn:microsoft.com/office/officeart/2005/8/layout/hierarchy2"/>
    <dgm:cxn modelId="{0671AD5A-518F-406B-9A49-279929B332E8}" type="presParOf" srcId="{41FCEF04-09C6-4050-89EA-02DF8E74D322}" destId="{E4161151-C5C5-4A27-B101-E75D7C75344C}" srcOrd="1" destOrd="0" presId="urn:microsoft.com/office/officeart/2005/8/layout/hierarchy2"/>
    <dgm:cxn modelId="{83AA18AD-2FB5-426A-91EA-1F9FA47458F1}" type="presParOf" srcId="{E4161151-C5C5-4A27-B101-E75D7C75344C}" destId="{43A0EFA4-E1D4-4E23-B1B8-9C51E6EF9801}" srcOrd="0" destOrd="0" presId="urn:microsoft.com/office/officeart/2005/8/layout/hierarchy2"/>
    <dgm:cxn modelId="{F9F42C1D-C02A-46B6-B557-B39C42FBC9C1}" type="presParOf" srcId="{E4161151-C5C5-4A27-B101-E75D7C75344C}" destId="{0643D521-84D2-4A52-9A79-C9EB89FABF57}" srcOrd="1" destOrd="0" presId="urn:microsoft.com/office/officeart/2005/8/layout/hierarchy2"/>
    <dgm:cxn modelId="{41929900-B48A-4BC8-9F22-24F4A842202A}" type="presParOf" srcId="{41FCEF04-09C6-4050-89EA-02DF8E74D322}" destId="{2DD30CDE-7F84-4640-9338-63C135B3B083}" srcOrd="2" destOrd="0" presId="urn:microsoft.com/office/officeart/2005/8/layout/hierarchy2"/>
    <dgm:cxn modelId="{555FA5F2-A311-418D-A1D9-ECF7BBF7E1A7}" type="presParOf" srcId="{2DD30CDE-7F84-4640-9338-63C135B3B083}" destId="{3EED49D8-FD14-46E9-BBEB-B94343DF02D7}" srcOrd="0" destOrd="0" presId="urn:microsoft.com/office/officeart/2005/8/layout/hierarchy2"/>
    <dgm:cxn modelId="{E7F04585-7427-4FF3-8E8F-2940D1D6FFD1}" type="presParOf" srcId="{41FCEF04-09C6-4050-89EA-02DF8E74D322}" destId="{A571AAB7-3D60-4581-8619-B3A9CD120090}" srcOrd="3" destOrd="0" presId="urn:microsoft.com/office/officeart/2005/8/layout/hierarchy2"/>
    <dgm:cxn modelId="{0E57350F-2041-4F87-8658-B19C58C6FC67}" type="presParOf" srcId="{A571AAB7-3D60-4581-8619-B3A9CD120090}" destId="{C253E3B1-9099-4A00-80AB-BFACF9D7CA41}" srcOrd="0" destOrd="0" presId="urn:microsoft.com/office/officeart/2005/8/layout/hierarchy2"/>
    <dgm:cxn modelId="{FE9140FC-4976-460E-BF44-D34B0D60D01D}" type="presParOf" srcId="{A571AAB7-3D60-4581-8619-B3A9CD120090}" destId="{4C5DF30C-3217-4B65-91FE-329AE3FFEC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D6C9D-84F7-4544-A4F4-56FE68548170}">
      <dsp:nvSpPr>
        <dsp:cNvPr id="0" name=""/>
        <dsp:cNvSpPr/>
      </dsp:nvSpPr>
      <dsp:spPr>
        <a:xfrm>
          <a:off x="2956560" y="372"/>
          <a:ext cx="4434840" cy="14510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400" kern="1200" dirty="0">
              <a:solidFill>
                <a:srgbClr val="002060"/>
              </a:solidFill>
            </a:rPr>
            <a:t>CURENTE </a:t>
          </a:r>
          <a:endParaRPr lang="en-US" sz="3400" kern="1200" dirty="0">
            <a:solidFill>
              <a:srgbClr val="002060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400" kern="1200" dirty="0">
              <a:solidFill>
                <a:srgbClr val="002060"/>
              </a:solidFill>
            </a:rPr>
            <a:t>NON-CURENTE</a:t>
          </a:r>
          <a:endParaRPr lang="en-US" sz="3400" kern="1200" dirty="0">
            <a:solidFill>
              <a:srgbClr val="002060"/>
            </a:solidFill>
          </a:endParaRPr>
        </a:p>
      </dsp:txBody>
      <dsp:txXfrm>
        <a:off x="2956560" y="181756"/>
        <a:ext cx="3890687" cy="1088306"/>
      </dsp:txXfrm>
    </dsp:sp>
    <dsp:sp modelId="{715A69F8-D440-4A2E-A74C-36D490D1029F}">
      <dsp:nvSpPr>
        <dsp:cNvPr id="0" name=""/>
        <dsp:cNvSpPr/>
      </dsp:nvSpPr>
      <dsp:spPr>
        <a:xfrm>
          <a:off x="0" y="0"/>
          <a:ext cx="2956560" cy="1451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kern="1200" dirty="0">
              <a:solidFill>
                <a:srgbClr val="002060"/>
              </a:solidFill>
            </a:rPr>
            <a:t>ACTIVE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70836" y="70836"/>
        <a:ext cx="2814888" cy="1309402"/>
      </dsp:txXfrm>
    </dsp:sp>
    <dsp:sp modelId="{AD346706-39C2-4124-B50F-3A60B6048EF7}">
      <dsp:nvSpPr>
        <dsp:cNvPr id="0" name=""/>
        <dsp:cNvSpPr/>
      </dsp:nvSpPr>
      <dsp:spPr>
        <a:xfrm>
          <a:off x="2956560" y="1596553"/>
          <a:ext cx="4434840" cy="14510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400" kern="1200" dirty="0">
              <a:solidFill>
                <a:srgbClr val="002060"/>
              </a:solidFill>
            </a:rPr>
            <a:t>CURENTE </a:t>
          </a:r>
          <a:endParaRPr lang="en-US" sz="3400" kern="1200" dirty="0">
            <a:solidFill>
              <a:srgbClr val="002060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400" kern="1200" dirty="0">
              <a:solidFill>
                <a:srgbClr val="002060"/>
              </a:solidFill>
            </a:rPr>
            <a:t>NON-CURENTE</a:t>
          </a:r>
          <a:endParaRPr lang="en-US" sz="3400" kern="1200" dirty="0">
            <a:solidFill>
              <a:srgbClr val="002060"/>
            </a:solidFill>
          </a:endParaRPr>
        </a:p>
      </dsp:txBody>
      <dsp:txXfrm>
        <a:off x="2956560" y="1777937"/>
        <a:ext cx="3890687" cy="1088306"/>
      </dsp:txXfrm>
    </dsp:sp>
    <dsp:sp modelId="{D6560183-101B-4471-B3EE-A62160552BFA}">
      <dsp:nvSpPr>
        <dsp:cNvPr id="0" name=""/>
        <dsp:cNvSpPr/>
      </dsp:nvSpPr>
      <dsp:spPr>
        <a:xfrm>
          <a:off x="0" y="1596553"/>
          <a:ext cx="2956560" cy="1451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kern="1200" dirty="0">
              <a:solidFill>
                <a:srgbClr val="002060"/>
              </a:solidFill>
            </a:rPr>
            <a:t>DATORII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70836" y="1667389"/>
        <a:ext cx="2814888" cy="1309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DE1D7-A87D-4198-991A-DBAD2ADB85BC}">
      <dsp:nvSpPr>
        <dsp:cNvPr id="0" name=""/>
        <dsp:cNvSpPr/>
      </dsp:nvSpPr>
      <dsp:spPr>
        <a:xfrm>
          <a:off x="0" y="0"/>
          <a:ext cx="7620000" cy="17896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700" kern="1200" dirty="0">
              <a:solidFill>
                <a:srgbClr val="FFC000"/>
              </a:solidFill>
            </a:rPr>
            <a:t>Metoda directă</a:t>
          </a:r>
          <a:endParaRPr lang="en-US" sz="4700" kern="1200" dirty="0">
            <a:solidFill>
              <a:srgbClr val="FFC000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700" kern="1200" dirty="0"/>
            <a:t>Incasări – Plăţi </a:t>
          </a:r>
          <a:endParaRPr lang="en-US" sz="3700" kern="1200" dirty="0"/>
        </a:p>
      </dsp:txBody>
      <dsp:txXfrm>
        <a:off x="1702965" y="0"/>
        <a:ext cx="5917034" cy="1789658"/>
      </dsp:txXfrm>
    </dsp:sp>
    <dsp:sp modelId="{69D3D1E7-86F1-44E9-8204-6C5AED1B79DA}">
      <dsp:nvSpPr>
        <dsp:cNvPr id="0" name=""/>
        <dsp:cNvSpPr/>
      </dsp:nvSpPr>
      <dsp:spPr>
        <a:xfrm>
          <a:off x="178965" y="178965"/>
          <a:ext cx="1524000" cy="14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96104-5D99-495C-8FD2-2ABBA196621D}">
      <dsp:nvSpPr>
        <dsp:cNvPr id="0" name=""/>
        <dsp:cNvSpPr/>
      </dsp:nvSpPr>
      <dsp:spPr>
        <a:xfrm>
          <a:off x="0" y="1968624"/>
          <a:ext cx="7620000" cy="17896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700" kern="1200" dirty="0">
              <a:solidFill>
                <a:srgbClr val="FFC000"/>
              </a:solidFill>
            </a:rPr>
            <a:t>Metoda indirectă</a:t>
          </a:r>
          <a:endParaRPr lang="en-US" sz="4700" kern="1200" dirty="0">
            <a:solidFill>
              <a:srgbClr val="FFC000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700" kern="1200" dirty="0"/>
            <a:t>Rezultat +/- ajustari</a:t>
          </a:r>
          <a:endParaRPr lang="en-US" sz="3700" kern="1200" dirty="0"/>
        </a:p>
      </dsp:txBody>
      <dsp:txXfrm>
        <a:off x="1702965" y="1968624"/>
        <a:ext cx="5917034" cy="1789658"/>
      </dsp:txXfrm>
    </dsp:sp>
    <dsp:sp modelId="{ED26E8ED-3145-4E86-91BE-23DF76D43E2B}">
      <dsp:nvSpPr>
        <dsp:cNvPr id="0" name=""/>
        <dsp:cNvSpPr/>
      </dsp:nvSpPr>
      <dsp:spPr>
        <a:xfrm>
          <a:off x="178965" y="2147589"/>
          <a:ext cx="1524000" cy="14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BABC8-E571-4672-B00A-340EB786C94D}">
      <dsp:nvSpPr>
        <dsp:cNvPr id="0" name=""/>
        <dsp:cNvSpPr/>
      </dsp:nvSpPr>
      <dsp:spPr>
        <a:xfrm>
          <a:off x="145212" y="706349"/>
          <a:ext cx="4447476" cy="1058106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100" kern="1200" dirty="0">
              <a:solidFill>
                <a:srgbClr val="002060"/>
              </a:solidFill>
            </a:rPr>
            <a:t>DOBÂNZI ŞI DIVIDENDE </a:t>
          </a:r>
          <a:r>
            <a:rPr lang="ro-RO" sz="3100" b="1" kern="1200" dirty="0">
              <a:solidFill>
                <a:srgbClr val="002060"/>
              </a:solidFill>
            </a:rPr>
            <a:t>INCASATE</a:t>
          </a:r>
          <a:endParaRPr lang="en-US" sz="3100" b="1" kern="1200" dirty="0">
            <a:solidFill>
              <a:srgbClr val="002060"/>
            </a:solidFill>
          </a:endParaRPr>
        </a:p>
      </dsp:txBody>
      <dsp:txXfrm>
        <a:off x="176203" y="737340"/>
        <a:ext cx="4385494" cy="996124"/>
      </dsp:txXfrm>
    </dsp:sp>
    <dsp:sp modelId="{3495CBB9-9B81-4500-8999-E98846D0A5F6}">
      <dsp:nvSpPr>
        <dsp:cNvPr id="0" name=""/>
        <dsp:cNvSpPr/>
      </dsp:nvSpPr>
      <dsp:spPr>
        <a:xfrm rot="18941392">
          <a:off x="4476123" y="928603"/>
          <a:ext cx="819639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819639" y="20522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865452" y="928635"/>
        <a:ext cx="40981" cy="40981"/>
      </dsp:txXfrm>
    </dsp:sp>
    <dsp:sp modelId="{43A0EFA4-E1D4-4E23-B1B8-9C51E6EF9801}">
      <dsp:nvSpPr>
        <dsp:cNvPr id="0" name=""/>
        <dsp:cNvSpPr/>
      </dsp:nvSpPr>
      <dsp:spPr>
        <a:xfrm>
          <a:off x="5179197" y="133797"/>
          <a:ext cx="2589186" cy="1058106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100" kern="1200" dirty="0">
              <a:solidFill>
                <a:srgbClr val="002060"/>
              </a:solidFill>
            </a:rPr>
            <a:t>EXPLOATARE</a:t>
          </a:r>
          <a:endParaRPr lang="en-US" sz="3100" kern="1200" dirty="0">
            <a:solidFill>
              <a:srgbClr val="002060"/>
            </a:solidFill>
          </a:endParaRPr>
        </a:p>
      </dsp:txBody>
      <dsp:txXfrm>
        <a:off x="5210188" y="164788"/>
        <a:ext cx="2527204" cy="996124"/>
      </dsp:txXfrm>
    </dsp:sp>
    <dsp:sp modelId="{2DD30CDE-7F84-4640-9338-63C135B3B083}">
      <dsp:nvSpPr>
        <dsp:cNvPr id="0" name=""/>
        <dsp:cNvSpPr/>
      </dsp:nvSpPr>
      <dsp:spPr>
        <a:xfrm rot="2630418">
          <a:off x="4481098" y="1492188"/>
          <a:ext cx="800717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800717" y="20522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861438" y="1492693"/>
        <a:ext cx="40035" cy="40035"/>
      </dsp:txXfrm>
    </dsp:sp>
    <dsp:sp modelId="{C253E3B1-9099-4A00-80AB-BFACF9D7CA41}">
      <dsp:nvSpPr>
        <dsp:cNvPr id="0" name=""/>
        <dsp:cNvSpPr/>
      </dsp:nvSpPr>
      <dsp:spPr>
        <a:xfrm>
          <a:off x="5170224" y="1260966"/>
          <a:ext cx="2585589" cy="1058106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solidFill>
                <a:srgbClr val="002060"/>
              </a:solidFill>
            </a:rPr>
            <a:t>INVESTITII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5201215" y="1291957"/>
        <a:ext cx="2523607" cy="996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BABC8-E571-4672-B00A-340EB786C94D}">
      <dsp:nvSpPr>
        <dsp:cNvPr id="0" name=""/>
        <dsp:cNvSpPr/>
      </dsp:nvSpPr>
      <dsp:spPr>
        <a:xfrm>
          <a:off x="38262" y="632073"/>
          <a:ext cx="4240640" cy="1098053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>
              <a:solidFill>
                <a:srgbClr val="002060"/>
              </a:solidFill>
            </a:rPr>
            <a:t>DOBÂNZI ŞI DIVIDENDE </a:t>
          </a:r>
          <a:r>
            <a:rPr lang="ro-RO" sz="3200" b="1" kern="1200" dirty="0">
              <a:solidFill>
                <a:srgbClr val="002060"/>
              </a:solidFill>
            </a:rPr>
            <a:t>PLATITE</a:t>
          </a:r>
          <a:endParaRPr lang="en-US" sz="3200" b="1" kern="1200" dirty="0">
            <a:solidFill>
              <a:srgbClr val="002060"/>
            </a:solidFill>
          </a:endParaRPr>
        </a:p>
      </dsp:txBody>
      <dsp:txXfrm>
        <a:off x="70423" y="664234"/>
        <a:ext cx="4176318" cy="1033731"/>
      </dsp:txXfrm>
    </dsp:sp>
    <dsp:sp modelId="{3495CBB9-9B81-4500-8999-E98846D0A5F6}">
      <dsp:nvSpPr>
        <dsp:cNvPr id="0" name=""/>
        <dsp:cNvSpPr/>
      </dsp:nvSpPr>
      <dsp:spPr>
        <a:xfrm rot="19724230">
          <a:off x="4207006" y="882302"/>
          <a:ext cx="99028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990283" y="41835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77390" y="899381"/>
        <a:ext cx="49514" cy="49514"/>
      </dsp:txXfrm>
    </dsp:sp>
    <dsp:sp modelId="{43A0EFA4-E1D4-4E23-B1B8-9C51E6EF9801}">
      <dsp:nvSpPr>
        <dsp:cNvPr id="0" name=""/>
        <dsp:cNvSpPr/>
      </dsp:nvSpPr>
      <dsp:spPr>
        <a:xfrm>
          <a:off x="5125392" y="118150"/>
          <a:ext cx="2503562" cy="1098053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>
              <a:solidFill>
                <a:srgbClr val="002060"/>
              </a:solidFill>
            </a:rPr>
            <a:t>EXPLOATARE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5157553" y="150311"/>
        <a:ext cx="2439240" cy="1033731"/>
      </dsp:txXfrm>
    </dsp:sp>
    <dsp:sp modelId="{2DD30CDE-7F84-4640-9338-63C135B3B083}">
      <dsp:nvSpPr>
        <dsp:cNvPr id="0" name=""/>
        <dsp:cNvSpPr/>
      </dsp:nvSpPr>
      <dsp:spPr>
        <a:xfrm rot="2284747">
          <a:off x="4169838" y="1455300"/>
          <a:ext cx="102484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24846" y="41835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56640" y="1471515"/>
        <a:ext cx="51242" cy="51242"/>
      </dsp:txXfrm>
    </dsp:sp>
    <dsp:sp modelId="{C253E3B1-9099-4A00-80AB-BFACF9D7CA41}">
      <dsp:nvSpPr>
        <dsp:cNvPr id="0" name=""/>
        <dsp:cNvSpPr/>
      </dsp:nvSpPr>
      <dsp:spPr>
        <a:xfrm>
          <a:off x="5085621" y="1264146"/>
          <a:ext cx="2514038" cy="1098053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solidFill>
                <a:srgbClr val="002060"/>
              </a:solidFill>
            </a:rPr>
            <a:t>FINANŢARE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5117782" y="1296307"/>
        <a:ext cx="2449716" cy="1033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4B2A8-24F7-4ADD-8848-576626CEAA87}" type="datetimeFigureOut">
              <a:rPr lang="en-GB" smtClean="0"/>
              <a:pPr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7CE28-C65F-4450-A631-158C9D7FC9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13E2F-56C1-4628-820A-3A2352C8286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31315-D0AA-4EE7-AA76-240AD14AF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B9F30-CC83-4964-93C8-D0850935DBC3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3F2629-9470-4B11-8A63-D16B134E9AF0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968B6E-044C-4F8D-9E46-B8E215A72DCF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968B6E-044C-4F8D-9E46-B8E215A72DCF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36B118-D289-4184-AF7E-A6A69F0AD607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BA0E4C-0377-48BB-A260-645D3DFCFC35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6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28B2-D004-4548-BF5D-772317799154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318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43B739-A4A9-4650-BA10-858A3049C0F1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2A3A65-FEC2-40F4-B8C8-D1A4CFEBDD62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16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16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9D05E3-5CD7-4194-B89A-8AC7ED4E444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26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92F82E-DBF8-46D7-8A4F-CC2209249D34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9A829B-68F4-4A41-9FED-8C3DBC9A572F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36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A81DED-61AE-4134-A5DD-166E9ED7430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46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278F3F-040B-4AB5-89DC-7AA032E2A3B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D52A7A-F3BA-4BE8-9B6E-9BBA94A3EA2D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19A5C6-1DE5-4776-ADF8-568099BDB17C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19A5C6-1DE5-4776-ADF8-568099BDB17C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ED87CD-5676-4995-96F3-592CD7523F31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0ECC5A-3870-4AE9-B31D-6A592525BC5D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1B5EE6-96DA-4108-B842-72948F110A9A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C710D2-33A2-4CB3-A007-7755121F1668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A89FBDD-9600-49CD-BC53-DEDD396AA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29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444" y="5096359"/>
            <a:ext cx="8246672" cy="1002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94009" y="6388159"/>
            <a:ext cx="557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 err="1">
                <a:solidFill>
                  <a:schemeClr val="accent5">
                    <a:lumMod val="50000"/>
                  </a:schemeClr>
                </a:solidFill>
              </a:rPr>
              <a:t>Stagiu</a:t>
            </a:r>
            <a:r>
              <a:rPr lang="en-GB" b="0" dirty="0">
                <a:solidFill>
                  <a:schemeClr val="accent5">
                    <a:lumMod val="50000"/>
                  </a:schemeClr>
                </a:solidFill>
              </a:rPr>
              <a:t> 2024@CECCAR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6E757-894E-4ABE-BA94-596F313448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0" y="229646"/>
            <a:ext cx="4205817" cy="12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4873-2AE5-4CD8-B8B0-B232D34D5044}" type="datetimeFigureOut">
              <a:rPr lang="en-GB"/>
              <a:pPr>
                <a:defRPr/>
              </a:pPr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BEBB-7FFE-4766-B0F4-986CADE4AB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829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47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51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05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07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0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77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4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306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336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8245-7306-4579-94C2-B6CB1283032E}" type="datetimeFigureOut">
              <a:rPr lang="en-GB"/>
              <a:pPr>
                <a:defRPr/>
              </a:pPr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292C9-8CE1-45B0-96C4-9A67982315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25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6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6" y="414639"/>
            <a:ext cx="10315985" cy="81288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1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1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8" y="449983"/>
            <a:ext cx="2221913" cy="6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8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9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0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6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1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1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92A29531-700B-7BE4-6B4C-4E2FB0019B03}"/>
              </a:ext>
            </a:extLst>
          </p:cNvPr>
          <p:cNvSpPr/>
          <p:nvPr userDrawn="1"/>
        </p:nvSpPr>
        <p:spPr>
          <a:xfrm>
            <a:off x="-55419" y="5927724"/>
            <a:ext cx="895865" cy="930276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E1D17FBC-1C41-5B7D-C1BD-A18D2C86BD23}"/>
              </a:ext>
            </a:extLst>
          </p:cNvPr>
          <p:cNvSpPr/>
          <p:nvPr userDrawn="1"/>
        </p:nvSpPr>
        <p:spPr>
          <a:xfrm>
            <a:off x="1824516" y="6538913"/>
            <a:ext cx="4899557" cy="42476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AA2C6DC3-5C45-59E3-090C-3805B0BB1077}"/>
              </a:ext>
            </a:extLst>
          </p:cNvPr>
          <p:cNvSpPr/>
          <p:nvPr userDrawn="1"/>
        </p:nvSpPr>
        <p:spPr>
          <a:xfrm flipV="1">
            <a:off x="6724072" y="6570322"/>
            <a:ext cx="5467927" cy="11067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688B7FA-3724-D86C-FEA6-57EA66B5BB39}"/>
              </a:ext>
            </a:extLst>
          </p:cNvPr>
          <p:cNvSpPr txBox="1"/>
          <p:nvPr userDrawn="1"/>
        </p:nvSpPr>
        <p:spPr>
          <a:xfrm>
            <a:off x="8331200" y="6570322"/>
            <a:ext cx="3594100" cy="246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1400" dirty="0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</p:spTree>
    <p:extLst>
      <p:ext uri="{BB962C8B-B14F-4D97-AF65-F5344CB8AC3E}">
        <p14:creationId xmlns:p14="http://schemas.microsoft.com/office/powerpoint/2010/main" val="1409299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4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7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01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56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38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2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21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25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5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742" y="2973859"/>
            <a:ext cx="7615709" cy="7661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1741" y="3955151"/>
            <a:ext cx="7689849" cy="4932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1013D-7D8A-4452-B93B-2A58C507C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84" y="168505"/>
            <a:ext cx="4116813" cy="1235566"/>
          </a:xfrm>
          <a:prstGeom prst="rect">
            <a:avLst/>
          </a:prstGeom>
        </p:spPr>
      </p:pic>
      <p:sp>
        <p:nvSpPr>
          <p:cNvPr id="8" name="Freeform 13">
            <a:extLst>
              <a:ext uri="{FF2B5EF4-FFF2-40B4-BE49-F238E27FC236}">
                <a16:creationId xmlns:a16="http://schemas.microsoft.com/office/drawing/2014/main" id="{E728B23C-20A1-4690-AC80-5C33DC7020FD}"/>
              </a:ext>
            </a:extLst>
          </p:cNvPr>
          <p:cNvSpPr/>
          <p:nvPr userDrawn="1"/>
        </p:nvSpPr>
        <p:spPr>
          <a:xfrm rot="-2906905" flipH="1">
            <a:off x="248737" y="4632983"/>
            <a:ext cx="3273267" cy="1372788"/>
          </a:xfrm>
          <a:custGeom>
            <a:avLst/>
            <a:gdLst/>
            <a:ahLst/>
            <a:cxnLst/>
            <a:rect l="l" t="t" r="r" b="b"/>
            <a:pathLst>
              <a:path w="4802674" h="1510659">
                <a:moveTo>
                  <a:pt x="4802675" y="0"/>
                </a:moveTo>
                <a:lnTo>
                  <a:pt x="0" y="0"/>
                </a:lnTo>
                <a:lnTo>
                  <a:pt x="0" y="1510659"/>
                </a:lnTo>
                <a:lnTo>
                  <a:pt x="4802675" y="1510659"/>
                </a:lnTo>
                <a:lnTo>
                  <a:pt x="48026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FFCABCD-E30E-45F7-AA55-E62C945EC3BB}"/>
              </a:ext>
            </a:extLst>
          </p:cNvPr>
          <p:cNvSpPr/>
          <p:nvPr userDrawn="1"/>
        </p:nvSpPr>
        <p:spPr>
          <a:xfrm rot="-2942733" flipH="1">
            <a:off x="158290" y="3155548"/>
            <a:ext cx="4213366" cy="641657"/>
          </a:xfrm>
          <a:custGeom>
            <a:avLst/>
            <a:gdLst/>
            <a:ahLst/>
            <a:cxnLst/>
            <a:rect l="l" t="t" r="r" b="b"/>
            <a:pathLst>
              <a:path w="4213366" h="481243">
                <a:moveTo>
                  <a:pt x="4213365" y="0"/>
                </a:moveTo>
                <a:lnTo>
                  <a:pt x="0" y="0"/>
                </a:lnTo>
                <a:lnTo>
                  <a:pt x="0" y="481244"/>
                </a:lnTo>
                <a:lnTo>
                  <a:pt x="4213365" y="481244"/>
                </a:lnTo>
                <a:lnTo>
                  <a:pt x="421336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80318" b="-95070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250DDA-5115-4E30-8690-34571B41D74F}"/>
              </a:ext>
            </a:extLst>
          </p:cNvPr>
          <p:cNvGrpSpPr/>
          <p:nvPr userDrawn="1"/>
        </p:nvGrpSpPr>
        <p:grpSpPr>
          <a:xfrm>
            <a:off x="693598" y="1994616"/>
            <a:ext cx="1480345" cy="1110259"/>
            <a:chOff x="1513208" y="3079951"/>
            <a:chExt cx="1994733" cy="1994733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972BE4DC-4B8A-4677-9973-C4BE1FD0B576}"/>
                </a:ext>
              </a:extLst>
            </p:cNvPr>
            <p:cNvSpPr/>
            <p:nvPr/>
          </p:nvSpPr>
          <p:spPr>
            <a:xfrm>
              <a:off x="1513208" y="3079951"/>
              <a:ext cx="1994733" cy="1994733"/>
            </a:xfrm>
            <a:custGeom>
              <a:avLst/>
              <a:gdLst/>
              <a:ahLst/>
              <a:cxnLst/>
              <a:rect l="l" t="t" r="r" b="b"/>
              <a:pathLst>
                <a:path w="1994733" h="1994733">
                  <a:moveTo>
                    <a:pt x="0" y="0"/>
                  </a:moveTo>
                  <a:lnTo>
                    <a:pt x="1994733" y="0"/>
                  </a:lnTo>
                  <a:lnTo>
                    <a:pt x="1994733" y="1994733"/>
                  </a:lnTo>
                  <a:lnTo>
                    <a:pt x="0" y="1994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2C3DD61-7A67-4678-B597-85C34DE1E482}"/>
                </a:ext>
              </a:extLst>
            </p:cNvPr>
            <p:cNvSpPr/>
            <p:nvPr/>
          </p:nvSpPr>
          <p:spPr>
            <a:xfrm>
              <a:off x="1641066" y="3198782"/>
              <a:ext cx="1757071" cy="1757071"/>
            </a:xfrm>
            <a:custGeom>
              <a:avLst/>
              <a:gdLst/>
              <a:ahLst/>
              <a:cxnLst/>
              <a:rect l="l" t="t" r="r" b="b"/>
              <a:pathLst>
                <a:path w="1757071" h="1757071">
                  <a:moveTo>
                    <a:pt x="0" y="0"/>
                  </a:moveTo>
                  <a:lnTo>
                    <a:pt x="1757072" y="0"/>
                  </a:lnTo>
                  <a:lnTo>
                    <a:pt x="1757072" y="1757071"/>
                  </a:lnTo>
                  <a:lnTo>
                    <a:pt x="0" y="1757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8DCEEF6-38A7-40E2-9EDE-056A7AC54CCD}"/>
                </a:ext>
              </a:extLst>
            </p:cNvPr>
            <p:cNvSpPr/>
            <p:nvPr/>
          </p:nvSpPr>
          <p:spPr>
            <a:xfrm>
              <a:off x="1947146" y="3622215"/>
              <a:ext cx="1144912" cy="910205"/>
            </a:xfrm>
            <a:custGeom>
              <a:avLst/>
              <a:gdLst/>
              <a:ahLst/>
              <a:cxnLst/>
              <a:rect l="l" t="t" r="r" b="b"/>
              <a:pathLst>
                <a:path w="1144912" h="910205">
                  <a:moveTo>
                    <a:pt x="0" y="0"/>
                  </a:moveTo>
                  <a:lnTo>
                    <a:pt x="1144912" y="0"/>
                  </a:lnTo>
                  <a:lnTo>
                    <a:pt x="1144912" y="910205"/>
                  </a:lnTo>
                  <a:lnTo>
                    <a:pt x="0" y="9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21C94B-7EFF-41C6-AB77-CC56317C7DCE}"/>
              </a:ext>
            </a:extLst>
          </p:cNvPr>
          <p:cNvGrpSpPr/>
          <p:nvPr userDrawn="1"/>
        </p:nvGrpSpPr>
        <p:grpSpPr>
          <a:xfrm>
            <a:off x="2669690" y="5504974"/>
            <a:ext cx="1505581" cy="1129186"/>
            <a:chOff x="4829921" y="3079951"/>
            <a:chExt cx="1994733" cy="199473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5E7C02F-C891-4E0E-B836-44D553C7FB6D}"/>
                </a:ext>
              </a:extLst>
            </p:cNvPr>
            <p:cNvSpPr/>
            <p:nvPr/>
          </p:nvSpPr>
          <p:spPr>
            <a:xfrm>
              <a:off x="4829921" y="3079951"/>
              <a:ext cx="1994733" cy="1994733"/>
            </a:xfrm>
            <a:custGeom>
              <a:avLst/>
              <a:gdLst/>
              <a:ahLst/>
              <a:cxnLst/>
              <a:rect l="l" t="t" r="r" b="b"/>
              <a:pathLst>
                <a:path w="1994733" h="1994733">
                  <a:moveTo>
                    <a:pt x="0" y="0"/>
                  </a:moveTo>
                  <a:lnTo>
                    <a:pt x="1994733" y="0"/>
                  </a:lnTo>
                  <a:lnTo>
                    <a:pt x="1994733" y="1994733"/>
                  </a:lnTo>
                  <a:lnTo>
                    <a:pt x="0" y="1994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F618EFB-898F-46B3-8DFA-DA9CB46D6725}"/>
                </a:ext>
              </a:extLst>
            </p:cNvPr>
            <p:cNvSpPr/>
            <p:nvPr/>
          </p:nvSpPr>
          <p:spPr>
            <a:xfrm>
              <a:off x="4957779" y="3198782"/>
              <a:ext cx="1757071" cy="1757071"/>
            </a:xfrm>
            <a:custGeom>
              <a:avLst/>
              <a:gdLst/>
              <a:ahLst/>
              <a:cxnLst/>
              <a:rect l="l" t="t" r="r" b="b"/>
              <a:pathLst>
                <a:path w="1757071" h="1757071">
                  <a:moveTo>
                    <a:pt x="0" y="0"/>
                  </a:moveTo>
                  <a:lnTo>
                    <a:pt x="1757071" y="0"/>
                  </a:lnTo>
                  <a:lnTo>
                    <a:pt x="1757071" y="1757071"/>
                  </a:lnTo>
                  <a:lnTo>
                    <a:pt x="0" y="1757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892C75E0-DE35-4533-83B5-EC7D728DD7AF}"/>
                </a:ext>
              </a:extLst>
            </p:cNvPr>
            <p:cNvSpPr/>
            <p:nvPr/>
          </p:nvSpPr>
          <p:spPr>
            <a:xfrm>
              <a:off x="5331548" y="3572551"/>
              <a:ext cx="1009534" cy="1009534"/>
            </a:xfrm>
            <a:custGeom>
              <a:avLst/>
              <a:gdLst/>
              <a:ahLst/>
              <a:cxnLst/>
              <a:rect l="l" t="t" r="r" b="b"/>
              <a:pathLst>
                <a:path w="1009534" h="1009534">
                  <a:moveTo>
                    <a:pt x="0" y="0"/>
                  </a:moveTo>
                  <a:lnTo>
                    <a:pt x="1009534" y="0"/>
                  </a:lnTo>
                  <a:lnTo>
                    <a:pt x="1009534" y="1009533"/>
                  </a:lnTo>
                  <a:lnTo>
                    <a:pt x="0" y="1009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B41E8C-03C6-499B-BB3F-CBB0ACCEED57}"/>
              </a:ext>
            </a:extLst>
          </p:cNvPr>
          <p:cNvGrpSpPr/>
          <p:nvPr userDrawn="1"/>
        </p:nvGrpSpPr>
        <p:grpSpPr>
          <a:xfrm>
            <a:off x="3942970" y="4515702"/>
            <a:ext cx="1523111" cy="1142333"/>
            <a:chOff x="8146634" y="3079951"/>
            <a:chExt cx="1994733" cy="1994733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6C58A990-FFF5-4BAA-BCBF-7FD778C56FF6}"/>
                </a:ext>
              </a:extLst>
            </p:cNvPr>
            <p:cNvSpPr/>
            <p:nvPr/>
          </p:nvSpPr>
          <p:spPr>
            <a:xfrm>
              <a:off x="8146634" y="3079951"/>
              <a:ext cx="1994733" cy="1994733"/>
            </a:xfrm>
            <a:custGeom>
              <a:avLst/>
              <a:gdLst/>
              <a:ahLst/>
              <a:cxnLst/>
              <a:rect l="l" t="t" r="r" b="b"/>
              <a:pathLst>
                <a:path w="1994733" h="1994733">
                  <a:moveTo>
                    <a:pt x="0" y="0"/>
                  </a:moveTo>
                  <a:lnTo>
                    <a:pt x="1994732" y="0"/>
                  </a:lnTo>
                  <a:lnTo>
                    <a:pt x="1994732" y="1994733"/>
                  </a:lnTo>
                  <a:lnTo>
                    <a:pt x="0" y="1994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3BB681-2D8D-4869-A14F-735CDB8561B2}"/>
                </a:ext>
              </a:extLst>
            </p:cNvPr>
            <p:cNvSpPr/>
            <p:nvPr/>
          </p:nvSpPr>
          <p:spPr>
            <a:xfrm>
              <a:off x="8274492" y="3198782"/>
              <a:ext cx="1757071" cy="1757071"/>
            </a:xfrm>
            <a:custGeom>
              <a:avLst/>
              <a:gdLst/>
              <a:ahLst/>
              <a:cxnLst/>
              <a:rect l="l" t="t" r="r" b="b"/>
              <a:pathLst>
                <a:path w="1757071" h="1757071">
                  <a:moveTo>
                    <a:pt x="0" y="0"/>
                  </a:moveTo>
                  <a:lnTo>
                    <a:pt x="1757071" y="0"/>
                  </a:lnTo>
                  <a:lnTo>
                    <a:pt x="1757071" y="1757071"/>
                  </a:lnTo>
                  <a:lnTo>
                    <a:pt x="0" y="1757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C3EB95-B7E1-4EC8-82AC-6F98F46B5C9B}"/>
                </a:ext>
              </a:extLst>
            </p:cNvPr>
            <p:cNvSpPr/>
            <p:nvPr/>
          </p:nvSpPr>
          <p:spPr>
            <a:xfrm>
              <a:off x="8741530" y="3622215"/>
              <a:ext cx="915930" cy="910205"/>
            </a:xfrm>
            <a:custGeom>
              <a:avLst/>
              <a:gdLst/>
              <a:ahLst/>
              <a:cxnLst/>
              <a:rect l="l" t="t" r="r" b="b"/>
              <a:pathLst>
                <a:path w="915930" h="910205">
                  <a:moveTo>
                    <a:pt x="0" y="0"/>
                  </a:moveTo>
                  <a:lnTo>
                    <a:pt x="915930" y="0"/>
                  </a:lnTo>
                  <a:lnTo>
                    <a:pt x="915930" y="910205"/>
                  </a:lnTo>
                  <a:lnTo>
                    <a:pt x="0" y="9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225491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2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42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4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6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4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39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5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19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2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1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9C34-D591-4606-A97C-167A7EA4713E}" type="datetimeFigureOut">
              <a:rPr lang="en-GB"/>
              <a:pPr>
                <a:defRPr/>
              </a:pPr>
              <a:t>16/10/2025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D72D-31EC-4745-BCDD-71D8CD2080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10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8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5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6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76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41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87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2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04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7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EA57-9EA0-448E-A278-E18146C5DAF1}" type="datetimeFigureOut">
              <a:rPr lang="en-GB"/>
              <a:pPr>
                <a:defRPr/>
              </a:pPr>
              <a:t>16/10/2025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281E-9531-42C4-938A-4088F784F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48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3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6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6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83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0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01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F176-A398-4167-9060-E1A1CA633F4E}" type="datetimeFigureOut">
              <a:rPr lang="en-GB"/>
              <a:pPr>
                <a:defRPr/>
              </a:pPr>
              <a:t>16/10/2025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1547-01E5-45FF-B420-94E17268D3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00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90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8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0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59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79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0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59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670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2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CFA3-ADC9-46E0-BEA6-D87A5E627906}" type="datetimeFigureOut">
              <a:rPr lang="en-GB"/>
              <a:pPr>
                <a:defRPr/>
              </a:pPr>
              <a:t>16/10/2025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E939-0027-4527-8FA8-F8A4E2A748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206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42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29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4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19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97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006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190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527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24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5A8A-FEAC-475D-8F02-7B864DA429B6}" type="datetimeFigureOut">
              <a:rPr lang="en-GB"/>
              <a:pPr>
                <a:defRPr/>
              </a:pPr>
              <a:t>16/10/2025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F9BA-8806-48AD-8659-9A6AC75B7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47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91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5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03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91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95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64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627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96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9CA8-3E35-48F7-83DB-871D518BD663}" type="datetimeFigureOut">
              <a:rPr lang="en-GB"/>
              <a:pPr>
                <a:defRPr/>
              </a:pPr>
              <a:t>16/10/2025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15EA-38F1-4121-B686-E7AAFB93B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941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03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282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29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442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026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66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68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31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47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2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76" Type="http://schemas.openxmlformats.org/officeDocument/2006/relationships/slideLayout" Target="../slideLayouts/slideLayout88.xml"/><Relationship Id="rId84" Type="http://schemas.openxmlformats.org/officeDocument/2006/relationships/slideLayout" Target="../slideLayouts/slideLayout96.xml"/><Relationship Id="rId89" Type="http://schemas.openxmlformats.org/officeDocument/2006/relationships/slideLayout" Target="../slideLayouts/slideLayout101.xml"/><Relationship Id="rId97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87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90" Type="http://schemas.openxmlformats.org/officeDocument/2006/relationships/slideLayout" Target="../slideLayouts/slideLayout102.xml"/><Relationship Id="rId95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7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80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7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91" Type="http://schemas.openxmlformats.org/officeDocument/2006/relationships/slideLayout" Target="../slideLayouts/slideLayout103.xml"/><Relationship Id="rId9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81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8.xml"/><Relationship Id="rId94" Type="http://schemas.openxmlformats.org/officeDocument/2006/relationships/slideLayout" Target="../slideLayouts/slideLayout106.xml"/><Relationship Id="rId9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912EF6-F77C-48CA-B0E6-AFFAD66AEF90}" type="datetimeFigureOut">
              <a:rPr lang="en-GB"/>
              <a:pPr>
                <a:defRPr/>
              </a:pPr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CF0267-4F25-4366-BEBC-3835FA7FD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774" r:id="rId12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  <p:sldLayoutId id="2147483736" r:id="rId61"/>
    <p:sldLayoutId id="2147483737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3" r:id="rId68"/>
    <p:sldLayoutId id="2147483744" r:id="rId69"/>
    <p:sldLayoutId id="2147483745" r:id="rId70"/>
    <p:sldLayoutId id="2147483746" r:id="rId71"/>
    <p:sldLayoutId id="2147483747" r:id="rId72"/>
    <p:sldLayoutId id="2147483748" r:id="rId73"/>
    <p:sldLayoutId id="2147483749" r:id="rId74"/>
    <p:sldLayoutId id="2147483750" r:id="rId75"/>
    <p:sldLayoutId id="2147483751" r:id="rId76"/>
    <p:sldLayoutId id="2147483752" r:id="rId77"/>
    <p:sldLayoutId id="2147483753" r:id="rId78"/>
    <p:sldLayoutId id="2147483754" r:id="rId79"/>
    <p:sldLayoutId id="2147483755" r:id="rId80"/>
    <p:sldLayoutId id="2147483756" r:id="rId81"/>
    <p:sldLayoutId id="2147483757" r:id="rId82"/>
    <p:sldLayoutId id="2147483758" r:id="rId83"/>
    <p:sldLayoutId id="2147483759" r:id="rId84"/>
    <p:sldLayoutId id="2147483760" r:id="rId85"/>
    <p:sldLayoutId id="2147483761" r:id="rId86"/>
    <p:sldLayoutId id="2147483762" r:id="rId87"/>
    <p:sldLayoutId id="2147483763" r:id="rId88"/>
    <p:sldLayoutId id="2147483764" r:id="rId89"/>
    <p:sldLayoutId id="2147483765" r:id="rId90"/>
    <p:sldLayoutId id="2147483766" r:id="rId91"/>
    <p:sldLayoutId id="2147483767" r:id="rId92"/>
    <p:sldLayoutId id="2147483768" r:id="rId93"/>
    <p:sldLayoutId id="2147483769" r:id="rId94"/>
    <p:sldLayoutId id="2147483770" r:id="rId95"/>
    <p:sldLayoutId id="2147483771" r:id="rId96"/>
    <p:sldLayoutId id="2147483772" r:id="rId97"/>
    <p:sldLayoutId id="2147483773" r:id="rId98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59517" y="0"/>
            <a:ext cx="7457884" cy="6858000"/>
            <a:chOff x="0" y="0"/>
            <a:chExt cx="1491576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5400000">
            <a:off x="146292" y="2781918"/>
            <a:ext cx="8440206" cy="1294165"/>
          </a:xfrm>
          <a:custGeom>
            <a:avLst/>
            <a:gdLst/>
            <a:ahLst/>
            <a:cxnLst/>
            <a:rect l="l" t="t" r="r" b="b"/>
            <a:pathLst>
              <a:path w="12660309" h="1941247">
                <a:moveTo>
                  <a:pt x="0" y="0"/>
                </a:moveTo>
                <a:lnTo>
                  <a:pt x="12660308" y="0"/>
                </a:lnTo>
                <a:lnTo>
                  <a:pt x="12660308" y="1941248"/>
                </a:lnTo>
                <a:lnTo>
                  <a:pt x="0" y="1941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5400000" flipH="1" flipV="1">
            <a:off x="842144" y="2966028"/>
            <a:ext cx="6858000" cy="938645"/>
          </a:xfrm>
          <a:custGeom>
            <a:avLst/>
            <a:gdLst/>
            <a:ahLst/>
            <a:cxnLst/>
            <a:rect l="l" t="t" r="r" b="b"/>
            <a:pathLst>
              <a:path w="10287000" h="1407967">
                <a:moveTo>
                  <a:pt x="10287000" y="1407966"/>
                </a:moveTo>
                <a:lnTo>
                  <a:pt x="0" y="1407966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1407966"/>
                </a:lnTo>
                <a:close/>
              </a:path>
            </a:pathLst>
          </a:custGeom>
          <a:blipFill>
            <a:blip r:embed="rId4"/>
            <a:stretch>
              <a:fillRect t="-9363" b="-9363"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-188280" y="6073775"/>
            <a:ext cx="494779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85801" y="3264596"/>
            <a:ext cx="1507363" cy="0"/>
          </a:xfrm>
          <a:prstGeom prst="line">
            <a:avLst/>
          </a:prstGeom>
          <a:ln w="1047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02993" y="377598"/>
            <a:ext cx="2516755" cy="1006702"/>
          </a:xfrm>
          <a:custGeom>
            <a:avLst/>
            <a:gdLst/>
            <a:ahLst/>
            <a:cxnLst/>
            <a:rect l="l" t="t" r="r" b="b"/>
            <a:pathLst>
              <a:path w="3775133" h="1510053">
                <a:moveTo>
                  <a:pt x="0" y="0"/>
                </a:moveTo>
                <a:lnTo>
                  <a:pt x="3775133" y="0"/>
                </a:lnTo>
                <a:lnTo>
                  <a:pt x="3775133" y="1510053"/>
                </a:lnTo>
                <a:lnTo>
                  <a:pt x="0" y="151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5200" y="808307"/>
            <a:ext cx="4986393" cy="2362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6425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6984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IFRS</a:t>
            </a:r>
          </a:p>
          <a:p>
            <a:pPr defTabSz="609630" eaLnBrk="1" fontAlgn="auto" hangingPunct="1">
              <a:lnSpc>
                <a:spcPts val="6425"/>
              </a:lnSpc>
              <a:spcBef>
                <a:spcPts val="0"/>
              </a:spcBef>
              <a:spcAft>
                <a:spcPts val="0"/>
              </a:spcAft>
            </a:pPr>
            <a:endParaRPr lang="ro-RO" sz="6984" b="1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  <a:p>
            <a:pPr defTabSz="609630" eaLnBrk="1" fontAlgn="auto" hangingPunct="1">
              <a:lnSpc>
                <a:spcPts val="6425"/>
              </a:lnSpc>
              <a:spcBef>
                <a:spcPts val="0"/>
              </a:spcBef>
              <a:spcAft>
                <a:spcPts val="0"/>
              </a:spcAft>
            </a:pPr>
            <a:endParaRPr lang="ro-RO" sz="3600" b="1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3647124"/>
            <a:ext cx="3399584" cy="12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Stagiu</a:t>
            </a:r>
            <a:r>
              <a:rPr lang="en-US" sz="17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CECCAR</a:t>
            </a:r>
          </a:p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Anul II</a:t>
            </a:r>
            <a:endParaRPr lang="ro-RO" sz="17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7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Semestrul 2</a:t>
            </a:r>
          </a:p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7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Întâlnirea 5</a:t>
            </a:r>
            <a:endParaRPr lang="en-US" sz="17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6197600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13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6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www.ceccar.ro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8F61D7-AA5D-4F98-B7F9-01B4B557CA44}" type="slidenum">
              <a:rPr lang="en-US" altLang="en-US" smtClean="0">
                <a:solidFill>
                  <a:srgbClr val="404040"/>
                </a:solidFill>
              </a:rPr>
              <a:pPr/>
              <a:t>10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 fontScale="92500" lnSpcReduction="100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altLang="ro-RO" sz="2800" b="1" dirty="0">
                <a:solidFill>
                  <a:srgbClr val="0070C0"/>
                </a:solidFill>
              </a:rPr>
              <a:t>ELEMENTE MINIME SPF (II)</a:t>
            </a:r>
            <a:endParaRPr lang="ro-RO" sz="3200" b="1" dirty="0">
              <a:solidFill>
                <a:srgbClr val="0070C0"/>
              </a:solidFill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biologice</a:t>
            </a:r>
            <a:endParaRPr lang="en-US" sz="2800" b="1" dirty="0"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>
                <a:sym typeface="Webdings" pitchFamily="18" charset="2"/>
              </a:rPr>
              <a:t>I</a:t>
            </a:r>
            <a:r>
              <a:rPr lang="ro-RO" sz="2800" b="1" dirty="0" err="1">
                <a:sym typeface="Webdings" pitchFamily="18" charset="2"/>
              </a:rPr>
              <a:t>nvestiţii</a:t>
            </a:r>
            <a:r>
              <a:rPr lang="ro-RO" sz="2800" b="1" dirty="0">
                <a:sym typeface="Webdings" pitchFamily="18" charset="2"/>
              </a:rPr>
              <a:t> contabilizate prin metoda punerii în echivalenţă</a:t>
            </a:r>
            <a:endParaRPr lang="en-US" sz="2800" b="1" dirty="0">
              <a:sym typeface="Webdings" pitchFamily="18" charset="2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>
                <a:sym typeface="Webdings" pitchFamily="18" charset="2"/>
              </a:rPr>
              <a:t>S</a:t>
            </a:r>
            <a:r>
              <a:rPr lang="ro-RO" sz="2800" b="1" dirty="0">
                <a:sym typeface="Webdings" pitchFamily="18" charset="2"/>
              </a:rPr>
              <a:t>tocuri</a:t>
            </a:r>
            <a:endParaRPr lang="en-US" sz="2800" b="1" dirty="0"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>
                <a:sym typeface="Webdings" pitchFamily="18" charset="2"/>
              </a:rPr>
              <a:t>C</a:t>
            </a:r>
            <a:r>
              <a:rPr lang="ro-RO" sz="2800" b="1" dirty="0" err="1">
                <a:sym typeface="Webdings" pitchFamily="18" charset="2"/>
              </a:rPr>
              <a:t>reanţe</a:t>
            </a:r>
            <a:r>
              <a:rPr lang="ro-RO" sz="2800" b="1" dirty="0">
                <a:sym typeface="Webdings" pitchFamily="18" charset="2"/>
              </a:rPr>
              <a:t> comerciale şi alte creanţe</a:t>
            </a:r>
            <a:r>
              <a:rPr lang="en-US" sz="2800" b="1" dirty="0">
                <a:sym typeface="Webdings" pitchFamily="18" charset="2"/>
              </a:rPr>
              <a:t>	</a:t>
            </a:r>
            <a:endParaRPr lang="ro-RO" sz="2800" b="1" dirty="0"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 err="1">
                <a:sym typeface="Webdings" pitchFamily="18" charset="2"/>
              </a:rPr>
              <a:t>Provi</a:t>
            </a:r>
            <a:r>
              <a:rPr lang="ro-RO" sz="2800" b="1" dirty="0" err="1">
                <a:sym typeface="Webdings" pitchFamily="18" charset="2"/>
              </a:rPr>
              <a:t>zioane</a:t>
            </a:r>
            <a:r>
              <a:rPr lang="en-US" sz="2800" b="1" dirty="0">
                <a:sym typeface="Webdings" pitchFamily="18" charset="2"/>
              </a:rPr>
              <a:t> 	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>
                <a:sym typeface="Webdings" pitchFamily="18" charset="2"/>
              </a:rPr>
              <a:t>N</a:t>
            </a:r>
            <a:r>
              <a:rPr lang="ro-RO" sz="2800" b="1" dirty="0">
                <a:sym typeface="Webdings" pitchFamily="18" charset="2"/>
              </a:rPr>
              <a:t>umerar şi echivalente de numerar	</a:t>
            </a:r>
            <a:r>
              <a:rPr lang="en-US" sz="2800" b="1" dirty="0">
                <a:sym typeface="Webdings" pitchFamily="18" charset="2"/>
              </a:rPr>
              <a:t>		            </a:t>
            </a:r>
            <a:endParaRPr lang="ro-RO" sz="2800" b="1" dirty="0">
              <a:sym typeface="Webdings" pitchFamily="18" charset="2"/>
            </a:endParaRPr>
          </a:p>
          <a:p>
            <a:pPr marL="0" indent="0" algn="just"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2057400" y="339725"/>
            <a:ext cx="8397551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275227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A38A9F-C383-44A1-B252-AB279E3CAF6C}" type="slidenum">
              <a:rPr lang="en-US" altLang="en-US" smtClean="0">
                <a:solidFill>
                  <a:srgbClr val="404040"/>
                </a:solidFill>
              </a:rPr>
              <a:pPr/>
              <a:t>11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1C4272"/>
              </a:buClr>
              <a:buNone/>
            </a:pPr>
            <a:r>
              <a:rPr lang="ro-RO" sz="2800" dirty="0">
                <a:latin typeface="Arial Narrow" pitchFamily="34" charset="0"/>
                <a:sym typeface="Webdings" pitchFamily="18" charset="2"/>
              </a:rPr>
              <a:t>           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altLang="ro-RO" sz="2800" b="1" dirty="0">
                <a:solidFill>
                  <a:srgbClr val="0070C0"/>
                </a:solidFill>
              </a:rPr>
              <a:t>ELEMENTE MINIME SPF (III)</a:t>
            </a:r>
            <a:endParaRPr lang="ro-RO" sz="3200" b="1" dirty="0">
              <a:solidFill>
                <a:srgbClr val="0070C0"/>
              </a:solidFill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sau datorii cu impozitele curente</a:t>
            </a:r>
            <a:endParaRPr lang="en-US" sz="2800" b="1" dirty="0"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D</a:t>
            </a:r>
            <a:r>
              <a:rPr lang="ro-RO" sz="2800" b="1" dirty="0" err="1">
                <a:sym typeface="Webdings" pitchFamily="18" charset="2"/>
              </a:rPr>
              <a:t>atorii</a:t>
            </a:r>
            <a:r>
              <a:rPr lang="ro-RO" sz="2800" b="1" dirty="0">
                <a:sym typeface="Webdings" pitchFamily="18" charset="2"/>
              </a:rPr>
              <a:t> comerciale şi alte datorii</a:t>
            </a:r>
            <a:r>
              <a:rPr lang="en-US" sz="2800" b="1" dirty="0">
                <a:sym typeface="Webdings" pitchFamily="18" charset="2"/>
              </a:rPr>
              <a:t> 			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D</a:t>
            </a:r>
            <a:r>
              <a:rPr lang="ro-RO" sz="2800" b="1" dirty="0" err="1">
                <a:sym typeface="Webdings" pitchFamily="18" charset="2"/>
              </a:rPr>
              <a:t>atorii</a:t>
            </a:r>
            <a:r>
              <a:rPr lang="ro-RO" sz="2800" b="1" dirty="0">
                <a:sym typeface="Webdings" pitchFamily="18" charset="2"/>
              </a:rPr>
              <a:t> financiare</a:t>
            </a:r>
            <a:endParaRPr lang="en-US" sz="2800" b="1" dirty="0"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sau datorii cu impozitele amânate</a:t>
            </a:r>
            <a:r>
              <a:rPr lang="en-US" sz="2800" b="1" dirty="0">
                <a:sym typeface="Webdings" pitchFamily="18" charset="2"/>
              </a:rPr>
              <a:t>      	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I</a:t>
            </a:r>
            <a:r>
              <a:rPr lang="ro-RO" sz="2800" b="1" dirty="0" err="1">
                <a:sym typeface="Webdings" pitchFamily="18" charset="2"/>
              </a:rPr>
              <a:t>nterese</a:t>
            </a:r>
            <a:r>
              <a:rPr lang="ro-RO" sz="2800" b="1" dirty="0">
                <a:sym typeface="Webdings" pitchFamily="18" charset="2"/>
              </a:rPr>
              <a:t> care nu controlează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C</a:t>
            </a:r>
            <a:r>
              <a:rPr lang="ro-RO" sz="2800" b="1" dirty="0" err="1">
                <a:sym typeface="Webdings" pitchFamily="18" charset="2"/>
              </a:rPr>
              <a:t>apitalul</a:t>
            </a:r>
            <a:r>
              <a:rPr lang="ro-RO" sz="2800" b="1" dirty="0">
                <a:sym typeface="Webdings" pitchFamily="18" charset="2"/>
              </a:rPr>
              <a:t> emis şi rezervele</a:t>
            </a:r>
            <a:r>
              <a:rPr lang="en-US" sz="2800" b="1" dirty="0">
                <a:sym typeface="Webdings" pitchFamily="18" charset="2"/>
              </a:rPr>
              <a:t>.</a:t>
            </a:r>
          </a:p>
          <a:p>
            <a:pPr marL="514350" indent="-514350" algn="just">
              <a:buNone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2248678" y="339725"/>
            <a:ext cx="6838950" cy="812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14034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A9299-85B8-4410-B37D-E5F9D3802216}" type="slidenum">
              <a:rPr lang="en-US" altLang="en-US" smtClean="0">
                <a:solidFill>
                  <a:srgbClr val="404040"/>
                </a:solidFill>
              </a:rPr>
              <a:pPr/>
              <a:t>12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1368489" y="1471613"/>
            <a:ext cx="9818914" cy="4640262"/>
          </a:xfrm>
        </p:spPr>
        <p:txBody>
          <a:bodyPr>
            <a:noAutofit/>
          </a:bodyPr>
          <a:lstStyle/>
          <a:p>
            <a:pPr marL="0" indent="0" algn="ctr">
              <a:buClr>
                <a:srgbClr val="1C4272"/>
              </a:buClr>
              <a:buNone/>
            </a:pPr>
            <a:r>
              <a:rPr lang="ro-RO" altLang="en-US" sz="2200" b="1" dirty="0">
                <a:solidFill>
                  <a:schemeClr val="accent4"/>
                </a:solidFill>
              </a:rPr>
              <a:t>SITUAŢIA REZULTATULUI GLOBAL</a:t>
            </a:r>
            <a:endParaRPr lang="ro-RO" sz="2200" b="1" dirty="0">
              <a:solidFill>
                <a:schemeClr val="accent4"/>
              </a:solidFill>
            </a:endParaRPr>
          </a:p>
          <a:p>
            <a:pPr indent="-18288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200" b="1" i="1" dirty="0">
                <a:solidFill>
                  <a:srgbClr val="0070C0"/>
                </a:solidFill>
              </a:rPr>
              <a:t>Rezultatul global </a:t>
            </a:r>
            <a:r>
              <a:rPr lang="ro-RO" sz="2200" dirty="0"/>
              <a:t>este profitul sau pierderea realizată pentru perioada respectivă, la care se adaugă alte elemente ale rezultatului global.</a:t>
            </a:r>
          </a:p>
          <a:p>
            <a:pPr indent="-182880" algn="just" fontAlgn="auto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200" b="1" i="1" dirty="0">
                <a:solidFill>
                  <a:srgbClr val="0070C0"/>
                </a:solidFill>
              </a:rPr>
              <a:t>Alte elemente ale rezultatului global </a:t>
            </a:r>
            <a:r>
              <a:rPr lang="ro-RO" sz="2200" dirty="0"/>
              <a:t>sunt acele venituri şi cheltuieli care nu sunt recunoscute în profitul sau pierderea perioadei (ele sunt recunoscute la rezerve), de ex: diferenţele din reevaluarea activelor non-curente şi a investiţiilor disponibile pentru vânzare.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828800" y="414338"/>
            <a:ext cx="7212562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71172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C97684-6BDE-42CF-90C1-DE4AF9E3B0BE}" type="slidenum">
              <a:rPr lang="en-US" altLang="en-US" smtClean="0">
                <a:solidFill>
                  <a:srgbClr val="404040"/>
                </a:solidFill>
              </a:rPr>
              <a:pPr/>
              <a:t>13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1032588" y="1434306"/>
            <a:ext cx="10515600" cy="4640262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1C4272"/>
              </a:buClr>
              <a:buNone/>
            </a:pPr>
            <a:r>
              <a:rPr lang="ro-RO" altLang="en-US" sz="2800" b="1" dirty="0">
                <a:solidFill>
                  <a:srgbClr val="FFC000"/>
                </a:solidFill>
              </a:rPr>
              <a:t>SITUAŢIA REZULTATULUI GLOBAL</a:t>
            </a:r>
            <a:endParaRPr lang="ro-RO" sz="2800" b="1" dirty="0">
              <a:solidFill>
                <a:srgbClr val="FFC000"/>
              </a:solidFill>
            </a:endParaRPr>
          </a:p>
          <a:p>
            <a:pPr marL="0" indent="0" algn="just">
              <a:buClr>
                <a:srgbClr val="1C4272"/>
              </a:buClr>
              <a:buNone/>
            </a:pPr>
            <a:r>
              <a:rPr lang="ro-RO" sz="2800" dirty="0"/>
              <a:t>Toate elementele de venit şi cheltuială recunoscute într-o perioadă trebuie prezentate</a:t>
            </a:r>
            <a:r>
              <a:rPr lang="en-GB" sz="2800" dirty="0"/>
              <a:t>:</a:t>
            </a:r>
            <a:endParaRPr lang="ro-RO" sz="2800" dirty="0"/>
          </a:p>
          <a:p>
            <a:pPr lvl="2" indent="-18288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fie într-o singură situaţie a rezultatului global</a:t>
            </a:r>
            <a:r>
              <a:rPr lang="en-GB" sz="2400" b="1" i="1" dirty="0">
                <a:solidFill>
                  <a:srgbClr val="0070C0"/>
                </a:solidFill>
                <a:sym typeface="Webdings" pitchFamily="18" charset="2"/>
              </a:rPr>
              <a:t>; </a:t>
            </a:r>
          </a:p>
          <a:p>
            <a:pPr lvl="2" indent="-18288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fie în două situaţii</a:t>
            </a:r>
            <a:r>
              <a:rPr lang="en-GB" sz="2400" b="1" i="1" dirty="0">
                <a:solidFill>
                  <a:srgbClr val="0070C0"/>
                </a:solidFill>
                <a:sym typeface="Webdings" pitchFamily="18" charset="2"/>
              </a:rPr>
              <a:t>:</a:t>
            </a:r>
          </a:p>
          <a:p>
            <a:pPr marL="1089025" lvl="2" indent="-403225" algn="just">
              <a:buClr>
                <a:srgbClr val="1C4272"/>
              </a:buClr>
              <a:buFont typeface="Wingdings" pitchFamily="2" charset="2"/>
              <a:buChar char="ü"/>
            </a:pPr>
            <a:r>
              <a:rPr lang="ro-RO" sz="2500" dirty="0">
                <a:sym typeface="Webdings" pitchFamily="18" charset="2"/>
              </a:rPr>
              <a:t>o situaţie care prezintă componentele profitului sau pierderii </a:t>
            </a:r>
            <a:r>
              <a:rPr lang="en-GB" sz="2500" dirty="0">
                <a:sym typeface="Webdings" pitchFamily="18" charset="2"/>
              </a:rPr>
              <a:t>(</a:t>
            </a:r>
            <a:r>
              <a:rPr lang="ro-RO" sz="2500" dirty="0">
                <a:sym typeface="Webdings" pitchFamily="18" charset="2"/>
              </a:rPr>
              <a:t>un cont de profit şi pierdere separat</a:t>
            </a:r>
            <a:r>
              <a:rPr lang="en-GB" sz="2500" dirty="0">
                <a:sym typeface="Webdings" pitchFamily="18" charset="2"/>
              </a:rPr>
              <a:t>); </a:t>
            </a:r>
            <a:r>
              <a:rPr lang="ro-RO" sz="2500" dirty="0">
                <a:sym typeface="Webdings" pitchFamily="18" charset="2"/>
              </a:rPr>
              <a:t>şi</a:t>
            </a:r>
            <a:endParaRPr lang="en-GB" sz="2500" dirty="0">
              <a:sym typeface="Webdings" pitchFamily="18" charset="2"/>
            </a:endParaRPr>
          </a:p>
          <a:p>
            <a:pPr marL="1089025" lvl="2" indent="-403225" algn="just">
              <a:buClr>
                <a:srgbClr val="1C4272"/>
              </a:buClr>
              <a:buFont typeface="Wingdings" pitchFamily="2" charset="2"/>
              <a:buChar char="ü"/>
            </a:pPr>
            <a:r>
              <a:rPr lang="ro-RO" sz="2500" dirty="0">
                <a:sym typeface="Webdings" pitchFamily="18" charset="2"/>
              </a:rPr>
              <a:t>o a doua situaţie care porneşte de la profitul sau pierderea perioadei şi prezintă celelalte componente ale rezultatului global. </a:t>
            </a:r>
            <a:endParaRPr lang="en-GB" sz="2500" dirty="0"/>
          </a:p>
        </p:txBody>
      </p:sp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1903445" y="339725"/>
            <a:ext cx="8948057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94080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9648FD-0821-46EE-BE64-8334E72ACD13}" type="slidenum">
              <a:rPr lang="en-US" altLang="en-US" smtClean="0">
                <a:solidFill>
                  <a:srgbClr val="404040"/>
                </a:solidFill>
              </a:rPr>
              <a:pPr/>
              <a:t>14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1079241" y="1471613"/>
            <a:ext cx="10515600" cy="46402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Clr>
                <a:srgbClr val="1C4272"/>
              </a:buClr>
              <a:buNone/>
            </a:pPr>
            <a:r>
              <a:rPr lang="ro-RO" altLang="en-US" sz="2800" b="1" dirty="0">
                <a:solidFill>
                  <a:srgbClr val="FFC000"/>
                </a:solidFill>
              </a:rPr>
              <a:t>ANALIZA CHELTUIELILOR</a:t>
            </a:r>
            <a:r>
              <a:rPr lang="en-US" altLang="en-US" sz="2800" b="1" dirty="0">
                <a:solidFill>
                  <a:srgbClr val="FFC000"/>
                </a:solidFill>
              </a:rPr>
              <a:t> PREZENTATE IN SRG</a:t>
            </a:r>
            <a:endParaRPr lang="ro-RO" altLang="en-US" sz="2800" b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ro-RO" altLang="en-US" sz="2800" dirty="0">
                <a:sym typeface="Webdings" pitchFamily="18" charset="2"/>
              </a:rPr>
              <a:t>O entitate trebuie să furnizeze o analiză a cheltuielilor utilizând o clasificare </a:t>
            </a:r>
            <a:r>
              <a:rPr lang="ro-RO" altLang="en-US" sz="2800" dirty="0">
                <a:solidFill>
                  <a:srgbClr val="0070C0"/>
                </a:solidFill>
                <a:sym typeface="Webdings" pitchFamily="18" charset="2"/>
              </a:rPr>
              <a:t>după funcţie </a:t>
            </a:r>
            <a:r>
              <a:rPr lang="en-US" altLang="en-US" sz="2800" dirty="0">
                <a:sym typeface="Webdings" pitchFamily="18" charset="2"/>
              </a:rPr>
              <a:t>(</a:t>
            </a:r>
            <a:r>
              <a:rPr lang="en-US" altLang="en-US" sz="2800" dirty="0" err="1">
                <a:sym typeface="Webdings" pitchFamily="18" charset="2"/>
              </a:rPr>
              <a:t>costul</a:t>
            </a:r>
            <a:r>
              <a:rPr lang="en-US" altLang="en-US" sz="2800" dirty="0">
                <a:sym typeface="Webdings" pitchFamily="18" charset="2"/>
              </a:rPr>
              <a:t> v</a:t>
            </a:r>
            <a:r>
              <a:rPr lang="ro-RO" altLang="en-US" sz="2800" dirty="0" err="1">
                <a:sym typeface="Webdings" pitchFamily="18" charset="2"/>
              </a:rPr>
              <a:t>ânzărilor</a:t>
            </a:r>
            <a:r>
              <a:rPr lang="ro-RO" altLang="en-US" sz="2800" dirty="0">
                <a:sym typeface="Webdings" pitchFamily="18" charset="2"/>
              </a:rPr>
              <a:t>, costuri de distribuţie şi cheltuieli administrative</a:t>
            </a:r>
            <a:r>
              <a:rPr lang="en-US" altLang="en-US" sz="2800" dirty="0">
                <a:sym typeface="Webdings" pitchFamily="18" charset="2"/>
              </a:rPr>
              <a:t>)</a:t>
            </a:r>
            <a:r>
              <a:rPr lang="ro-RO" altLang="en-US" sz="2800" dirty="0">
                <a:sym typeface="Webdings" pitchFamily="18" charset="2"/>
              </a:rPr>
              <a:t> sau natura acestora (cheltuieli cu materiile prime şi materialele, cheltuieli cu salariile, cu amortizarea, etc.). </a:t>
            </a:r>
          </a:p>
          <a:p>
            <a:pPr marL="0" indent="0" algn="just">
              <a:buNone/>
            </a:pPr>
            <a:r>
              <a:rPr lang="en-GB" altLang="en-US" sz="2800" i="1" dirty="0" err="1">
                <a:solidFill>
                  <a:srgbClr val="0070C0"/>
                </a:solidFill>
              </a:rPr>
              <a:t>Remar</a:t>
            </a:r>
            <a:r>
              <a:rPr lang="ro-RO" altLang="en-US" sz="2800" i="1" dirty="0">
                <a:solidFill>
                  <a:srgbClr val="0070C0"/>
                </a:solidFill>
              </a:rPr>
              <a:t>că</a:t>
            </a:r>
            <a:r>
              <a:rPr lang="en-GB" altLang="en-US" sz="2800" i="1" dirty="0">
                <a:solidFill>
                  <a:srgbClr val="0070C0"/>
                </a:solidFill>
              </a:rPr>
              <a:t>!</a:t>
            </a:r>
          </a:p>
          <a:p>
            <a:pPr marL="0" indent="0" algn="just">
              <a:buNone/>
            </a:pPr>
            <a:r>
              <a:rPr lang="ro-RO" altLang="en-US" sz="2800" dirty="0">
                <a:solidFill>
                  <a:srgbClr val="002060"/>
                </a:solidFill>
              </a:rPr>
              <a:t>Entităţile care clasifică cheltuielile după </a:t>
            </a:r>
            <a:r>
              <a:rPr lang="ro-RO" altLang="en-US" sz="2800" dirty="0">
                <a:solidFill>
                  <a:srgbClr val="0070C0"/>
                </a:solidFill>
              </a:rPr>
              <a:t>funcţie</a:t>
            </a:r>
            <a:r>
              <a:rPr lang="ro-RO" altLang="en-US" sz="2800" dirty="0">
                <a:solidFill>
                  <a:srgbClr val="002060"/>
                </a:solidFill>
              </a:rPr>
              <a:t> trebuie să furnizeze </a:t>
            </a:r>
            <a:r>
              <a:rPr lang="ro-RO" altLang="en-US" sz="2800" dirty="0">
                <a:solidFill>
                  <a:srgbClr val="0070C0"/>
                </a:solidFill>
              </a:rPr>
              <a:t>informaţii suplimentare </a:t>
            </a:r>
            <a:r>
              <a:rPr lang="ro-RO" altLang="en-US" sz="2800" dirty="0">
                <a:solidFill>
                  <a:srgbClr val="002060"/>
                </a:solidFill>
              </a:rPr>
              <a:t>privind natura cheltuielilor, inclusiv amortizarea şi deprecierea activelor şi cheltuielile cu personalul</a:t>
            </a:r>
            <a:r>
              <a:rPr lang="en-GB" altLang="en-US" sz="2800" i="1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en-US" altLang="en-US" sz="28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>
          <a:xfrm>
            <a:off x="2799184" y="414338"/>
            <a:ext cx="6923314" cy="812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27028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577D13-FC3A-4AE9-A7EC-FE662D6456C7}" type="slidenum">
              <a:rPr lang="en-US" altLang="en-US" smtClean="0">
                <a:solidFill>
                  <a:srgbClr val="404040"/>
                </a:solidFill>
              </a:rPr>
              <a:pPr/>
              <a:t>15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altLang="ro-RO" sz="2800" b="1" dirty="0">
                <a:solidFill>
                  <a:srgbClr val="FFC000"/>
                </a:solidFill>
              </a:rPr>
              <a:t>ELEMENTE MINIME SRG </a:t>
            </a:r>
            <a:endParaRPr lang="ro-RO" sz="2800" dirty="0">
              <a:solidFill>
                <a:srgbClr val="FFC000"/>
              </a:solidFill>
            </a:endParaRP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Venituri;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Costuri de finanțare;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Partea de rezultat aferenta entităților afiliate;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Cheltuieli cu impozitul pe profit;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Rezultatul din activități întrerupte;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b="1" dirty="0">
                <a:solidFill>
                  <a:srgbClr val="0070C0"/>
                </a:solidFill>
              </a:rPr>
              <a:t>Profitul sau pierderea perioadei;</a:t>
            </a:r>
          </a:p>
          <a:p>
            <a:pPr marL="514350" indent="-514350" algn="just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Fiecare componenta  a  altor elemente ale rezultatului global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b="1" dirty="0">
                <a:solidFill>
                  <a:srgbClr val="0070C0"/>
                </a:solidFill>
              </a:rPr>
              <a:t>Rezultat global</a:t>
            </a:r>
          </a:p>
          <a:p>
            <a:pPr marL="0" indent="0" algn="just">
              <a:buNone/>
              <a:defRPr/>
            </a:pPr>
            <a:endParaRPr lang="en-US" altLang="en-US" sz="28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>
          <a:xfrm>
            <a:off x="830424" y="414338"/>
            <a:ext cx="8462866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65249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6DE1B0-AB1E-4005-A790-D2F02CD4784F}" type="slidenum">
              <a:rPr lang="en-US" altLang="en-US" smtClean="0">
                <a:solidFill>
                  <a:srgbClr val="404040"/>
                </a:solidFill>
              </a:rPr>
              <a:pPr/>
              <a:t>16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0070C0"/>
              </a:buClr>
              <a:buNone/>
            </a:pPr>
            <a:r>
              <a:rPr lang="ro-RO" altLang="en-US" sz="2800" b="1" dirty="0">
                <a:solidFill>
                  <a:srgbClr val="FFC000"/>
                </a:solidFill>
              </a:rPr>
              <a:t>SITUAŢIA MODIFICĂRII CAPITALURILOR PROPRII</a:t>
            </a:r>
            <a:endParaRPr lang="ro-RO" sz="2800" b="1" dirty="0">
              <a:solidFill>
                <a:srgbClr val="FFC000"/>
              </a:solidFill>
              <a:cs typeface="Arial" charset="0"/>
              <a:sym typeface="Webdings" pitchFamily="18" charset="2"/>
            </a:endParaRPr>
          </a:p>
          <a:p>
            <a:pPr indent="-182880" algn="just" fontAlgn="auto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en-US" sz="2400" b="1" i="1" dirty="0">
                <a:solidFill>
                  <a:srgbClr val="0070C0"/>
                </a:solidFill>
                <a:sym typeface="Webdings" pitchFamily="18" charset="2"/>
              </a:rPr>
              <a:t>R</a:t>
            </a:r>
            <a:r>
              <a:rPr lang="ro-RO" sz="2400" b="1" i="1" dirty="0" err="1">
                <a:solidFill>
                  <a:srgbClr val="0070C0"/>
                </a:solidFill>
                <a:sym typeface="Webdings" pitchFamily="18" charset="2"/>
              </a:rPr>
              <a:t>ezultatul</a:t>
            </a: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 global total al perioadei, </a:t>
            </a:r>
            <a:r>
              <a:rPr lang="ro-RO" sz="2400" dirty="0">
                <a:sym typeface="Webdings" pitchFamily="18" charset="2"/>
              </a:rPr>
              <a:t>cu prezentarea separată a sumelor cuvenite proprietarilor societăţii-mamă şi intereselor ce nu controlează</a:t>
            </a:r>
            <a:r>
              <a:rPr lang="en-GB" sz="2400" dirty="0">
                <a:sym typeface="Webdings" pitchFamily="18" charset="2"/>
              </a:rPr>
              <a:t>;</a:t>
            </a:r>
          </a:p>
          <a:p>
            <a:pPr indent="-18288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en-US" sz="2400" b="1" i="1" dirty="0">
                <a:solidFill>
                  <a:srgbClr val="0070C0"/>
                </a:solidFill>
                <a:sym typeface="Webdings" pitchFamily="18" charset="2"/>
              </a:rPr>
              <a:t>P</a:t>
            </a:r>
            <a:r>
              <a:rPr lang="ro-RO" sz="2400" b="1" i="1" dirty="0" err="1">
                <a:solidFill>
                  <a:srgbClr val="0070C0"/>
                </a:solidFill>
                <a:sym typeface="Webdings" pitchFamily="18" charset="2"/>
              </a:rPr>
              <a:t>entru</a:t>
            </a: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 fiecare componentă de capital propriu, </a:t>
            </a:r>
            <a:r>
              <a:rPr lang="ro-RO" sz="2400" dirty="0">
                <a:sym typeface="Webdings" pitchFamily="18" charset="2"/>
              </a:rPr>
              <a:t>efectele aplicării retrospective sau a retratării retrospective</a:t>
            </a:r>
            <a:r>
              <a:rPr lang="en-GB" sz="2400" dirty="0">
                <a:sym typeface="Webdings" pitchFamily="18" charset="2"/>
              </a:rPr>
              <a:t> (</a:t>
            </a:r>
            <a:r>
              <a:rPr lang="ro-RO" sz="2400" dirty="0">
                <a:sym typeface="Webdings" pitchFamily="18" charset="2"/>
              </a:rPr>
              <a:t>conform lui IAS 8</a:t>
            </a:r>
            <a:r>
              <a:rPr lang="en-GB" sz="2400" dirty="0">
                <a:sym typeface="Webdings" pitchFamily="18" charset="2"/>
              </a:rPr>
              <a:t>);</a:t>
            </a:r>
          </a:p>
        </p:txBody>
      </p: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>
          <a:xfrm>
            <a:off x="2108717" y="414338"/>
            <a:ext cx="6904653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389443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6DE1B0-AB1E-4005-A790-D2F02CD4784F}" type="slidenum">
              <a:rPr lang="en-US" altLang="en-US" smtClean="0">
                <a:solidFill>
                  <a:srgbClr val="404040"/>
                </a:solidFill>
              </a:rPr>
              <a:pPr/>
              <a:t>17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1184988" y="1471613"/>
            <a:ext cx="11007012" cy="464026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Clr>
                <a:srgbClr val="0070C0"/>
              </a:buClr>
              <a:buNone/>
            </a:pPr>
            <a:r>
              <a:rPr lang="ro-RO" altLang="en-US" sz="2800" b="1" dirty="0">
                <a:solidFill>
                  <a:srgbClr val="FFC000"/>
                </a:solidFill>
              </a:rPr>
              <a:t>SITUAŢIA MODIFICĂRII CAPITALURILOR PROPRII</a:t>
            </a:r>
            <a:endParaRPr lang="ro-RO" sz="2800" dirty="0">
              <a:solidFill>
                <a:srgbClr val="FFC000"/>
              </a:solidFill>
              <a:cs typeface="Arial" charset="0"/>
              <a:sym typeface="Webdings" pitchFamily="18" charset="2"/>
            </a:endParaRPr>
          </a:p>
          <a:p>
            <a:pPr indent="-182880" algn="just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en-US" sz="2600" dirty="0">
                <a:sym typeface="Webdings" pitchFamily="18" charset="2"/>
              </a:rPr>
              <a:t>V</a:t>
            </a:r>
            <a:r>
              <a:rPr lang="ro-RO" sz="2600" dirty="0" err="1">
                <a:sym typeface="Webdings" pitchFamily="18" charset="2"/>
              </a:rPr>
              <a:t>aloarea</a:t>
            </a:r>
            <a:r>
              <a:rPr lang="ro-RO" sz="2600" dirty="0">
                <a:sym typeface="Webdings" pitchFamily="18" charset="2"/>
              </a:rPr>
              <a:t> </a:t>
            </a:r>
            <a:r>
              <a:rPr lang="ro-RO" sz="2600" b="1" i="1" dirty="0">
                <a:solidFill>
                  <a:srgbClr val="0070C0"/>
                </a:solidFill>
                <a:sym typeface="Webdings" pitchFamily="18" charset="2"/>
              </a:rPr>
              <a:t>tranzacţiilor cu proprietarii</a:t>
            </a:r>
            <a:r>
              <a:rPr lang="ro-RO" sz="2600" dirty="0">
                <a:sym typeface="Webdings" pitchFamily="18" charset="2"/>
              </a:rPr>
              <a:t>, cu prezentarea separată a contribuţiilor, respectiv distribuirilor către aceştia</a:t>
            </a:r>
            <a:r>
              <a:rPr lang="en-GB" sz="2600" dirty="0">
                <a:sym typeface="Webdings" pitchFamily="18" charset="2"/>
              </a:rPr>
              <a:t>; </a:t>
            </a:r>
            <a:r>
              <a:rPr lang="ro-RO" sz="2600" dirty="0">
                <a:sym typeface="Webdings" pitchFamily="18" charset="2"/>
              </a:rPr>
              <a:t>şi</a:t>
            </a:r>
            <a:endParaRPr lang="en-GB" sz="2600" dirty="0">
              <a:sym typeface="Webdings" pitchFamily="18" charset="2"/>
            </a:endParaRPr>
          </a:p>
          <a:p>
            <a:pPr indent="-182880" algn="just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en-US" sz="2600" dirty="0">
                <a:sym typeface="Webdings" pitchFamily="18" charset="2"/>
              </a:rPr>
              <a:t>P</a:t>
            </a:r>
            <a:r>
              <a:rPr lang="ro-RO" sz="2600" dirty="0" err="1">
                <a:sym typeface="Webdings" pitchFamily="18" charset="2"/>
              </a:rPr>
              <a:t>entru</a:t>
            </a:r>
            <a:r>
              <a:rPr lang="ro-RO" sz="2600" dirty="0">
                <a:sym typeface="Webdings" pitchFamily="18" charset="2"/>
              </a:rPr>
              <a:t> fiecare componentă de capital propriu, o reconciliere între valoarea contabilă la începutul şi sfârşitul perioadei, prezentând separat fiecare modificare. </a:t>
            </a:r>
            <a:endParaRPr lang="en-GB" sz="2600" dirty="0">
              <a:sym typeface="Webdings" pitchFamily="18" charset="2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>
          <a:xfrm>
            <a:off x="2192694" y="414337"/>
            <a:ext cx="7402513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91611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56F560-E617-44DE-80F7-3F3CF7F4FF5E}" type="slidenum">
              <a:rPr lang="en-US" altLang="en-US" smtClean="0">
                <a:solidFill>
                  <a:srgbClr val="404040"/>
                </a:solidFill>
              </a:rPr>
              <a:pPr/>
              <a:t>18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1580806" y="1350315"/>
            <a:ext cx="10431624" cy="4640262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1C4272"/>
              </a:buClr>
              <a:buNone/>
            </a:pPr>
            <a:r>
              <a:rPr lang="ro-RO" altLang="en-US" sz="2800" b="1" dirty="0">
                <a:solidFill>
                  <a:srgbClr val="FFC000"/>
                </a:solidFill>
              </a:rPr>
              <a:t>SITUAŢIA MODIFICĂRII CAPITALURILOR PROPRII</a:t>
            </a:r>
            <a:endParaRPr lang="ro-RO" sz="2800" i="1" dirty="0">
              <a:solidFill>
                <a:srgbClr val="FFC000"/>
              </a:solidFill>
              <a:latin typeface="Arial Narrow" pitchFamily="34" charset="0"/>
              <a:cs typeface="Arial" charset="0"/>
              <a:sym typeface="Webdings" pitchFamily="18" charset="2"/>
            </a:endParaRPr>
          </a:p>
          <a:p>
            <a:pPr marL="0" indent="0" algn="just">
              <a:lnSpc>
                <a:spcPct val="150000"/>
              </a:lnSpc>
              <a:buClr>
                <a:srgbClr val="1C4272"/>
              </a:buClr>
              <a:buNone/>
            </a:pPr>
            <a:r>
              <a:rPr lang="ro-RO" sz="3200" dirty="0">
                <a:cs typeface="Arial" charset="0"/>
                <a:sym typeface="Webdings" pitchFamily="18" charset="2"/>
              </a:rPr>
              <a:t>O entitate trebuie să prezinte, </a:t>
            </a:r>
            <a:r>
              <a:rPr lang="ro-RO" sz="3200" dirty="0">
                <a:solidFill>
                  <a:srgbClr val="002060"/>
                </a:solidFill>
                <a:cs typeface="Arial" charset="0"/>
                <a:sym typeface="Webdings" pitchFamily="18" charset="2"/>
              </a:rPr>
              <a:t>fie în această situaţie</a:t>
            </a:r>
            <a:r>
              <a:rPr lang="ro-RO" sz="3200" dirty="0">
                <a:cs typeface="Arial" charset="0"/>
                <a:sym typeface="Webdings" pitchFamily="18" charset="2"/>
              </a:rPr>
              <a:t>, </a:t>
            </a:r>
            <a:r>
              <a:rPr lang="ro-RO" sz="3200" dirty="0">
                <a:solidFill>
                  <a:srgbClr val="002060"/>
                </a:solidFill>
                <a:cs typeface="Arial" charset="0"/>
                <a:sym typeface="Webdings" pitchFamily="18" charset="2"/>
              </a:rPr>
              <a:t>fie în note</a:t>
            </a:r>
            <a:r>
              <a:rPr lang="ro-RO" sz="3200" dirty="0">
                <a:cs typeface="Arial" charset="0"/>
                <a:sym typeface="Webdings" pitchFamily="18" charset="2"/>
              </a:rPr>
              <a:t>, </a:t>
            </a:r>
            <a:r>
              <a:rPr lang="ro-RO" sz="3200" b="1" dirty="0">
                <a:solidFill>
                  <a:srgbClr val="0070C0"/>
                </a:solidFill>
                <a:cs typeface="Arial" charset="0"/>
                <a:sym typeface="Webdings" pitchFamily="18" charset="2"/>
              </a:rPr>
              <a:t>dividendele</a:t>
            </a:r>
            <a:r>
              <a:rPr lang="ro-RO" sz="3200" dirty="0">
                <a:cs typeface="Arial" charset="0"/>
                <a:sym typeface="Webdings" pitchFamily="18" charset="2"/>
              </a:rPr>
              <a:t> recunoscute ca distribuiri către proprietari pe parcursul perioadei, precum şi valorile pe acţiune aferente. </a:t>
            </a:r>
            <a:endParaRPr lang="en-GB" sz="3200" dirty="0">
              <a:cs typeface="Arial" charset="0"/>
              <a:sym typeface="Webdings" pitchFamily="18" charset="2"/>
            </a:endParaRPr>
          </a:p>
          <a:p>
            <a:pPr marL="0" indent="0" algn="just">
              <a:buNone/>
            </a:pPr>
            <a:endParaRPr lang="en-US" altLang="en-US" sz="28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2057400" y="354628"/>
            <a:ext cx="7412038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2309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7DED2-F5FC-29C1-7A83-677A78CC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A14E4171-42EA-9358-1B75-CD33893D3436}"/>
              </a:ext>
            </a:extLst>
          </p:cNvPr>
          <p:cNvSpPr/>
          <p:nvPr/>
        </p:nvSpPr>
        <p:spPr>
          <a:xfrm>
            <a:off x="0" y="5485856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28FB374-67FB-DE5C-6896-0B5BFBB871FF}"/>
              </a:ext>
            </a:extLst>
          </p:cNvPr>
          <p:cNvSpPr txBox="1"/>
          <p:nvPr/>
        </p:nvSpPr>
        <p:spPr>
          <a:xfrm>
            <a:off x="685800" y="1574800"/>
            <a:ext cx="10185400" cy="714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RO" sz="2933" b="1" dirty="0">
                <a:solidFill>
                  <a:srgbClr val="0070C0"/>
                </a:solidFill>
              </a:rPr>
              <a:t>APLICAȚII</a:t>
            </a:r>
            <a:endParaRPr lang="en-US" sz="2933" b="1" dirty="0">
              <a:ea typeface="Montserrat Ultra-Bold"/>
              <a:cs typeface="Montserrat Ultra-Bold"/>
              <a:sym typeface="Montserrat Ultra-Bold"/>
            </a:endParaRPr>
          </a:p>
        </p:txBody>
      </p:sp>
      <p:pic>
        <p:nvPicPr>
          <p:cNvPr id="6" name="Content Placeholder 3" descr="O imagine care conține instrument de scris, produse de papetărie, creion, papetărie&#10;&#10;Conținutul generat de inteligența artificială poate fi incorect.">
            <a:extLst>
              <a:ext uri="{FF2B5EF4-FFF2-40B4-BE49-F238E27FC236}">
                <a16:creationId xmlns:a16="http://schemas.microsoft.com/office/drawing/2014/main" id="{BBA1E78A-DCA7-32D7-4527-A985C8C2A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870200"/>
            <a:ext cx="4470400" cy="291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805D0C4C-8105-7B8F-E287-826E7EE608C1}"/>
              </a:ext>
            </a:extLst>
          </p:cNvPr>
          <p:cNvSpPr/>
          <p:nvPr/>
        </p:nvSpPr>
        <p:spPr>
          <a:xfrm>
            <a:off x="2302757" y="6181725"/>
            <a:ext cx="4947797" cy="0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23535C5-BF89-4EDC-CDE4-A373C16750FA}"/>
              </a:ext>
            </a:extLst>
          </p:cNvPr>
          <p:cNvSpPr txBox="1"/>
          <p:nvPr/>
        </p:nvSpPr>
        <p:spPr>
          <a:xfrm>
            <a:off x="8686913" y="6322781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67"/>
              </a:lnSpc>
            </a:pPr>
            <a:r>
              <a:rPr lang="en-US" sz="1367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BE4A5E8B-D38F-A716-0B2B-A975BF482AE7}"/>
              </a:ext>
            </a:extLst>
          </p:cNvPr>
          <p:cNvSpPr/>
          <p:nvPr/>
        </p:nvSpPr>
        <p:spPr>
          <a:xfrm>
            <a:off x="7244204" y="6181725"/>
            <a:ext cx="4947797" cy="0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2028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676400" y="1558212"/>
            <a:ext cx="9781592" cy="3480320"/>
          </a:xfrm>
        </p:spPr>
        <p:txBody>
          <a:bodyPr/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Aspecte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comparative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privind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aplicarea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IFRS versus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referențialul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contabil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național</a:t>
            </a:r>
            <a:endParaRPr lang="ro-RO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MD" sz="2000" b="1" dirty="0"/>
          </a:p>
          <a:p>
            <a:pPr marL="342900" lvl="1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</a:rPr>
              <a:t>1.IAS 1 Prezentarea situațiilor financiare</a:t>
            </a:r>
          </a:p>
          <a:p>
            <a:pPr marL="342900" lvl="1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</a:rPr>
              <a:t>2.IAS 7 Situația fluxurilor de trezorerie</a:t>
            </a:r>
          </a:p>
          <a:p>
            <a:pPr marL="342900" lvl="1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  <a:latin typeface="Calibri body"/>
              </a:rPr>
              <a:t>3. </a:t>
            </a:r>
            <a:r>
              <a:rPr lang="en-US" sz="2000" b="1" dirty="0">
                <a:solidFill>
                  <a:srgbClr val="0070C0"/>
                </a:solidFill>
                <a:latin typeface="Calibri body"/>
              </a:rPr>
              <a:t>IAS 3</a:t>
            </a:r>
            <a:r>
              <a:rPr lang="ro-RO" sz="2000" b="1" dirty="0">
                <a:solidFill>
                  <a:srgbClr val="0070C0"/>
                </a:solidFill>
                <a:latin typeface="Calibri body"/>
              </a:rPr>
              <a:t>3</a:t>
            </a:r>
            <a:r>
              <a:rPr lang="en-US" sz="2000" b="1" dirty="0">
                <a:solidFill>
                  <a:srgbClr val="0070C0"/>
                </a:solidFill>
                <a:latin typeface="Calibri body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</a:rPr>
              <a:t>Rezultatul</a:t>
            </a:r>
            <a:r>
              <a:rPr lang="en-US" sz="2000" b="1" dirty="0">
                <a:solidFill>
                  <a:srgbClr val="0070C0"/>
                </a:solidFill>
              </a:rPr>
              <a:t> pe </a:t>
            </a:r>
            <a:r>
              <a:rPr lang="en-US" sz="2000" b="1" dirty="0" err="1">
                <a:solidFill>
                  <a:srgbClr val="0070C0"/>
                </a:solidFill>
              </a:rPr>
              <a:t>acțiune</a:t>
            </a:r>
            <a:endParaRPr lang="ro-MO" sz="2000" b="1" dirty="0">
              <a:solidFill>
                <a:srgbClr val="0070C0"/>
              </a:solidFill>
            </a:endParaRPr>
          </a:p>
          <a:p>
            <a:pPr marL="342900" lvl="1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04865" y="488983"/>
            <a:ext cx="9160167" cy="812800"/>
          </a:xfrm>
        </p:spPr>
        <p:txBody>
          <a:bodyPr/>
          <a:lstStyle/>
          <a:p>
            <a:pPr algn="ctr"/>
            <a:r>
              <a:rPr lang="ro-RO" sz="36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AGENDA CURSULUI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0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BD8EFE-EAA1-4821-892F-73FD6B77E8CC}"/>
              </a:ext>
            </a:extLst>
          </p:cNvPr>
          <p:cNvGrpSpPr/>
          <p:nvPr/>
        </p:nvGrpSpPr>
        <p:grpSpPr>
          <a:xfrm>
            <a:off x="7467600" y="-4170"/>
            <a:ext cx="7457884" cy="6858000"/>
            <a:chOff x="0" y="0"/>
            <a:chExt cx="14915767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3D93E89C-F93F-41F4-9100-FA435DAE5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8720F6D7-C21B-4FD9-9FF2-7544112AAF4F}"/>
              </a:ext>
            </a:extLst>
          </p:cNvPr>
          <p:cNvSpPr/>
          <p:nvPr/>
        </p:nvSpPr>
        <p:spPr>
          <a:xfrm>
            <a:off x="0" y="5462092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D02CAFC-1322-45A5-9540-B63E714FFFE3}"/>
              </a:ext>
            </a:extLst>
          </p:cNvPr>
          <p:cNvSpPr txBox="1"/>
          <p:nvPr/>
        </p:nvSpPr>
        <p:spPr>
          <a:xfrm>
            <a:off x="685801" y="1574801"/>
            <a:ext cx="6799167" cy="151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MO" sz="2400" b="1" dirty="0">
                <a:solidFill>
                  <a:srgbClr val="0070C0"/>
                </a:solidFill>
              </a:rPr>
              <a:t>IAS 7 Situația fluxurilor de trezorerie</a:t>
            </a:r>
            <a:endParaRPr lang="en-GB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ro-R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03614" y="2514600"/>
            <a:ext cx="5075237" cy="1557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0"/>
              </a:spcBef>
              <a:buFont typeface="Arial" pitchFamily="34" charset="0"/>
              <a:buNone/>
              <a:defRPr kumimoji="0" sz="2400" b="1" kern="1200" cap="all">
                <a:solidFill>
                  <a:schemeClr val="accent3">
                    <a:shade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70900" y="6548439"/>
            <a:ext cx="1955800" cy="287337"/>
          </a:xfrm>
          <a:prstGeom prst="rect">
            <a:avLst/>
          </a:prstGeom>
        </p:spPr>
        <p:txBody>
          <a:bodyPr lIns="45720" rIns="45720" anchor="ctr">
            <a:normAutofit fontScale="92500" lnSpcReduction="20000"/>
          </a:bodyPr>
          <a:lstStyle>
            <a:defPPr>
              <a:defRPr lang="ro-RO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86887672-7CF3-4A60-AB01-E13D1D625D3A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69D5CE41-DDC1-4641-ABD5-1DFA48CEF365}"/>
              </a:ext>
            </a:extLst>
          </p:cNvPr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GB"/>
            </a:defPPr>
            <a:lvl1pPr lvl="0" algn="r" rtl="0" eaLnBrk="1" fontAlgn="auto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27BE44-A1A0-453A-BB3E-7A779583B457}" type="slidenum">
              <a:rPr lang="en-US" altLang="ro-RO"/>
              <a:pPr>
                <a:defRPr/>
              </a:pPr>
              <a:t>21</a:t>
            </a:fld>
            <a:endParaRPr lang="en-US" altLang="ro-RO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444625" y="1262855"/>
            <a:ext cx="9294910" cy="45127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ro-RO" sz="2400" b="1" dirty="0">
                <a:solidFill>
                  <a:srgbClr val="FFC000"/>
                </a:solidFill>
              </a:rPr>
              <a:t>OBIECTIVE: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o-RO" sz="2600" b="1" i="1" dirty="0">
                <a:solidFill>
                  <a:srgbClr val="0070C0"/>
                </a:solidFill>
              </a:rPr>
              <a:t>Particularități privind aplicarea </a:t>
            </a:r>
            <a:r>
              <a:rPr lang="en-US" sz="2600" b="1" i="1" dirty="0">
                <a:solidFill>
                  <a:srgbClr val="0070C0"/>
                </a:solidFill>
              </a:rPr>
              <a:t> IAS 7  </a:t>
            </a:r>
            <a:r>
              <a:rPr lang="ro-RO" sz="2400" b="1" dirty="0">
                <a:solidFill>
                  <a:srgbClr val="0070C0"/>
                </a:solidFill>
                <a:latin typeface="Calibri body"/>
              </a:rPr>
              <a:t>Situația fluxurilor de trezorerie</a:t>
            </a:r>
            <a:endParaRPr lang="ro-RO" sz="2600" b="1" dirty="0">
              <a:solidFill>
                <a:srgbClr val="0070C0"/>
              </a:solidFill>
              <a:latin typeface="Calibri body"/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400" b="1" i="1" dirty="0" err="1">
                <a:solidFill>
                  <a:srgbClr val="0070C0"/>
                </a:solidFill>
              </a:rPr>
              <a:t>Întocmirea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situației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fluxurilor</a:t>
            </a:r>
            <a:r>
              <a:rPr lang="en-US" sz="2400" b="1" i="1" dirty="0">
                <a:solidFill>
                  <a:srgbClr val="0070C0"/>
                </a:solidFill>
              </a:rPr>
              <a:t> de </a:t>
            </a:r>
            <a:r>
              <a:rPr lang="en-US" sz="2400" b="1" i="1" dirty="0" err="1">
                <a:solidFill>
                  <a:srgbClr val="0070C0"/>
                </a:solidFill>
              </a:rPr>
              <a:t>trezorerie</a:t>
            </a:r>
            <a:r>
              <a:rPr lang="ro-RO" sz="2400" b="1" i="1" dirty="0">
                <a:solidFill>
                  <a:srgbClr val="0070C0"/>
                </a:solidFill>
              </a:rPr>
              <a:t> prin metoda directă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endParaRPr lang="ro-RO" sz="2400" b="1" i="1" dirty="0">
              <a:solidFill>
                <a:srgbClr val="0070C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400" b="1" i="1" dirty="0" err="1">
                <a:solidFill>
                  <a:srgbClr val="0070C0"/>
                </a:solidFill>
              </a:rPr>
              <a:t>Întocmirea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situației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fluxurilor</a:t>
            </a:r>
            <a:r>
              <a:rPr lang="en-US" sz="2400" b="1" i="1" dirty="0">
                <a:solidFill>
                  <a:srgbClr val="0070C0"/>
                </a:solidFill>
              </a:rPr>
              <a:t> de </a:t>
            </a:r>
            <a:r>
              <a:rPr lang="en-US" sz="2400" b="1" i="1" dirty="0" err="1">
                <a:solidFill>
                  <a:srgbClr val="0070C0"/>
                </a:solidFill>
              </a:rPr>
              <a:t>trezorerie</a:t>
            </a:r>
            <a:r>
              <a:rPr lang="ro-RO" sz="2400" b="1" i="1" dirty="0">
                <a:solidFill>
                  <a:srgbClr val="0070C0"/>
                </a:solidFill>
              </a:rPr>
              <a:t> prin metoda indirectă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endParaRPr lang="en-US" altLang="en-US" sz="2400" b="1" i="1" dirty="0">
              <a:solidFill>
                <a:srgbClr val="0070C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en-US" sz="2300" b="1" i="1" dirty="0">
              <a:solidFill>
                <a:srgbClr val="0070C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ro-RO" sz="2300" b="1" i="1" dirty="0">
              <a:solidFill>
                <a:srgbClr val="0070C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ro-RO" sz="2300" b="1" i="1" dirty="0">
              <a:solidFill>
                <a:srgbClr val="0070C0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613775" cy="1062038"/>
          </a:xfrm>
        </p:spPr>
        <p:txBody>
          <a:bodyPr/>
          <a:lstStyle/>
          <a:p>
            <a:pPr algn="ctr">
              <a:defRPr/>
            </a:pPr>
            <a:r>
              <a:rPr lang="ro-RO" altLang="en-US" cap="all" dirty="0"/>
              <a:t>IAS 7 SITUAȚIA FLUXURILOR DE TREZORERIE</a:t>
            </a:r>
            <a:endParaRPr lang="en-GB" altLang="ro-RO" cap="all" dirty="0"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9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41F62D-E157-4575-9189-747E3AA3F735}" type="slidenum">
              <a:rPr lang="en-US" altLang="en-US" smtClean="0">
                <a:solidFill>
                  <a:srgbClr val="404040"/>
                </a:solidFill>
              </a:rPr>
              <a:pPr/>
              <a:t>22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317163" cy="4640262"/>
          </a:xfrm>
        </p:spPr>
        <p:txBody>
          <a:bodyPr/>
          <a:lstStyle/>
          <a:p>
            <a:pPr marL="182563" indent="-182563">
              <a:buClr>
                <a:srgbClr val="1C4272"/>
              </a:buClr>
              <a:buNone/>
            </a:pPr>
            <a:r>
              <a:rPr lang="ro-RO" sz="2800" b="1" dirty="0">
                <a:solidFill>
                  <a:srgbClr val="0070C0"/>
                </a:solidFill>
                <a:sym typeface="Webdings" pitchFamily="18" charset="2"/>
              </a:rPr>
              <a:t>Termeni – cheie: </a:t>
            </a:r>
            <a:endParaRPr lang="ro-RO" sz="2800" b="1" dirty="0">
              <a:solidFill>
                <a:srgbClr val="0070C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Numerar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Echivalente de numerar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Fluxuri de numerar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Activităţi de exploatare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Activităţi de investiţie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Activităţi de finanţare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 algn="just"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>
              <a:defRPr/>
            </a:pPr>
            <a:r>
              <a:rPr lang="ro-RO" b="1" cap="all" dirty="0"/>
              <a:t>IAS 7  SITUAȚIA FLUXURILOR DE TREZORERIE</a:t>
            </a:r>
            <a:endParaRPr lang="en-US" altLang="ro-RO" b="1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440435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85139D-4590-46D5-93E4-975A16F517A8}" type="slidenum">
              <a:rPr lang="en-US" altLang="en-US" smtClean="0">
                <a:solidFill>
                  <a:srgbClr val="404040"/>
                </a:solidFill>
              </a:rPr>
              <a:pPr/>
              <a:t>23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o-RO" altLang="en-US" sz="2800" b="1" dirty="0"/>
              <a:t>Activităţile de exploatare:</a:t>
            </a:r>
          </a:p>
          <a:p>
            <a:pPr eaLnBrk="1" hangingPunct="1">
              <a:buFont typeface="Wingdings 2" pitchFamily="18" charset="2"/>
              <a:buNone/>
            </a:pPr>
            <a:endParaRPr lang="ro-RO" altLang="en-US" sz="2400" b="1" dirty="0"/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/>
          </a:p>
        </p:txBody>
      </p:sp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>
              <a:defRPr/>
            </a:pPr>
            <a:r>
              <a:rPr lang="ro-RO" b="1" cap="all" dirty="0"/>
              <a:t>IAS 7  SITUAȚIA FLUXURILOR DE TREZORERIE</a:t>
            </a:r>
            <a:endParaRPr lang="en-US" altLang="ro-RO" b="1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981200" y="2362200"/>
          <a:ext cx="7620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409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46AC85-B5F2-4B05-A020-3003CB3AA8FD}" type="slidenum">
              <a:rPr lang="en-US" altLang="en-US" smtClean="0">
                <a:solidFill>
                  <a:srgbClr val="404040"/>
                </a:solidFill>
              </a:rPr>
              <a:pPr/>
              <a:t>24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o-RO" altLang="en-US" sz="2800" b="1"/>
              <a:t>Activitățile de investiții:</a:t>
            </a:r>
          </a:p>
          <a:p>
            <a:pPr eaLnBrk="1" hangingPunct="1">
              <a:buFont typeface="Arial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o-RO" altLang="en-US" sz="2800" b="1"/>
          </a:p>
          <a:p>
            <a:pPr eaLnBrk="1" hangingPunct="1"/>
            <a:endParaRPr lang="en-US" altLang="en-US" sz="2400"/>
          </a:p>
          <a:p>
            <a:pPr eaLnBrk="1" hangingPunct="1">
              <a:buFont typeface="Wingdings 2" pitchFamily="18" charset="2"/>
              <a:buNone/>
            </a:pPr>
            <a:endParaRPr lang="en-US" altLang="en-US" sz="2400"/>
          </a:p>
        </p:txBody>
      </p:sp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>
              <a:defRPr/>
            </a:pPr>
            <a:r>
              <a:rPr lang="ro-RO" b="1" cap="all" dirty="0"/>
              <a:t>IAS 7  SITUAȚIA FLUXURILOR DE TREZORERIE</a:t>
            </a:r>
            <a:endParaRPr lang="en-US" altLang="ro-RO" b="1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/>
        </p:nvGraphicFramePr>
        <p:xfrm>
          <a:off x="1905000" y="2286001"/>
          <a:ext cx="8305800" cy="4211857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3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Încasări din cesiunea de </a:t>
                      </a:r>
                      <a:r>
                        <a:rPr kumimoji="0" lang="ro-R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filiale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pentru achiziţia de </a:t>
                      </a:r>
                      <a:r>
                        <a:rPr kumimoji="0" lang="ro-RO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filiale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Încasări din cesiunea </a:t>
                      </a:r>
                      <a:r>
                        <a:rPr kumimoji="0" lang="ro-R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imobilizărilor corporale şi necorporale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pentru achiziţia de </a:t>
                      </a:r>
                      <a:r>
                        <a:rPr kumimoji="0" lang="ro-R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imobilizări corporale şi necorporale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Încasări din cesiunea </a:t>
                      </a:r>
                      <a:r>
                        <a:rPr kumimoji="0" lang="ro-RO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imobilizărilor financiare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pentru achiziţia de </a:t>
                      </a:r>
                      <a:r>
                        <a:rPr kumimoji="0" lang="ro-RO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imobilizări financiare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ro-R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o-R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Dobânzi şi dividende încasate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83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438B3C-2BA6-4916-AD8A-BD823944DA55}" type="slidenum">
              <a:rPr lang="en-US" altLang="en-US" smtClean="0">
                <a:solidFill>
                  <a:srgbClr val="404040"/>
                </a:solidFill>
              </a:rPr>
              <a:pPr/>
              <a:t>25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o-RO" altLang="en-US" sz="2800" b="1" dirty="0"/>
              <a:t>Activitățile de finanțare: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o-RO" altLang="en-US" sz="2800" b="1" dirty="0"/>
          </a:p>
          <a:p>
            <a:pPr eaLnBrk="1" hangingPunct="1"/>
            <a:endParaRPr lang="en-US" altLang="en-US" sz="2400" dirty="0"/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/>
          </a:p>
        </p:txBody>
      </p:sp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>
              <a:defRPr/>
            </a:pPr>
            <a:r>
              <a:rPr lang="ro-RO" b="1" cap="all" dirty="0"/>
              <a:t>IAS 7  SITUAȚIA FLUXURILOR DE TREZORERIE</a:t>
            </a:r>
            <a:endParaRPr lang="en-US" altLang="ro-RO" b="1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/>
        </p:nvGraphicFramePr>
        <p:xfrm>
          <a:off x="2209800" y="2514600"/>
          <a:ext cx="7924800" cy="3203578"/>
        </p:xfrm>
        <a:graphic>
          <a:graphicData uri="http://schemas.openxmlformats.org/drawingml/2006/table">
            <a:tbl>
              <a:tblPr/>
              <a:tblGrid>
                <a:gridCol w="79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Încasări din </a:t>
                      </a:r>
                      <a:r>
                        <a:rPr kumimoji="0" lang="ro-RO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emisiunea de acţiuni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pentru </a:t>
                      </a:r>
                      <a:r>
                        <a:rPr kumimoji="0" lang="ro-RO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rambursarea capitalului </a:t>
                      </a: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în numerar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Încasări din </a:t>
                      </a:r>
                      <a:r>
                        <a:rPr kumimoji="0" lang="ro-RO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împrumuturi contractate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pentru </a:t>
                      </a:r>
                      <a:r>
                        <a:rPr kumimoji="0" lang="ro-RO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rambursarea împrumuturilor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aferente </a:t>
                      </a:r>
                      <a:r>
                        <a:rPr kumimoji="0" lang="ro-RO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contractelor de leasing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</a:t>
                      </a:r>
                      <a:r>
                        <a:rPr kumimoji="0" lang="ro-RO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Dobânzi şi dividende plătite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952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C366F0-9F8D-44E6-A874-6B183D343A40}" type="slidenum">
              <a:rPr lang="en-US" altLang="en-US" smtClean="0">
                <a:solidFill>
                  <a:srgbClr val="FFFFFF"/>
                </a:solidFill>
              </a:rPr>
              <a:pPr/>
              <a:t>26</a:t>
            </a:fld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305300" y="1471613"/>
          <a:ext cx="7886700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4" name="Title 2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>
              <a:defRPr/>
            </a:pPr>
            <a:r>
              <a:rPr lang="ro-RO" b="1" cap="all" dirty="0"/>
              <a:t>IAS 7  SITUAȚIA FLUXURILOR DE TREZORERIE</a:t>
            </a:r>
            <a:endParaRPr lang="en-US" altLang="en-US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294966" y="3733800"/>
          <a:ext cx="7709647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71763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72C00C-5345-4D4C-A2FD-E9A457BC3B05}" type="slidenum">
              <a:rPr lang="en-US" altLang="en-US" smtClean="0">
                <a:solidFill>
                  <a:srgbClr val="FFFFFF"/>
                </a:solidFill>
              </a:rPr>
              <a:pPr/>
              <a:t>27</a:t>
            </a:fld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498369" y="2364662"/>
          <a:ext cx="8549076" cy="303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9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116">
                <a:tc>
                  <a:txBody>
                    <a:bodyPr/>
                    <a:lstStyle/>
                    <a:p>
                      <a:pPr algn="ctr"/>
                      <a:r>
                        <a:rPr lang="ro-RO" altLang="en-US" sz="2800" b="1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PREZENTAREA FLUXURILOR DE TREZORERIE</a:t>
                      </a:r>
                      <a:endParaRPr lang="en-US" sz="28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91884" marR="91884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41">
                <a:tc>
                  <a:txBody>
                    <a:bodyPr/>
                    <a:lstStyle/>
                    <a:p>
                      <a:r>
                        <a:rPr lang="ro-RO" sz="2800" dirty="0">
                          <a:latin typeface="+mn-lt"/>
                        </a:rPr>
                        <a:t>Sold iniţial numerar si echivalente</a:t>
                      </a:r>
                      <a:r>
                        <a:rPr lang="ro-RO" sz="2800" baseline="0" dirty="0">
                          <a:latin typeface="+mn-lt"/>
                        </a:rPr>
                        <a:t> de numerar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91884" marR="91884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329">
                <a:tc>
                  <a:txBody>
                    <a:bodyPr/>
                    <a:lstStyle/>
                    <a:p>
                      <a:r>
                        <a:rPr lang="ro-RO" sz="2800" dirty="0">
                          <a:latin typeface="+mn-lt"/>
                        </a:rPr>
                        <a:t>FLU</a:t>
                      </a:r>
                      <a:r>
                        <a:rPr lang="ro-RO" sz="2800" baseline="0" dirty="0">
                          <a:latin typeface="+mn-lt"/>
                        </a:rPr>
                        <a:t>X DE NUMERAR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91884" marR="9188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800" dirty="0">
                          <a:latin typeface="+mn-lt"/>
                        </a:rPr>
                        <a:t>Sold </a:t>
                      </a:r>
                      <a:r>
                        <a:rPr lang="ro-RO" sz="2800" baseline="0" dirty="0">
                          <a:latin typeface="+mn-lt"/>
                        </a:rPr>
                        <a:t>final </a:t>
                      </a:r>
                      <a:r>
                        <a:rPr lang="ro-RO" sz="2800" dirty="0">
                          <a:latin typeface="+mn-lt"/>
                        </a:rPr>
                        <a:t>numerar si echivalente</a:t>
                      </a:r>
                      <a:r>
                        <a:rPr lang="ro-RO" sz="2800" baseline="0" dirty="0">
                          <a:latin typeface="+mn-lt"/>
                        </a:rPr>
                        <a:t> de numerar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91884" marR="91884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18" name="Title 2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/>
            <a:r>
              <a:rPr lang="ro-RO" sz="2400" cap="all" dirty="0"/>
              <a:t>IAS 7  SITUAȚIA FLUXURILOR DE TREZORERIE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711418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EC0A5-3C90-B465-A1D4-A29C0374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8D15E759-F6DE-D24E-400C-EF5B626DA091}"/>
              </a:ext>
            </a:extLst>
          </p:cNvPr>
          <p:cNvSpPr/>
          <p:nvPr/>
        </p:nvSpPr>
        <p:spPr>
          <a:xfrm>
            <a:off x="0" y="5485856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268226A-A6A5-D70D-9606-295E70F555A3}"/>
              </a:ext>
            </a:extLst>
          </p:cNvPr>
          <p:cNvSpPr txBox="1"/>
          <p:nvPr/>
        </p:nvSpPr>
        <p:spPr>
          <a:xfrm>
            <a:off x="685800" y="1574800"/>
            <a:ext cx="10185400" cy="714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RO" sz="2933" b="1" dirty="0">
                <a:solidFill>
                  <a:srgbClr val="0070C0"/>
                </a:solidFill>
              </a:rPr>
              <a:t>APLICAȚII</a:t>
            </a:r>
            <a:endParaRPr lang="en-US" sz="2933" b="1" dirty="0">
              <a:ea typeface="Montserrat Ultra-Bold"/>
              <a:cs typeface="Montserrat Ultra-Bold"/>
              <a:sym typeface="Montserrat Ultra-Bold"/>
            </a:endParaRPr>
          </a:p>
        </p:txBody>
      </p:sp>
      <p:pic>
        <p:nvPicPr>
          <p:cNvPr id="6" name="Content Placeholder 3" descr="O imagine care conține instrument de scris, produse de papetărie, creion, papetărie&#10;&#10;Conținutul generat de inteligența artificială poate fi incorect.">
            <a:extLst>
              <a:ext uri="{FF2B5EF4-FFF2-40B4-BE49-F238E27FC236}">
                <a16:creationId xmlns:a16="http://schemas.microsoft.com/office/drawing/2014/main" id="{D341DDB8-025A-8B8A-DF80-127C303D9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870200"/>
            <a:ext cx="4470400" cy="291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AA19C527-4674-C748-F7BF-EC71BBBF25BA}"/>
              </a:ext>
            </a:extLst>
          </p:cNvPr>
          <p:cNvSpPr/>
          <p:nvPr/>
        </p:nvSpPr>
        <p:spPr>
          <a:xfrm>
            <a:off x="2302757" y="6181725"/>
            <a:ext cx="4947797" cy="0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A3886C8-95AB-21B5-C779-40309B3593A1}"/>
              </a:ext>
            </a:extLst>
          </p:cNvPr>
          <p:cNvSpPr txBox="1"/>
          <p:nvPr/>
        </p:nvSpPr>
        <p:spPr>
          <a:xfrm>
            <a:off x="8686913" y="6322781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67"/>
              </a:lnSpc>
            </a:pPr>
            <a:r>
              <a:rPr lang="en-US" sz="1367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D508EEB3-613B-F78F-0899-28FD50AF6063}"/>
              </a:ext>
            </a:extLst>
          </p:cNvPr>
          <p:cNvSpPr/>
          <p:nvPr/>
        </p:nvSpPr>
        <p:spPr>
          <a:xfrm>
            <a:off x="7244204" y="6181725"/>
            <a:ext cx="4947797" cy="0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517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21400-07CA-0268-B66D-80ED82890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CFF955E-D83E-1A7D-8749-355E76644987}"/>
              </a:ext>
            </a:extLst>
          </p:cNvPr>
          <p:cNvGrpSpPr/>
          <p:nvPr/>
        </p:nvGrpSpPr>
        <p:grpSpPr>
          <a:xfrm>
            <a:off x="7467600" y="-4170"/>
            <a:ext cx="7457884" cy="6858000"/>
            <a:chOff x="0" y="0"/>
            <a:chExt cx="14915767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A4D560D-E46A-8462-8012-0AF230FB2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13F3121D-A2A7-DE71-FD9D-458DE58A477D}"/>
              </a:ext>
            </a:extLst>
          </p:cNvPr>
          <p:cNvSpPr/>
          <p:nvPr/>
        </p:nvSpPr>
        <p:spPr>
          <a:xfrm>
            <a:off x="0" y="5462092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D60AC5D-C545-0A8F-E7E9-F66E2045AF16}"/>
              </a:ext>
            </a:extLst>
          </p:cNvPr>
          <p:cNvSpPr txBox="1"/>
          <p:nvPr/>
        </p:nvSpPr>
        <p:spPr>
          <a:xfrm>
            <a:off x="685801" y="1574801"/>
            <a:ext cx="6781799" cy="3979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en-US" sz="2400" b="1" dirty="0">
                <a:solidFill>
                  <a:srgbClr val="0070C0"/>
                </a:solidFill>
                <a:latin typeface="Calibri body"/>
              </a:rPr>
              <a:t>IAS 33  </a:t>
            </a:r>
            <a:r>
              <a:rPr lang="en-US" sz="2400" b="1" dirty="0" err="1">
                <a:solidFill>
                  <a:srgbClr val="0070C0"/>
                </a:solidFill>
              </a:rPr>
              <a:t>Rezultatul</a:t>
            </a:r>
            <a:r>
              <a:rPr lang="en-US" sz="2400" b="1" dirty="0">
                <a:solidFill>
                  <a:srgbClr val="0070C0"/>
                </a:solidFill>
              </a:rPr>
              <a:t> pe </a:t>
            </a:r>
            <a:r>
              <a:rPr lang="en-US" sz="2400" b="1" dirty="0" err="1">
                <a:solidFill>
                  <a:srgbClr val="0070C0"/>
                </a:solidFill>
              </a:rPr>
              <a:t>acțiune</a:t>
            </a:r>
            <a:endParaRPr lang="ro-MO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en-GB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en-US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en-US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ro-R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3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94E0F-1284-73B7-9B92-0CB18361C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75306C9-CD8E-443C-ED20-6EE8C40A57D8}"/>
              </a:ext>
            </a:extLst>
          </p:cNvPr>
          <p:cNvGrpSpPr/>
          <p:nvPr/>
        </p:nvGrpSpPr>
        <p:grpSpPr>
          <a:xfrm>
            <a:off x="7467600" y="-4170"/>
            <a:ext cx="7457884" cy="6858000"/>
            <a:chOff x="0" y="0"/>
            <a:chExt cx="14915767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28595E2-C934-A287-BCB4-C6B98AEB0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32D6F637-C905-C55C-A383-CA06DDA57D35}"/>
              </a:ext>
            </a:extLst>
          </p:cNvPr>
          <p:cNvSpPr/>
          <p:nvPr/>
        </p:nvSpPr>
        <p:spPr>
          <a:xfrm>
            <a:off x="0" y="5462092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0D8817F-4311-60EB-18A9-F8D27A0B63DE}"/>
              </a:ext>
            </a:extLst>
          </p:cNvPr>
          <p:cNvSpPr txBox="1"/>
          <p:nvPr/>
        </p:nvSpPr>
        <p:spPr>
          <a:xfrm>
            <a:off x="685801" y="1574801"/>
            <a:ext cx="6799167" cy="151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MD" sz="2400" b="1" dirty="0">
                <a:solidFill>
                  <a:srgbClr val="0070C0"/>
                </a:solidFill>
              </a:rPr>
              <a:t>IAS1 </a:t>
            </a:r>
            <a:r>
              <a:rPr lang="ro-RO" sz="2400" b="1" dirty="0">
                <a:solidFill>
                  <a:srgbClr val="0070C0"/>
                </a:solidFill>
              </a:rPr>
              <a:t>Prezentarea situațiilor financiare</a:t>
            </a:r>
            <a:endParaRPr lang="en-GB" sz="2400" dirty="0"/>
          </a:p>
          <a:p>
            <a:pPr algn="ctr">
              <a:lnSpc>
                <a:spcPts val="6425"/>
              </a:lnSpc>
            </a:pPr>
            <a:endParaRPr lang="ro-R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34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CC437B-DAA6-4E63-BF8F-869C47513C52}" type="slidenum">
              <a:rPr lang="en-US" altLang="en-US" smtClean="0">
                <a:solidFill>
                  <a:srgbClr val="404040"/>
                </a:solidFill>
              </a:rPr>
              <a:pPr/>
              <a:t>30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4294967295"/>
          </p:nvPr>
        </p:nvSpPr>
        <p:spPr>
          <a:xfrm>
            <a:off x="2402989" y="1066800"/>
            <a:ext cx="7754937" cy="4449763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ro-RO" sz="2400" b="1" dirty="0">
                <a:solidFill>
                  <a:srgbClr val="FFC000"/>
                </a:solidFill>
              </a:rPr>
              <a:t>OBIECTIVE:</a:t>
            </a:r>
          </a:p>
          <a:p>
            <a:pPr marL="396875" indent="-396875" eaLnBrk="0" hangingPunct="0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400" b="1" i="1" dirty="0" err="1">
                <a:solidFill>
                  <a:srgbClr val="0070C0"/>
                </a:solidFill>
              </a:rPr>
              <a:t>Calculul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rezultatului</a:t>
            </a:r>
            <a:r>
              <a:rPr lang="en-US" sz="2400" b="1" i="1" dirty="0">
                <a:solidFill>
                  <a:srgbClr val="0070C0"/>
                </a:solidFill>
              </a:rPr>
              <a:t> pe </a:t>
            </a:r>
            <a:r>
              <a:rPr lang="en-US" sz="2400" b="1" i="1" dirty="0" err="1">
                <a:solidFill>
                  <a:srgbClr val="0070C0"/>
                </a:solidFill>
              </a:rPr>
              <a:t>acțiune</a:t>
            </a:r>
            <a:r>
              <a:rPr lang="en-US" sz="2400" b="1" i="1" dirty="0">
                <a:solidFill>
                  <a:srgbClr val="0070C0"/>
                </a:solidFill>
              </a:rPr>
              <a:t> de </a:t>
            </a:r>
            <a:r>
              <a:rPr lang="en-US" sz="2400" b="1" i="1" dirty="0" err="1">
                <a:solidFill>
                  <a:srgbClr val="0070C0"/>
                </a:solidFill>
              </a:rPr>
              <a:t>bază</a:t>
            </a:r>
            <a:r>
              <a:rPr lang="ro-RO" sz="2400" b="1" i="1" dirty="0">
                <a:solidFill>
                  <a:srgbClr val="0070C0"/>
                </a:solidFill>
              </a:rPr>
              <a:t> (RAB)</a:t>
            </a:r>
            <a:endParaRPr lang="en-US" sz="2400" b="1" i="1" dirty="0">
              <a:solidFill>
                <a:srgbClr val="0070C0"/>
              </a:solidFill>
            </a:endParaRPr>
          </a:p>
          <a:p>
            <a:pPr marL="396875" indent="-396875" eaLnBrk="0" hangingPunct="0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400" b="1" i="1" dirty="0" err="1">
                <a:solidFill>
                  <a:srgbClr val="0070C0"/>
                </a:solidFill>
              </a:rPr>
              <a:t>Calculul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rezultatului</a:t>
            </a:r>
            <a:r>
              <a:rPr lang="en-US" sz="2400" b="1" i="1" dirty="0">
                <a:solidFill>
                  <a:srgbClr val="0070C0"/>
                </a:solidFill>
              </a:rPr>
              <a:t> pe </a:t>
            </a:r>
            <a:r>
              <a:rPr lang="en-US" sz="2400" b="1" i="1" dirty="0" err="1">
                <a:solidFill>
                  <a:srgbClr val="0070C0"/>
                </a:solidFill>
              </a:rPr>
              <a:t>acțiune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diluat</a:t>
            </a:r>
            <a:r>
              <a:rPr lang="ro-RO" sz="2400" b="1" i="1" dirty="0">
                <a:solidFill>
                  <a:srgbClr val="0070C0"/>
                </a:solidFill>
              </a:rPr>
              <a:t> (RAD)</a:t>
            </a:r>
            <a:endParaRPr lang="en-US" sz="2400" b="1" i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7FED3-7357-0C4A-31BA-A654D49993E1}"/>
              </a:ext>
            </a:extLst>
          </p:cNvPr>
          <p:cNvSpPr txBox="1">
            <a:spLocks/>
          </p:cNvSpPr>
          <p:nvPr/>
        </p:nvSpPr>
        <p:spPr>
          <a:xfrm>
            <a:off x="1950099" y="304800"/>
            <a:ext cx="8630815" cy="563563"/>
          </a:xfrm>
        </p:spPr>
        <p:txBody>
          <a:bodyPr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IAS 33 Rezultat pe acţiune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352665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6BCFFC-F666-47A9-BCC9-9E533016B4F5}" type="slidenum">
              <a:rPr lang="en-US" altLang="en-US" smtClean="0">
                <a:solidFill>
                  <a:srgbClr val="404040"/>
                </a:solidFill>
              </a:rPr>
              <a:pPr/>
              <a:t>31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>
          <a:xfrm>
            <a:off x="1733550" y="1363209"/>
            <a:ext cx="8724900" cy="4648200"/>
          </a:xfrm>
        </p:spPr>
        <p:txBody>
          <a:bodyPr>
            <a:normAutofit fontScale="85000" lnSpcReduction="10000"/>
          </a:bodyPr>
          <a:lstStyle/>
          <a:p>
            <a:pPr marL="396875" indent="-39687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o-RO" altLang="en-US" sz="2800" b="1" i="1" dirty="0">
                <a:solidFill>
                  <a:srgbClr val="FFC000"/>
                </a:solidFill>
              </a:rPr>
              <a:t>Acţiunea ordinară (comună)</a:t>
            </a:r>
            <a:r>
              <a:rPr lang="ro-RO" altLang="en-US" sz="2800" i="1" dirty="0">
                <a:solidFill>
                  <a:srgbClr val="FFC000"/>
                </a:solidFill>
              </a:rPr>
              <a:t> </a:t>
            </a:r>
            <a:r>
              <a:rPr lang="ro-RO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este un instrument de capital, subordonat tuturor celorlalte clase de instrumente de capital. 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96875" indent="-39687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o-RO" altLang="en-US" sz="2800" b="1" i="1" dirty="0">
                <a:solidFill>
                  <a:srgbClr val="FFC000"/>
                </a:solidFill>
              </a:rPr>
              <a:t>Acţiunea comună potenţială</a:t>
            </a:r>
            <a:r>
              <a:rPr lang="ro-RO" altLang="en-US" sz="2800" i="1" dirty="0">
                <a:solidFill>
                  <a:srgbClr val="FFC000"/>
                </a:solidFill>
              </a:rPr>
              <a:t> </a:t>
            </a:r>
            <a:r>
              <a:rPr lang="ro-RO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este un instrument financiar sau un alt contract care poate să acorde deţinătorului acestuia dreptul la acţiuni comune. Exemple: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60425" lvl="2" indent="-517525" algn="just">
              <a:lnSpc>
                <a:spcPct val="150000"/>
              </a:lnSpc>
            </a:pPr>
            <a:r>
              <a:rPr lang="ro-RO" altLang="en-US" sz="2800" i="1" dirty="0">
                <a:solidFill>
                  <a:srgbClr val="002060"/>
                </a:solidFill>
              </a:rPr>
              <a:t>instrumente de datorie sau de capital, inclusiv acţiunile preferenţiale care sunt convertibile în acţiuni comune;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860425" lvl="2" indent="-517525" algn="just">
              <a:lnSpc>
                <a:spcPct val="150000"/>
              </a:lnSpc>
            </a:pPr>
            <a:r>
              <a:rPr lang="ro-RO" altLang="en-US" sz="2800" i="1" dirty="0" err="1">
                <a:solidFill>
                  <a:srgbClr val="002060"/>
                </a:solidFill>
              </a:rPr>
              <a:t>warrant-uri</a:t>
            </a:r>
            <a:r>
              <a:rPr lang="ro-RO" altLang="en-US" sz="2800" i="1" dirty="0">
                <a:solidFill>
                  <a:srgbClr val="002060"/>
                </a:solidFill>
              </a:rPr>
              <a:t> şi opţiuni de cumpărare</a:t>
            </a:r>
            <a:r>
              <a:rPr lang="ro-RO" altLang="en-US" sz="2800" dirty="0">
                <a:cs typeface="Arial" charset="0"/>
                <a:sym typeface="Webdings" pitchFamily="18" charset="2"/>
              </a:rPr>
              <a:t>.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53253" name="Title 1"/>
          <p:cNvSpPr>
            <a:spLocks noGrp="1"/>
          </p:cNvSpPr>
          <p:nvPr>
            <p:ph type="title" idx="4294967295"/>
          </p:nvPr>
        </p:nvSpPr>
        <p:spPr>
          <a:xfrm>
            <a:off x="1950099" y="304800"/>
            <a:ext cx="8630815" cy="563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o-RO" altLang="en-US" b="1" cap="all" dirty="0"/>
              <a:t>IAS 33 Rezultat pe </a:t>
            </a:r>
            <a:r>
              <a:rPr lang="ro-RO" altLang="en-US" b="1" cap="all" dirty="0" err="1"/>
              <a:t>acţiune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2409795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1084B7-44F8-4344-BB16-DBA0FD6D01A7}" type="slidenum">
              <a:rPr lang="en-US" altLang="en-US" smtClean="0">
                <a:solidFill>
                  <a:srgbClr val="404040"/>
                </a:solidFill>
              </a:rPr>
              <a:pPr/>
              <a:t>32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4294967295"/>
          </p:nvPr>
        </p:nvSpPr>
        <p:spPr>
          <a:xfrm>
            <a:off x="1548881" y="1392982"/>
            <a:ext cx="9937103" cy="46370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o-RO" altLang="en-US" sz="3200" b="1" dirty="0">
                <a:solidFill>
                  <a:srgbClr val="0070C0"/>
                </a:solidFill>
              </a:rPr>
              <a:t>Termeni cheie:</a:t>
            </a:r>
          </a:p>
          <a:p>
            <a:pPr marL="396875" indent="-396875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o-RO" altLang="en-US" sz="3200" b="1" dirty="0">
                <a:solidFill>
                  <a:srgbClr val="FFC000"/>
                </a:solidFill>
              </a:rPr>
              <a:t>Rezultat pe acţiune – de bază (RAB) </a:t>
            </a:r>
            <a:r>
              <a:rPr lang="ro-RO" altLang="en-US" sz="3200" dirty="0">
                <a:solidFill>
                  <a:srgbClr val="002060"/>
                </a:solidFill>
              </a:rPr>
              <a:t>= profitul sau pierderea netă aferentă exerciţiului /  media ponderată a acţiunilor comune, în circulaţie </a:t>
            </a:r>
            <a:r>
              <a:rPr lang="ro-RO" altLang="en-US" sz="3200" i="1" dirty="0">
                <a:solidFill>
                  <a:srgbClr val="002060"/>
                </a:solidFill>
              </a:rPr>
              <a:t>(în exerciţiul respectiv).</a:t>
            </a:r>
            <a:r>
              <a:rPr lang="ro-RO" altLang="en-US" sz="3200" dirty="0">
                <a:solidFill>
                  <a:srgbClr val="002060"/>
                </a:solidFill>
              </a:rPr>
              <a:t> </a:t>
            </a:r>
          </a:p>
          <a:p>
            <a:pPr marL="396875" indent="-3968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o-RO" altLang="en-US" sz="3200" b="1" dirty="0">
                <a:solidFill>
                  <a:srgbClr val="FFC000"/>
                </a:solidFill>
              </a:rPr>
              <a:t>Rezultat pe acţiune  - diluat (RAD</a:t>
            </a:r>
            <a:r>
              <a:rPr lang="ro-RO" altLang="en-US" sz="3200" b="1" dirty="0">
                <a:solidFill>
                  <a:srgbClr val="FFC000"/>
                </a:solidFill>
                <a:latin typeface="Arial Narrow" pitchFamily="34" charset="0"/>
              </a:rPr>
              <a:t>)</a:t>
            </a:r>
          </a:p>
          <a:p>
            <a:pPr marL="0" indent="0" algn="just"/>
            <a:endParaRPr lang="en-US" altLang="en-US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BD26A-2E94-8E8A-490B-4653A41DA9CC}"/>
              </a:ext>
            </a:extLst>
          </p:cNvPr>
          <p:cNvSpPr txBox="1">
            <a:spLocks/>
          </p:cNvSpPr>
          <p:nvPr/>
        </p:nvSpPr>
        <p:spPr>
          <a:xfrm>
            <a:off x="1950099" y="304800"/>
            <a:ext cx="8630815" cy="563563"/>
          </a:xfrm>
        </p:spPr>
        <p:txBody>
          <a:bodyPr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IAS 33 Rezultat pe acţiune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1492031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89F661-5A7A-4D14-9081-46724AE9A113}" type="slidenum">
              <a:rPr lang="en-US" altLang="en-US" smtClean="0">
                <a:solidFill>
                  <a:srgbClr val="404040"/>
                </a:solidFill>
              </a:rPr>
              <a:pPr/>
              <a:t>33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>
          <a:xfrm>
            <a:off x="2985796" y="1007058"/>
            <a:ext cx="8991600" cy="46497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altLang="en-US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o-RO" altLang="en-US" sz="3200" b="1" dirty="0">
                <a:solidFill>
                  <a:srgbClr val="FFC000"/>
                </a:solidFill>
              </a:rPr>
              <a:t>Rezultat pe acţiune  - diluat (RAD)</a:t>
            </a:r>
          </a:p>
          <a:p>
            <a:pPr marL="0" indent="0" algn="just">
              <a:buNone/>
            </a:pPr>
            <a:endParaRPr lang="ro-RO" altLang="en-US" sz="28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o-RO" altLang="en-US" sz="28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57350" name="Content Placeholder 2"/>
          <p:cNvSpPr txBox="1">
            <a:spLocks/>
          </p:cNvSpPr>
          <p:nvPr/>
        </p:nvSpPr>
        <p:spPr bwMode="auto">
          <a:xfrm>
            <a:off x="2492941" y="2156435"/>
            <a:ext cx="8229600" cy="37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o-RO" altLang="en-US" sz="32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o-RO" altLang="en-US" sz="3200" dirty="0">
                <a:solidFill>
                  <a:srgbClr val="002060"/>
                </a:solidFill>
                <a:latin typeface="+mn-lt"/>
              </a:rPr>
              <a:t>Ajustare rezultat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o-RO" altLang="en-US" sz="3200" dirty="0">
                <a:solidFill>
                  <a:srgbClr val="002060"/>
                </a:solidFill>
                <a:latin typeface="+mn-lt"/>
              </a:rPr>
              <a:t>Ajustare număr de acţiuni în circulaţie</a:t>
            </a:r>
          </a:p>
          <a:p>
            <a:pPr eaLnBrk="1" hangingPunct="1">
              <a:spcBef>
                <a:spcPct val="20000"/>
              </a:spcBef>
              <a:buFont typeface="Wingdings 2" pitchFamily="18" charset="2"/>
              <a:buNone/>
            </a:pPr>
            <a:endParaRPr lang="ro-RO" altLang="en-US" sz="3200" dirty="0">
              <a:solidFill>
                <a:srgbClr val="002060"/>
              </a:solidFill>
              <a:latin typeface="Arial Narrow" pitchFamily="34" charset="0"/>
            </a:endParaRPr>
          </a:p>
          <a:p>
            <a:pPr eaLnBrk="1" hangingPunct="1">
              <a:spcBef>
                <a:spcPct val="20000"/>
              </a:spcBef>
              <a:buFont typeface="Wingdings 2" pitchFamily="18" charset="2"/>
              <a:buNone/>
            </a:pPr>
            <a:endParaRPr lang="en-US" altLang="en-US" sz="3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35179-064C-9308-AFAB-188A53138B22}"/>
              </a:ext>
            </a:extLst>
          </p:cNvPr>
          <p:cNvSpPr txBox="1">
            <a:spLocks/>
          </p:cNvSpPr>
          <p:nvPr/>
        </p:nvSpPr>
        <p:spPr>
          <a:xfrm>
            <a:off x="1950099" y="304800"/>
            <a:ext cx="8630815" cy="563563"/>
          </a:xfrm>
        </p:spPr>
        <p:txBody>
          <a:bodyPr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IAS 33 Rezultat pe acţiune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421026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7DED2-F5FC-29C1-7A83-677A78CC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A14E4171-42EA-9358-1B75-CD33893D3436}"/>
              </a:ext>
            </a:extLst>
          </p:cNvPr>
          <p:cNvSpPr/>
          <p:nvPr/>
        </p:nvSpPr>
        <p:spPr>
          <a:xfrm>
            <a:off x="0" y="5485856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28FB374-67FB-DE5C-6896-0B5BFBB871FF}"/>
              </a:ext>
            </a:extLst>
          </p:cNvPr>
          <p:cNvSpPr txBox="1"/>
          <p:nvPr/>
        </p:nvSpPr>
        <p:spPr>
          <a:xfrm>
            <a:off x="685800" y="1574800"/>
            <a:ext cx="10185400" cy="714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RO" sz="2933" b="1" dirty="0">
                <a:solidFill>
                  <a:srgbClr val="0070C0"/>
                </a:solidFill>
              </a:rPr>
              <a:t>APLICAȚII</a:t>
            </a:r>
            <a:endParaRPr lang="en-US" sz="2933" b="1" dirty="0">
              <a:ea typeface="Montserrat Ultra-Bold"/>
              <a:cs typeface="Montserrat Ultra-Bold"/>
              <a:sym typeface="Montserrat Ultra-Bold"/>
            </a:endParaRPr>
          </a:p>
        </p:txBody>
      </p:sp>
      <p:pic>
        <p:nvPicPr>
          <p:cNvPr id="6" name="Content Placeholder 3" descr="O imagine care conține instrument de scris, produse de papetărie, creion, papetărie&#10;&#10;Conținutul generat de inteligența artificială poate fi incorect.">
            <a:extLst>
              <a:ext uri="{FF2B5EF4-FFF2-40B4-BE49-F238E27FC236}">
                <a16:creationId xmlns:a16="http://schemas.microsoft.com/office/drawing/2014/main" id="{BBA1E78A-DCA7-32D7-4527-A985C8C2A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870200"/>
            <a:ext cx="4470400" cy="291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805D0C4C-8105-7B8F-E287-826E7EE608C1}"/>
              </a:ext>
            </a:extLst>
          </p:cNvPr>
          <p:cNvSpPr/>
          <p:nvPr/>
        </p:nvSpPr>
        <p:spPr>
          <a:xfrm>
            <a:off x="2302757" y="6181725"/>
            <a:ext cx="4947797" cy="0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23535C5-BF89-4EDC-CDE4-A373C16750FA}"/>
              </a:ext>
            </a:extLst>
          </p:cNvPr>
          <p:cNvSpPr txBox="1"/>
          <p:nvPr/>
        </p:nvSpPr>
        <p:spPr>
          <a:xfrm>
            <a:off x="8686913" y="6322781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67"/>
              </a:lnSpc>
            </a:pPr>
            <a:r>
              <a:rPr lang="en-US" sz="1367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BE4A5E8B-D38F-A716-0B2B-A975BF482AE7}"/>
              </a:ext>
            </a:extLst>
          </p:cNvPr>
          <p:cNvSpPr/>
          <p:nvPr/>
        </p:nvSpPr>
        <p:spPr>
          <a:xfrm>
            <a:off x="7244204" y="6181725"/>
            <a:ext cx="4947797" cy="0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5432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75767-0166-3F7D-5E8C-286902BE3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44795AC-1A14-3441-9948-44440769F855}"/>
              </a:ext>
            </a:extLst>
          </p:cNvPr>
          <p:cNvGrpSpPr/>
          <p:nvPr/>
        </p:nvGrpSpPr>
        <p:grpSpPr>
          <a:xfrm>
            <a:off x="7467600" y="-4170"/>
            <a:ext cx="7457884" cy="6858000"/>
            <a:chOff x="0" y="0"/>
            <a:chExt cx="14915767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CD62645-0EC3-921F-1F73-E48452808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DA83B6C7-9009-9567-88FD-04F19DB5B96B}"/>
              </a:ext>
            </a:extLst>
          </p:cNvPr>
          <p:cNvSpPr/>
          <p:nvPr/>
        </p:nvSpPr>
        <p:spPr>
          <a:xfrm>
            <a:off x="0" y="5462092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DC9EABE-E6DD-6DAC-4214-B974392CD5CE}"/>
              </a:ext>
            </a:extLst>
          </p:cNvPr>
          <p:cNvSpPr txBox="1"/>
          <p:nvPr/>
        </p:nvSpPr>
        <p:spPr>
          <a:xfrm>
            <a:off x="685801" y="1574801"/>
            <a:ext cx="6799167" cy="696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RO" sz="2400" b="1" dirty="0">
                <a:solidFill>
                  <a:srgbClr val="0070C0"/>
                </a:solidFill>
              </a:rPr>
              <a:t>MULȚUMIM!</a:t>
            </a:r>
          </a:p>
        </p:txBody>
      </p:sp>
    </p:spTree>
    <p:extLst>
      <p:ext uri="{BB962C8B-B14F-4D97-AF65-F5344CB8AC3E}">
        <p14:creationId xmlns:p14="http://schemas.microsoft.com/office/powerpoint/2010/main" val="312488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03614" y="2514600"/>
            <a:ext cx="5075237" cy="1557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0"/>
              </a:spcBef>
              <a:buFont typeface="Arial" pitchFamily="34" charset="0"/>
              <a:buNone/>
              <a:defRPr kumimoji="0" sz="2400" b="1" kern="1200" cap="all">
                <a:solidFill>
                  <a:schemeClr val="accent3">
                    <a:shade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70900" y="6548439"/>
            <a:ext cx="1955800" cy="287337"/>
          </a:xfrm>
          <a:prstGeom prst="rect">
            <a:avLst/>
          </a:prstGeom>
        </p:spPr>
        <p:txBody>
          <a:bodyPr lIns="45720" rIns="45720" anchor="ctr">
            <a:normAutofit fontScale="92500" lnSpcReduction="20000"/>
          </a:bodyPr>
          <a:lstStyle>
            <a:defPPr>
              <a:defRPr lang="ro-RO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86887672-7CF3-4A60-AB01-E13D1D625D3A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69D5CE41-DDC1-4641-ABD5-1DFA48CEF365}"/>
              </a:ext>
            </a:extLst>
          </p:cNvPr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GB"/>
            </a:defPPr>
            <a:lvl1pPr lvl="0" algn="r" rtl="0" eaLnBrk="1" fontAlgn="auto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27BE44-A1A0-453A-BB3E-7A779583B457}" type="slidenum">
              <a:rPr lang="en-US" altLang="ro-RO"/>
              <a:pPr>
                <a:defRPr/>
              </a:pPr>
              <a:t>4</a:t>
            </a:fld>
            <a:endParaRPr lang="en-US" altLang="ro-RO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444625" y="1419226"/>
            <a:ext cx="10069351" cy="43322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ro-RO" sz="2400" b="1" dirty="0">
                <a:solidFill>
                  <a:srgbClr val="FFC000"/>
                </a:solidFill>
              </a:rPr>
              <a:t>OBIECTIVE:</a:t>
            </a:r>
          </a:p>
          <a:p>
            <a:pPr algn="just">
              <a:lnSpc>
                <a:spcPct val="170000"/>
              </a:lnSpc>
            </a:pPr>
            <a:r>
              <a:rPr lang="ro-RO" sz="2600" b="1" i="1" dirty="0">
                <a:solidFill>
                  <a:srgbClr val="0070C0"/>
                </a:solidFill>
                <a:latin typeface="Calibri body"/>
              </a:rPr>
              <a:t>Identificarea diferențelor existente față de referențialul contabil național: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o-RO" sz="2600" b="1" i="1" dirty="0">
                <a:solidFill>
                  <a:srgbClr val="0070C0"/>
                </a:solidFill>
                <a:latin typeface="Calibri body"/>
              </a:rPr>
              <a:t>Particularități privind aplicarea IAS 1 Prezentarea situațiilor financiare</a:t>
            </a:r>
          </a:p>
          <a:p>
            <a:pPr lvl="1"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Întocmirea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situației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rezultatului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global</a:t>
            </a:r>
            <a:endParaRPr lang="ro-RO" sz="2100" b="1" i="1" dirty="0">
              <a:solidFill>
                <a:srgbClr val="0070C0"/>
              </a:solidFill>
              <a:latin typeface="Calibri body"/>
            </a:endParaRPr>
          </a:p>
          <a:p>
            <a:pPr lvl="1"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Întocmirea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situației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poziției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financiare</a:t>
            </a:r>
            <a:endParaRPr lang="ro-RO" sz="2100" b="1" i="1" dirty="0">
              <a:solidFill>
                <a:srgbClr val="0070C0"/>
              </a:solidFill>
              <a:latin typeface="Calibri body"/>
            </a:endParaRPr>
          </a:p>
          <a:p>
            <a:pPr lvl="1"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Întocmirea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situației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modificărilor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capitalurilor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proprii</a:t>
            </a:r>
            <a:endParaRPr lang="ro-RO" sz="2100" b="1" i="1" dirty="0">
              <a:solidFill>
                <a:srgbClr val="0070C0"/>
              </a:solidFill>
              <a:latin typeface="Calibri body"/>
            </a:endParaRPr>
          </a:p>
          <a:p>
            <a:pPr lvl="1"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ro-RO" sz="2300" b="1" i="1" dirty="0">
              <a:solidFill>
                <a:srgbClr val="0070C0"/>
              </a:solidFill>
              <a:latin typeface="Calibri body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1444625" y="293686"/>
            <a:ext cx="9731829" cy="812800"/>
          </a:xfrm>
        </p:spPr>
        <p:txBody>
          <a:bodyPr/>
          <a:lstStyle/>
          <a:p>
            <a:pPr algn="ctr" eaLnBrk="1" hangingPunct="1">
              <a:defRPr/>
            </a:pPr>
            <a:r>
              <a:rPr lang="ro-MO" b="1" cap="all" dirty="0"/>
              <a:t>Ias 1 prezentarea situațiilor financiare</a:t>
            </a:r>
            <a:endParaRPr lang="en-GB" altLang="ro-RO" dirty="0"/>
          </a:p>
        </p:txBody>
      </p:sp>
    </p:spTree>
    <p:extLst>
      <p:ext uri="{BB962C8B-B14F-4D97-AF65-F5344CB8AC3E}">
        <p14:creationId xmlns:p14="http://schemas.microsoft.com/office/powerpoint/2010/main" val="205794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98171" y="1072016"/>
            <a:ext cx="10493829" cy="4521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ro-RO" sz="2000" b="1" i="1" dirty="0">
                <a:solidFill>
                  <a:schemeClr val="accent5">
                    <a:lumMod val="75000"/>
                  </a:schemeClr>
                </a:solidFill>
              </a:rPr>
              <a:t>Identificarea </a:t>
            </a:r>
            <a:r>
              <a:rPr lang="ro-RO" sz="2000" b="1" i="1" dirty="0">
                <a:solidFill>
                  <a:srgbClr val="FFC000"/>
                </a:solidFill>
              </a:rPr>
              <a:t>diferențelor</a:t>
            </a:r>
            <a:r>
              <a:rPr lang="ro-RO" sz="2000" b="1" i="1" dirty="0">
                <a:solidFill>
                  <a:schemeClr val="accent5">
                    <a:lumMod val="75000"/>
                  </a:schemeClr>
                </a:solidFill>
              </a:rPr>
              <a:t> existente față de referențialul contabil național:  OMFP 1802/2014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  <a:defRPr/>
            </a:pPr>
            <a:endParaRPr lang="ro-RO" sz="2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0424" y="414338"/>
            <a:ext cx="9255968" cy="812800"/>
          </a:xfrm>
        </p:spPr>
        <p:txBody>
          <a:bodyPr/>
          <a:lstStyle/>
          <a:p>
            <a:pPr algn="ctr">
              <a:defRPr/>
            </a:pPr>
            <a:r>
              <a:rPr lang="ro-MO" b="1" cap="all" dirty="0"/>
              <a:t>Ias 1 prezentarea situațiilor financiare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63416"/>
              </p:ext>
            </p:extLst>
          </p:nvPr>
        </p:nvGraphicFramePr>
        <p:xfrm>
          <a:off x="1839488" y="1423405"/>
          <a:ext cx="9693149" cy="50202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00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2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514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</a:rPr>
                        <a:t> Informații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</a:rPr>
                        <a:t>OMFP</a:t>
                      </a:r>
                      <a:r>
                        <a:rPr lang="ro-RO" sz="1400" baseline="0" dirty="0">
                          <a:solidFill>
                            <a:schemeClr val="tx1"/>
                          </a:solidFill>
                        </a:rPr>
                        <a:t> 1802/2014</a:t>
                      </a:r>
                      <a:endParaRPr lang="ro-R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</a:rPr>
                        <a:t>IAS</a:t>
                      </a:r>
                      <a:r>
                        <a:rPr lang="ro-RO" sz="14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ro-R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4934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Denumiri situații</a:t>
                      </a:r>
                      <a:r>
                        <a:rPr lang="ro-RO" sz="1400" b="1" baseline="0" dirty="0"/>
                        <a:t> financiare</a:t>
                      </a:r>
                      <a:endParaRPr lang="ro-RO" sz="1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Bilanţ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 de profit şi pierdere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Situaţia modificărilor capitalului propriu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Situaţia fluxurilor de trezorerie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Notele explicative la situaţiile</a:t>
                      </a:r>
                      <a:r>
                        <a:rPr lang="ro-RO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financiare anuale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o-RO" sz="1400" dirty="0"/>
                        <a:t>     (Art.</a:t>
                      </a:r>
                      <a:r>
                        <a:rPr lang="ro-RO" sz="1400" baseline="0" dirty="0"/>
                        <a:t> 21)</a:t>
                      </a:r>
                      <a:endParaRPr lang="ro-RO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ituaţia poziţiei financiare </a:t>
                      </a:r>
                      <a:endParaRPr lang="ro-RO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 defTabSz="6858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vi-V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ituaţia profitului sau pierderii şi altor elemente ale rezultatului global </a:t>
                      </a:r>
                      <a:endParaRPr lang="ro-RO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vi-V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ituaţia modificărilor capitalurilor proprii </a:t>
                      </a:r>
                      <a:endParaRPr lang="ro-RO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vi-V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ituaţia fluxurilor de trezorerie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ote cuprinzând politicile contabile semnificative şi alte informaţii explicative;</a:t>
                      </a:r>
                      <a:endParaRPr lang="ro-RO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just"/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(IAS 1, par. 10)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Cheltuieli în avans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Venituri în</a:t>
                      </a:r>
                      <a:r>
                        <a:rPr lang="ro-RO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avans</a:t>
                      </a:r>
                      <a:endParaRPr lang="ro-RO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6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Contul 711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prezintă</a:t>
                      </a:r>
                      <a:r>
                        <a:rPr lang="ro-RO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printre venituri:</a:t>
                      </a:r>
                    </a:p>
                    <a:p>
                      <a:pPr marL="285750" lvl="2" indent="-285750" algn="l" defTabSz="6858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SFC  cu +</a:t>
                      </a:r>
                      <a:endParaRPr lang="ro-R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SFD cu -</a:t>
                      </a:r>
                      <a:endParaRPr lang="ro-R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prezintă</a:t>
                      </a:r>
                      <a:r>
                        <a:rPr lang="ro-RO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printre cheltuieli:</a:t>
                      </a:r>
                    </a:p>
                    <a:p>
                      <a:pPr marL="285750" lvl="2" indent="-285750" algn="l" defTabSz="6858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SFC  cu 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SFD cu 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57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Prezentarea cheltuielilor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După natură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După natură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1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După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o-RO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destinații</a:t>
                      </a:r>
                      <a:endParaRPr lang="ro-R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57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 elemente ale rezultatului global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o-RO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NU</a:t>
                      </a:r>
                      <a:endParaRPr lang="ro-R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3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B90ABF-33B7-4019-8316-696C65C86224}" type="slidenum">
              <a:rPr lang="en-US" altLang="en-US" smtClean="0">
                <a:solidFill>
                  <a:srgbClr val="404040"/>
                </a:solidFill>
              </a:rPr>
              <a:pPr/>
              <a:t>6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164147" cy="46402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altLang="en-US" sz="3200" b="1" dirty="0">
                <a:solidFill>
                  <a:schemeClr val="accent4"/>
                </a:solidFill>
              </a:rPr>
              <a:t>SITUAŢIA POZIŢIEI FINANCIARE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en-US" b="1" dirty="0">
                <a:solidFill>
                  <a:srgbClr val="0070C0"/>
                </a:solidFill>
                <a:latin typeface="Calibri body"/>
              </a:rPr>
              <a:t>Distincţia curent/non-curent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b="1" dirty="0">
              <a:latin typeface="Arial Narrow" pitchFamily="34" charset="0"/>
              <a:cs typeface="Times New Roman" pitchFamily="18" charset="0"/>
            </a:endParaRPr>
          </a:p>
          <a:p>
            <a:pPr lvl="2" indent="-182880" algn="just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altLang="en-US" sz="2100" dirty="0">
                <a:sym typeface="Webdings" pitchFamily="18" charset="2"/>
              </a:rPr>
              <a:t>O entitate trebuie să prezinte separat </a:t>
            </a:r>
            <a:r>
              <a:rPr lang="ro-RO" altLang="en-US" sz="2100" b="1" i="1" dirty="0">
                <a:solidFill>
                  <a:srgbClr val="FFC000"/>
                </a:solidFill>
                <a:sym typeface="Webdings" pitchFamily="18" charset="2"/>
              </a:rPr>
              <a:t>activele şi datoriile curente şi pe cele </a:t>
            </a:r>
            <a:r>
              <a:rPr lang="ro-RO" altLang="en-US" sz="2100" b="1" i="1" dirty="0" err="1">
                <a:solidFill>
                  <a:srgbClr val="FFC000"/>
                </a:solidFill>
                <a:sym typeface="Webdings" pitchFamily="18" charset="2"/>
              </a:rPr>
              <a:t>necurente</a:t>
            </a:r>
            <a:r>
              <a:rPr lang="en-GB" altLang="en-US" sz="2100" b="1" i="1" dirty="0">
                <a:solidFill>
                  <a:srgbClr val="FFC000"/>
                </a:solidFill>
                <a:sym typeface="Webdings" pitchFamily="18" charset="2"/>
              </a:rPr>
              <a:t>.</a:t>
            </a:r>
          </a:p>
          <a:p>
            <a:pPr lvl="2" indent="-182880" algn="just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altLang="en-US" sz="2100" dirty="0">
                <a:sym typeface="Webdings" pitchFamily="18" charset="2"/>
              </a:rPr>
              <a:t>Acolo unde clasificarea include elemente ce vor fi recuperate în mai puţin şi mai mult de 12 luni, </a:t>
            </a:r>
            <a:r>
              <a:rPr lang="ro-RO" altLang="en-US" sz="2100" b="1" i="1" dirty="0">
                <a:solidFill>
                  <a:srgbClr val="FFC000"/>
                </a:solidFill>
                <a:sym typeface="Webdings" pitchFamily="18" charset="2"/>
              </a:rPr>
              <a:t>entitatea trebuie să prezinte separat suma ce va fi decontată sau recuperată după mai mult de 12 luni. </a:t>
            </a:r>
            <a:r>
              <a:rPr lang="en-US" altLang="en-US" sz="2100" b="1" i="1" dirty="0">
                <a:solidFill>
                  <a:srgbClr val="FFC000"/>
                </a:solidFill>
              </a:rPr>
              <a:t> </a:t>
            </a:r>
            <a:endParaRPr lang="ro-RO" altLang="en-US" sz="2100" b="1" i="1" dirty="0">
              <a:solidFill>
                <a:srgbClr val="FFC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Char char="4"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Char char="4"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None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777551" y="339725"/>
            <a:ext cx="10636898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ro-RO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74042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CAAC9B-C16A-43C7-9481-A80C16DFE4BE}" type="slidenum">
              <a:rPr lang="en-US" altLang="en-US" smtClean="0">
                <a:solidFill>
                  <a:srgbClr val="404040"/>
                </a:solidFill>
              </a:rPr>
              <a:pPr/>
              <a:t>7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/>
          <a:lstStyle/>
          <a:p>
            <a:pPr algn="ctr">
              <a:buNone/>
              <a:defRPr/>
            </a:pPr>
            <a:r>
              <a:rPr lang="ro-RO" altLang="en-US" sz="2800" b="1" dirty="0">
                <a:solidFill>
                  <a:schemeClr val="accent4"/>
                </a:solidFill>
              </a:rPr>
              <a:t>SITUAŢIA POZIŢIEI FINANCIARE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en-US" b="1" dirty="0">
                <a:solidFill>
                  <a:srgbClr val="0070C0"/>
                </a:solidFill>
                <a:latin typeface="Calibri body"/>
              </a:rPr>
              <a:t>Distincţia curent/non-curent</a:t>
            </a:r>
            <a:endParaRPr lang="en-US" altLang="en-US" b="1" dirty="0">
              <a:solidFill>
                <a:srgbClr val="0070C0"/>
              </a:solidFill>
              <a:latin typeface="Calibri body"/>
            </a:endParaRPr>
          </a:p>
          <a:p>
            <a:pPr marL="0" indent="0" algn="just"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942392" y="414338"/>
            <a:ext cx="8506408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057400" y="2438400"/>
          <a:ext cx="7391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997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0818A4-88D4-4C86-A60C-D7AE3E9155D1}" type="slidenum">
              <a:rPr lang="en-US" altLang="en-US" smtClean="0">
                <a:solidFill>
                  <a:srgbClr val="404040"/>
                </a:solidFill>
              </a:rPr>
              <a:pPr/>
              <a:t>8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1C4272"/>
              </a:buClr>
              <a:buNone/>
            </a:pPr>
            <a:r>
              <a:rPr lang="ro-RO" altLang="en-US" sz="4000" b="1" dirty="0">
                <a:solidFill>
                  <a:schemeClr val="accent4"/>
                </a:solidFill>
              </a:rPr>
              <a:t>SITUAŢIA POZIŢIEI FINANCIARE</a:t>
            </a:r>
          </a:p>
          <a:p>
            <a:pPr lvl="2" indent="-182880" algn="just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Formatul listă</a:t>
            </a:r>
            <a:r>
              <a:rPr lang="en-US" sz="2400" b="1" i="1" dirty="0">
                <a:solidFill>
                  <a:srgbClr val="0070C0"/>
                </a:solidFill>
                <a:sym typeface="Webdings" pitchFamily="18" charset="2"/>
              </a:rPr>
              <a:t> </a:t>
            </a: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 (vertical):</a:t>
            </a:r>
          </a:p>
          <a:p>
            <a:pPr marL="0" indent="0" algn="ctr">
              <a:lnSpc>
                <a:spcPct val="150000"/>
              </a:lnSpc>
              <a:buClr>
                <a:srgbClr val="1C4272"/>
              </a:buClr>
              <a:buNone/>
            </a:pPr>
            <a:r>
              <a:rPr lang="en-US" sz="2400" b="1" dirty="0">
                <a:cs typeface="Arial" charset="0"/>
                <a:sym typeface="Webdings" pitchFamily="18" charset="2"/>
              </a:rPr>
              <a:t>A</a:t>
            </a:r>
            <a:r>
              <a:rPr lang="ro-RO" sz="2400" b="1" dirty="0" err="1">
                <a:cs typeface="Arial" charset="0"/>
                <a:sym typeface="Webdings" pitchFamily="18" charset="2"/>
              </a:rPr>
              <a:t>ctive</a:t>
            </a:r>
            <a:r>
              <a:rPr lang="en-US" sz="2400" b="1" dirty="0">
                <a:cs typeface="Arial" charset="0"/>
                <a:sym typeface="Webdings" pitchFamily="18" charset="2"/>
              </a:rPr>
              <a:t> - </a:t>
            </a:r>
            <a:r>
              <a:rPr lang="ro-RO" sz="2400" b="1" dirty="0">
                <a:cs typeface="Arial" charset="0"/>
                <a:sym typeface="Webdings" pitchFamily="18" charset="2"/>
              </a:rPr>
              <a:t>Datorii</a:t>
            </a:r>
            <a:r>
              <a:rPr lang="en-US" sz="2400" b="1" dirty="0">
                <a:cs typeface="Arial" charset="0"/>
                <a:sym typeface="Webdings" pitchFamily="18" charset="2"/>
              </a:rPr>
              <a:t> = Capital</a:t>
            </a:r>
            <a:r>
              <a:rPr lang="ro-RO" sz="2400" b="1" dirty="0">
                <a:cs typeface="Arial" charset="0"/>
                <a:sym typeface="Webdings" pitchFamily="18" charset="2"/>
              </a:rPr>
              <a:t>uri proprii</a:t>
            </a:r>
          </a:p>
          <a:p>
            <a:pPr lvl="2" indent="-182880" algn="just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Formatul tip cont</a:t>
            </a:r>
            <a:r>
              <a:rPr lang="en-US" sz="2400" b="1" i="1" dirty="0">
                <a:solidFill>
                  <a:srgbClr val="0070C0"/>
                </a:solidFill>
                <a:sym typeface="Webdings" pitchFamily="18" charset="2"/>
              </a:rPr>
              <a:t> </a:t>
            </a: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(orizontal):</a:t>
            </a:r>
          </a:p>
          <a:p>
            <a:pPr marL="0" indent="0" algn="ctr">
              <a:lnSpc>
                <a:spcPct val="150000"/>
              </a:lnSpc>
              <a:buClr>
                <a:srgbClr val="1C4272"/>
              </a:buClr>
              <a:buNone/>
            </a:pPr>
            <a:r>
              <a:rPr lang="ro-RO" sz="2400" b="1" dirty="0">
                <a:cs typeface="Arial" charset="0"/>
                <a:sym typeface="Webdings" pitchFamily="18" charset="2"/>
              </a:rPr>
              <a:t>Active</a:t>
            </a:r>
            <a:r>
              <a:rPr lang="en-US" sz="2400" b="1" dirty="0">
                <a:cs typeface="Arial" charset="0"/>
                <a:sym typeface="Webdings" pitchFamily="18" charset="2"/>
              </a:rPr>
              <a:t> = Capital</a:t>
            </a:r>
            <a:r>
              <a:rPr lang="ro-RO" sz="2400" b="1" dirty="0">
                <a:cs typeface="Arial" charset="0"/>
                <a:sym typeface="Webdings" pitchFamily="18" charset="2"/>
              </a:rPr>
              <a:t>uri proprii</a:t>
            </a:r>
            <a:r>
              <a:rPr lang="en-US" sz="2400" b="1" dirty="0">
                <a:cs typeface="Arial" charset="0"/>
                <a:sym typeface="Webdings" pitchFamily="18" charset="2"/>
              </a:rPr>
              <a:t> + </a:t>
            </a:r>
            <a:r>
              <a:rPr lang="ro-RO" sz="2400" b="1" dirty="0">
                <a:cs typeface="Arial" charset="0"/>
                <a:sym typeface="Webdings" pitchFamily="18" charset="2"/>
              </a:rPr>
              <a:t>Datorii</a:t>
            </a:r>
            <a:endParaRPr lang="en-US" sz="2400" b="1" dirty="0">
              <a:cs typeface="Arial" charset="0"/>
              <a:sym typeface="Webdings" pitchFamily="18" charset="2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None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206759" y="339725"/>
            <a:ext cx="9778482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281889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8F61D7-AA5D-4F98-B7F9-01B4B557CA44}" type="slidenum">
              <a:rPr lang="en-US" altLang="en-US" smtClean="0">
                <a:solidFill>
                  <a:srgbClr val="404040"/>
                </a:solidFill>
              </a:rPr>
              <a:pPr/>
              <a:t>9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 fontScale="925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altLang="ro-RO" sz="2400" b="1" dirty="0">
                <a:solidFill>
                  <a:srgbClr val="0070C0"/>
                </a:solidFill>
              </a:rPr>
              <a:t>ELEMENTE MINIME SPF (I)</a:t>
            </a:r>
            <a:endParaRPr lang="ro-RO" sz="2800" b="1" dirty="0">
              <a:solidFill>
                <a:srgbClr val="0070C0"/>
              </a:solidFill>
              <a:sym typeface="Webdings" pitchFamily="18" charset="2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imobilizate corporale</a:t>
            </a:r>
            <a:r>
              <a:rPr lang="en-US" sz="2800" b="1" dirty="0">
                <a:sym typeface="Webdings" pitchFamily="18" charset="2"/>
              </a:rPr>
              <a:t>                                                                     </a:t>
            </a:r>
            <a:endParaRPr lang="ro-RO" sz="2800" b="1" dirty="0">
              <a:sym typeface="Webdings" pitchFamily="18" charset="2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b="1" dirty="0">
                <a:sym typeface="Webdings" pitchFamily="18" charset="2"/>
              </a:rPr>
              <a:t>I</a:t>
            </a:r>
            <a:r>
              <a:rPr lang="ro-RO" sz="2800" b="1" dirty="0" err="1">
                <a:sym typeface="Webdings" pitchFamily="18" charset="2"/>
              </a:rPr>
              <a:t>nvestiţii</a:t>
            </a:r>
            <a:r>
              <a:rPr lang="ro-RO" sz="2800" b="1" dirty="0">
                <a:sym typeface="Webdings" pitchFamily="18" charset="2"/>
              </a:rPr>
              <a:t> imobiliare</a:t>
            </a:r>
            <a:endParaRPr lang="en-US" sz="2800" b="1" dirty="0">
              <a:sym typeface="Webdings" pitchFamily="18" charset="2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intangibile</a:t>
            </a:r>
            <a:r>
              <a:rPr lang="en-US" sz="2800" b="1" dirty="0">
                <a:sym typeface="Webdings" pitchFamily="18" charset="2"/>
              </a:rPr>
              <a:t>          				         </a:t>
            </a:r>
            <a:endParaRPr lang="ro-RO" sz="2800" b="1" dirty="0">
              <a:sym typeface="Webdings" pitchFamily="18" charset="2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ctivele</a:t>
            </a:r>
            <a:r>
              <a:rPr lang="ro-RO" sz="2800" b="1" dirty="0">
                <a:sym typeface="Webdings" pitchFamily="18" charset="2"/>
              </a:rPr>
              <a:t> financiare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incluse în grupuri clasificate drept disponibile pentru vânzare</a:t>
            </a:r>
            <a:r>
              <a:rPr lang="en-US" sz="2800" b="1" dirty="0">
                <a:sym typeface="Webdings" pitchFamily="18" charset="2"/>
              </a:rPr>
              <a:t>     </a:t>
            </a:r>
            <a:endParaRPr lang="ro-RO" sz="2800" b="1" dirty="0">
              <a:sym typeface="Webdings" pitchFamily="18" charset="2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000" dirty="0">
                <a:latin typeface="Arial Narrow" panose="020B0606020202030204" pitchFamily="34" charset="0"/>
                <a:sym typeface="Webdings" pitchFamily="18" charset="2"/>
              </a:rPr>
              <a:t>		            </a:t>
            </a:r>
            <a:endParaRPr lang="ro-RO" sz="2000" dirty="0">
              <a:latin typeface="Arial Narrow" panose="020B0606020202030204" pitchFamily="34" charset="0"/>
              <a:sym typeface="Webdings" pitchFamily="18" charset="2"/>
            </a:endParaRPr>
          </a:p>
          <a:p>
            <a:pPr marL="0" indent="0" algn="just"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865411" y="414337"/>
            <a:ext cx="8238929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89872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019 v2.0" id="{DCC7D8F8-B61B-4F96-86B3-D42CF5FD599D}" vid="{DFA368B0-5484-4529-AD95-8429603B03C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4137</TotalTime>
  <Words>1409</Words>
  <Application>Microsoft Office PowerPoint</Application>
  <PresentationFormat>Widescreen</PresentationFormat>
  <Paragraphs>306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Arial Narrow</vt:lpstr>
      <vt:lpstr>Calibri</vt:lpstr>
      <vt:lpstr>Calibri body</vt:lpstr>
      <vt:lpstr>Calibri Light</vt:lpstr>
      <vt:lpstr>Montserrat</vt:lpstr>
      <vt:lpstr>Montserrat Ultra-Bold</vt:lpstr>
      <vt:lpstr>Times New Roman</vt:lpstr>
      <vt:lpstr>Webdings</vt:lpstr>
      <vt:lpstr>Wingdings</vt:lpstr>
      <vt:lpstr>Wingdings 2</vt:lpstr>
      <vt:lpstr>Office Theme</vt:lpstr>
      <vt:lpstr>1_Office Theme</vt:lpstr>
      <vt:lpstr>PowerPoint Presentation</vt:lpstr>
      <vt:lpstr>AGENDA CURSULUI</vt:lpstr>
      <vt:lpstr>PowerPoint Presentation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PowerPoint Presentation</vt:lpstr>
      <vt:lpstr>PowerPoint Presentation</vt:lpstr>
      <vt:lpstr>IAS 7 SITUAȚIA FLUXURILOR DE TREZORERIE</vt:lpstr>
      <vt:lpstr>IAS 7  SITUAȚIA FLUXURILOR DE TREZORERIE</vt:lpstr>
      <vt:lpstr>IAS 7  SITUAȚIA FLUXURILOR DE TREZORERIE</vt:lpstr>
      <vt:lpstr>IAS 7  SITUAȚIA FLUXURILOR DE TREZORERIE</vt:lpstr>
      <vt:lpstr>IAS 7  SITUAȚIA FLUXURILOR DE TREZORERIE</vt:lpstr>
      <vt:lpstr>IAS 7  SITUAȚIA FLUXURILOR DE TREZORERIE</vt:lpstr>
      <vt:lpstr>IAS 7  SITUAȚIA FLUXURILOR DE TREZORERIE</vt:lpstr>
      <vt:lpstr>PowerPoint Presentation</vt:lpstr>
      <vt:lpstr>PowerPoint Presentation</vt:lpstr>
      <vt:lpstr>PowerPoint Presentation</vt:lpstr>
      <vt:lpstr>IAS 33 Rezultat pe acţiune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</dc:creator>
  <cp:lastModifiedBy>Corina</cp:lastModifiedBy>
  <cp:revision>422</cp:revision>
  <dcterms:created xsi:type="dcterms:W3CDTF">2019-01-11T16:12:56Z</dcterms:created>
  <dcterms:modified xsi:type="dcterms:W3CDTF">2025-10-16T09:03:19Z</dcterms:modified>
</cp:coreProperties>
</file>