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63"/>
  </p:notesMasterIdLst>
  <p:handoutMasterIdLst>
    <p:handoutMasterId r:id="rId64"/>
  </p:handoutMasterIdLst>
  <p:sldIdLst>
    <p:sldId id="1236" r:id="rId3"/>
    <p:sldId id="363" r:id="rId4"/>
    <p:sldId id="1242" r:id="rId5"/>
    <p:sldId id="1243" r:id="rId6"/>
    <p:sldId id="1244" r:id="rId7"/>
    <p:sldId id="1245" r:id="rId8"/>
    <p:sldId id="544" r:id="rId9"/>
    <p:sldId id="545" r:id="rId10"/>
    <p:sldId id="546" r:id="rId11"/>
    <p:sldId id="659" r:id="rId12"/>
    <p:sldId id="547" r:id="rId13"/>
    <p:sldId id="548" r:id="rId14"/>
    <p:sldId id="549" r:id="rId15"/>
    <p:sldId id="550" r:id="rId16"/>
    <p:sldId id="1246" r:id="rId17"/>
    <p:sldId id="1247" r:id="rId18"/>
    <p:sldId id="553" r:id="rId19"/>
    <p:sldId id="554" r:id="rId20"/>
    <p:sldId id="555" r:id="rId21"/>
    <p:sldId id="556" r:id="rId22"/>
    <p:sldId id="557" r:id="rId23"/>
    <p:sldId id="558" r:id="rId24"/>
    <p:sldId id="592" r:id="rId25"/>
    <p:sldId id="593" r:id="rId26"/>
    <p:sldId id="594" r:id="rId27"/>
    <p:sldId id="595" r:id="rId28"/>
    <p:sldId id="596" r:id="rId29"/>
    <p:sldId id="1248" r:id="rId30"/>
    <p:sldId id="261" r:id="rId31"/>
    <p:sldId id="508" r:id="rId32"/>
    <p:sldId id="509" r:id="rId33"/>
    <p:sldId id="510" r:id="rId34"/>
    <p:sldId id="511" r:id="rId35"/>
    <p:sldId id="512" r:id="rId36"/>
    <p:sldId id="513" r:id="rId37"/>
    <p:sldId id="514" r:id="rId38"/>
    <p:sldId id="551" r:id="rId39"/>
    <p:sldId id="515" r:id="rId40"/>
    <p:sldId id="516" r:id="rId41"/>
    <p:sldId id="517" r:id="rId42"/>
    <p:sldId id="518" r:id="rId43"/>
    <p:sldId id="519" r:id="rId44"/>
    <p:sldId id="1239" r:id="rId45"/>
    <p:sldId id="1237" r:id="rId46"/>
    <p:sldId id="531" r:id="rId47"/>
    <p:sldId id="532" r:id="rId48"/>
    <p:sldId id="533" r:id="rId49"/>
    <p:sldId id="578" r:id="rId50"/>
    <p:sldId id="579" r:id="rId51"/>
    <p:sldId id="580" r:id="rId52"/>
    <p:sldId id="581" r:id="rId53"/>
    <p:sldId id="582" r:id="rId54"/>
    <p:sldId id="583" r:id="rId55"/>
    <p:sldId id="584" r:id="rId56"/>
    <p:sldId id="585" r:id="rId57"/>
    <p:sldId id="586" r:id="rId58"/>
    <p:sldId id="587" r:id="rId59"/>
    <p:sldId id="588" r:id="rId60"/>
    <p:sldId id="590" r:id="rId61"/>
    <p:sldId id="1240" r:id="rId62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prea Dragos" initials="OD" lastIdx="27" clrIdx="0"/>
  <p:cmAuthor id="1" name="Radu" initials="R" lastIdx="1" clrIdx="1">
    <p:extLst>
      <p:ext uri="{19B8F6BF-5375-455C-9EA6-DF929625EA0E}">
        <p15:presenceInfo xmlns:p15="http://schemas.microsoft.com/office/powerpoint/2012/main" userId="Radu" providerId="None"/>
      </p:ext>
    </p:extLst>
  </p:cmAuthor>
  <p:cmAuthor id="2" name="3" initials="3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4B2A8-24F7-4ADD-8848-576626CEAA87}" type="datetimeFigureOut">
              <a:rPr lang="en-GB" smtClean="0"/>
              <a:pPr/>
              <a:t>09/10/2025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7CE28-C65F-4450-A631-158C9D7FC9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0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13E2F-56C1-4628-820A-3A2352C8286E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31315-D0AA-4EE7-AA76-240AD14AF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B426B-C4ED-40E5-807D-AE2B9078BC76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B426B-C4ED-40E5-807D-AE2B9078BC76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B426B-C4ED-40E5-807D-AE2B9078BC76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B426B-C4ED-40E5-807D-AE2B9078BC76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B426B-C4ED-40E5-807D-AE2B9078BC76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B426B-C4ED-40E5-807D-AE2B9078BC76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B426B-C4ED-40E5-807D-AE2B9078BC76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B426B-C4ED-40E5-807D-AE2B9078BC76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B426B-C4ED-40E5-807D-AE2B9078BC76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AD51D-5B3A-4372-ADCF-C593BAEFA88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9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B426B-C4ED-40E5-807D-AE2B9078BC76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B426B-C4ED-40E5-807D-AE2B9078BC76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B426B-C4ED-40E5-807D-AE2B9078BC76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C2163-BD8C-F104-20D8-0CF95DB02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71B4BF3D-7822-B0C9-CD97-9E3864F6BE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1F8F2EA8-67EF-FBB4-2327-86E0339ED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Footer Placeholder 3">
            <a:extLst>
              <a:ext uri="{FF2B5EF4-FFF2-40B4-BE49-F238E27FC236}">
                <a16:creationId xmlns:a16="http://schemas.microsoft.com/office/drawing/2014/main" id="{41573A06-42FC-B0E6-A36E-F5B584EA87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5" name="Slide Number Placeholder 4">
            <a:extLst>
              <a:ext uri="{FF2B5EF4-FFF2-40B4-BE49-F238E27FC236}">
                <a16:creationId xmlns:a16="http://schemas.microsoft.com/office/drawing/2014/main" id="{31A526FB-FD6C-E15E-B1AA-DC0D139FF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B426B-C4ED-40E5-807D-AE2B9078BC76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9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B426B-C4ED-40E5-807D-AE2B9078BC76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B426B-C4ED-40E5-807D-AE2B9078BC76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B426B-C4ED-40E5-807D-AE2B9078BC76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B426B-C4ED-40E5-807D-AE2B9078BC76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A89FBDD-9600-49CD-BC53-DEDD396AA6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29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444" y="5096359"/>
            <a:ext cx="8246672" cy="1002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94009" y="6388159"/>
            <a:ext cx="557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dirty="0" err="1">
                <a:solidFill>
                  <a:schemeClr val="accent5">
                    <a:lumMod val="50000"/>
                  </a:schemeClr>
                </a:solidFill>
              </a:rPr>
              <a:t>Stagiu</a:t>
            </a:r>
            <a:r>
              <a:rPr lang="en-GB" b="0" dirty="0">
                <a:solidFill>
                  <a:schemeClr val="accent5">
                    <a:lumMod val="50000"/>
                  </a:schemeClr>
                </a:solidFill>
              </a:rPr>
              <a:t> 2024@CECCAR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56E757-894E-4ABE-BA94-596F313448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0" y="229646"/>
            <a:ext cx="4205817" cy="126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6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84873-2AE5-4CD8-B8B0-B232D34D5044}" type="datetimeFigureOut">
              <a:rPr lang="en-GB"/>
              <a:pPr>
                <a:defRPr/>
              </a:pPr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BEBB-7FFE-4766-B0F4-986CADE4AB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3829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47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51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05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107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305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977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041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306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336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B8245-7306-4579-94C2-B6CB1283032E}" type="datetimeFigureOut">
              <a:rPr lang="en-GB"/>
              <a:pPr>
                <a:defRPr/>
              </a:pPr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292C9-8CE1-45B0-96C4-9A67982315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7259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41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6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6" y="414639"/>
            <a:ext cx="10315985" cy="81288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1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1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8" y="449983"/>
            <a:ext cx="2221913" cy="6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86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94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5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00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26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64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81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5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1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92A29531-700B-7BE4-6B4C-4E2FB0019B03}"/>
              </a:ext>
            </a:extLst>
          </p:cNvPr>
          <p:cNvSpPr/>
          <p:nvPr userDrawn="1"/>
        </p:nvSpPr>
        <p:spPr>
          <a:xfrm>
            <a:off x="-55419" y="5927724"/>
            <a:ext cx="895865" cy="930276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120" t="-43641" r="-63829" b="-54862"/>
            </a:stretch>
          </a:blipFill>
        </p:spPr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E1D17FBC-1C41-5B7D-C1BD-A18D2C86BD23}"/>
              </a:ext>
            </a:extLst>
          </p:cNvPr>
          <p:cNvSpPr/>
          <p:nvPr userDrawn="1"/>
        </p:nvSpPr>
        <p:spPr>
          <a:xfrm>
            <a:off x="1824516" y="6538913"/>
            <a:ext cx="4899557" cy="42476"/>
          </a:xfrm>
          <a:prstGeom prst="line">
            <a:avLst/>
          </a:prstGeom>
          <a:ln w="28575" cap="rnd">
            <a:solidFill>
              <a:srgbClr val="FFCE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AA2C6DC3-5C45-59E3-090C-3805B0BB1077}"/>
              </a:ext>
            </a:extLst>
          </p:cNvPr>
          <p:cNvSpPr/>
          <p:nvPr userDrawn="1"/>
        </p:nvSpPr>
        <p:spPr>
          <a:xfrm flipV="1">
            <a:off x="6724072" y="6570322"/>
            <a:ext cx="5467927" cy="11067"/>
          </a:xfrm>
          <a:prstGeom prst="line">
            <a:avLst/>
          </a:prstGeom>
          <a:ln w="28575" cap="rnd">
            <a:solidFill>
              <a:srgbClr val="1B32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C688B7FA-3724-D86C-FEA6-57EA66B5BB39}"/>
              </a:ext>
            </a:extLst>
          </p:cNvPr>
          <p:cNvSpPr txBox="1"/>
          <p:nvPr userDrawn="1"/>
        </p:nvSpPr>
        <p:spPr>
          <a:xfrm>
            <a:off x="8331200" y="6570322"/>
            <a:ext cx="3594100" cy="246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050"/>
              </a:lnSpc>
            </a:pPr>
            <a:r>
              <a:rPr lang="en-US" sz="1400" dirty="0">
                <a:solidFill>
                  <a:srgbClr val="1B3260"/>
                </a:solidFill>
                <a:latin typeface="Montserrat"/>
                <a:ea typeface="Montserrat"/>
                <a:cs typeface="Montserrat"/>
                <a:sym typeface="Montserrat"/>
              </a:rPr>
              <a:t>Copyright © 2025 CECCAR </a:t>
            </a:r>
          </a:p>
        </p:txBody>
      </p:sp>
    </p:spTree>
    <p:extLst>
      <p:ext uri="{BB962C8B-B14F-4D97-AF65-F5344CB8AC3E}">
        <p14:creationId xmlns:p14="http://schemas.microsoft.com/office/powerpoint/2010/main" val="1409299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94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27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01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56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38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42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21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25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5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742" y="2973859"/>
            <a:ext cx="7615709" cy="7661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1741" y="3955151"/>
            <a:ext cx="7689849" cy="4932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A1013D-7D8A-4452-B93B-2A58C507C3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84" y="168505"/>
            <a:ext cx="4116813" cy="1235566"/>
          </a:xfrm>
          <a:prstGeom prst="rect">
            <a:avLst/>
          </a:prstGeom>
        </p:spPr>
      </p:pic>
      <p:sp>
        <p:nvSpPr>
          <p:cNvPr id="8" name="Freeform 13">
            <a:extLst>
              <a:ext uri="{FF2B5EF4-FFF2-40B4-BE49-F238E27FC236}">
                <a16:creationId xmlns:a16="http://schemas.microsoft.com/office/drawing/2014/main" id="{E728B23C-20A1-4690-AC80-5C33DC7020FD}"/>
              </a:ext>
            </a:extLst>
          </p:cNvPr>
          <p:cNvSpPr/>
          <p:nvPr userDrawn="1"/>
        </p:nvSpPr>
        <p:spPr>
          <a:xfrm rot="-2906905" flipH="1">
            <a:off x="248737" y="4632983"/>
            <a:ext cx="3273267" cy="1372788"/>
          </a:xfrm>
          <a:custGeom>
            <a:avLst/>
            <a:gdLst/>
            <a:ahLst/>
            <a:cxnLst/>
            <a:rect l="l" t="t" r="r" b="b"/>
            <a:pathLst>
              <a:path w="4802674" h="1510659">
                <a:moveTo>
                  <a:pt x="4802675" y="0"/>
                </a:moveTo>
                <a:lnTo>
                  <a:pt x="0" y="0"/>
                </a:lnTo>
                <a:lnTo>
                  <a:pt x="0" y="1510659"/>
                </a:lnTo>
                <a:lnTo>
                  <a:pt x="4802675" y="1510659"/>
                </a:lnTo>
                <a:lnTo>
                  <a:pt x="48026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3FFCABCD-E30E-45F7-AA55-E62C945EC3BB}"/>
              </a:ext>
            </a:extLst>
          </p:cNvPr>
          <p:cNvSpPr/>
          <p:nvPr userDrawn="1"/>
        </p:nvSpPr>
        <p:spPr>
          <a:xfrm rot="-2942733" flipH="1">
            <a:off x="158290" y="3155548"/>
            <a:ext cx="4213366" cy="641657"/>
          </a:xfrm>
          <a:custGeom>
            <a:avLst/>
            <a:gdLst/>
            <a:ahLst/>
            <a:cxnLst/>
            <a:rect l="l" t="t" r="r" b="b"/>
            <a:pathLst>
              <a:path w="4213366" h="481243">
                <a:moveTo>
                  <a:pt x="4213365" y="0"/>
                </a:moveTo>
                <a:lnTo>
                  <a:pt x="0" y="0"/>
                </a:lnTo>
                <a:lnTo>
                  <a:pt x="0" y="481244"/>
                </a:lnTo>
                <a:lnTo>
                  <a:pt x="4213365" y="481244"/>
                </a:lnTo>
                <a:lnTo>
                  <a:pt x="421336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80318" b="-95070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250DDA-5115-4E30-8690-34571B41D74F}"/>
              </a:ext>
            </a:extLst>
          </p:cNvPr>
          <p:cNvGrpSpPr/>
          <p:nvPr userDrawn="1"/>
        </p:nvGrpSpPr>
        <p:grpSpPr>
          <a:xfrm>
            <a:off x="693598" y="1994616"/>
            <a:ext cx="1480345" cy="1110259"/>
            <a:chOff x="1513208" y="3079951"/>
            <a:chExt cx="1994733" cy="1994733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972BE4DC-4B8A-4677-9973-C4BE1FD0B576}"/>
                </a:ext>
              </a:extLst>
            </p:cNvPr>
            <p:cNvSpPr/>
            <p:nvPr/>
          </p:nvSpPr>
          <p:spPr>
            <a:xfrm>
              <a:off x="1513208" y="3079951"/>
              <a:ext cx="1994733" cy="1994733"/>
            </a:xfrm>
            <a:custGeom>
              <a:avLst/>
              <a:gdLst/>
              <a:ahLst/>
              <a:cxnLst/>
              <a:rect l="l" t="t" r="r" b="b"/>
              <a:pathLst>
                <a:path w="1994733" h="1994733">
                  <a:moveTo>
                    <a:pt x="0" y="0"/>
                  </a:moveTo>
                  <a:lnTo>
                    <a:pt x="1994733" y="0"/>
                  </a:lnTo>
                  <a:lnTo>
                    <a:pt x="1994733" y="1994733"/>
                  </a:lnTo>
                  <a:lnTo>
                    <a:pt x="0" y="1994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72C3DD61-7A67-4678-B597-85C34DE1E482}"/>
                </a:ext>
              </a:extLst>
            </p:cNvPr>
            <p:cNvSpPr/>
            <p:nvPr/>
          </p:nvSpPr>
          <p:spPr>
            <a:xfrm>
              <a:off x="1641066" y="3198782"/>
              <a:ext cx="1757071" cy="1757071"/>
            </a:xfrm>
            <a:custGeom>
              <a:avLst/>
              <a:gdLst/>
              <a:ahLst/>
              <a:cxnLst/>
              <a:rect l="l" t="t" r="r" b="b"/>
              <a:pathLst>
                <a:path w="1757071" h="1757071">
                  <a:moveTo>
                    <a:pt x="0" y="0"/>
                  </a:moveTo>
                  <a:lnTo>
                    <a:pt x="1757072" y="0"/>
                  </a:lnTo>
                  <a:lnTo>
                    <a:pt x="1757072" y="1757071"/>
                  </a:lnTo>
                  <a:lnTo>
                    <a:pt x="0" y="1757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8DCEEF6-38A7-40E2-9EDE-056A7AC54CCD}"/>
                </a:ext>
              </a:extLst>
            </p:cNvPr>
            <p:cNvSpPr/>
            <p:nvPr/>
          </p:nvSpPr>
          <p:spPr>
            <a:xfrm>
              <a:off x="1947146" y="3622215"/>
              <a:ext cx="1144912" cy="910205"/>
            </a:xfrm>
            <a:custGeom>
              <a:avLst/>
              <a:gdLst/>
              <a:ahLst/>
              <a:cxnLst/>
              <a:rect l="l" t="t" r="r" b="b"/>
              <a:pathLst>
                <a:path w="1144912" h="910205">
                  <a:moveTo>
                    <a:pt x="0" y="0"/>
                  </a:moveTo>
                  <a:lnTo>
                    <a:pt x="1144912" y="0"/>
                  </a:lnTo>
                  <a:lnTo>
                    <a:pt x="1144912" y="910205"/>
                  </a:lnTo>
                  <a:lnTo>
                    <a:pt x="0" y="910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21C94B-7EFF-41C6-AB77-CC56317C7DCE}"/>
              </a:ext>
            </a:extLst>
          </p:cNvPr>
          <p:cNvGrpSpPr/>
          <p:nvPr userDrawn="1"/>
        </p:nvGrpSpPr>
        <p:grpSpPr>
          <a:xfrm>
            <a:off x="2669690" y="5504974"/>
            <a:ext cx="1505581" cy="1129186"/>
            <a:chOff x="4829921" y="3079951"/>
            <a:chExt cx="1994733" cy="1994733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5E7C02F-C891-4E0E-B836-44D553C7FB6D}"/>
                </a:ext>
              </a:extLst>
            </p:cNvPr>
            <p:cNvSpPr/>
            <p:nvPr/>
          </p:nvSpPr>
          <p:spPr>
            <a:xfrm>
              <a:off x="4829921" y="3079951"/>
              <a:ext cx="1994733" cy="1994733"/>
            </a:xfrm>
            <a:custGeom>
              <a:avLst/>
              <a:gdLst/>
              <a:ahLst/>
              <a:cxnLst/>
              <a:rect l="l" t="t" r="r" b="b"/>
              <a:pathLst>
                <a:path w="1994733" h="1994733">
                  <a:moveTo>
                    <a:pt x="0" y="0"/>
                  </a:moveTo>
                  <a:lnTo>
                    <a:pt x="1994733" y="0"/>
                  </a:lnTo>
                  <a:lnTo>
                    <a:pt x="1994733" y="1994733"/>
                  </a:lnTo>
                  <a:lnTo>
                    <a:pt x="0" y="1994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F618EFB-898F-46B3-8DFA-DA9CB46D6725}"/>
                </a:ext>
              </a:extLst>
            </p:cNvPr>
            <p:cNvSpPr/>
            <p:nvPr/>
          </p:nvSpPr>
          <p:spPr>
            <a:xfrm>
              <a:off x="4957779" y="3198782"/>
              <a:ext cx="1757071" cy="1757071"/>
            </a:xfrm>
            <a:custGeom>
              <a:avLst/>
              <a:gdLst/>
              <a:ahLst/>
              <a:cxnLst/>
              <a:rect l="l" t="t" r="r" b="b"/>
              <a:pathLst>
                <a:path w="1757071" h="1757071">
                  <a:moveTo>
                    <a:pt x="0" y="0"/>
                  </a:moveTo>
                  <a:lnTo>
                    <a:pt x="1757071" y="0"/>
                  </a:lnTo>
                  <a:lnTo>
                    <a:pt x="1757071" y="1757071"/>
                  </a:lnTo>
                  <a:lnTo>
                    <a:pt x="0" y="1757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892C75E0-DE35-4533-83B5-EC7D728DD7AF}"/>
                </a:ext>
              </a:extLst>
            </p:cNvPr>
            <p:cNvSpPr/>
            <p:nvPr/>
          </p:nvSpPr>
          <p:spPr>
            <a:xfrm>
              <a:off x="5331548" y="3572551"/>
              <a:ext cx="1009534" cy="1009534"/>
            </a:xfrm>
            <a:custGeom>
              <a:avLst/>
              <a:gdLst/>
              <a:ahLst/>
              <a:cxnLst/>
              <a:rect l="l" t="t" r="r" b="b"/>
              <a:pathLst>
                <a:path w="1009534" h="1009534">
                  <a:moveTo>
                    <a:pt x="0" y="0"/>
                  </a:moveTo>
                  <a:lnTo>
                    <a:pt x="1009534" y="0"/>
                  </a:lnTo>
                  <a:lnTo>
                    <a:pt x="1009534" y="1009533"/>
                  </a:lnTo>
                  <a:lnTo>
                    <a:pt x="0" y="1009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B41E8C-03C6-499B-BB3F-CBB0ACCEED57}"/>
              </a:ext>
            </a:extLst>
          </p:cNvPr>
          <p:cNvGrpSpPr/>
          <p:nvPr userDrawn="1"/>
        </p:nvGrpSpPr>
        <p:grpSpPr>
          <a:xfrm>
            <a:off x="3942970" y="4515702"/>
            <a:ext cx="1523111" cy="1142333"/>
            <a:chOff x="8146634" y="3079951"/>
            <a:chExt cx="1994733" cy="1994733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6C58A990-FFF5-4BAA-BCBF-7FD778C56FF6}"/>
                </a:ext>
              </a:extLst>
            </p:cNvPr>
            <p:cNvSpPr/>
            <p:nvPr/>
          </p:nvSpPr>
          <p:spPr>
            <a:xfrm>
              <a:off x="8146634" y="3079951"/>
              <a:ext cx="1994733" cy="1994733"/>
            </a:xfrm>
            <a:custGeom>
              <a:avLst/>
              <a:gdLst/>
              <a:ahLst/>
              <a:cxnLst/>
              <a:rect l="l" t="t" r="r" b="b"/>
              <a:pathLst>
                <a:path w="1994733" h="1994733">
                  <a:moveTo>
                    <a:pt x="0" y="0"/>
                  </a:moveTo>
                  <a:lnTo>
                    <a:pt x="1994732" y="0"/>
                  </a:lnTo>
                  <a:lnTo>
                    <a:pt x="1994732" y="1994733"/>
                  </a:lnTo>
                  <a:lnTo>
                    <a:pt x="0" y="1994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83BB681-2D8D-4869-A14F-735CDB8561B2}"/>
                </a:ext>
              </a:extLst>
            </p:cNvPr>
            <p:cNvSpPr/>
            <p:nvPr/>
          </p:nvSpPr>
          <p:spPr>
            <a:xfrm>
              <a:off x="8274492" y="3198782"/>
              <a:ext cx="1757071" cy="1757071"/>
            </a:xfrm>
            <a:custGeom>
              <a:avLst/>
              <a:gdLst/>
              <a:ahLst/>
              <a:cxnLst/>
              <a:rect l="l" t="t" r="r" b="b"/>
              <a:pathLst>
                <a:path w="1757071" h="1757071">
                  <a:moveTo>
                    <a:pt x="0" y="0"/>
                  </a:moveTo>
                  <a:lnTo>
                    <a:pt x="1757071" y="0"/>
                  </a:lnTo>
                  <a:lnTo>
                    <a:pt x="1757071" y="1757071"/>
                  </a:lnTo>
                  <a:lnTo>
                    <a:pt x="0" y="1757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AC3EB95-B7E1-4EC8-82AC-6F98F46B5C9B}"/>
                </a:ext>
              </a:extLst>
            </p:cNvPr>
            <p:cNvSpPr/>
            <p:nvPr/>
          </p:nvSpPr>
          <p:spPr>
            <a:xfrm>
              <a:off x="8741530" y="3622215"/>
              <a:ext cx="915930" cy="910205"/>
            </a:xfrm>
            <a:custGeom>
              <a:avLst/>
              <a:gdLst/>
              <a:ahLst/>
              <a:cxnLst/>
              <a:rect l="l" t="t" r="r" b="b"/>
              <a:pathLst>
                <a:path w="915930" h="910205">
                  <a:moveTo>
                    <a:pt x="0" y="0"/>
                  </a:moveTo>
                  <a:lnTo>
                    <a:pt x="915930" y="0"/>
                  </a:lnTo>
                  <a:lnTo>
                    <a:pt x="915930" y="910205"/>
                  </a:lnTo>
                  <a:lnTo>
                    <a:pt x="0" y="910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225491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52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42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4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16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4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39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5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19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52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1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39C34-D591-4606-A97C-167A7EA4713E}" type="datetimeFigureOut">
              <a:rPr lang="en-GB"/>
              <a:pPr>
                <a:defRPr/>
              </a:pPr>
              <a:t>09/10/2025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D72D-31EC-4745-BCDD-71D8CD2080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410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8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35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6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76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41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87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92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04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7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EA57-9EA0-448E-A278-E18146C5DAF1}" type="datetimeFigureOut">
              <a:rPr lang="en-GB"/>
              <a:pPr>
                <a:defRPr/>
              </a:pPr>
              <a:t>09/10/2025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281E-9531-42C4-938A-4088F784F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9489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13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6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9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665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836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804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001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61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0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3F176-A398-4167-9060-E1A1CA633F4E}" type="datetimeFigureOut">
              <a:rPr lang="en-GB"/>
              <a:pPr>
                <a:defRPr/>
              </a:pPr>
              <a:t>09/10/2025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1547-01E5-45FF-B420-94E17268D3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00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905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85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20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598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790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204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598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670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21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DCFA3-ADC9-46E0-BEA6-D87A5E627906}" type="datetimeFigureOut">
              <a:rPr lang="en-GB"/>
              <a:pPr>
                <a:defRPr/>
              </a:pPr>
              <a:t>09/10/2025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E939-0027-4527-8FA8-F8A4E2A748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206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42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291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549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19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97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006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190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527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247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C5A8A-FEAC-475D-8F02-7B864DA429B6}" type="datetimeFigureOut">
              <a:rPr lang="en-GB"/>
              <a:pPr>
                <a:defRPr/>
              </a:pPr>
              <a:t>09/10/2025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F9BA-8806-48AD-8659-9A6AC75B72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47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91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59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503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912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953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85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647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627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896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39CA8-3E35-48F7-83DB-871D518BD663}" type="datetimeFigureOut">
              <a:rPr lang="en-GB"/>
              <a:pPr>
                <a:defRPr/>
              </a:pPr>
              <a:t>09/10/2025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515EA-38F1-4121-B686-E7AAFB93B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941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603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282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29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442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026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966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680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231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347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2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68" Type="http://schemas.openxmlformats.org/officeDocument/2006/relationships/slideLayout" Target="../slideLayouts/slideLayout80.xml"/><Relationship Id="rId76" Type="http://schemas.openxmlformats.org/officeDocument/2006/relationships/slideLayout" Target="../slideLayouts/slideLayout88.xml"/><Relationship Id="rId84" Type="http://schemas.openxmlformats.org/officeDocument/2006/relationships/slideLayout" Target="../slideLayouts/slideLayout96.xml"/><Relationship Id="rId89" Type="http://schemas.openxmlformats.org/officeDocument/2006/relationships/slideLayout" Target="../slideLayouts/slideLayout101.xml"/><Relationship Id="rId97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9.xml"/><Relationship Id="rId71" Type="http://schemas.openxmlformats.org/officeDocument/2006/relationships/slideLayout" Target="../slideLayouts/slideLayout83.xml"/><Relationship Id="rId9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66" Type="http://schemas.openxmlformats.org/officeDocument/2006/relationships/slideLayout" Target="../slideLayouts/slideLayout78.xml"/><Relationship Id="rId74" Type="http://schemas.openxmlformats.org/officeDocument/2006/relationships/slideLayout" Target="../slideLayouts/slideLayout86.xml"/><Relationship Id="rId79" Type="http://schemas.openxmlformats.org/officeDocument/2006/relationships/slideLayout" Target="../slideLayouts/slideLayout91.xml"/><Relationship Id="rId87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82" Type="http://schemas.openxmlformats.org/officeDocument/2006/relationships/slideLayout" Target="../slideLayouts/slideLayout94.xml"/><Relationship Id="rId90" Type="http://schemas.openxmlformats.org/officeDocument/2006/relationships/slideLayout" Target="../slideLayouts/slideLayout102.xml"/><Relationship Id="rId95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slideLayout" Target="../slideLayouts/slideLayout76.xml"/><Relationship Id="rId69" Type="http://schemas.openxmlformats.org/officeDocument/2006/relationships/slideLayout" Target="../slideLayouts/slideLayout81.xml"/><Relationship Id="rId7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80" Type="http://schemas.openxmlformats.org/officeDocument/2006/relationships/slideLayout" Target="../slideLayouts/slideLayout92.xml"/><Relationship Id="rId85" Type="http://schemas.openxmlformats.org/officeDocument/2006/relationships/slideLayout" Target="../slideLayouts/slideLayout97.xml"/><Relationship Id="rId93" Type="http://schemas.openxmlformats.org/officeDocument/2006/relationships/slideLayout" Target="../slideLayouts/slideLayout105.xml"/><Relationship Id="rId9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70" Type="http://schemas.openxmlformats.org/officeDocument/2006/relationships/slideLayout" Target="../slideLayouts/slideLayout82.xml"/><Relationship Id="rId75" Type="http://schemas.openxmlformats.org/officeDocument/2006/relationships/slideLayout" Target="../slideLayouts/slideLayout87.xml"/><Relationship Id="rId83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100.xml"/><Relationship Id="rId91" Type="http://schemas.openxmlformats.org/officeDocument/2006/relationships/slideLayout" Target="../slideLayouts/slideLayout103.xml"/><Relationship Id="rId9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81" Type="http://schemas.openxmlformats.org/officeDocument/2006/relationships/slideLayout" Target="../slideLayouts/slideLayout93.xml"/><Relationship Id="rId86" Type="http://schemas.openxmlformats.org/officeDocument/2006/relationships/slideLayout" Target="../slideLayouts/slideLayout98.xml"/><Relationship Id="rId94" Type="http://schemas.openxmlformats.org/officeDocument/2006/relationships/slideLayout" Target="../slideLayouts/slideLayout106.xml"/><Relationship Id="rId9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912EF6-F77C-48CA-B0E6-AFFAD66AEF90}" type="datetimeFigureOut">
              <a:rPr lang="en-GB"/>
              <a:pPr>
                <a:defRPr/>
              </a:pPr>
              <a:t>09/10/2025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CF0267-4F25-4366-BEBC-3835FA7FD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774" r:id="rId12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6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17" r:id="rId42"/>
    <p:sldLayoutId id="2147483718" r:id="rId43"/>
    <p:sldLayoutId id="2147483719" r:id="rId44"/>
    <p:sldLayoutId id="2147483720" r:id="rId45"/>
    <p:sldLayoutId id="2147483721" r:id="rId46"/>
    <p:sldLayoutId id="2147483722" r:id="rId47"/>
    <p:sldLayoutId id="2147483723" r:id="rId48"/>
    <p:sldLayoutId id="2147483724" r:id="rId49"/>
    <p:sldLayoutId id="2147483725" r:id="rId50"/>
    <p:sldLayoutId id="2147483726" r:id="rId51"/>
    <p:sldLayoutId id="2147483727" r:id="rId52"/>
    <p:sldLayoutId id="2147483728" r:id="rId53"/>
    <p:sldLayoutId id="2147483729" r:id="rId54"/>
    <p:sldLayoutId id="2147483730" r:id="rId55"/>
    <p:sldLayoutId id="2147483731" r:id="rId56"/>
    <p:sldLayoutId id="2147483732" r:id="rId57"/>
    <p:sldLayoutId id="2147483733" r:id="rId58"/>
    <p:sldLayoutId id="2147483734" r:id="rId59"/>
    <p:sldLayoutId id="2147483735" r:id="rId60"/>
    <p:sldLayoutId id="2147483736" r:id="rId61"/>
    <p:sldLayoutId id="2147483737" r:id="rId62"/>
    <p:sldLayoutId id="2147483738" r:id="rId63"/>
    <p:sldLayoutId id="2147483739" r:id="rId64"/>
    <p:sldLayoutId id="2147483740" r:id="rId65"/>
    <p:sldLayoutId id="2147483741" r:id="rId66"/>
    <p:sldLayoutId id="2147483742" r:id="rId67"/>
    <p:sldLayoutId id="2147483743" r:id="rId68"/>
    <p:sldLayoutId id="2147483744" r:id="rId69"/>
    <p:sldLayoutId id="2147483745" r:id="rId70"/>
    <p:sldLayoutId id="2147483746" r:id="rId71"/>
    <p:sldLayoutId id="2147483747" r:id="rId72"/>
    <p:sldLayoutId id="2147483748" r:id="rId73"/>
    <p:sldLayoutId id="2147483749" r:id="rId74"/>
    <p:sldLayoutId id="2147483750" r:id="rId75"/>
    <p:sldLayoutId id="2147483751" r:id="rId76"/>
    <p:sldLayoutId id="2147483752" r:id="rId77"/>
    <p:sldLayoutId id="2147483753" r:id="rId78"/>
    <p:sldLayoutId id="2147483754" r:id="rId79"/>
    <p:sldLayoutId id="2147483755" r:id="rId80"/>
    <p:sldLayoutId id="2147483756" r:id="rId81"/>
    <p:sldLayoutId id="2147483757" r:id="rId82"/>
    <p:sldLayoutId id="2147483758" r:id="rId83"/>
    <p:sldLayoutId id="2147483759" r:id="rId84"/>
    <p:sldLayoutId id="2147483760" r:id="rId85"/>
    <p:sldLayoutId id="2147483761" r:id="rId86"/>
    <p:sldLayoutId id="2147483762" r:id="rId87"/>
    <p:sldLayoutId id="2147483763" r:id="rId88"/>
    <p:sldLayoutId id="2147483764" r:id="rId89"/>
    <p:sldLayoutId id="2147483765" r:id="rId90"/>
    <p:sldLayoutId id="2147483766" r:id="rId91"/>
    <p:sldLayoutId id="2147483767" r:id="rId92"/>
    <p:sldLayoutId id="2147483768" r:id="rId93"/>
    <p:sldLayoutId id="2147483769" r:id="rId94"/>
    <p:sldLayoutId id="2147483770" r:id="rId95"/>
    <p:sldLayoutId id="2147483771" r:id="rId96"/>
    <p:sldLayoutId id="2147483772" r:id="rId97"/>
    <p:sldLayoutId id="2147483773" r:id="rId98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59517" y="0"/>
            <a:ext cx="7457884" cy="6858000"/>
            <a:chOff x="0" y="0"/>
            <a:chExt cx="14915767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0928" r="24697"/>
            <a:stretch>
              <a:fillRect/>
            </a:stretch>
          </p:blipFill>
          <p:spPr>
            <a:xfrm>
              <a:off x="0" y="0"/>
              <a:ext cx="14915767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5400000">
            <a:off x="146292" y="2781918"/>
            <a:ext cx="8440206" cy="1294165"/>
          </a:xfrm>
          <a:custGeom>
            <a:avLst/>
            <a:gdLst/>
            <a:ahLst/>
            <a:cxnLst/>
            <a:rect l="l" t="t" r="r" b="b"/>
            <a:pathLst>
              <a:path w="12660309" h="1941247">
                <a:moveTo>
                  <a:pt x="0" y="0"/>
                </a:moveTo>
                <a:lnTo>
                  <a:pt x="12660308" y="0"/>
                </a:lnTo>
                <a:lnTo>
                  <a:pt x="12660308" y="1941248"/>
                </a:lnTo>
                <a:lnTo>
                  <a:pt x="0" y="19412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ro-RO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-5400000" flipH="1" flipV="1">
            <a:off x="842144" y="2966028"/>
            <a:ext cx="6858000" cy="938645"/>
          </a:xfrm>
          <a:custGeom>
            <a:avLst/>
            <a:gdLst/>
            <a:ahLst/>
            <a:cxnLst/>
            <a:rect l="l" t="t" r="r" b="b"/>
            <a:pathLst>
              <a:path w="10287000" h="1407967">
                <a:moveTo>
                  <a:pt x="10287000" y="1407966"/>
                </a:moveTo>
                <a:lnTo>
                  <a:pt x="0" y="1407966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1407966"/>
                </a:lnTo>
                <a:close/>
              </a:path>
            </a:pathLst>
          </a:custGeom>
          <a:blipFill>
            <a:blip r:embed="rId4"/>
            <a:stretch>
              <a:fillRect t="-9363" b="-9363"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ro-RO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-188280" y="6073775"/>
            <a:ext cx="494779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ro-RO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85801" y="3264596"/>
            <a:ext cx="1507363" cy="0"/>
          </a:xfrm>
          <a:prstGeom prst="line">
            <a:avLst/>
          </a:prstGeom>
          <a:ln w="104775" cap="rnd">
            <a:solidFill>
              <a:srgbClr val="FFCE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ro-RO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402993" y="377598"/>
            <a:ext cx="2516755" cy="1006702"/>
          </a:xfrm>
          <a:custGeom>
            <a:avLst/>
            <a:gdLst/>
            <a:ahLst/>
            <a:cxnLst/>
            <a:rect l="l" t="t" r="r" b="b"/>
            <a:pathLst>
              <a:path w="3775133" h="1510053">
                <a:moveTo>
                  <a:pt x="0" y="0"/>
                </a:moveTo>
                <a:lnTo>
                  <a:pt x="3775133" y="0"/>
                </a:lnTo>
                <a:lnTo>
                  <a:pt x="3775133" y="1510053"/>
                </a:lnTo>
                <a:lnTo>
                  <a:pt x="0" y="15100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ro-RO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65200" y="808307"/>
            <a:ext cx="4986393" cy="2362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6425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6984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IFRS</a:t>
            </a:r>
          </a:p>
          <a:p>
            <a:pPr defTabSz="609630" eaLnBrk="1" fontAlgn="auto" hangingPunct="1">
              <a:lnSpc>
                <a:spcPts val="6425"/>
              </a:lnSpc>
              <a:spcBef>
                <a:spcPts val="0"/>
              </a:spcBef>
              <a:spcAft>
                <a:spcPts val="0"/>
              </a:spcAft>
            </a:pPr>
            <a:endParaRPr lang="ro-RO" sz="6984" b="1" dirty="0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  <a:p>
            <a:pPr defTabSz="609630" eaLnBrk="1" fontAlgn="auto" hangingPunct="1">
              <a:lnSpc>
                <a:spcPts val="6425"/>
              </a:lnSpc>
              <a:spcBef>
                <a:spcPts val="0"/>
              </a:spcBef>
              <a:spcAft>
                <a:spcPts val="0"/>
              </a:spcAft>
            </a:pPr>
            <a:endParaRPr lang="ro-RO" sz="3600" b="1" dirty="0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800" y="3647124"/>
            <a:ext cx="3399584" cy="12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251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Stagiu</a:t>
            </a:r>
            <a:r>
              <a:rPr lang="en-US" sz="17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CECCAR</a:t>
            </a:r>
          </a:p>
          <a:p>
            <a:pPr defTabSz="609630" eaLnBrk="1" fontAlgn="auto" hangingPunct="1">
              <a:lnSpc>
                <a:spcPts val="251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Anul II</a:t>
            </a:r>
            <a:endParaRPr lang="ro-RO" sz="17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609630" eaLnBrk="1" fontAlgn="auto" hangingPunct="1">
              <a:lnSpc>
                <a:spcPts val="2519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7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Semestrul 2</a:t>
            </a:r>
          </a:p>
          <a:p>
            <a:pPr defTabSz="609630" eaLnBrk="1" fontAlgn="auto" hangingPunct="1">
              <a:lnSpc>
                <a:spcPts val="2519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7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Întâlnirea </a:t>
            </a:r>
            <a:r>
              <a:rPr lang="en-US" sz="17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0" y="6197600"/>
            <a:ext cx="3399584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13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6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www.ceccar.ro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844F8-0492-EAFB-A938-D397D2228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id="{73ADB9F1-98BB-7AD4-62CA-65E87C058E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38E54-6385-4ACA-A9E6-75F3F7E6A2CB}" type="slidenum">
              <a:rPr lang="en-US" altLang="en-US" smtClean="0">
                <a:solidFill>
                  <a:srgbClr val="404040"/>
                </a:solidFill>
              </a:rPr>
              <a:pPr/>
              <a:t>10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5443D65E-B5B5-78B5-CABA-B1202220B4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ro-RO" altLang="en-US" sz="2400" b="1" dirty="0">
              <a:sym typeface="Webdings" pitchFamily="18" charset="2"/>
            </a:endParaRPr>
          </a:p>
          <a:p>
            <a:pPr marL="396875" indent="-396875" algn="just">
              <a:buNone/>
            </a:pPr>
            <a:r>
              <a:rPr lang="ro-RO" altLang="en-US" sz="2400" i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GB" altLang="en-US" sz="2400" i="1" dirty="0">
              <a:solidFill>
                <a:srgbClr val="002060"/>
              </a:solidFill>
              <a:latin typeface="Arial Narrow" pitchFamily="34" charset="0"/>
              <a:sym typeface="Webdings" pitchFamily="18" charset="2"/>
            </a:endParaRPr>
          </a:p>
          <a:p>
            <a:pPr algn="just" eaLnBrk="1" hangingPunct="1">
              <a:buFont typeface="Garamond" pitchFamily="18" charset="0"/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9B93E-2E9A-5D79-39AF-9839F07AE70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2600A0-9E09-70D4-DCF6-12F8A04AD01C}"/>
              </a:ext>
            </a:extLst>
          </p:cNvPr>
          <p:cNvSpPr txBox="1">
            <a:spLocks/>
          </p:cNvSpPr>
          <p:nvPr/>
        </p:nvSpPr>
        <p:spPr>
          <a:xfrm>
            <a:off x="1752401" y="1434164"/>
            <a:ext cx="8645525" cy="4350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648863-CDB2-4374-C450-EC6D90862C6E}"/>
              </a:ext>
            </a:extLst>
          </p:cNvPr>
          <p:cNvSpPr/>
          <p:nvPr/>
        </p:nvSpPr>
        <p:spPr>
          <a:xfrm>
            <a:off x="1752401" y="1586754"/>
            <a:ext cx="10060154" cy="366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o-RO" sz="2400" b="1" dirty="0">
                <a:solidFill>
                  <a:srgbClr val="0070C0"/>
                </a:solidFill>
              </a:rPr>
              <a:t>COSTURILE DIRECT</a:t>
            </a:r>
            <a:r>
              <a:rPr lang="en-US" sz="2400" b="1" dirty="0">
                <a:solidFill>
                  <a:srgbClr val="0070C0"/>
                </a:solidFill>
              </a:rPr>
              <a:t>E</a:t>
            </a:r>
            <a:r>
              <a:rPr lang="ro-RO" sz="2400" b="1" dirty="0">
                <a:solidFill>
                  <a:srgbClr val="0070C0"/>
                </a:solidFill>
              </a:rPr>
              <a:t> AFERENTE CONTRACTULUI SPECIFIC</a:t>
            </a:r>
            <a:endParaRPr lang="en-US" sz="2400" dirty="0"/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C</a:t>
            </a:r>
            <a:r>
              <a:rPr lang="ro-RO" sz="2400" dirty="0" err="1"/>
              <a:t>osturile</a:t>
            </a:r>
            <a:r>
              <a:rPr lang="ro-RO" sz="2400" dirty="0"/>
              <a:t> închirierii instalaţiei tehnice şi a echipamentului;</a:t>
            </a:r>
            <a:endParaRPr lang="en-US" sz="2400" dirty="0"/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C</a:t>
            </a:r>
            <a:r>
              <a:rPr lang="ro-RO" sz="2400" dirty="0" err="1"/>
              <a:t>osturile</a:t>
            </a:r>
            <a:r>
              <a:rPr lang="ro-RO" sz="2400" dirty="0"/>
              <a:t> proiectării şi ale asistenţei tehnice direct aferente contrac-tului;</a:t>
            </a:r>
            <a:endParaRPr lang="en-US" sz="2400" dirty="0"/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C</a:t>
            </a:r>
            <a:r>
              <a:rPr lang="ro-RO" sz="2400" dirty="0" err="1"/>
              <a:t>osturile</a:t>
            </a:r>
            <a:r>
              <a:rPr lang="ro-RO" sz="2400" dirty="0"/>
              <a:t> estimate ale rectificării şi lucrărilor de garanţie, inclusiv costurile de asigurare prevăzute; şi</a:t>
            </a:r>
            <a:endParaRPr lang="en-US" sz="2400" dirty="0"/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C</a:t>
            </a:r>
            <a:r>
              <a:rPr lang="ro-RO" sz="2400" dirty="0" err="1"/>
              <a:t>reanţe</a:t>
            </a:r>
            <a:r>
              <a:rPr lang="ro-RO" sz="2400" dirty="0"/>
              <a:t> ale părţilor terţe.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8E1297-9724-5FB0-380E-DB57B0FCD6B6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53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38E54-6385-4ACA-A9E6-75F3F7E6A2CB}" type="slidenum">
              <a:rPr lang="en-US" altLang="en-US" smtClean="0">
                <a:solidFill>
                  <a:srgbClr val="404040"/>
                </a:solidFill>
              </a:rPr>
              <a:pPr/>
              <a:t>11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ro-RO" altLang="en-US" sz="2400" b="1" dirty="0">
              <a:sym typeface="Webdings" pitchFamily="18" charset="2"/>
            </a:endParaRPr>
          </a:p>
          <a:p>
            <a:pPr marL="396875" indent="-396875" algn="just">
              <a:buNone/>
            </a:pPr>
            <a:r>
              <a:rPr lang="ro-RO" altLang="en-US" sz="2400" i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GB" altLang="en-US" sz="2400" i="1" dirty="0">
              <a:solidFill>
                <a:srgbClr val="002060"/>
              </a:solidFill>
              <a:latin typeface="Arial Narrow" pitchFamily="34" charset="0"/>
              <a:sym typeface="Webdings" pitchFamily="18" charset="2"/>
            </a:endParaRPr>
          </a:p>
          <a:p>
            <a:pPr algn="just" eaLnBrk="1" hangingPunct="1">
              <a:buFont typeface="Garamond" pitchFamily="18" charset="0"/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401" y="1434164"/>
            <a:ext cx="8645525" cy="4350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84988" y="1479176"/>
            <a:ext cx="10888824" cy="491265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ro-RO" sz="2800" dirty="0">
                <a:solidFill>
                  <a:srgbClr val="0070C0"/>
                </a:solidFill>
              </a:rPr>
              <a:t>Costurile care NU SUNT ATRIBUIBILE activităţii contractului </a:t>
            </a:r>
            <a:r>
              <a:rPr lang="ro-RO" sz="2800" dirty="0"/>
              <a:t>sau care nu pot fi alocate acestuia sunt excluse din costurile unui contract de construcţie. Astfel de costuri includ:</a:t>
            </a:r>
            <a:endParaRPr lang="en-US" sz="2800" dirty="0"/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800" dirty="0"/>
              <a:t>costurile generale de administraţie pentru care rambursarea nu este specificată în contract;</a:t>
            </a:r>
            <a:endParaRPr lang="en-US" sz="2800" dirty="0"/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800" dirty="0"/>
              <a:t>costurile de vânzare;</a:t>
            </a:r>
            <a:endParaRPr lang="en-US" sz="2800" dirty="0"/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800" dirty="0"/>
              <a:t>costurile de cercetare şi dezvoltare pentru care rambursarea nu este specificată în contract; şi</a:t>
            </a:r>
            <a:endParaRPr lang="en-US" sz="2800" dirty="0"/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800" dirty="0"/>
              <a:t>deprecierea instalaţiilor tehnice şi a echipamentelor care nu sunt folosite într-un anume contract.</a:t>
            </a:r>
          </a:p>
          <a:p>
            <a:pPr>
              <a:spcBef>
                <a:spcPct val="0"/>
              </a:spcBef>
            </a:pPr>
            <a:endParaRPr lang="ro-RO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629DE-F23D-B3DF-BF8A-12BBD4236DAF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86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38E54-6385-4ACA-A9E6-75F3F7E6A2CB}" type="slidenum">
              <a:rPr lang="en-US" altLang="en-US" smtClean="0">
                <a:solidFill>
                  <a:srgbClr val="404040"/>
                </a:solidFill>
              </a:rPr>
              <a:pPr/>
              <a:t>12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1153886" y="1359645"/>
            <a:ext cx="10515600" cy="48172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ro-RO" altLang="en-US" sz="2400" b="1" dirty="0">
              <a:sym typeface="Webdings" pitchFamily="18" charset="2"/>
            </a:endParaRPr>
          </a:p>
          <a:p>
            <a:pPr marL="396875" indent="-396875" algn="just">
              <a:buNone/>
            </a:pPr>
            <a:r>
              <a:rPr lang="ro-RO" altLang="en-US" sz="2400" i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GB" altLang="en-US" sz="2400" i="1" dirty="0">
              <a:solidFill>
                <a:srgbClr val="002060"/>
              </a:solidFill>
              <a:latin typeface="Arial Narrow" pitchFamily="34" charset="0"/>
              <a:sym typeface="Webdings" pitchFamily="18" charset="2"/>
            </a:endParaRPr>
          </a:p>
          <a:p>
            <a:pPr algn="just" eaLnBrk="1" hangingPunct="1">
              <a:buFont typeface="Garamond" pitchFamily="18" charset="0"/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401" y="1434164"/>
            <a:ext cx="8645525" cy="4350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1573" y="1073217"/>
            <a:ext cx="10225253" cy="50112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ro-RO" altLang="en-US" sz="2000" b="1" dirty="0">
                <a:solidFill>
                  <a:srgbClr val="0070C0"/>
                </a:solidFill>
              </a:rPr>
              <a:t>RECUNOAȘTERE ÎN CONTABILITATE A VENITURILOR ȘI CHELTUIELILOR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ro-RO" sz="2000" dirty="0"/>
              <a:t>1. </a:t>
            </a:r>
            <a:r>
              <a:rPr lang="ro-RO" sz="2000" i="1" dirty="0"/>
              <a:t>Când rezultatul unui contract de construcție poate fi ESTIMAT în mod CREDIBIL:</a:t>
            </a:r>
          </a:p>
          <a:p>
            <a:pPr marL="457200" lvl="1" indent="-45720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Costurile şi veniturile contractuale asociate contractului de construcţii vor fi recunoscute ca venituri şi respectiv cheltuieli, în funcţie de </a:t>
            </a:r>
            <a:r>
              <a:rPr lang="ro-RO" sz="2000" i="1" dirty="0"/>
              <a:t>stadiul de execuţie </a:t>
            </a:r>
            <a:r>
              <a:rPr lang="ro-RO" sz="2000" dirty="0"/>
              <a:t>al contractului la data elaborării situațiilor financiare.</a:t>
            </a:r>
          </a:p>
          <a:p>
            <a:pPr marL="457200" lvl="1" indent="-45720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O pierdere preconizată în contractul de construcţie va fi asimilată imediat unei cheltuieli.</a:t>
            </a:r>
          </a:p>
          <a:p>
            <a:pPr marL="457200" lvl="1" indent="-45720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/>
              <a:t>Recunoaşterea veniturilor şi a cheltuielilor contractuale prin referire la stadiul de definitivare a contractului este cunoscută adesea ca </a:t>
            </a:r>
            <a:r>
              <a:rPr lang="ro-RO" sz="2000" i="1" dirty="0"/>
              <a:t>metoda gradului de definitivare (avansare) a contractului</a:t>
            </a:r>
            <a:r>
              <a:rPr lang="ro-RO" sz="2000" dirty="0"/>
              <a:t>. </a:t>
            </a:r>
            <a:endParaRPr lang="en-US" sz="2000" dirty="0"/>
          </a:p>
          <a:p>
            <a:pPr marL="0" lvl="1" indent="0" algn="ct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en-US" sz="2000" b="1" dirty="0" err="1">
                <a:solidFill>
                  <a:srgbClr val="0070C0"/>
                </a:solidFill>
              </a:rPr>
              <a:t>Gradul</a:t>
            </a:r>
            <a:r>
              <a:rPr lang="en-US" sz="2000" b="1" dirty="0">
                <a:solidFill>
                  <a:srgbClr val="0070C0"/>
                </a:solidFill>
              </a:rPr>
              <a:t> de </a:t>
            </a:r>
            <a:r>
              <a:rPr lang="en-US" sz="2000" b="1" dirty="0" err="1">
                <a:solidFill>
                  <a:srgbClr val="0070C0"/>
                </a:solidFill>
              </a:rPr>
              <a:t>avansare</a:t>
            </a:r>
            <a:r>
              <a:rPr lang="en-US" sz="2000" b="1" dirty="0">
                <a:solidFill>
                  <a:srgbClr val="0070C0"/>
                </a:solidFill>
              </a:rPr>
              <a:t>  = </a:t>
            </a:r>
            <a:r>
              <a:rPr lang="en-US" sz="2000" b="1" dirty="0" err="1">
                <a:solidFill>
                  <a:srgbClr val="0070C0"/>
                </a:solidFill>
              </a:rPr>
              <a:t>Cheltuieli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efectuate</a:t>
            </a:r>
            <a:r>
              <a:rPr lang="en-US" sz="2000" b="1" dirty="0">
                <a:solidFill>
                  <a:srgbClr val="0070C0"/>
                </a:solidFill>
              </a:rPr>
              <a:t> / </a:t>
            </a:r>
            <a:r>
              <a:rPr lang="en-US" sz="2000" b="1" dirty="0" err="1">
                <a:solidFill>
                  <a:srgbClr val="0070C0"/>
                </a:solidFill>
              </a:rPr>
              <a:t>Cheltuieli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totale</a:t>
            </a:r>
            <a:r>
              <a:rPr lang="en-US" sz="2000" b="1" dirty="0">
                <a:solidFill>
                  <a:srgbClr val="0070C0"/>
                </a:solidFill>
              </a:rPr>
              <a:t> estimate * 100</a:t>
            </a:r>
            <a:endParaRPr lang="ro-RO" sz="2000" b="1" dirty="0">
              <a:solidFill>
                <a:srgbClr val="0070C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BE426-28F3-721D-9015-F14251F000A5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80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38E54-6385-4ACA-A9E6-75F3F7E6A2CB}" type="slidenum">
              <a:rPr lang="en-US" altLang="en-US" smtClean="0">
                <a:solidFill>
                  <a:srgbClr val="404040"/>
                </a:solidFill>
              </a:rPr>
              <a:pPr/>
              <a:t>13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ro-RO" altLang="en-US" sz="2400" b="1" dirty="0">
              <a:sym typeface="Webdings" pitchFamily="18" charset="2"/>
            </a:endParaRPr>
          </a:p>
          <a:p>
            <a:pPr marL="396875" indent="-396875" algn="just">
              <a:buNone/>
            </a:pPr>
            <a:r>
              <a:rPr lang="ro-RO" altLang="en-US" sz="2400" i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GB" altLang="en-US" sz="2400" i="1" dirty="0">
              <a:solidFill>
                <a:srgbClr val="002060"/>
              </a:solidFill>
              <a:latin typeface="Arial Narrow" pitchFamily="34" charset="0"/>
              <a:sym typeface="Webdings" pitchFamily="18" charset="2"/>
            </a:endParaRPr>
          </a:p>
          <a:p>
            <a:pPr algn="just" eaLnBrk="1" hangingPunct="1">
              <a:buFont typeface="Garamond" pitchFamily="18" charset="0"/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401" y="1434164"/>
            <a:ext cx="8645525" cy="4350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76400" y="1398494"/>
            <a:ext cx="8839200" cy="47737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None/>
            </a:pPr>
            <a:r>
              <a:rPr lang="ro-RO" altLang="en-US" sz="2000" b="1" dirty="0">
                <a:solidFill>
                  <a:srgbClr val="0070C0"/>
                </a:solidFill>
              </a:rPr>
              <a:t>RECUNOAȘTERE ÎN CONTABILITATE A VENITURILOR ȘI CHELTUIELILOR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ro-RO" sz="2000" i="1" dirty="0">
                <a:solidFill>
                  <a:srgbClr val="002060"/>
                </a:solidFill>
              </a:rPr>
              <a:t>2. Când venitul unui contract de construcţie nu poate fi evaluat în mod credibil</a:t>
            </a:r>
            <a:r>
              <a:rPr lang="ro-RO" sz="2000" dirty="0">
                <a:solidFill>
                  <a:srgbClr val="002060"/>
                </a:solidFill>
              </a:rPr>
              <a:t>:</a:t>
            </a:r>
            <a:endParaRPr lang="en-US" sz="2000" dirty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o-RO" sz="2000" dirty="0">
                <a:solidFill>
                  <a:srgbClr val="002060"/>
                </a:solidFill>
              </a:rPr>
              <a:t>venitul va fi recunoscut doar în măsura în care este probabil ca aceste costuri contractuale suportate să fie recuperate; şi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o-RO" sz="2000" dirty="0">
                <a:solidFill>
                  <a:srgbClr val="002060"/>
                </a:solidFill>
              </a:rPr>
              <a:t>costurile contractuale vor fi recunoscute drept cheltuieli în exerciţiul financiar în care sunt generate.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o-RO" sz="2000" dirty="0">
                <a:solidFill>
                  <a:srgbClr val="002060"/>
                </a:solidFill>
              </a:rPr>
              <a:t>În  cazul în care, venitul contractual </a:t>
            </a:r>
            <a:r>
              <a:rPr lang="ro-RO" sz="2000" dirty="0">
                <a:solidFill>
                  <a:srgbClr val="0070C0"/>
                </a:solidFill>
              </a:rPr>
              <a:t>NU poate fi evaluat în mod credibil</a:t>
            </a:r>
            <a:r>
              <a:rPr lang="ro-RO" sz="2000" dirty="0">
                <a:solidFill>
                  <a:srgbClr val="002060"/>
                </a:solidFill>
              </a:rPr>
              <a:t>, </a:t>
            </a:r>
            <a:r>
              <a:rPr lang="ro-RO" sz="2000" i="1" dirty="0">
                <a:solidFill>
                  <a:srgbClr val="002060"/>
                </a:solidFill>
              </a:rPr>
              <a:t>venitul contractual este recunoscut doar în limita costurilor care se aşteaptă a fi recuperate.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AFCB5-E1CE-9B77-AC49-5F3D2E24270A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11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38E54-6385-4ACA-A9E6-75F3F7E6A2CB}" type="slidenum">
              <a:rPr lang="en-US" altLang="en-US" smtClean="0">
                <a:solidFill>
                  <a:srgbClr val="404040"/>
                </a:solidFill>
              </a:rPr>
              <a:pPr/>
              <a:t>14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ro-RO" altLang="en-US" sz="2400" b="1" dirty="0">
              <a:sym typeface="Webdings" pitchFamily="18" charset="2"/>
            </a:endParaRPr>
          </a:p>
          <a:p>
            <a:pPr marL="396875" indent="-396875" algn="just">
              <a:buNone/>
            </a:pPr>
            <a:r>
              <a:rPr lang="ro-RO" altLang="en-US" sz="2400" i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GB" altLang="en-US" sz="2400" i="1" dirty="0">
              <a:solidFill>
                <a:srgbClr val="002060"/>
              </a:solidFill>
              <a:latin typeface="Arial Narrow" pitchFamily="34" charset="0"/>
              <a:sym typeface="Webdings" pitchFamily="18" charset="2"/>
            </a:endParaRPr>
          </a:p>
          <a:p>
            <a:pPr algn="just" eaLnBrk="1" hangingPunct="1">
              <a:buFont typeface="Garamond" pitchFamily="18" charset="0"/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401" y="1434164"/>
            <a:ext cx="8645525" cy="4350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828799" y="1447801"/>
            <a:ext cx="9554547" cy="486092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o-RO" altLang="en-US" sz="2000" b="1" dirty="0">
                <a:solidFill>
                  <a:srgbClr val="0070C0"/>
                </a:solidFill>
              </a:rPr>
              <a:t>IDENTIFICAREA UNUI CONTRACT – RECUNOAȘTERE (I)</a:t>
            </a:r>
            <a:endParaRPr lang="en-US" altLang="en-US" sz="20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o-RO" altLang="en-US" sz="2000" dirty="0"/>
              <a:t>O entitate trebuie să recunoască un contract cu un client doar atunci când</a:t>
            </a:r>
            <a:r>
              <a:rPr lang="ro-RO" altLang="en-US" sz="2000" b="1" dirty="0"/>
              <a:t> </a:t>
            </a:r>
            <a:r>
              <a:rPr lang="ro-RO" altLang="en-US" sz="2000" b="1" dirty="0">
                <a:solidFill>
                  <a:srgbClr val="FFC000"/>
                </a:solidFill>
              </a:rPr>
              <a:t>toate</a:t>
            </a:r>
            <a:r>
              <a:rPr lang="ro-RO" altLang="en-US" sz="2000" b="1" dirty="0"/>
              <a:t> </a:t>
            </a:r>
            <a:r>
              <a:rPr lang="ro-RO" altLang="en-US" sz="2000" dirty="0"/>
              <a:t>criteriile următoare sunt îndeplinite:</a:t>
            </a:r>
            <a:endParaRPr lang="en-US" altLang="en-US" sz="2000" dirty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o-RO" altLang="en-US" sz="2000" dirty="0"/>
              <a:t>părțile contractului l-au aprobat (în scris, oral sau conform altor practici comune de business) și se angajează să își îndeplinească obligațiile;</a:t>
            </a:r>
            <a:endParaRPr lang="en-US" altLang="en-US" sz="2000" dirty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o-RO" altLang="en-US" sz="2000" dirty="0"/>
              <a:t>entitatea poate identifica drepturile fiecărei părți contractuale cu privire la bunurile sau serviciile care urmează să fie transferate;</a:t>
            </a:r>
            <a:endParaRPr lang="en-US" altLang="en-US" sz="2000" dirty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o-RO" altLang="en-US" sz="2000" dirty="0"/>
              <a:t>entitatea poate identifica condițiile de plată pentru bunurile sau serviciile care urmează a fi transferate</a:t>
            </a:r>
            <a:r>
              <a:rPr lang="ro-RO" altLang="en-US" sz="2000" dirty="0">
                <a:solidFill>
                  <a:srgbClr val="002060"/>
                </a:solidFill>
              </a:rPr>
              <a:t>.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F5784-98FD-DBAA-454F-43758BA64F68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13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38E54-6385-4ACA-A9E6-75F3F7E6A2CB}" type="slidenum">
              <a:rPr lang="en-US" altLang="en-US" smtClean="0">
                <a:solidFill>
                  <a:srgbClr val="404040"/>
                </a:solidFill>
              </a:rPr>
              <a:pPr/>
              <a:t>15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ro-RO" altLang="en-US" sz="2400" b="1" dirty="0">
              <a:sym typeface="Webdings" pitchFamily="18" charset="2"/>
            </a:endParaRPr>
          </a:p>
          <a:p>
            <a:pPr marL="396875" indent="-396875" algn="just">
              <a:buNone/>
            </a:pPr>
            <a:r>
              <a:rPr lang="ro-RO" altLang="en-US" sz="2400" i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GB" altLang="en-US" sz="2400" i="1" dirty="0">
              <a:solidFill>
                <a:srgbClr val="002060"/>
              </a:solidFill>
              <a:latin typeface="Arial Narrow" pitchFamily="34" charset="0"/>
              <a:sym typeface="Webdings" pitchFamily="18" charset="2"/>
            </a:endParaRPr>
          </a:p>
          <a:p>
            <a:pPr algn="just" eaLnBrk="1" hangingPunct="1">
              <a:buFont typeface="Garamond" pitchFamily="18" charset="0"/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401" y="1434164"/>
            <a:ext cx="8645525" cy="4350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819835" y="1443319"/>
            <a:ext cx="10142010" cy="486540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ro-RO" altLang="en-US" sz="2000" b="1" dirty="0">
                <a:solidFill>
                  <a:srgbClr val="0070C0"/>
                </a:solidFill>
              </a:rPr>
              <a:t>IDENTIFICAREA UNUI CONTRACT – RECUNOAȘTERE (II)</a:t>
            </a:r>
            <a:endParaRPr lang="en-US" altLang="en-US" sz="2000" b="1" dirty="0">
              <a:solidFill>
                <a:srgbClr val="0070C0"/>
              </a:solidFill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o-RO" altLang="en-US" sz="2000" dirty="0"/>
              <a:t>contractul are </a:t>
            </a:r>
            <a:r>
              <a:rPr lang="ro-RO" altLang="en-US" sz="2000" b="1" dirty="0">
                <a:solidFill>
                  <a:srgbClr val="FFC000"/>
                </a:solidFill>
              </a:rPr>
              <a:t>substanță comercială </a:t>
            </a:r>
            <a:r>
              <a:rPr lang="ro-RO" altLang="en-US" sz="2000" dirty="0"/>
              <a:t>(respectiv, riscul, periodicitatea sau valoarea fluxurilor viitoare de numerar ale entității sunt așteptate să se schimbe ca rezultat al contractului);</a:t>
            </a:r>
            <a:endParaRPr lang="en-US" altLang="en-US" sz="2000" dirty="0"/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o-RO" altLang="en-US" sz="2000" dirty="0"/>
              <a:t>este probabil că entitatea </a:t>
            </a:r>
            <a:r>
              <a:rPr lang="ro-RO" altLang="en-US" sz="2000" b="1" dirty="0">
                <a:solidFill>
                  <a:srgbClr val="FFC000"/>
                </a:solidFill>
              </a:rPr>
              <a:t>va colecta (încasa) contraprestația </a:t>
            </a:r>
            <a:r>
              <a:rPr lang="ro-RO" altLang="en-US" sz="2000" dirty="0"/>
              <a:t>la care este îndreptățită </a:t>
            </a:r>
            <a:r>
              <a:rPr lang="ro-RO" altLang="en-US" sz="2000" b="1" dirty="0">
                <a:solidFill>
                  <a:srgbClr val="FFC000"/>
                </a:solidFill>
              </a:rPr>
              <a:t>în schimbul bunurilor sau serviciilor </a:t>
            </a:r>
            <a:r>
              <a:rPr lang="ro-RO" altLang="en-US" sz="2000" dirty="0"/>
              <a:t>care vor fi transferate către client. Valoarea contraprestației la care entitatea este îndreptățită poate fi mai mică decât prețul stabilit în contract daca această contraprestație este variabilă ca urmare a unor concesii de preț oferite de entitate clientului.</a:t>
            </a:r>
            <a:endParaRPr lang="en-US" altLang="en-US" sz="2000" dirty="0"/>
          </a:p>
          <a:p>
            <a:pPr marL="0" indent="0">
              <a:buNone/>
            </a:pPr>
            <a:endParaRPr lang="en-US" altLang="en-US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62ABF6-2480-4578-47DF-86E84BB73392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588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38E54-6385-4ACA-A9E6-75F3F7E6A2CB}" type="slidenum">
              <a:rPr lang="en-US" altLang="en-US" smtClean="0">
                <a:solidFill>
                  <a:srgbClr val="404040"/>
                </a:solidFill>
              </a:rPr>
              <a:pPr/>
              <a:t>16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ro-RO" altLang="en-US" sz="2400" b="1" dirty="0">
              <a:sym typeface="Webdings" pitchFamily="18" charset="2"/>
            </a:endParaRPr>
          </a:p>
          <a:p>
            <a:pPr marL="396875" indent="-396875" algn="just">
              <a:buNone/>
            </a:pPr>
            <a:r>
              <a:rPr lang="ro-RO" altLang="en-US" sz="2400" i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GB" altLang="en-US" sz="2400" i="1" dirty="0">
              <a:solidFill>
                <a:srgbClr val="002060"/>
              </a:solidFill>
              <a:latin typeface="Arial Narrow" pitchFamily="34" charset="0"/>
              <a:sym typeface="Webdings" pitchFamily="18" charset="2"/>
            </a:endParaRPr>
          </a:p>
          <a:p>
            <a:pPr algn="just" eaLnBrk="1" hangingPunct="1">
              <a:buFont typeface="Garamond" pitchFamily="18" charset="0"/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401" y="1434164"/>
            <a:ext cx="8645525" cy="4350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054359" y="1264760"/>
            <a:ext cx="10683551" cy="509159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o-RO" sz="2400" b="1" dirty="0">
                <a:solidFill>
                  <a:srgbClr val="0070C0"/>
                </a:solidFill>
              </a:rPr>
              <a:t>EVALUAREA PROGRESULUI ÎN ÎNDEPLINIREA TUTUROR OBLIGAȚIILOR CONTRACTUALE:</a:t>
            </a:r>
            <a:endParaRPr lang="en-US" sz="24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o-RO" sz="2400" dirty="0">
                <a:solidFill>
                  <a:srgbClr val="002060"/>
                </a:solidFill>
              </a:rPr>
              <a:t>Metodele prevăzute de IFRS 15 </a:t>
            </a:r>
            <a:r>
              <a:rPr lang="en-US" sz="2400" dirty="0" err="1">
                <a:solidFill>
                  <a:srgbClr val="002060"/>
                </a:solidFill>
              </a:rPr>
              <a:t>pentru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evaluarea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stadiului</a:t>
            </a:r>
            <a:r>
              <a:rPr lang="en-US" sz="2400" dirty="0">
                <a:solidFill>
                  <a:srgbClr val="002060"/>
                </a:solidFill>
              </a:rPr>
              <a:t> de </a:t>
            </a:r>
            <a:r>
              <a:rPr lang="en-US" sz="2400" dirty="0" err="1">
                <a:solidFill>
                  <a:srgbClr val="002060"/>
                </a:solidFill>
              </a:rPr>
              <a:t>finalizare</a:t>
            </a:r>
            <a:r>
              <a:rPr lang="en-US" sz="2400" dirty="0">
                <a:solidFill>
                  <a:srgbClr val="002060"/>
                </a:solidFill>
              </a:rPr>
              <a:t> a </a:t>
            </a:r>
            <a:r>
              <a:rPr lang="en-US" sz="2400" dirty="0" err="1">
                <a:solidFill>
                  <a:srgbClr val="002060"/>
                </a:solidFill>
              </a:rPr>
              <a:t>contractului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o-RO" sz="2400" dirty="0">
                <a:solidFill>
                  <a:srgbClr val="002060"/>
                </a:solidFill>
              </a:rPr>
              <a:t>sunt:</a:t>
            </a:r>
          </a:p>
          <a:p>
            <a:pPr marL="358775" indent="-358775" algn="just">
              <a:lnSpc>
                <a:spcPct val="150000"/>
              </a:lnSpc>
              <a:spcBef>
                <a:spcPts val="0"/>
              </a:spcBef>
              <a:buFont typeface="Century Gothic" pitchFamily="34" charset="0"/>
              <a:buAutoNum type="alphaLcParenR"/>
            </a:pPr>
            <a:r>
              <a:rPr lang="ro-RO" sz="2400" b="1" dirty="0">
                <a:solidFill>
                  <a:srgbClr val="0070C0"/>
                </a:solidFill>
              </a:rPr>
              <a:t> </a:t>
            </a:r>
            <a:r>
              <a:rPr lang="ro-RO" sz="2400" b="1" dirty="0">
                <a:solidFill>
                  <a:srgbClr val="FFC000"/>
                </a:solidFill>
              </a:rPr>
              <a:t>metode de output </a:t>
            </a:r>
            <a:r>
              <a:rPr lang="ro-RO" sz="2400" dirty="0">
                <a:solidFill>
                  <a:srgbClr val="002060"/>
                </a:solidFill>
              </a:rPr>
              <a:t>(monitorizarea gradului de finalizare a lucrărilor, evaluarea rezultatelor obținute, unitățile de produs sau serviciu obținute sau livrate, etc.) </a:t>
            </a:r>
          </a:p>
          <a:p>
            <a:pPr marL="358775" indent="-358775" algn="just">
              <a:lnSpc>
                <a:spcPct val="150000"/>
              </a:lnSpc>
              <a:spcBef>
                <a:spcPts val="0"/>
              </a:spcBef>
              <a:buFont typeface="Century Gothic" pitchFamily="34" charset="0"/>
              <a:buAutoNum type="alphaLcParenR"/>
            </a:pPr>
            <a:r>
              <a:rPr lang="ro-RO" sz="2400" b="1" dirty="0">
                <a:solidFill>
                  <a:srgbClr val="FFC000"/>
                </a:solidFill>
              </a:rPr>
              <a:t>metode de input </a:t>
            </a:r>
            <a:r>
              <a:rPr lang="ro-RO" sz="2400" dirty="0">
                <a:solidFill>
                  <a:srgbClr val="002060"/>
                </a:solidFill>
              </a:rPr>
              <a:t>(resursele consumate, număr de ore lucrate, nr de ore-mașină, etc.). 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7D97E-9C2E-7517-2AE6-F9293435E2D5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223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38E54-6385-4ACA-A9E6-75F3F7E6A2CB}" type="slidenum">
              <a:rPr lang="en-US" altLang="en-US" smtClean="0">
                <a:solidFill>
                  <a:srgbClr val="404040"/>
                </a:solidFill>
              </a:rPr>
              <a:pPr/>
              <a:t>17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ro-RO" altLang="en-US" sz="2400" b="1" dirty="0">
              <a:sym typeface="Webdings" pitchFamily="18" charset="2"/>
            </a:endParaRPr>
          </a:p>
          <a:p>
            <a:pPr marL="396875" indent="-396875" algn="just">
              <a:buNone/>
            </a:pPr>
            <a:r>
              <a:rPr lang="ro-RO" altLang="en-US" sz="2400" i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GB" altLang="en-US" sz="2400" i="1" dirty="0">
              <a:solidFill>
                <a:srgbClr val="002060"/>
              </a:solidFill>
              <a:latin typeface="Arial Narrow" pitchFamily="34" charset="0"/>
              <a:sym typeface="Webdings" pitchFamily="18" charset="2"/>
            </a:endParaRPr>
          </a:p>
          <a:p>
            <a:pPr algn="just" eaLnBrk="1" hangingPunct="1">
              <a:buFont typeface="Garamond" pitchFamily="18" charset="0"/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401" y="1434164"/>
            <a:ext cx="8645525" cy="4350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31577" y="1398494"/>
            <a:ext cx="9975705" cy="50213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0070C0"/>
                </a:solidFill>
              </a:rPr>
              <a:t>IDENTIFICAREA CONTRACTULUI CU UN CLIENT</a:t>
            </a:r>
            <a:r>
              <a:rPr lang="ro-RO" sz="2800" b="1" dirty="0">
                <a:solidFill>
                  <a:srgbClr val="0070C0"/>
                </a:solidFill>
              </a:rPr>
              <a:t> (I)</a:t>
            </a:r>
          </a:p>
          <a:p>
            <a:pPr marL="0" lvl="1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ro-RO" sz="2800" b="1" dirty="0">
                <a:solidFill>
                  <a:srgbClr val="FFC000"/>
                </a:solidFill>
              </a:rPr>
              <a:t>Contract = </a:t>
            </a:r>
            <a:r>
              <a:rPr lang="en-US" sz="2800" dirty="0"/>
              <a:t>un </a:t>
            </a:r>
            <a:r>
              <a:rPr lang="en-US" sz="2800" dirty="0" err="1"/>
              <a:t>acord</a:t>
            </a:r>
            <a:r>
              <a:rPr lang="en-US" sz="2800" dirty="0"/>
              <a:t> </a:t>
            </a:r>
            <a:r>
              <a:rPr lang="en-US" sz="2800" dirty="0" err="1"/>
              <a:t>între</a:t>
            </a:r>
            <a:r>
              <a:rPr lang="en-US" sz="2800" dirty="0"/>
              <a:t> </a:t>
            </a:r>
            <a:r>
              <a:rPr lang="en-US" sz="2800" dirty="0" err="1"/>
              <a:t>două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multe</a:t>
            </a:r>
            <a:r>
              <a:rPr lang="en-US" sz="2800" dirty="0"/>
              <a:t> </a:t>
            </a:r>
            <a:r>
              <a:rPr lang="en-US" sz="2800" dirty="0" err="1"/>
              <a:t>părţi</a:t>
            </a:r>
            <a:r>
              <a:rPr lang="en-US" sz="2800" dirty="0"/>
              <a:t> care </a:t>
            </a:r>
            <a:r>
              <a:rPr lang="en-US" sz="2800" dirty="0" err="1"/>
              <a:t>dă</a:t>
            </a:r>
            <a:r>
              <a:rPr lang="en-US" sz="2800" dirty="0"/>
              <a:t> </a:t>
            </a:r>
            <a:r>
              <a:rPr lang="en-US" sz="2800" dirty="0" err="1"/>
              <a:t>naştere</a:t>
            </a:r>
            <a:r>
              <a:rPr lang="en-US" sz="2800" dirty="0"/>
              <a:t> </a:t>
            </a:r>
            <a:r>
              <a:rPr lang="en-US" sz="2800" dirty="0" err="1"/>
              <a:t>unor</a:t>
            </a:r>
            <a:r>
              <a:rPr lang="en-US" sz="2800" dirty="0"/>
              <a:t> </a:t>
            </a:r>
            <a:r>
              <a:rPr lang="en-US" sz="2800" dirty="0" err="1"/>
              <a:t>drepturi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obligaţii</a:t>
            </a:r>
            <a:r>
              <a:rPr lang="en-US" sz="2800" dirty="0"/>
              <a:t> </a:t>
            </a:r>
            <a:r>
              <a:rPr lang="en-US" sz="2800" dirty="0" err="1"/>
              <a:t>executorii</a:t>
            </a:r>
            <a:r>
              <a:rPr lang="en-US" sz="2800" dirty="0"/>
              <a:t>. </a:t>
            </a:r>
            <a:endParaRPr lang="ro-RO" sz="2800" dirty="0"/>
          </a:p>
          <a:p>
            <a:pPr marL="0" lvl="1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800" dirty="0"/>
              <a:t>O </a:t>
            </a:r>
            <a:r>
              <a:rPr lang="en-US" sz="2800" dirty="0" err="1"/>
              <a:t>entitate</a:t>
            </a:r>
            <a:r>
              <a:rPr lang="en-US" sz="2800" dirty="0"/>
              <a:t> </a:t>
            </a:r>
            <a:r>
              <a:rPr lang="en-US" sz="2800" dirty="0" err="1"/>
              <a:t>contabilizează</a:t>
            </a:r>
            <a:r>
              <a:rPr lang="ro-RO" sz="2800" dirty="0"/>
              <a:t> </a:t>
            </a:r>
            <a:r>
              <a:rPr lang="en-US" sz="2800" dirty="0"/>
              <a:t>un contract</a:t>
            </a:r>
            <a:r>
              <a:rPr lang="ro-RO" sz="2800" dirty="0"/>
              <a:t> </a:t>
            </a:r>
            <a:r>
              <a:rPr lang="en-US" sz="2800" dirty="0"/>
              <a:t>cu</a:t>
            </a:r>
            <a:r>
              <a:rPr lang="ro-RO" sz="2800" dirty="0"/>
              <a:t> </a:t>
            </a:r>
            <a:r>
              <a:rPr lang="en-US" sz="2800" dirty="0"/>
              <a:t>un client</a:t>
            </a:r>
            <a:r>
              <a:rPr lang="ro-RO" sz="2800" dirty="0"/>
              <a:t> </a:t>
            </a:r>
            <a:r>
              <a:rPr lang="en-US" sz="2800" dirty="0" err="1"/>
              <a:t>doar</a:t>
            </a:r>
            <a:r>
              <a:rPr lang="en-US" sz="2800" dirty="0"/>
              <a:t> </a:t>
            </a:r>
            <a:r>
              <a:rPr lang="en-US" sz="2800" dirty="0" err="1"/>
              <a:t>dacă</a:t>
            </a:r>
            <a:r>
              <a:rPr lang="en-US" sz="2800" dirty="0"/>
              <a:t> </a:t>
            </a:r>
            <a:r>
              <a:rPr lang="en-US" sz="2800" dirty="0" err="1"/>
              <a:t>sunt</a:t>
            </a:r>
            <a:r>
              <a:rPr lang="en-US" sz="2800" dirty="0"/>
              <a:t> </a:t>
            </a:r>
            <a:r>
              <a:rPr lang="en-US" sz="2800" dirty="0" err="1"/>
              <a:t>îndeplinite</a:t>
            </a:r>
            <a:r>
              <a:rPr lang="en-US" sz="2800" dirty="0"/>
              <a:t> </a:t>
            </a:r>
            <a:r>
              <a:rPr lang="en-US" sz="2800" dirty="0" err="1"/>
              <a:t>următoarele</a:t>
            </a:r>
            <a:r>
              <a:rPr lang="ro-RO" sz="2800" dirty="0"/>
              <a:t> </a:t>
            </a:r>
            <a:r>
              <a:rPr lang="en-US" sz="2800" dirty="0" err="1"/>
              <a:t>condiţii</a:t>
            </a:r>
            <a:r>
              <a:rPr lang="en-US" sz="2800" dirty="0"/>
              <a:t>:</a:t>
            </a:r>
            <a:endParaRPr lang="ro-RO" sz="2800" dirty="0"/>
          </a:p>
          <a:p>
            <a:pPr marL="971550" lvl="2" indent="-51435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lphaLcParenR"/>
            </a:pPr>
            <a:r>
              <a:rPr lang="en-US" sz="2800" dirty="0" err="1"/>
              <a:t>părţile</a:t>
            </a:r>
            <a:r>
              <a:rPr lang="en-US" sz="2800" dirty="0"/>
              <a:t> au </a:t>
            </a:r>
            <a:r>
              <a:rPr lang="en-US" sz="2800" dirty="0" err="1"/>
              <a:t>aprobat</a:t>
            </a:r>
            <a:r>
              <a:rPr lang="en-US" sz="2800" dirty="0"/>
              <a:t> </a:t>
            </a:r>
            <a:r>
              <a:rPr lang="en-US" sz="2800" dirty="0" err="1"/>
              <a:t>contractul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sunt</a:t>
            </a:r>
            <a:r>
              <a:rPr lang="en-US" sz="2800" dirty="0"/>
              <a:t> de </a:t>
            </a:r>
            <a:r>
              <a:rPr lang="en-US" sz="2800" dirty="0" err="1"/>
              <a:t>acord</a:t>
            </a:r>
            <a:r>
              <a:rPr lang="en-US" sz="2800" dirty="0"/>
              <a:t> </a:t>
            </a:r>
            <a:r>
              <a:rPr lang="en-US" sz="2800" dirty="0" err="1"/>
              <a:t>să</a:t>
            </a:r>
            <a:r>
              <a:rPr lang="en-US" sz="2800" dirty="0"/>
              <a:t> </a:t>
            </a:r>
            <a:r>
              <a:rPr lang="en-US" sz="2800" dirty="0" err="1"/>
              <a:t>îşi</a:t>
            </a:r>
            <a:r>
              <a:rPr lang="en-US" sz="2800" dirty="0"/>
              <a:t> </a:t>
            </a:r>
            <a:r>
              <a:rPr lang="en-US" sz="2800" dirty="0" err="1"/>
              <a:t>onoreze</a:t>
            </a:r>
            <a:r>
              <a:rPr lang="en-US" sz="2800" dirty="0"/>
              <a:t> </a:t>
            </a:r>
            <a:r>
              <a:rPr lang="en-US" sz="2800" dirty="0" err="1"/>
              <a:t>obligaţiile</a:t>
            </a:r>
            <a:r>
              <a:rPr lang="ro-RO" sz="2800" dirty="0"/>
              <a:t>;</a:t>
            </a:r>
          </a:p>
          <a:p>
            <a:pPr marL="971550" lvl="2" indent="-51435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lphaLcParenR"/>
            </a:pPr>
            <a:r>
              <a:rPr lang="en-US" sz="2800" dirty="0" err="1"/>
              <a:t>entitatea</a:t>
            </a:r>
            <a:r>
              <a:rPr lang="en-US" sz="2800" dirty="0"/>
              <a:t> </a:t>
            </a:r>
            <a:r>
              <a:rPr lang="en-US" sz="2800" dirty="0" err="1"/>
              <a:t>poate</a:t>
            </a:r>
            <a:r>
              <a:rPr lang="en-US" sz="2800" dirty="0"/>
              <a:t> </a:t>
            </a:r>
            <a:r>
              <a:rPr lang="en-US" sz="2800" dirty="0" err="1"/>
              <a:t>identifica</a:t>
            </a:r>
            <a:r>
              <a:rPr lang="en-US" sz="2800" dirty="0"/>
              <a:t> </a:t>
            </a:r>
            <a:r>
              <a:rPr lang="en-US" sz="2800" dirty="0" err="1"/>
              <a:t>drepturile</a:t>
            </a:r>
            <a:r>
              <a:rPr lang="en-US" sz="2800" dirty="0"/>
              <a:t> </a:t>
            </a:r>
            <a:r>
              <a:rPr lang="en-US" sz="2800" dirty="0" err="1"/>
              <a:t>fiecărei</a:t>
            </a:r>
            <a:r>
              <a:rPr lang="en-US" sz="2800" dirty="0"/>
              <a:t> </a:t>
            </a:r>
            <a:r>
              <a:rPr lang="en-US" sz="2800" dirty="0" err="1"/>
              <a:t>părţi</a:t>
            </a:r>
            <a:r>
              <a:rPr lang="en-US" sz="2800" dirty="0"/>
              <a:t> cu </a:t>
            </a:r>
            <a:r>
              <a:rPr lang="en-US" sz="2800" dirty="0" err="1"/>
              <a:t>privire</a:t>
            </a:r>
            <a:r>
              <a:rPr lang="en-US" sz="2800" dirty="0"/>
              <a:t> la </a:t>
            </a:r>
            <a:r>
              <a:rPr lang="en-US" sz="2800" dirty="0" err="1"/>
              <a:t>bunurile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serviciile</a:t>
            </a:r>
            <a:r>
              <a:rPr lang="en-US" sz="2800" dirty="0"/>
              <a:t> </a:t>
            </a:r>
            <a:r>
              <a:rPr lang="en-US" sz="2800" dirty="0" err="1"/>
              <a:t>transferate</a:t>
            </a:r>
            <a:r>
              <a:rPr lang="ro-RO" sz="2800" dirty="0"/>
              <a:t>;</a:t>
            </a:r>
          </a:p>
          <a:p>
            <a:pPr marL="457200" lvl="2" algn="just">
              <a:spcBef>
                <a:spcPct val="0"/>
              </a:spcBef>
            </a:pPr>
            <a:endParaRPr lang="ro-RO" sz="2400" dirty="0">
              <a:latin typeface="Arial Narrow" pitchFamily="34" charset="0"/>
            </a:endParaRPr>
          </a:p>
          <a:p>
            <a:pPr marL="457200" lvl="2" algn="just">
              <a:spcBef>
                <a:spcPct val="0"/>
              </a:spcBef>
            </a:pPr>
            <a:endParaRPr lang="ro-RO" sz="2400" dirty="0">
              <a:latin typeface="Arial Narrow" pitchFamily="34" charset="0"/>
            </a:endParaRPr>
          </a:p>
          <a:p>
            <a:pPr marL="457200" lvl="2" algn="just">
              <a:spcBef>
                <a:spcPct val="0"/>
              </a:spcBef>
            </a:pPr>
            <a:endParaRPr lang="ro-RO" sz="2400" dirty="0">
              <a:latin typeface="Arial Narrow" pitchFamily="34" charset="0"/>
            </a:endParaRPr>
          </a:p>
          <a:p>
            <a:pPr marL="457200" lvl="2" algn="just">
              <a:spcBef>
                <a:spcPct val="0"/>
              </a:spcBef>
            </a:pPr>
            <a:endParaRPr lang="ro-RO" dirty="0">
              <a:latin typeface="Arial Narrow" pitchFamily="34" charset="0"/>
            </a:endParaRPr>
          </a:p>
          <a:p>
            <a:pPr marL="457200" lvl="2" algn="just">
              <a:spcBef>
                <a:spcPct val="0"/>
              </a:spcBef>
            </a:pPr>
            <a:endParaRPr lang="ro-RO" dirty="0">
              <a:latin typeface="Arial Narrow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D949F-AAF5-A554-56FD-B959816C1F3A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925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38E54-6385-4ACA-A9E6-75F3F7E6A2CB}" type="slidenum">
              <a:rPr lang="en-US" altLang="en-US" smtClean="0">
                <a:solidFill>
                  <a:srgbClr val="404040"/>
                </a:solidFill>
              </a:rPr>
              <a:pPr/>
              <a:t>18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ro-RO" altLang="en-US" sz="2400" b="1" dirty="0">
              <a:sym typeface="Webdings" pitchFamily="18" charset="2"/>
            </a:endParaRPr>
          </a:p>
          <a:p>
            <a:pPr marL="396875" indent="-396875" algn="just">
              <a:buNone/>
            </a:pPr>
            <a:r>
              <a:rPr lang="ro-RO" altLang="en-US" sz="2400" i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GB" altLang="en-US" sz="2400" i="1" dirty="0">
              <a:solidFill>
                <a:srgbClr val="002060"/>
              </a:solidFill>
              <a:latin typeface="Arial Narrow" pitchFamily="34" charset="0"/>
              <a:sym typeface="Webdings" pitchFamily="18" charset="2"/>
            </a:endParaRPr>
          </a:p>
          <a:p>
            <a:pPr algn="just" eaLnBrk="1" hangingPunct="1">
              <a:buFont typeface="Garamond" pitchFamily="18" charset="0"/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 idx="4294967295"/>
          </p:nvPr>
        </p:nvSpPr>
        <p:spPr>
          <a:xfrm>
            <a:off x="701963" y="260417"/>
            <a:ext cx="10104582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IFRS15 Venituri din contracte cu clienții</a:t>
            </a:r>
            <a:endParaRPr lang="en-US" altLang="ro-RO" b="1" cap="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401" y="1434164"/>
            <a:ext cx="8645525" cy="4350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9508" y="1434163"/>
            <a:ext cx="10004428" cy="4887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365125"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2400" b="1" dirty="0">
                <a:solidFill>
                  <a:srgbClr val="0070C0"/>
                </a:solidFill>
              </a:rPr>
              <a:t>IDENTIFICAREA CONTRACTULUI CU UN CLIENT</a:t>
            </a:r>
            <a:r>
              <a:rPr lang="ro-RO" sz="2400" b="1" dirty="0">
                <a:solidFill>
                  <a:srgbClr val="0070C0"/>
                </a:solidFill>
              </a:rPr>
              <a:t> (II)</a:t>
            </a:r>
          </a:p>
          <a:p>
            <a:pPr marL="457200" lvl="2" indent="-365125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lphaLcParenR"/>
            </a:pPr>
            <a:r>
              <a:rPr lang="en-US" sz="2200" dirty="0" err="1"/>
              <a:t>entitatea</a:t>
            </a:r>
            <a:r>
              <a:rPr lang="en-US" sz="2200" dirty="0"/>
              <a:t> </a:t>
            </a:r>
            <a:r>
              <a:rPr lang="en-US" sz="2200" dirty="0" err="1"/>
              <a:t>poate</a:t>
            </a:r>
            <a:r>
              <a:rPr lang="en-US" sz="2200" dirty="0"/>
              <a:t> </a:t>
            </a:r>
            <a:r>
              <a:rPr lang="en-US" sz="2200" dirty="0" err="1"/>
              <a:t>identifica</a:t>
            </a:r>
            <a:r>
              <a:rPr lang="en-US" sz="2200" dirty="0"/>
              <a:t> </a:t>
            </a:r>
            <a:r>
              <a:rPr lang="en-US" sz="2200" dirty="0" err="1"/>
              <a:t>termenii</a:t>
            </a:r>
            <a:r>
              <a:rPr lang="en-US" sz="2200" dirty="0"/>
              <a:t> de </a:t>
            </a:r>
            <a:r>
              <a:rPr lang="en-US" sz="2200" dirty="0" err="1"/>
              <a:t>plată</a:t>
            </a:r>
            <a:r>
              <a:rPr lang="en-US" sz="2200" dirty="0"/>
              <a:t> </a:t>
            </a:r>
            <a:r>
              <a:rPr lang="en-US" sz="2200" dirty="0" err="1"/>
              <a:t>privind</a:t>
            </a:r>
            <a:r>
              <a:rPr lang="en-US" sz="2200" dirty="0"/>
              <a:t> </a:t>
            </a:r>
            <a:r>
              <a:rPr lang="en-US" sz="2200" dirty="0" err="1"/>
              <a:t>bunurile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serviciile</a:t>
            </a:r>
            <a:r>
              <a:rPr lang="en-US" sz="2200" dirty="0"/>
              <a:t> </a:t>
            </a:r>
            <a:r>
              <a:rPr lang="en-US" sz="2200" dirty="0" err="1"/>
              <a:t>transferate</a:t>
            </a:r>
            <a:r>
              <a:rPr lang="ro-RO" sz="2200" dirty="0"/>
              <a:t>;</a:t>
            </a:r>
          </a:p>
          <a:p>
            <a:pPr marL="457200" lvl="2" indent="-365125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lphaLcParenR"/>
            </a:pPr>
            <a:r>
              <a:rPr lang="en-US" sz="2200" dirty="0" err="1"/>
              <a:t>contractul</a:t>
            </a:r>
            <a:r>
              <a:rPr lang="en-US" sz="2200" dirty="0"/>
              <a:t> are </a:t>
            </a:r>
            <a:r>
              <a:rPr lang="en-US" sz="2200" dirty="0" err="1"/>
              <a:t>substanţă</a:t>
            </a:r>
            <a:r>
              <a:rPr lang="en-US" sz="2200" dirty="0"/>
              <a:t> </a:t>
            </a:r>
            <a:r>
              <a:rPr lang="en-US" sz="2200" dirty="0" err="1"/>
              <a:t>comercială</a:t>
            </a:r>
            <a:r>
              <a:rPr lang="en-US" sz="2200" dirty="0"/>
              <a:t> (</a:t>
            </a:r>
            <a:r>
              <a:rPr lang="en-US" sz="2200" dirty="0" err="1"/>
              <a:t>adică</a:t>
            </a:r>
            <a:r>
              <a:rPr lang="en-US" sz="2200" dirty="0"/>
              <a:t> </a:t>
            </a:r>
            <a:r>
              <a:rPr lang="en-US" sz="2200" dirty="0" err="1"/>
              <a:t>modifică</a:t>
            </a:r>
            <a:r>
              <a:rPr lang="en-US" sz="2200" dirty="0"/>
              <a:t> </a:t>
            </a:r>
            <a:r>
              <a:rPr lang="en-US" sz="2200" dirty="0" err="1"/>
              <a:t>riscul</a:t>
            </a:r>
            <a:r>
              <a:rPr lang="en-US" sz="2200" dirty="0"/>
              <a:t>, </a:t>
            </a:r>
            <a:r>
              <a:rPr lang="en-US" sz="2200" dirty="0" err="1"/>
              <a:t>momentul</a:t>
            </a:r>
            <a:r>
              <a:rPr lang="en-US" sz="2200" dirty="0"/>
              <a:t> </a:t>
            </a:r>
            <a:r>
              <a:rPr lang="en-US" sz="2200" dirty="0" err="1"/>
              <a:t>apariţiei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suma</a:t>
            </a:r>
            <a:r>
              <a:rPr lang="en-US" sz="2200" dirty="0"/>
              <a:t> </a:t>
            </a:r>
            <a:r>
              <a:rPr lang="en-US" sz="2200" dirty="0" err="1"/>
              <a:t>fluxurilor</a:t>
            </a:r>
            <a:r>
              <a:rPr lang="en-US" sz="2200" dirty="0"/>
              <a:t> </a:t>
            </a:r>
            <a:r>
              <a:rPr lang="en-US" sz="2200" dirty="0" err="1"/>
              <a:t>viitoare</a:t>
            </a:r>
            <a:r>
              <a:rPr lang="en-US" sz="2200" dirty="0"/>
              <a:t> de </a:t>
            </a:r>
            <a:r>
              <a:rPr lang="en-US" sz="2200" dirty="0" err="1"/>
              <a:t>trezorerie</a:t>
            </a:r>
            <a:r>
              <a:rPr lang="en-US" sz="2200" dirty="0"/>
              <a:t> ale </a:t>
            </a:r>
            <a:r>
              <a:rPr lang="en-US" sz="2200" dirty="0" err="1"/>
              <a:t>entităţii</a:t>
            </a:r>
            <a:r>
              <a:rPr lang="en-US" sz="2200" dirty="0"/>
              <a:t>)</a:t>
            </a:r>
            <a:r>
              <a:rPr lang="ro-RO" sz="2200" dirty="0"/>
              <a:t>;</a:t>
            </a:r>
          </a:p>
          <a:p>
            <a:pPr marL="457200" lvl="2" indent="-365125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+mj-lt"/>
              <a:buAutoNum type="alphaLcParenR"/>
            </a:pP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probabil</a:t>
            </a:r>
            <a:r>
              <a:rPr lang="en-US" sz="2200" dirty="0"/>
              <a:t> </a:t>
            </a:r>
            <a:r>
              <a:rPr lang="en-US" sz="2200" dirty="0" err="1"/>
              <a:t>ca</a:t>
            </a:r>
            <a:r>
              <a:rPr lang="en-US" sz="2200" dirty="0"/>
              <a:t> </a:t>
            </a:r>
            <a:r>
              <a:rPr lang="en-US" sz="2200" dirty="0" err="1"/>
              <a:t>entitatea</a:t>
            </a:r>
            <a:r>
              <a:rPr lang="en-US" sz="2200" dirty="0"/>
              <a:t> </a:t>
            </a:r>
            <a:r>
              <a:rPr lang="en-US" sz="2200" dirty="0" err="1"/>
              <a:t>să</a:t>
            </a:r>
            <a:r>
              <a:rPr lang="en-US" sz="2200" dirty="0"/>
              <a:t> </a:t>
            </a:r>
            <a:r>
              <a:rPr lang="en-US" sz="2200" dirty="0" err="1"/>
              <a:t>colecteze</a:t>
            </a:r>
            <a:r>
              <a:rPr lang="en-US" sz="2200" dirty="0"/>
              <a:t> </a:t>
            </a:r>
            <a:r>
              <a:rPr lang="en-US" sz="2200" dirty="0" err="1"/>
              <a:t>contraprestaţia</a:t>
            </a:r>
            <a:r>
              <a:rPr lang="en-US" sz="2200" dirty="0"/>
              <a:t> la care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îndreptăţită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schimbul</a:t>
            </a:r>
            <a:r>
              <a:rPr lang="en-US" sz="2200" dirty="0"/>
              <a:t> </a:t>
            </a:r>
            <a:r>
              <a:rPr lang="en-US" sz="2200" dirty="0" err="1"/>
              <a:t>bunurilor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serviciilor</a:t>
            </a:r>
            <a:r>
              <a:rPr lang="en-US" sz="2200" dirty="0"/>
              <a:t> </a:t>
            </a:r>
            <a:r>
              <a:rPr lang="en-US" sz="2200" dirty="0" err="1"/>
              <a:t>transferate</a:t>
            </a:r>
            <a:r>
              <a:rPr lang="en-US" sz="2200" dirty="0"/>
              <a:t> </a:t>
            </a:r>
            <a:r>
              <a:rPr lang="en-US" sz="2200" dirty="0" err="1"/>
              <a:t>clientului</a:t>
            </a:r>
            <a:r>
              <a:rPr lang="en-US" sz="2200" dirty="0"/>
              <a:t>. </a:t>
            </a:r>
            <a:r>
              <a:rPr lang="en-US" sz="2200" dirty="0" err="1"/>
              <a:t>Aceasta</a:t>
            </a:r>
            <a:r>
              <a:rPr lang="en-US" sz="2200" dirty="0"/>
              <a:t> </a:t>
            </a:r>
            <a:r>
              <a:rPr lang="en-US" sz="2200" dirty="0" err="1"/>
              <a:t>presupune</a:t>
            </a:r>
            <a:r>
              <a:rPr lang="en-US" sz="2200" dirty="0"/>
              <a:t> </a:t>
            </a:r>
            <a:r>
              <a:rPr lang="en-US" sz="2200" dirty="0" err="1"/>
              <a:t>evaluarea</a:t>
            </a:r>
            <a:r>
              <a:rPr lang="en-US" sz="2200" dirty="0"/>
              <a:t> </a:t>
            </a:r>
            <a:r>
              <a:rPr lang="en-US" sz="2200" dirty="0" err="1"/>
              <a:t>abilităţii</a:t>
            </a:r>
            <a:r>
              <a:rPr lang="en-US" sz="2200" dirty="0"/>
              <a:t> </a:t>
            </a:r>
            <a:r>
              <a:rPr lang="en-US" sz="2200" dirty="0" err="1"/>
              <a:t>şi</a:t>
            </a:r>
            <a:r>
              <a:rPr lang="en-US" sz="2200" dirty="0"/>
              <a:t> </a:t>
            </a:r>
            <a:r>
              <a:rPr lang="en-US" sz="2200" dirty="0" err="1"/>
              <a:t>intenţiei</a:t>
            </a:r>
            <a:r>
              <a:rPr lang="en-US" sz="2200" dirty="0"/>
              <a:t> </a:t>
            </a:r>
            <a:r>
              <a:rPr lang="en-US" sz="2200" dirty="0" err="1"/>
              <a:t>clientului</a:t>
            </a:r>
            <a:r>
              <a:rPr lang="en-US" sz="2200" dirty="0"/>
              <a:t> de a </a:t>
            </a:r>
            <a:r>
              <a:rPr lang="en-US" sz="2200" dirty="0" err="1"/>
              <a:t>plăti</a:t>
            </a:r>
            <a:r>
              <a:rPr lang="en-US" sz="2200" dirty="0"/>
              <a:t> </a:t>
            </a:r>
            <a:r>
              <a:rPr lang="en-US" sz="2200" dirty="0" err="1"/>
              <a:t>contraprestaţia</a:t>
            </a:r>
            <a:r>
              <a:rPr lang="en-US" sz="2200" dirty="0"/>
              <a:t> </a:t>
            </a:r>
            <a:r>
              <a:rPr lang="en-US" sz="2200" dirty="0" err="1"/>
              <a:t>atunci</a:t>
            </a:r>
            <a:r>
              <a:rPr lang="en-US" sz="2200" dirty="0"/>
              <a:t> </a:t>
            </a:r>
            <a:r>
              <a:rPr lang="en-US" sz="2200" dirty="0" err="1"/>
              <a:t>când</a:t>
            </a:r>
            <a:r>
              <a:rPr lang="en-US" sz="2200" dirty="0"/>
              <a:t> </a:t>
            </a:r>
            <a:r>
              <a:rPr lang="en-US" sz="2200" dirty="0" err="1"/>
              <a:t>aceasta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datorată</a:t>
            </a:r>
            <a:r>
              <a:rPr lang="ro-RO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058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38E54-6385-4ACA-A9E6-75F3F7E6A2CB}" type="slidenum">
              <a:rPr lang="en-US" altLang="en-US" smtClean="0">
                <a:solidFill>
                  <a:srgbClr val="404040"/>
                </a:solidFill>
              </a:rPr>
              <a:pPr/>
              <a:t>19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1203649" y="1227138"/>
            <a:ext cx="10783077" cy="48030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ro-RO" altLang="en-US" sz="2400" b="1" dirty="0">
              <a:sym typeface="Webdings" pitchFamily="18" charset="2"/>
            </a:endParaRPr>
          </a:p>
          <a:p>
            <a:pPr marL="396875" indent="-396875" algn="just">
              <a:buNone/>
            </a:pPr>
            <a:r>
              <a:rPr lang="ro-RO" altLang="en-US" sz="2400" i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GB" altLang="en-US" sz="2400" i="1" dirty="0">
              <a:solidFill>
                <a:srgbClr val="002060"/>
              </a:solidFill>
              <a:latin typeface="Arial Narrow" pitchFamily="34" charset="0"/>
              <a:sym typeface="Webdings" pitchFamily="18" charset="2"/>
            </a:endParaRPr>
          </a:p>
          <a:p>
            <a:pPr algn="just" eaLnBrk="1" hangingPunct="1">
              <a:buFont typeface="Garamond" pitchFamily="18" charset="0"/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401" y="1434164"/>
            <a:ext cx="8645525" cy="4350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2235" y="1706744"/>
            <a:ext cx="9709692" cy="4697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IDENTIFICAREA OBLIGAŢIILOR GENERATE DE CONTRAC</a:t>
            </a:r>
            <a:r>
              <a:rPr lang="ro-RO" sz="2400" b="1" dirty="0">
                <a:solidFill>
                  <a:srgbClr val="0070C0"/>
                </a:solidFill>
              </a:rPr>
              <a:t>T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400" dirty="0"/>
              <a:t>Un contract include </a:t>
            </a:r>
            <a:r>
              <a:rPr lang="en-US" sz="2400" dirty="0" err="1"/>
              <a:t>obligaţii</a:t>
            </a:r>
            <a:r>
              <a:rPr lang="en-US" sz="2400" dirty="0"/>
              <a:t> de a </a:t>
            </a:r>
            <a:r>
              <a:rPr lang="en-US" sz="2400" dirty="0" err="1"/>
              <a:t>transfera</a:t>
            </a:r>
            <a:r>
              <a:rPr lang="en-US" sz="2400" dirty="0"/>
              <a:t> </a:t>
            </a:r>
            <a:r>
              <a:rPr lang="en-US" sz="2400" dirty="0" err="1"/>
              <a:t>bunuri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servicii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client. O </a:t>
            </a:r>
            <a:r>
              <a:rPr lang="en-US" sz="2400" dirty="0" err="1"/>
              <a:t>obligaţie</a:t>
            </a:r>
            <a:r>
              <a:rPr lang="en-US" sz="2400" dirty="0"/>
              <a:t> de a </a:t>
            </a:r>
            <a:r>
              <a:rPr lang="en-US" sz="2400" dirty="0" err="1"/>
              <a:t>transfera</a:t>
            </a:r>
            <a:r>
              <a:rPr lang="en-US" sz="2400" dirty="0"/>
              <a:t> un</a:t>
            </a:r>
            <a:r>
              <a:rPr lang="ro-RO" sz="2400" dirty="0"/>
              <a:t> </a:t>
            </a:r>
            <a:r>
              <a:rPr lang="en-US" sz="2400" dirty="0"/>
              <a:t>bun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serviciu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separabilă</a:t>
            </a:r>
            <a:r>
              <a:rPr lang="en-US" sz="2400" dirty="0"/>
              <a:t> </a:t>
            </a:r>
            <a:r>
              <a:rPr lang="en-US" sz="2400" dirty="0" err="1"/>
              <a:t>dacă</a:t>
            </a:r>
            <a:r>
              <a:rPr lang="en-US" sz="2400" dirty="0"/>
              <a:t> </a:t>
            </a:r>
            <a:r>
              <a:rPr lang="en-US" sz="2400" dirty="0" err="1"/>
              <a:t>îndeplineşte</a:t>
            </a:r>
            <a:r>
              <a:rPr lang="en-US" sz="2400" dirty="0"/>
              <a:t> </a:t>
            </a:r>
            <a:r>
              <a:rPr lang="en-US" sz="2400" dirty="0" err="1"/>
              <a:t>cumulativ</a:t>
            </a:r>
            <a:r>
              <a:rPr lang="en-US" sz="2400" dirty="0"/>
              <a:t> </a:t>
            </a:r>
            <a:r>
              <a:rPr lang="en-US" sz="2400" dirty="0" err="1"/>
              <a:t>următoarele</a:t>
            </a:r>
            <a:r>
              <a:rPr lang="en-US" sz="2400" dirty="0"/>
              <a:t> </a:t>
            </a:r>
            <a:r>
              <a:rPr lang="en-US" sz="2400" dirty="0" err="1"/>
              <a:t>condiţii</a:t>
            </a:r>
            <a:r>
              <a:rPr lang="en-US" sz="2400" dirty="0"/>
              <a:t>:</a:t>
            </a:r>
            <a:r>
              <a:rPr lang="ro-RO" sz="2400" dirty="0"/>
              <a:t> </a:t>
            </a:r>
          </a:p>
          <a:p>
            <a:pPr marL="800100" lvl="1" indent="-342900" algn="just" eaLnBrk="1" hangingPunct="1">
              <a:lnSpc>
                <a:spcPct val="150000"/>
              </a:lnSpc>
              <a:spcBef>
                <a:spcPts val="600"/>
              </a:spcBef>
              <a:buFont typeface="Garamond" pitchFamily="18" charset="0"/>
              <a:buAutoNum type="alphaLcParenR"/>
            </a:pPr>
            <a:r>
              <a:rPr lang="en-US" sz="2400" i="1" dirty="0" err="1"/>
              <a:t>clientul</a:t>
            </a:r>
            <a:r>
              <a:rPr lang="en-US" sz="2400" i="1" dirty="0"/>
              <a:t> </a:t>
            </a:r>
            <a:r>
              <a:rPr lang="en-US" sz="2400" i="1" dirty="0" err="1"/>
              <a:t>poate</a:t>
            </a:r>
            <a:r>
              <a:rPr lang="en-US" sz="2400" i="1" dirty="0"/>
              <a:t> </a:t>
            </a:r>
            <a:r>
              <a:rPr lang="en-US" sz="2400" i="1" dirty="0" err="1"/>
              <a:t>beneficia</a:t>
            </a:r>
            <a:r>
              <a:rPr lang="en-US" sz="2400" i="1" dirty="0"/>
              <a:t> de </a:t>
            </a:r>
            <a:r>
              <a:rPr lang="en-US" sz="2400" i="1" dirty="0" err="1"/>
              <a:t>bunul</a:t>
            </a:r>
            <a:r>
              <a:rPr lang="en-US" sz="2400" i="1" dirty="0"/>
              <a:t> </a:t>
            </a:r>
            <a:r>
              <a:rPr lang="en-US" sz="2400" i="1" dirty="0" err="1"/>
              <a:t>sau</a:t>
            </a:r>
            <a:r>
              <a:rPr lang="en-US" sz="2400" i="1" dirty="0"/>
              <a:t> </a:t>
            </a:r>
            <a:r>
              <a:rPr lang="en-US" sz="2400" i="1" dirty="0" err="1"/>
              <a:t>serviciul</a:t>
            </a:r>
            <a:r>
              <a:rPr lang="en-US" sz="2400" i="1" dirty="0"/>
              <a:t> </a:t>
            </a:r>
            <a:r>
              <a:rPr lang="en-US" sz="2400" i="1" dirty="0" err="1"/>
              <a:t>transferat</a:t>
            </a:r>
            <a:r>
              <a:rPr lang="en-US" sz="2400" i="1" dirty="0"/>
              <a:t> </a:t>
            </a:r>
            <a:r>
              <a:rPr lang="en-US" sz="2400" i="1" dirty="0" err="1"/>
              <a:t>separat</a:t>
            </a:r>
            <a:r>
              <a:rPr lang="en-US" sz="2400" i="1" dirty="0"/>
              <a:t> </a:t>
            </a:r>
            <a:r>
              <a:rPr lang="en-US" sz="2400" i="1" dirty="0" err="1"/>
              <a:t>sau</a:t>
            </a:r>
            <a:r>
              <a:rPr lang="en-US" sz="2400" i="1" dirty="0"/>
              <a:t> </a:t>
            </a:r>
            <a:r>
              <a:rPr lang="en-US" sz="2400" i="1" dirty="0" err="1"/>
              <a:t>în</a:t>
            </a:r>
            <a:r>
              <a:rPr lang="en-US" sz="2400" i="1" dirty="0"/>
              <a:t> </a:t>
            </a:r>
            <a:r>
              <a:rPr lang="en-US" sz="2400" i="1" dirty="0" err="1"/>
              <a:t>combinaţie</a:t>
            </a:r>
            <a:r>
              <a:rPr lang="en-US" sz="2400" i="1" dirty="0"/>
              <a:t> cu </a:t>
            </a:r>
            <a:r>
              <a:rPr lang="en-US" sz="2400" i="1" dirty="0" err="1"/>
              <a:t>alte</a:t>
            </a:r>
            <a:r>
              <a:rPr lang="en-US" sz="2400" i="1" dirty="0"/>
              <a:t> </a:t>
            </a:r>
            <a:r>
              <a:rPr lang="en-US" sz="2400" i="1" dirty="0" err="1"/>
              <a:t>resurse</a:t>
            </a:r>
            <a:r>
              <a:rPr lang="en-US" sz="2400" i="1" dirty="0"/>
              <a:t> de care </a:t>
            </a:r>
            <a:r>
              <a:rPr lang="en-US" sz="2400" i="1" dirty="0" err="1"/>
              <a:t>dispune</a:t>
            </a:r>
            <a:r>
              <a:rPr lang="en-US" sz="2400" i="1" dirty="0"/>
              <a:t> </a:t>
            </a:r>
            <a:r>
              <a:rPr lang="en-US" sz="2400" i="1" dirty="0" err="1"/>
              <a:t>şi</a:t>
            </a:r>
            <a:r>
              <a:rPr lang="ro-RO" sz="2400" i="1" dirty="0"/>
              <a:t> </a:t>
            </a:r>
          </a:p>
          <a:p>
            <a:pPr marL="800100" lvl="1" indent="-342900" algn="just" eaLnBrk="1" hangingPunct="1">
              <a:lnSpc>
                <a:spcPct val="150000"/>
              </a:lnSpc>
              <a:spcBef>
                <a:spcPts val="600"/>
              </a:spcBef>
              <a:buFont typeface="Garamond" pitchFamily="18" charset="0"/>
              <a:buAutoNum type="alphaLcParenR"/>
            </a:pPr>
            <a:r>
              <a:rPr lang="en-US" sz="2400" i="1" dirty="0" err="1"/>
              <a:t>promisiunea</a:t>
            </a:r>
            <a:r>
              <a:rPr lang="en-US" sz="2400" i="1" dirty="0"/>
              <a:t> </a:t>
            </a:r>
            <a:r>
              <a:rPr lang="en-US" sz="2400" i="1" dirty="0" err="1"/>
              <a:t>entităţii</a:t>
            </a:r>
            <a:r>
              <a:rPr lang="en-US" sz="2400" i="1" dirty="0"/>
              <a:t> de a </a:t>
            </a:r>
            <a:r>
              <a:rPr lang="en-US" sz="2400" i="1" dirty="0" err="1"/>
              <a:t>transfera</a:t>
            </a:r>
            <a:r>
              <a:rPr lang="en-US" sz="2400" i="1" dirty="0"/>
              <a:t> </a:t>
            </a:r>
            <a:r>
              <a:rPr lang="en-US" sz="2400" i="1" dirty="0" err="1"/>
              <a:t>bunul</a:t>
            </a:r>
            <a:r>
              <a:rPr lang="en-US" sz="2400" i="1" dirty="0"/>
              <a:t> </a:t>
            </a:r>
            <a:r>
              <a:rPr lang="en-US" sz="2400" i="1" dirty="0" err="1"/>
              <a:t>sau</a:t>
            </a:r>
            <a:r>
              <a:rPr lang="en-US" sz="2400" i="1" dirty="0"/>
              <a:t> </a:t>
            </a:r>
            <a:r>
              <a:rPr lang="en-US" sz="2400" i="1" dirty="0" err="1"/>
              <a:t>serviciul</a:t>
            </a:r>
            <a:r>
              <a:rPr lang="en-US" sz="2400" i="1" dirty="0"/>
              <a:t> </a:t>
            </a:r>
            <a:r>
              <a:rPr lang="en-US" sz="2400" i="1" dirty="0" err="1"/>
              <a:t>către</a:t>
            </a:r>
            <a:r>
              <a:rPr lang="en-US" sz="2400" i="1" dirty="0"/>
              <a:t> client </a:t>
            </a:r>
            <a:r>
              <a:rPr lang="en-US" sz="2400" i="1" dirty="0" err="1"/>
              <a:t>este</a:t>
            </a:r>
            <a:r>
              <a:rPr lang="en-US" sz="2400" i="1" dirty="0"/>
              <a:t> </a:t>
            </a:r>
            <a:r>
              <a:rPr lang="en-US" sz="2400" i="1" dirty="0" err="1"/>
              <a:t>identificabilă</a:t>
            </a:r>
            <a:r>
              <a:rPr lang="en-US" sz="2400" i="1" dirty="0"/>
              <a:t> </a:t>
            </a:r>
            <a:r>
              <a:rPr lang="en-US" sz="2400" i="1" dirty="0" err="1"/>
              <a:t>separat</a:t>
            </a:r>
            <a:r>
              <a:rPr lang="en-US" sz="2400" i="1" dirty="0"/>
              <a:t> de </a:t>
            </a:r>
            <a:r>
              <a:rPr lang="en-US" sz="2400" i="1" dirty="0" err="1"/>
              <a:t>alte</a:t>
            </a:r>
            <a:r>
              <a:rPr lang="en-US" sz="2400" i="1" dirty="0"/>
              <a:t> </a:t>
            </a:r>
            <a:r>
              <a:rPr lang="en-US" sz="2400" i="1" dirty="0" err="1"/>
              <a:t>promisiuni</a:t>
            </a:r>
            <a:r>
              <a:rPr lang="en-US" sz="2400" i="1" dirty="0"/>
              <a:t> </a:t>
            </a:r>
            <a:r>
              <a:rPr lang="en-US" sz="2400" i="1" dirty="0" err="1"/>
              <a:t>prevăzute</a:t>
            </a:r>
            <a:r>
              <a:rPr lang="en-US" sz="2400" i="1" dirty="0"/>
              <a:t> </a:t>
            </a:r>
            <a:r>
              <a:rPr lang="en-US" sz="2400" i="1" dirty="0" err="1"/>
              <a:t>în</a:t>
            </a:r>
            <a:r>
              <a:rPr lang="en-US" sz="2400" i="1" dirty="0"/>
              <a:t> contract.</a:t>
            </a:r>
            <a:r>
              <a:rPr lang="ro-RO" sz="2400" i="1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E04271-E0B7-9874-66D7-7BBD13DF43EB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81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676400" y="1558212"/>
            <a:ext cx="9781592" cy="3480320"/>
          </a:xfrm>
        </p:spPr>
        <p:txBody>
          <a:bodyPr/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Aspecte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comparative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privind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aplicarea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IFRS versus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referențialul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contabil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național</a:t>
            </a:r>
            <a:endParaRPr lang="ro-RO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o-MO" sz="20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2000" b="1" dirty="0">
                <a:solidFill>
                  <a:srgbClr val="0070C0"/>
                </a:solidFill>
              </a:rPr>
              <a:t>1.</a:t>
            </a:r>
            <a:r>
              <a:rPr lang="ro-MO" sz="2000" b="1" dirty="0">
                <a:solidFill>
                  <a:srgbClr val="0070C0"/>
                </a:solidFill>
              </a:rPr>
              <a:t>IFRS 15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ro-MO" sz="2000" b="1" dirty="0">
                <a:solidFill>
                  <a:srgbClr val="0070C0"/>
                </a:solidFill>
              </a:rPr>
              <a:t>Venituri din contracte cu clienții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MD" sz="2000" b="1" dirty="0">
                <a:solidFill>
                  <a:srgbClr val="0070C0"/>
                </a:solidFill>
              </a:rPr>
              <a:t>2.IAS 12 Impozitul pe profit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70C0"/>
                </a:solidFill>
              </a:rPr>
              <a:t>3.IFRS 1 Adoptarea pentru prima dată a standardelor internaţionale de raportare financiară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04865" y="488983"/>
            <a:ext cx="9160167" cy="812800"/>
          </a:xfrm>
        </p:spPr>
        <p:txBody>
          <a:bodyPr/>
          <a:lstStyle/>
          <a:p>
            <a:pPr algn="ctr"/>
            <a:r>
              <a:rPr lang="ro-RO" sz="3600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AGENDA CURSULUI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09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38E54-6385-4ACA-A9E6-75F3F7E6A2CB}" type="slidenum">
              <a:rPr lang="en-US" altLang="en-US" smtClean="0">
                <a:solidFill>
                  <a:srgbClr val="404040"/>
                </a:solidFill>
              </a:rPr>
              <a:pPr/>
              <a:t>20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ro-RO" altLang="en-US" sz="2400" b="1" dirty="0">
              <a:sym typeface="Webdings" pitchFamily="18" charset="2"/>
            </a:endParaRPr>
          </a:p>
          <a:p>
            <a:pPr marL="396875" indent="-396875" algn="just">
              <a:buNone/>
            </a:pPr>
            <a:r>
              <a:rPr lang="ro-RO" altLang="en-US" sz="2400" i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GB" altLang="en-US" sz="2400" i="1" dirty="0">
              <a:solidFill>
                <a:srgbClr val="002060"/>
              </a:solidFill>
              <a:latin typeface="Arial Narrow" pitchFamily="34" charset="0"/>
              <a:sym typeface="Webdings" pitchFamily="18" charset="2"/>
            </a:endParaRPr>
          </a:p>
          <a:p>
            <a:pPr algn="just" eaLnBrk="1" hangingPunct="1">
              <a:buFont typeface="Garamond" pitchFamily="18" charset="0"/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 idx="4294967295"/>
          </p:nvPr>
        </p:nvSpPr>
        <p:spPr>
          <a:xfrm>
            <a:off x="822035" y="328986"/>
            <a:ext cx="9790545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IFRS15 Venituri din contracte cu clienții</a:t>
            </a:r>
            <a:endParaRPr lang="en-US" altLang="ro-RO" b="1" cap="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401" y="1434164"/>
            <a:ext cx="8645525" cy="4350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76401" y="1264024"/>
            <a:ext cx="8721525" cy="45843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spcBef>
                <a:spcPts val="600"/>
              </a:spcBef>
              <a:buNone/>
            </a:pPr>
            <a:r>
              <a:rPr lang="ro-RO" altLang="en-US" sz="4400" b="1" dirty="0">
                <a:solidFill>
                  <a:srgbClr val="0070C0"/>
                </a:solidFill>
              </a:rPr>
              <a:t>ETAPE ÎN RECUNOAȘTEREA VENITURILOR </a:t>
            </a:r>
          </a:p>
          <a:p>
            <a:pPr marL="0" indent="0" algn="just">
              <a:lnSpc>
                <a:spcPct val="170000"/>
              </a:lnSpc>
              <a:spcBef>
                <a:spcPts val="600"/>
              </a:spcBef>
              <a:buNone/>
            </a:pPr>
            <a:r>
              <a:rPr lang="en-US" sz="4400" b="1" dirty="0" err="1"/>
              <a:t>Determinarea</a:t>
            </a:r>
            <a:r>
              <a:rPr lang="en-US" sz="4400" b="1" dirty="0"/>
              <a:t> </a:t>
            </a:r>
            <a:r>
              <a:rPr lang="en-US" sz="4400" b="1" dirty="0" err="1"/>
              <a:t>preţului</a:t>
            </a:r>
            <a:r>
              <a:rPr lang="en-US" sz="4400" b="1" dirty="0"/>
              <a:t> </a:t>
            </a:r>
            <a:r>
              <a:rPr lang="en-US" sz="4400" b="1" dirty="0" err="1"/>
              <a:t>tranzacţiei</a:t>
            </a:r>
            <a:endParaRPr lang="ro-RO" sz="4400" b="1" dirty="0"/>
          </a:p>
          <a:p>
            <a:pPr marL="285750" indent="-285750" algn="just">
              <a:lnSpc>
                <a:spcPct val="17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en-US" sz="4400" dirty="0" err="1"/>
              <a:t>Entitatea</a:t>
            </a:r>
            <a:r>
              <a:rPr lang="en-US" sz="4400" dirty="0"/>
              <a:t> </a:t>
            </a:r>
            <a:r>
              <a:rPr lang="en-US" sz="4400" dirty="0" err="1"/>
              <a:t>trebuie</a:t>
            </a:r>
            <a:r>
              <a:rPr lang="en-US" sz="4400" dirty="0"/>
              <a:t> </a:t>
            </a:r>
            <a:r>
              <a:rPr lang="en-US" sz="4400" dirty="0" err="1"/>
              <a:t>să</a:t>
            </a:r>
            <a:r>
              <a:rPr lang="en-US" sz="4400" dirty="0"/>
              <a:t> determine </a:t>
            </a:r>
            <a:r>
              <a:rPr lang="en-US" sz="4400" dirty="0" err="1"/>
              <a:t>suma</a:t>
            </a:r>
            <a:r>
              <a:rPr lang="en-US" sz="4400" dirty="0"/>
              <a:t> </a:t>
            </a:r>
            <a:r>
              <a:rPr lang="en-US" sz="4400" dirty="0" err="1"/>
              <a:t>contraprestaţiei</a:t>
            </a:r>
            <a:r>
              <a:rPr lang="en-US" sz="4400" dirty="0"/>
              <a:t> la care </a:t>
            </a:r>
            <a:r>
              <a:rPr lang="en-US" sz="4400" dirty="0">
                <a:solidFill>
                  <a:srgbClr val="FF0000"/>
                </a:solidFill>
              </a:rPr>
              <a:t>se </a:t>
            </a:r>
            <a:r>
              <a:rPr lang="en-US" sz="4400" b="1" dirty="0" err="1">
                <a:solidFill>
                  <a:srgbClr val="FFC000"/>
                </a:solidFill>
              </a:rPr>
              <a:t>aşteaptă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/>
              <a:t>să</a:t>
            </a:r>
            <a:r>
              <a:rPr lang="en-US" sz="4400" dirty="0"/>
              <a:t> fie </a:t>
            </a:r>
            <a:r>
              <a:rPr lang="en-US" sz="4400" dirty="0" err="1"/>
              <a:t>îndreptăţită</a:t>
            </a:r>
            <a:r>
              <a:rPr lang="en-US" sz="4400" dirty="0"/>
              <a:t> </a:t>
            </a:r>
            <a:r>
              <a:rPr lang="en-US" sz="4400" dirty="0" err="1"/>
              <a:t>în</a:t>
            </a:r>
            <a:r>
              <a:rPr lang="en-US" sz="4400" dirty="0"/>
              <a:t> </a:t>
            </a:r>
            <a:r>
              <a:rPr lang="en-US" sz="4400" dirty="0" err="1"/>
              <a:t>schimbul</a:t>
            </a:r>
            <a:r>
              <a:rPr lang="en-US" sz="4400" dirty="0"/>
              <a:t> </a:t>
            </a:r>
            <a:r>
              <a:rPr lang="en-US" sz="4400" dirty="0" err="1"/>
              <a:t>bunurilor</a:t>
            </a:r>
            <a:r>
              <a:rPr lang="en-US" sz="4400" dirty="0"/>
              <a:t> </a:t>
            </a:r>
            <a:r>
              <a:rPr lang="en-US" sz="4400" dirty="0" err="1"/>
              <a:t>şi</a:t>
            </a:r>
            <a:r>
              <a:rPr lang="en-US" sz="4400" dirty="0"/>
              <a:t> </a:t>
            </a:r>
            <a:r>
              <a:rPr lang="en-US" sz="4400" dirty="0" err="1"/>
              <a:t>serviciilor</a:t>
            </a:r>
            <a:r>
              <a:rPr lang="en-US" sz="4400" dirty="0"/>
              <a:t> promise </a:t>
            </a:r>
            <a:r>
              <a:rPr lang="en-US" sz="4400" dirty="0" err="1"/>
              <a:t>în</a:t>
            </a:r>
            <a:r>
              <a:rPr lang="en-US" sz="4400" dirty="0"/>
              <a:t> contract </a:t>
            </a:r>
            <a:r>
              <a:rPr lang="en-US" sz="4400" dirty="0" err="1"/>
              <a:t>pentru</a:t>
            </a:r>
            <a:r>
              <a:rPr lang="en-US" sz="4400" dirty="0"/>
              <a:t> a </a:t>
            </a:r>
            <a:r>
              <a:rPr lang="en-US" sz="4400" dirty="0" err="1"/>
              <a:t>recunoaşte</a:t>
            </a:r>
            <a:r>
              <a:rPr lang="en-US" sz="4400" dirty="0"/>
              <a:t> </a:t>
            </a:r>
            <a:r>
              <a:rPr lang="en-US" sz="4400" dirty="0" err="1"/>
              <a:t>venitul</a:t>
            </a:r>
            <a:r>
              <a:rPr lang="en-US" sz="4400" dirty="0"/>
              <a:t>. </a:t>
            </a:r>
            <a:endParaRPr lang="ro-RO" sz="4400" dirty="0"/>
          </a:p>
          <a:p>
            <a:pPr marL="285750" indent="-285750" algn="just">
              <a:lnSpc>
                <a:spcPct val="170000"/>
              </a:lnSpc>
              <a:spcBef>
                <a:spcPts val="600"/>
              </a:spcBef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en-US" sz="4400" dirty="0" err="1"/>
              <a:t>Preţul</a:t>
            </a:r>
            <a:r>
              <a:rPr lang="en-US" sz="4400" dirty="0"/>
              <a:t> </a:t>
            </a:r>
            <a:r>
              <a:rPr lang="en-US" sz="4400" dirty="0" err="1"/>
              <a:t>tranzacţiei</a:t>
            </a:r>
            <a:r>
              <a:rPr lang="en-US" sz="4400" dirty="0"/>
              <a:t> include o </a:t>
            </a:r>
            <a:r>
              <a:rPr lang="en-US" sz="4400" b="1" dirty="0" err="1">
                <a:solidFill>
                  <a:srgbClr val="FFC000"/>
                </a:solidFill>
              </a:rPr>
              <a:t>estimare</a:t>
            </a:r>
            <a:r>
              <a:rPr lang="en-US" sz="4400" b="1" dirty="0">
                <a:solidFill>
                  <a:srgbClr val="FFC000"/>
                </a:solidFill>
              </a:rPr>
              <a:t> a </a:t>
            </a:r>
            <a:r>
              <a:rPr lang="en-US" sz="4400" b="1" dirty="0" err="1">
                <a:solidFill>
                  <a:srgbClr val="FFC000"/>
                </a:solidFill>
              </a:rPr>
              <a:t>oricărei</a:t>
            </a:r>
            <a:r>
              <a:rPr lang="en-US" sz="4400" b="1" dirty="0">
                <a:solidFill>
                  <a:srgbClr val="FFC000"/>
                </a:solidFill>
              </a:rPr>
              <a:t> </a:t>
            </a:r>
            <a:r>
              <a:rPr lang="en-US" sz="4400" b="1" dirty="0" err="1">
                <a:solidFill>
                  <a:srgbClr val="FFC000"/>
                </a:solidFill>
              </a:rPr>
              <a:t>contraprestaţii</a:t>
            </a:r>
            <a:r>
              <a:rPr lang="en-US" sz="4400" b="1" dirty="0">
                <a:solidFill>
                  <a:srgbClr val="FFC000"/>
                </a:solidFill>
              </a:rPr>
              <a:t> </a:t>
            </a:r>
            <a:r>
              <a:rPr lang="en-US" sz="4400" b="1" dirty="0" err="1">
                <a:solidFill>
                  <a:srgbClr val="FFC000"/>
                </a:solidFill>
              </a:rPr>
              <a:t>variabile</a:t>
            </a:r>
            <a:r>
              <a:rPr lang="en-US" sz="4400" dirty="0"/>
              <a:t>, </a:t>
            </a:r>
            <a:r>
              <a:rPr lang="en-US" sz="4400" dirty="0" err="1"/>
              <a:t>efectul</a:t>
            </a:r>
            <a:r>
              <a:rPr lang="en-US" sz="4400" dirty="0"/>
              <a:t> </a:t>
            </a:r>
            <a:r>
              <a:rPr lang="en-US" sz="4400" dirty="0" err="1"/>
              <a:t>valorii</a:t>
            </a:r>
            <a:r>
              <a:rPr lang="en-US" sz="4400" dirty="0"/>
              <a:t> </a:t>
            </a:r>
            <a:r>
              <a:rPr lang="en-US" sz="4400" dirty="0" err="1"/>
              <a:t>în</a:t>
            </a:r>
            <a:r>
              <a:rPr lang="en-US" sz="4400" dirty="0"/>
              <a:t> </a:t>
            </a:r>
            <a:r>
              <a:rPr lang="en-US" sz="4400" dirty="0" err="1"/>
              <a:t>timp</a:t>
            </a:r>
            <a:r>
              <a:rPr lang="en-US" sz="4400" dirty="0"/>
              <a:t> a </a:t>
            </a:r>
            <a:r>
              <a:rPr lang="en-US" sz="4400" dirty="0" err="1"/>
              <a:t>banilor</a:t>
            </a:r>
            <a:r>
              <a:rPr lang="en-US" sz="4400" dirty="0"/>
              <a:t> (</a:t>
            </a:r>
            <a:r>
              <a:rPr lang="en-US" sz="4400" dirty="0" err="1"/>
              <a:t>dacă</a:t>
            </a:r>
            <a:r>
              <a:rPr lang="en-US" sz="4400" dirty="0"/>
              <a:t> </a:t>
            </a:r>
            <a:r>
              <a:rPr lang="en-US" sz="4400" dirty="0" err="1"/>
              <a:t>există</a:t>
            </a:r>
            <a:r>
              <a:rPr lang="en-US" sz="4400" dirty="0"/>
              <a:t> o </a:t>
            </a:r>
            <a:r>
              <a:rPr lang="en-US" sz="4400" dirty="0" err="1"/>
              <a:t>componentă</a:t>
            </a:r>
            <a:r>
              <a:rPr lang="en-US" sz="4400" dirty="0"/>
              <a:t> </a:t>
            </a:r>
            <a:r>
              <a:rPr lang="en-US" sz="4400" dirty="0" err="1"/>
              <a:t>financiară</a:t>
            </a:r>
            <a:r>
              <a:rPr lang="en-US" sz="4400" dirty="0"/>
              <a:t> </a:t>
            </a:r>
            <a:r>
              <a:rPr lang="en-US" sz="4400" dirty="0" err="1"/>
              <a:t>semnificativă</a:t>
            </a:r>
            <a:r>
              <a:rPr lang="en-US" sz="4400" dirty="0"/>
              <a:t>), </a:t>
            </a:r>
            <a:r>
              <a:rPr lang="en-US" sz="4400" dirty="0" err="1"/>
              <a:t>efectul</a:t>
            </a:r>
            <a:r>
              <a:rPr lang="en-US" sz="4400" dirty="0"/>
              <a:t> </a:t>
            </a:r>
            <a:r>
              <a:rPr lang="en-US" sz="4400" dirty="0" err="1"/>
              <a:t>oricărei</a:t>
            </a:r>
            <a:r>
              <a:rPr lang="en-US" sz="4400" dirty="0"/>
              <a:t> </a:t>
            </a:r>
            <a:r>
              <a:rPr lang="en-US" sz="4400" dirty="0" err="1"/>
              <a:t>contraprestaţii</a:t>
            </a:r>
            <a:r>
              <a:rPr lang="en-US" sz="4400" dirty="0"/>
              <a:t> </a:t>
            </a:r>
            <a:r>
              <a:rPr lang="en-US" sz="4400" dirty="0" err="1"/>
              <a:t>plătibile</a:t>
            </a:r>
            <a:r>
              <a:rPr lang="en-US" sz="4400" dirty="0"/>
              <a:t> </a:t>
            </a:r>
            <a:r>
              <a:rPr lang="en-US" sz="4400" dirty="0" err="1"/>
              <a:t>clientului</a:t>
            </a:r>
            <a:r>
              <a:rPr lang="en-US" sz="4400" dirty="0"/>
              <a:t>. </a:t>
            </a:r>
            <a:endParaRPr lang="ro-RO" sz="4400" i="1" dirty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92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38E54-6385-4ACA-A9E6-75F3F7E6A2CB}" type="slidenum">
              <a:rPr lang="en-US" altLang="en-US" smtClean="0">
                <a:solidFill>
                  <a:srgbClr val="404040"/>
                </a:solidFill>
              </a:rPr>
              <a:pPr/>
              <a:t>21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ro-RO" altLang="en-US" sz="2400" b="1" dirty="0">
              <a:sym typeface="Webdings" pitchFamily="18" charset="2"/>
            </a:endParaRPr>
          </a:p>
          <a:p>
            <a:pPr marL="396875" indent="-396875" algn="just">
              <a:buNone/>
            </a:pPr>
            <a:r>
              <a:rPr lang="ro-RO" altLang="en-US" sz="2400" i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GB" altLang="en-US" sz="2400" i="1" dirty="0">
              <a:solidFill>
                <a:srgbClr val="002060"/>
              </a:solidFill>
              <a:latin typeface="Arial Narrow" pitchFamily="34" charset="0"/>
              <a:sym typeface="Webdings" pitchFamily="18" charset="2"/>
            </a:endParaRPr>
          </a:p>
          <a:p>
            <a:pPr algn="just" eaLnBrk="1" hangingPunct="1">
              <a:buFont typeface="Garamond" pitchFamily="18" charset="0"/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401" y="1434164"/>
            <a:ext cx="8645525" cy="4350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76399" y="1362636"/>
            <a:ext cx="9921551" cy="486088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70000"/>
              </a:lnSpc>
              <a:spcBef>
                <a:spcPts val="600"/>
              </a:spcBef>
            </a:pPr>
            <a:endParaRPr lang="ro-RO" sz="2800" dirty="0"/>
          </a:p>
          <a:p>
            <a:pPr marL="0" indent="0" algn="ctr">
              <a:lnSpc>
                <a:spcPct val="170000"/>
              </a:lnSpc>
              <a:spcBef>
                <a:spcPts val="600"/>
              </a:spcBef>
              <a:buNone/>
            </a:pPr>
            <a:r>
              <a:rPr lang="en-US" sz="3800" b="1" dirty="0">
                <a:solidFill>
                  <a:srgbClr val="0070C0"/>
                </a:solidFill>
              </a:rPr>
              <a:t>ALOCAREA PREŢULUI TRANZACŢIEI ÎNTRE OBLIGAŢIILE GENERATE DE CONTRACT</a:t>
            </a:r>
            <a:endParaRPr lang="ro-RO" sz="3800" b="1" dirty="0">
              <a:solidFill>
                <a:srgbClr val="0070C0"/>
              </a:solidFill>
            </a:endParaRPr>
          </a:p>
          <a:p>
            <a:pPr marL="457200" indent="-457200" algn="just">
              <a:lnSpc>
                <a:spcPct val="17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800" dirty="0" err="1"/>
              <a:t>Dacă</a:t>
            </a:r>
            <a:r>
              <a:rPr lang="en-US" sz="3800" dirty="0"/>
              <a:t> un contract </a:t>
            </a:r>
            <a:r>
              <a:rPr lang="en-US" sz="3800" dirty="0" err="1"/>
              <a:t>conţine</a:t>
            </a:r>
            <a:r>
              <a:rPr lang="en-US" sz="3800" dirty="0"/>
              <a:t> </a:t>
            </a:r>
            <a:r>
              <a:rPr lang="en-US" sz="3800" dirty="0" err="1"/>
              <a:t>mai</a:t>
            </a:r>
            <a:r>
              <a:rPr lang="en-US" sz="3800" dirty="0"/>
              <a:t> </a:t>
            </a:r>
            <a:r>
              <a:rPr lang="en-US" sz="3800" dirty="0" err="1"/>
              <a:t>multe</a:t>
            </a:r>
            <a:r>
              <a:rPr lang="en-US" sz="3800" dirty="0"/>
              <a:t> </a:t>
            </a:r>
            <a:r>
              <a:rPr lang="en-US" sz="3800" dirty="0" err="1"/>
              <a:t>obligaţii</a:t>
            </a:r>
            <a:r>
              <a:rPr lang="en-US" sz="3800" dirty="0"/>
              <a:t> separate, </a:t>
            </a:r>
            <a:r>
              <a:rPr lang="en-US" sz="3800" dirty="0" err="1"/>
              <a:t>entitatea</a:t>
            </a:r>
            <a:r>
              <a:rPr lang="en-US" sz="3800" dirty="0"/>
              <a:t> </a:t>
            </a:r>
            <a:r>
              <a:rPr lang="en-US" sz="3800" dirty="0" err="1"/>
              <a:t>alocă</a:t>
            </a:r>
            <a:r>
              <a:rPr lang="en-US" sz="3800" dirty="0"/>
              <a:t> </a:t>
            </a:r>
            <a:r>
              <a:rPr lang="en-US" sz="3800" dirty="0" err="1"/>
              <a:t>preţul</a:t>
            </a:r>
            <a:r>
              <a:rPr lang="en-US" sz="3800" dirty="0"/>
              <a:t> </a:t>
            </a:r>
            <a:r>
              <a:rPr lang="en-US" sz="3800" dirty="0" err="1"/>
              <a:t>tranzacţiei</a:t>
            </a:r>
            <a:r>
              <a:rPr lang="en-US" sz="3800" dirty="0"/>
              <a:t> </a:t>
            </a:r>
            <a:r>
              <a:rPr lang="en-US" sz="3800" dirty="0" err="1"/>
              <a:t>fiecărei</a:t>
            </a:r>
            <a:r>
              <a:rPr lang="en-US" sz="3800" dirty="0"/>
              <a:t> </a:t>
            </a:r>
            <a:r>
              <a:rPr lang="en-US" sz="3800" dirty="0" err="1"/>
              <a:t>obligaţii</a:t>
            </a:r>
            <a:r>
              <a:rPr lang="en-US" sz="3800" dirty="0"/>
              <a:t> </a:t>
            </a:r>
            <a:r>
              <a:rPr lang="en-US" sz="3800" dirty="0" err="1"/>
              <a:t>proporţional</a:t>
            </a:r>
            <a:r>
              <a:rPr lang="en-US" sz="3800" dirty="0"/>
              <a:t> cu </a:t>
            </a:r>
            <a:r>
              <a:rPr lang="en-US" sz="3800" dirty="0" err="1"/>
              <a:t>preţul</a:t>
            </a:r>
            <a:r>
              <a:rPr lang="en-US" sz="3800" dirty="0"/>
              <a:t> individual al </a:t>
            </a:r>
            <a:r>
              <a:rPr lang="en-US" sz="3800" dirty="0" err="1"/>
              <a:t>acesteia</a:t>
            </a:r>
            <a:r>
              <a:rPr lang="en-US" sz="3800" dirty="0"/>
              <a:t>. </a:t>
            </a:r>
            <a:endParaRPr lang="ro-RO" sz="3800" dirty="0"/>
          </a:p>
          <a:p>
            <a:pPr marL="457200" indent="-457200" algn="just">
              <a:lnSpc>
                <a:spcPct val="17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800" dirty="0" err="1"/>
              <a:t>Cea</a:t>
            </a:r>
            <a:r>
              <a:rPr lang="en-US" sz="3800" dirty="0"/>
              <a:t> </a:t>
            </a:r>
            <a:r>
              <a:rPr lang="en-US" sz="3800" dirty="0" err="1"/>
              <a:t>mai</a:t>
            </a:r>
            <a:r>
              <a:rPr lang="en-US" sz="3800" dirty="0"/>
              <a:t> </a:t>
            </a:r>
            <a:r>
              <a:rPr lang="en-US" sz="3800" dirty="0" err="1"/>
              <a:t>bună</a:t>
            </a:r>
            <a:r>
              <a:rPr lang="en-US" sz="3800" dirty="0"/>
              <a:t> </a:t>
            </a:r>
            <a:r>
              <a:rPr lang="en-US" sz="3800" dirty="0" err="1"/>
              <a:t>evidenţă</a:t>
            </a:r>
            <a:r>
              <a:rPr lang="en-US" sz="3800" dirty="0"/>
              <a:t> </a:t>
            </a:r>
            <a:r>
              <a:rPr lang="en-US" sz="3800" dirty="0" err="1"/>
              <a:t>pentru</a:t>
            </a:r>
            <a:r>
              <a:rPr lang="en-US" sz="3800" dirty="0"/>
              <a:t> </a:t>
            </a:r>
            <a:r>
              <a:rPr lang="en-US" sz="3800" dirty="0" err="1"/>
              <a:t>preţul</a:t>
            </a:r>
            <a:r>
              <a:rPr lang="en-US" sz="3800" dirty="0"/>
              <a:t> </a:t>
            </a:r>
            <a:r>
              <a:rPr lang="en-US" sz="3800" dirty="0" err="1"/>
              <a:t>fiecărei</a:t>
            </a:r>
            <a:r>
              <a:rPr lang="en-US" sz="3800" dirty="0"/>
              <a:t> </a:t>
            </a:r>
            <a:r>
              <a:rPr lang="en-US" sz="3800" dirty="0" err="1"/>
              <a:t>obligaţii</a:t>
            </a:r>
            <a:r>
              <a:rPr lang="en-US" sz="3800" dirty="0"/>
              <a:t> </a:t>
            </a:r>
            <a:r>
              <a:rPr lang="en-US" sz="3800" dirty="0" err="1"/>
              <a:t>în</a:t>
            </a:r>
            <a:r>
              <a:rPr lang="en-US" sz="3800" dirty="0"/>
              <a:t> parte </a:t>
            </a:r>
            <a:r>
              <a:rPr lang="en-US" sz="3800" dirty="0" err="1"/>
              <a:t>este</a:t>
            </a:r>
            <a:r>
              <a:rPr lang="en-US" sz="3800" dirty="0"/>
              <a:t> </a:t>
            </a:r>
            <a:r>
              <a:rPr lang="en-US" sz="3800" dirty="0" err="1"/>
              <a:t>preţul</a:t>
            </a:r>
            <a:r>
              <a:rPr lang="en-US" sz="3800" dirty="0"/>
              <a:t> la care </a:t>
            </a:r>
            <a:r>
              <a:rPr lang="en-US" sz="3800" dirty="0" err="1"/>
              <a:t>bunul</a:t>
            </a:r>
            <a:r>
              <a:rPr lang="en-US" sz="3800" dirty="0"/>
              <a:t> </a:t>
            </a:r>
            <a:r>
              <a:rPr lang="en-US" sz="3800" dirty="0" err="1"/>
              <a:t>sau</a:t>
            </a:r>
            <a:r>
              <a:rPr lang="en-US" sz="3800" dirty="0"/>
              <a:t> </a:t>
            </a:r>
            <a:r>
              <a:rPr lang="en-US" sz="3800" dirty="0" err="1"/>
              <a:t>serviciul</a:t>
            </a:r>
            <a:r>
              <a:rPr lang="en-US" sz="3800" dirty="0"/>
              <a:t> </a:t>
            </a:r>
            <a:r>
              <a:rPr lang="en-US" sz="3800" dirty="0" err="1"/>
              <a:t>este</a:t>
            </a:r>
            <a:r>
              <a:rPr lang="en-US" sz="3800" dirty="0"/>
              <a:t> </a:t>
            </a:r>
            <a:r>
              <a:rPr lang="en-US" sz="3800" dirty="0" err="1"/>
              <a:t>vândut</a:t>
            </a:r>
            <a:r>
              <a:rPr lang="en-US" sz="3800" dirty="0"/>
              <a:t> </a:t>
            </a:r>
            <a:r>
              <a:rPr lang="en-US" sz="3800" dirty="0" err="1"/>
              <a:t>separat</a:t>
            </a:r>
            <a:r>
              <a:rPr lang="en-US" sz="3800" dirty="0"/>
              <a:t> de </a:t>
            </a:r>
            <a:r>
              <a:rPr lang="en-US" sz="3800" dirty="0" err="1"/>
              <a:t>către</a:t>
            </a:r>
            <a:r>
              <a:rPr lang="en-US" sz="3800" dirty="0"/>
              <a:t> </a:t>
            </a:r>
            <a:r>
              <a:rPr lang="en-US" sz="3800" dirty="0" err="1"/>
              <a:t>entitate</a:t>
            </a:r>
            <a:r>
              <a:rPr lang="en-US" sz="3800" dirty="0"/>
              <a:t>. </a:t>
            </a:r>
            <a:endParaRPr lang="ro-RO" sz="3800" dirty="0"/>
          </a:p>
          <a:p>
            <a:pPr marL="457200" indent="-457200" algn="just">
              <a:lnSpc>
                <a:spcPct val="17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800" dirty="0" err="1"/>
              <a:t>Dacă</a:t>
            </a:r>
            <a:r>
              <a:rPr lang="en-US" sz="3800" dirty="0"/>
              <a:t> </a:t>
            </a:r>
            <a:r>
              <a:rPr lang="en-US" sz="3800" dirty="0" err="1"/>
              <a:t>acesta</a:t>
            </a:r>
            <a:r>
              <a:rPr lang="en-US" sz="3800" dirty="0"/>
              <a:t> nu </a:t>
            </a:r>
            <a:r>
              <a:rPr lang="en-US" sz="3800" dirty="0" err="1"/>
              <a:t>este</a:t>
            </a:r>
            <a:r>
              <a:rPr lang="en-US" sz="3800" dirty="0"/>
              <a:t> </a:t>
            </a:r>
            <a:r>
              <a:rPr lang="en-US" sz="3800" dirty="0" err="1"/>
              <a:t>disponibil</a:t>
            </a:r>
            <a:r>
              <a:rPr lang="en-US" sz="3800" dirty="0"/>
              <a:t>, </a:t>
            </a:r>
            <a:r>
              <a:rPr lang="en-US" sz="3800" dirty="0" err="1"/>
              <a:t>entitatea</a:t>
            </a:r>
            <a:r>
              <a:rPr lang="en-US" sz="3800" dirty="0"/>
              <a:t> </a:t>
            </a:r>
            <a:r>
              <a:rPr lang="en-US" sz="3800" dirty="0" err="1"/>
              <a:t>va</a:t>
            </a:r>
            <a:r>
              <a:rPr lang="en-US" sz="3800" dirty="0"/>
              <a:t> </a:t>
            </a:r>
            <a:r>
              <a:rPr lang="en-US" sz="3800" dirty="0" err="1"/>
              <a:t>trebui</a:t>
            </a:r>
            <a:r>
              <a:rPr lang="en-US" sz="3800" dirty="0"/>
              <a:t> </a:t>
            </a:r>
            <a:r>
              <a:rPr lang="en-US" sz="3800" dirty="0" err="1"/>
              <a:t>să</a:t>
            </a:r>
            <a:r>
              <a:rPr lang="en-US" sz="3800" dirty="0"/>
              <a:t> </a:t>
            </a:r>
            <a:r>
              <a:rPr lang="en-US" sz="3800" dirty="0" err="1"/>
              <a:t>îl</a:t>
            </a:r>
            <a:r>
              <a:rPr lang="en-US" sz="3800" dirty="0"/>
              <a:t> </a:t>
            </a:r>
            <a:r>
              <a:rPr lang="en-US" sz="3800" dirty="0" err="1"/>
              <a:t>estimeze</a:t>
            </a:r>
            <a:r>
              <a:rPr lang="en-US" sz="3800" dirty="0"/>
              <a:t> </a:t>
            </a:r>
            <a:r>
              <a:rPr lang="en-US" sz="3800" dirty="0" err="1"/>
              <a:t>folosind</a:t>
            </a:r>
            <a:r>
              <a:rPr lang="en-US" sz="3800" dirty="0"/>
              <a:t> o </a:t>
            </a:r>
            <a:r>
              <a:rPr lang="en-US" sz="3800" dirty="0" err="1"/>
              <a:t>abordare</a:t>
            </a:r>
            <a:r>
              <a:rPr lang="en-US" sz="3800" dirty="0"/>
              <a:t> care </a:t>
            </a:r>
            <a:r>
              <a:rPr lang="en-US" sz="3800" dirty="0" err="1"/>
              <a:t>maximizează</a:t>
            </a:r>
            <a:r>
              <a:rPr lang="en-US" sz="3800" dirty="0"/>
              <a:t> </a:t>
            </a:r>
            <a:r>
              <a:rPr lang="en-US" sz="3800" dirty="0" err="1"/>
              <a:t>utilizarea</a:t>
            </a:r>
            <a:r>
              <a:rPr lang="en-US" sz="3800" dirty="0"/>
              <a:t> </a:t>
            </a:r>
            <a:r>
              <a:rPr lang="en-US" sz="3800" dirty="0" err="1"/>
              <a:t>unor</a:t>
            </a:r>
            <a:r>
              <a:rPr lang="en-US" sz="3800" dirty="0"/>
              <a:t> </a:t>
            </a:r>
            <a:r>
              <a:rPr lang="en-US" sz="3800" dirty="0" err="1"/>
              <a:t>inputuri</a:t>
            </a:r>
            <a:r>
              <a:rPr lang="en-US" sz="3800" dirty="0"/>
              <a:t> </a:t>
            </a:r>
            <a:r>
              <a:rPr lang="en-US" sz="3800" dirty="0" err="1"/>
              <a:t>observabile</a:t>
            </a:r>
            <a:r>
              <a:rPr lang="en-US" sz="3800" dirty="0"/>
              <a:t>. </a:t>
            </a:r>
            <a:endParaRPr lang="ro-RO" sz="3800" dirty="0"/>
          </a:p>
          <a:p>
            <a:pPr algn="just">
              <a:spcBef>
                <a:spcPct val="0"/>
              </a:spcBef>
            </a:pPr>
            <a:endParaRPr lang="ro-RO" dirty="0">
              <a:latin typeface="Arial Narrow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7341B-30D3-2330-FEB7-2BF0DFE66972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058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38E54-6385-4ACA-A9E6-75F3F7E6A2CB}" type="slidenum">
              <a:rPr lang="en-US" altLang="en-US" smtClean="0">
                <a:solidFill>
                  <a:srgbClr val="404040"/>
                </a:solidFill>
              </a:rPr>
              <a:pPr/>
              <a:t>22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ro-RO" altLang="en-US" sz="2400" b="1" dirty="0">
              <a:sym typeface="Webdings" pitchFamily="18" charset="2"/>
            </a:endParaRPr>
          </a:p>
          <a:p>
            <a:pPr marL="396875" indent="-396875" algn="just">
              <a:buNone/>
            </a:pPr>
            <a:r>
              <a:rPr lang="ro-RO" altLang="en-US" sz="2400" i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GB" altLang="en-US" sz="2400" i="1" dirty="0">
              <a:solidFill>
                <a:srgbClr val="002060"/>
              </a:solidFill>
              <a:latin typeface="Arial Narrow" pitchFamily="34" charset="0"/>
              <a:sym typeface="Webdings" pitchFamily="18" charset="2"/>
            </a:endParaRPr>
          </a:p>
          <a:p>
            <a:pPr algn="just" eaLnBrk="1" hangingPunct="1">
              <a:buFont typeface="Garamond" pitchFamily="18" charset="0"/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401" y="1434164"/>
            <a:ext cx="8645525" cy="4350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7398" y="2322285"/>
            <a:ext cx="9978440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</a:rPr>
              <a:t>RECUNOAŞTEREA VENITULUI </a:t>
            </a:r>
            <a:endParaRPr lang="ro-RO" sz="2400" b="1" dirty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70C0"/>
                </a:solidFill>
              </a:rPr>
              <a:t>PE MĂSURĂ CE ENTITATEA SATISFACE OBLIGAŢIA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/>
              <a:t>O </a:t>
            </a:r>
            <a:r>
              <a:rPr lang="en-US" sz="2400" dirty="0" err="1"/>
              <a:t>obligaţie</a:t>
            </a:r>
            <a:r>
              <a:rPr lang="en-US" sz="2400" dirty="0"/>
              <a:t> </a:t>
            </a:r>
            <a:r>
              <a:rPr lang="en-US" sz="2400" dirty="0" err="1"/>
              <a:t>generată</a:t>
            </a:r>
            <a:r>
              <a:rPr lang="en-US" sz="2400" dirty="0"/>
              <a:t> de contract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satisfăcută</a:t>
            </a:r>
            <a:r>
              <a:rPr lang="en-US" sz="2400" dirty="0"/>
              <a:t> </a:t>
            </a:r>
            <a:r>
              <a:rPr lang="en-US" sz="2400" dirty="0" err="1"/>
              <a:t>atunci</a:t>
            </a:r>
            <a:r>
              <a:rPr lang="en-US" sz="2400" dirty="0"/>
              <a:t> </a:t>
            </a:r>
            <a:r>
              <a:rPr lang="en-US" sz="2400" dirty="0" err="1"/>
              <a:t>când</a:t>
            </a:r>
            <a:r>
              <a:rPr lang="en-US" sz="2400" dirty="0"/>
              <a:t> </a:t>
            </a:r>
            <a:r>
              <a:rPr lang="en-US" sz="2400" dirty="0" err="1"/>
              <a:t>controlul</a:t>
            </a:r>
            <a:r>
              <a:rPr lang="en-US" sz="2400" dirty="0"/>
              <a:t> </a:t>
            </a:r>
            <a:r>
              <a:rPr lang="en-US" sz="2400" dirty="0" err="1"/>
              <a:t>asupra</a:t>
            </a:r>
            <a:r>
              <a:rPr lang="en-US" sz="2400" dirty="0"/>
              <a:t> </a:t>
            </a:r>
            <a:r>
              <a:rPr lang="en-US" sz="2400" dirty="0" err="1"/>
              <a:t>bunurilor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serviciilor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transferat</a:t>
            </a:r>
            <a:r>
              <a:rPr lang="en-US" sz="2400" dirty="0"/>
              <a:t> </a:t>
            </a:r>
            <a:r>
              <a:rPr lang="en-US" sz="2400" dirty="0" err="1"/>
              <a:t>clientului</a:t>
            </a:r>
            <a:r>
              <a:rPr lang="ro-RO" sz="2400" dirty="0"/>
              <a:t>;</a:t>
            </a:r>
            <a:r>
              <a:rPr lang="en-US" sz="2400" dirty="0"/>
              <a:t> </a:t>
            </a:r>
            <a:endParaRPr lang="ro-RO" sz="2400" dirty="0"/>
          </a:p>
          <a:p>
            <a:pPr marL="285750" indent="-285750" algn="just" eaLnBrk="1" hangingPunct="1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 err="1"/>
              <a:t>Controlul</a:t>
            </a:r>
            <a:r>
              <a:rPr lang="en-US" sz="2400" dirty="0"/>
              <a:t> </a:t>
            </a:r>
            <a:r>
              <a:rPr lang="en-US" sz="2400" dirty="0" err="1"/>
              <a:t>reprezintă</a:t>
            </a:r>
            <a:r>
              <a:rPr lang="en-US" sz="2400" dirty="0"/>
              <a:t> </a:t>
            </a:r>
            <a:r>
              <a:rPr lang="en-US" sz="2400" dirty="0" err="1"/>
              <a:t>abilitatea</a:t>
            </a:r>
            <a:r>
              <a:rPr lang="en-US" sz="2400" dirty="0"/>
              <a:t> de a decide </a:t>
            </a:r>
            <a:r>
              <a:rPr lang="en-US" sz="2400" dirty="0" err="1"/>
              <a:t>utilizarea</a:t>
            </a:r>
            <a:r>
              <a:rPr lang="en-US" sz="2400" dirty="0"/>
              <a:t> </a:t>
            </a:r>
            <a:r>
              <a:rPr lang="en-US" sz="2400" dirty="0" err="1"/>
              <a:t>şi</a:t>
            </a:r>
            <a:r>
              <a:rPr lang="en-US" sz="2400" dirty="0"/>
              <a:t> de a </a:t>
            </a:r>
            <a:r>
              <a:rPr lang="en-US" sz="2400" dirty="0" err="1"/>
              <a:t>obţine</a:t>
            </a:r>
            <a:r>
              <a:rPr lang="en-US" sz="2400" dirty="0"/>
              <a:t> </a:t>
            </a:r>
            <a:r>
              <a:rPr lang="en-US" sz="2400" dirty="0" err="1"/>
              <a:t>majoritatea</a:t>
            </a:r>
            <a:r>
              <a:rPr lang="en-US" sz="2400" dirty="0"/>
              <a:t> </a:t>
            </a:r>
            <a:r>
              <a:rPr lang="en-US" sz="2400" dirty="0" err="1"/>
              <a:t>beneficiilor</a:t>
            </a:r>
            <a:r>
              <a:rPr lang="en-US" sz="2400" dirty="0"/>
              <a:t> </a:t>
            </a:r>
            <a:r>
              <a:rPr lang="en-US" sz="2400" dirty="0" err="1"/>
              <a:t>rămase</a:t>
            </a:r>
            <a:r>
              <a:rPr lang="en-US" sz="2400" dirty="0"/>
              <a:t> </a:t>
            </a:r>
            <a:r>
              <a:rPr lang="en-US" sz="2400" dirty="0" err="1"/>
              <a:t>aferente</a:t>
            </a:r>
            <a:r>
              <a:rPr lang="en-US" sz="2400" dirty="0"/>
              <a:t> </a:t>
            </a:r>
            <a:r>
              <a:rPr lang="en-US" sz="2400" dirty="0" err="1"/>
              <a:t>bunului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serviciului</a:t>
            </a:r>
            <a:r>
              <a:rPr lang="en-US" sz="2400" dirty="0"/>
              <a:t> </a:t>
            </a:r>
            <a:r>
              <a:rPr lang="en-US" sz="2400" dirty="0" err="1"/>
              <a:t>transferat</a:t>
            </a:r>
            <a:r>
              <a:rPr lang="en-US" sz="2400" dirty="0"/>
              <a:t>. </a:t>
            </a:r>
            <a:endParaRPr lang="ro-RO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263821-9DE9-FC5C-2218-2AC3456D6C7A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456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23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11763" y="1632857"/>
            <a:ext cx="10198359" cy="4313918"/>
          </a:xfrm>
        </p:spPr>
        <p:txBody>
          <a:bodyPr>
            <a:normAutofit fontScale="32500" lnSpcReduction="20000"/>
          </a:bodyPr>
          <a:lstStyle/>
          <a:p>
            <a:pPr marL="0" lvl="1" indent="0" fontAlgn="auto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73000"/>
              <a:buNone/>
              <a:defRPr/>
            </a:pPr>
            <a:r>
              <a:rPr lang="ro-RO" sz="5500" b="1" i="1" dirty="0">
                <a:solidFill>
                  <a:schemeClr val="accent5">
                    <a:lumMod val="75000"/>
                  </a:schemeClr>
                </a:solidFill>
              </a:rPr>
              <a:t>Particularități privind aplicarea </a:t>
            </a:r>
            <a:r>
              <a:rPr lang="en-US" sz="5500" b="1" i="1" dirty="0">
                <a:solidFill>
                  <a:schemeClr val="accent5">
                    <a:lumMod val="75000"/>
                  </a:schemeClr>
                </a:solidFill>
              </a:rPr>
              <a:t> IFRS</a:t>
            </a:r>
            <a:r>
              <a:rPr lang="ro-RO" sz="5500" b="1" i="1" dirty="0">
                <a:solidFill>
                  <a:schemeClr val="accent5">
                    <a:lumMod val="75000"/>
                  </a:schemeClr>
                </a:solidFill>
              </a:rPr>
              <a:t> 15 Venituri din contracte cu clienții:</a:t>
            </a:r>
          </a:p>
          <a:p>
            <a:pPr algn="just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</a:pPr>
            <a:r>
              <a:rPr lang="ro-RO" sz="6400" b="1" dirty="0">
                <a:solidFill>
                  <a:srgbClr val="0070C0"/>
                </a:solidFill>
                <a:latin typeface="Calibri body"/>
              </a:rPr>
              <a:t>Modificarea unui contract: </a:t>
            </a:r>
            <a:r>
              <a:rPr lang="ro-RO" sz="6400" dirty="0">
                <a:latin typeface="Calibri body"/>
              </a:rPr>
              <a:t>este o schimbare a domeniului de aplicare sau a prețului unui </a:t>
            </a:r>
            <a:r>
              <a:rPr lang="vi-VN" sz="6400" dirty="0">
                <a:latin typeface="Calibri body"/>
              </a:rPr>
              <a:t>contract (sau a ambelor) care este aprobată de părțile contractului.</a:t>
            </a:r>
            <a:r>
              <a:rPr lang="ro-RO" sz="6400" dirty="0">
                <a:latin typeface="Calibri body"/>
              </a:rPr>
              <a:t> (IFRS 15, par. 18)</a:t>
            </a:r>
          </a:p>
          <a:p>
            <a:pPr algn="just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</a:pPr>
            <a:r>
              <a:rPr lang="ro-RO" sz="6500" b="1" dirty="0">
                <a:solidFill>
                  <a:srgbClr val="0070C0"/>
                </a:solidFill>
                <a:latin typeface="Calibri body"/>
              </a:rPr>
              <a:t>Recunoașterea în contabilitate </a:t>
            </a:r>
            <a:r>
              <a:rPr lang="ro-RO" sz="6400" dirty="0">
                <a:latin typeface="Calibri body"/>
              </a:rPr>
              <a:t>a modificării unui contract:</a:t>
            </a:r>
          </a:p>
          <a:p>
            <a:pPr lvl="2" indent="-182880" algn="just" fontAlgn="auto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r>
              <a:rPr lang="ro-RO" sz="6600" b="1" i="1" dirty="0">
                <a:solidFill>
                  <a:srgbClr val="FFC000"/>
                </a:solidFill>
              </a:rPr>
              <a:t>E</a:t>
            </a:r>
            <a:r>
              <a:rPr lang="en-US" sz="6600" b="1" i="1" dirty="0" err="1">
                <a:solidFill>
                  <a:srgbClr val="FFC000"/>
                </a:solidFill>
              </a:rPr>
              <a:t>ste</a:t>
            </a:r>
            <a:r>
              <a:rPr lang="en-US" sz="6600" b="1" i="1" dirty="0">
                <a:solidFill>
                  <a:srgbClr val="FFC000"/>
                </a:solidFill>
              </a:rPr>
              <a:t> </a:t>
            </a:r>
            <a:r>
              <a:rPr lang="en-US" sz="6600" b="1" i="1" dirty="0" err="1">
                <a:solidFill>
                  <a:srgbClr val="FFC000"/>
                </a:solidFill>
              </a:rPr>
              <a:t>considerat</a:t>
            </a:r>
            <a:r>
              <a:rPr lang="ro-RO" sz="6600" b="1" i="1" dirty="0">
                <a:solidFill>
                  <a:srgbClr val="FFC000"/>
                </a:solidFill>
              </a:rPr>
              <a:t>ă</a:t>
            </a:r>
            <a:r>
              <a:rPr lang="en-US" sz="6600" b="1" i="1" dirty="0">
                <a:solidFill>
                  <a:srgbClr val="FFC000"/>
                </a:solidFill>
              </a:rPr>
              <a:t> un contract </a:t>
            </a:r>
            <a:r>
              <a:rPr lang="en-US" sz="6600" b="1" i="1" dirty="0" err="1">
                <a:solidFill>
                  <a:srgbClr val="FFC000"/>
                </a:solidFill>
              </a:rPr>
              <a:t>separat</a:t>
            </a:r>
            <a:r>
              <a:rPr lang="ro-RO" sz="6600" b="1" i="1" dirty="0">
                <a:solidFill>
                  <a:srgbClr val="FFC000"/>
                </a:solidFill>
              </a:rPr>
              <a:t> </a:t>
            </a:r>
            <a:r>
              <a:rPr lang="ro-RO" sz="6600" dirty="0">
                <a:latin typeface="Calibri body"/>
              </a:rPr>
              <a:t>(IFRS 15, par. 20)</a:t>
            </a:r>
          </a:p>
          <a:p>
            <a:pPr lvl="2" indent="-182880" algn="just" fontAlgn="auto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r>
              <a:rPr lang="ro-RO" sz="6600" b="1" i="1" dirty="0">
                <a:solidFill>
                  <a:srgbClr val="FFC000"/>
                </a:solidFill>
              </a:rPr>
              <a:t>NU</a:t>
            </a:r>
            <a:r>
              <a:rPr lang="en-US" sz="6600" b="1" i="1" dirty="0">
                <a:solidFill>
                  <a:srgbClr val="FFC000"/>
                </a:solidFill>
              </a:rPr>
              <a:t> </a:t>
            </a:r>
            <a:r>
              <a:rPr lang="en-US" sz="6600" b="1" i="1" dirty="0" err="1">
                <a:solidFill>
                  <a:srgbClr val="FFC000"/>
                </a:solidFill>
              </a:rPr>
              <a:t>este</a:t>
            </a:r>
            <a:r>
              <a:rPr lang="en-US" sz="6600" b="1" i="1" dirty="0">
                <a:solidFill>
                  <a:srgbClr val="FFC000"/>
                </a:solidFill>
              </a:rPr>
              <a:t> </a:t>
            </a:r>
            <a:r>
              <a:rPr lang="ro-RO" sz="6600" b="1" i="1" dirty="0">
                <a:solidFill>
                  <a:srgbClr val="FFC000"/>
                </a:solidFill>
              </a:rPr>
              <a:t> considerată un contract separat </a:t>
            </a:r>
            <a:r>
              <a:rPr lang="ro-RO" sz="7200" dirty="0">
                <a:latin typeface="Calibri body"/>
              </a:rPr>
              <a:t>(IFRS 15, par. 21)</a:t>
            </a:r>
          </a:p>
          <a:p>
            <a:pPr lvl="2" indent="-182880" algn="just" fontAlgn="auto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endParaRPr lang="ro-RO" sz="6600" dirty="0">
              <a:latin typeface="Calibri body"/>
            </a:endParaRPr>
          </a:p>
          <a:p>
            <a:pPr lvl="2" indent="-182880" algn="just" fontAlgn="auto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endParaRPr lang="ro-RO" sz="6600" dirty="0">
              <a:latin typeface="Calibri body"/>
            </a:endParaRPr>
          </a:p>
          <a:p>
            <a:pPr lvl="2" indent="-182880" fontAlgn="auto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endParaRPr lang="ro-RO" altLang="en-US" sz="4200" b="1" i="1" dirty="0">
              <a:solidFill>
                <a:srgbClr val="FFC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2B6165-62DF-6DA3-7A8F-F69C25F5AF89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968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24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268962" y="1800711"/>
            <a:ext cx="10319657" cy="4351337"/>
          </a:xfrm>
        </p:spPr>
        <p:txBody>
          <a:bodyPr>
            <a:normAutofit fontScale="47500" lnSpcReduction="20000"/>
          </a:bodyPr>
          <a:lstStyle/>
          <a:p>
            <a:pPr marL="0" lvl="1" indent="0" algn="just" fontAlgn="auto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73000"/>
              <a:buNone/>
              <a:defRPr/>
            </a:pPr>
            <a:r>
              <a:rPr lang="ro-RO" sz="5500" b="1" i="1" dirty="0">
                <a:solidFill>
                  <a:schemeClr val="accent5">
                    <a:lumMod val="75000"/>
                  </a:schemeClr>
                </a:solidFill>
              </a:rPr>
              <a:t>Particularități privind aplicarea </a:t>
            </a:r>
            <a:r>
              <a:rPr lang="en-US" sz="5500" b="1" i="1" dirty="0">
                <a:solidFill>
                  <a:schemeClr val="accent5">
                    <a:lumMod val="75000"/>
                  </a:schemeClr>
                </a:solidFill>
              </a:rPr>
              <a:t> IFRS</a:t>
            </a:r>
            <a:r>
              <a:rPr lang="ro-RO" sz="5500" b="1" i="1" dirty="0">
                <a:solidFill>
                  <a:schemeClr val="accent5">
                    <a:lumMod val="75000"/>
                  </a:schemeClr>
                </a:solidFill>
              </a:rPr>
              <a:t> 15 Venituri din contracte cu clienții:</a:t>
            </a:r>
          </a:p>
          <a:p>
            <a:pPr lvl="2" indent="-182880" algn="just" fontAlgn="auto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r>
              <a:rPr lang="ro-RO" sz="6600" b="1" i="1" dirty="0">
                <a:solidFill>
                  <a:srgbClr val="FFC000"/>
                </a:solidFill>
              </a:rPr>
              <a:t>Modificarea contractuală e</a:t>
            </a:r>
            <a:r>
              <a:rPr lang="en-US" sz="6600" b="1" i="1" dirty="0" err="1">
                <a:solidFill>
                  <a:srgbClr val="FFC000"/>
                </a:solidFill>
              </a:rPr>
              <a:t>ste</a:t>
            </a:r>
            <a:r>
              <a:rPr lang="en-US" sz="6600" b="1" i="1" dirty="0">
                <a:solidFill>
                  <a:srgbClr val="FFC000"/>
                </a:solidFill>
              </a:rPr>
              <a:t> </a:t>
            </a:r>
            <a:r>
              <a:rPr lang="en-US" sz="6600" b="1" i="1" dirty="0" err="1">
                <a:solidFill>
                  <a:srgbClr val="FFC000"/>
                </a:solidFill>
              </a:rPr>
              <a:t>considerat</a:t>
            </a:r>
            <a:r>
              <a:rPr lang="ro-RO" sz="6600" b="1" i="1" dirty="0">
                <a:solidFill>
                  <a:srgbClr val="FFC000"/>
                </a:solidFill>
              </a:rPr>
              <a:t>ă</a:t>
            </a:r>
            <a:r>
              <a:rPr lang="en-US" sz="6600" b="1" i="1" dirty="0">
                <a:solidFill>
                  <a:srgbClr val="FFC000"/>
                </a:solidFill>
              </a:rPr>
              <a:t> un contract </a:t>
            </a:r>
            <a:r>
              <a:rPr lang="en-US" sz="6600" b="1" i="1" dirty="0" err="1">
                <a:solidFill>
                  <a:srgbClr val="FFC000"/>
                </a:solidFill>
              </a:rPr>
              <a:t>separat</a:t>
            </a:r>
            <a:r>
              <a:rPr lang="ro-RO" sz="6600" b="1" i="1" dirty="0">
                <a:solidFill>
                  <a:srgbClr val="FFC000"/>
                </a:solidFill>
              </a:rPr>
              <a:t> </a:t>
            </a:r>
            <a:r>
              <a:rPr lang="ro-RO" sz="6600" dirty="0">
                <a:latin typeface="Calibri body"/>
              </a:rPr>
              <a:t>(IFRS 15, par. 20)</a:t>
            </a:r>
          </a:p>
          <a:p>
            <a:pPr lvl="2" indent="-182880" algn="just" fontAlgn="auto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r>
              <a:rPr lang="ro-RO" sz="6600" b="1" i="1" dirty="0">
                <a:solidFill>
                  <a:srgbClr val="FFC000"/>
                </a:solidFill>
              </a:rPr>
              <a:t>Modificarea contractuală NU</a:t>
            </a:r>
            <a:r>
              <a:rPr lang="en-US" sz="6600" b="1" i="1" dirty="0">
                <a:solidFill>
                  <a:srgbClr val="FFC000"/>
                </a:solidFill>
              </a:rPr>
              <a:t> </a:t>
            </a:r>
            <a:r>
              <a:rPr lang="en-US" sz="6600" b="1" i="1" dirty="0" err="1">
                <a:solidFill>
                  <a:srgbClr val="FFC000"/>
                </a:solidFill>
              </a:rPr>
              <a:t>este</a:t>
            </a:r>
            <a:r>
              <a:rPr lang="en-US" sz="6600" b="1" i="1" dirty="0">
                <a:solidFill>
                  <a:srgbClr val="FFC000"/>
                </a:solidFill>
              </a:rPr>
              <a:t> </a:t>
            </a:r>
            <a:r>
              <a:rPr lang="ro-RO" sz="6600" b="1" i="1" dirty="0">
                <a:solidFill>
                  <a:srgbClr val="FFC000"/>
                </a:solidFill>
              </a:rPr>
              <a:t> considerată un contract separat </a:t>
            </a:r>
            <a:r>
              <a:rPr lang="ro-RO" sz="7200" dirty="0">
                <a:latin typeface="Calibri body"/>
              </a:rPr>
              <a:t>(IFRS 15, par. 21)</a:t>
            </a:r>
          </a:p>
          <a:p>
            <a:pPr lvl="2" indent="-182880" algn="just" fontAlgn="auto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endParaRPr lang="ro-RO" sz="6600" dirty="0">
              <a:latin typeface="Calibri body"/>
            </a:endParaRPr>
          </a:p>
          <a:p>
            <a:pPr lvl="2" indent="-182880" algn="just" fontAlgn="auto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endParaRPr lang="ro-RO" sz="6600" dirty="0">
              <a:latin typeface="Calibri body"/>
            </a:endParaRPr>
          </a:p>
          <a:p>
            <a:pPr lvl="2" indent="-182880" fontAlgn="auto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endParaRPr lang="ro-RO" altLang="en-US" sz="4200" b="1" i="1" dirty="0">
              <a:solidFill>
                <a:srgbClr val="FFC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95CBAE-D537-8FB2-D528-ADBA45D24C3B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252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25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94318" y="989046"/>
            <a:ext cx="10440955" cy="5454616"/>
          </a:xfrm>
        </p:spPr>
        <p:txBody>
          <a:bodyPr>
            <a:normAutofit fontScale="25000" lnSpcReduction="20000"/>
          </a:bodyPr>
          <a:lstStyle/>
          <a:p>
            <a:pPr marL="0" lvl="1" indent="0" algn="just" fontAlgn="auto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None/>
              <a:defRPr/>
            </a:pPr>
            <a:r>
              <a:rPr lang="ro-RO" sz="7200" b="1" i="1" dirty="0">
                <a:solidFill>
                  <a:schemeClr val="accent5">
                    <a:lumMod val="75000"/>
                  </a:schemeClr>
                </a:solidFill>
              </a:rPr>
              <a:t>Particularități privind aplicarea </a:t>
            </a:r>
            <a:r>
              <a:rPr lang="en-US" sz="7200" b="1" i="1" dirty="0">
                <a:solidFill>
                  <a:schemeClr val="accent5">
                    <a:lumMod val="75000"/>
                  </a:schemeClr>
                </a:solidFill>
              </a:rPr>
              <a:t> IFRS</a:t>
            </a:r>
            <a:r>
              <a:rPr lang="ro-RO" sz="7200" b="1" i="1" dirty="0">
                <a:solidFill>
                  <a:schemeClr val="accent5">
                    <a:lumMod val="75000"/>
                  </a:schemeClr>
                </a:solidFill>
              </a:rPr>
              <a:t> 15 Venituri din contracte cu clienții:</a:t>
            </a:r>
          </a:p>
          <a:p>
            <a:pPr indent="-182880" algn="just" fontAlgn="auto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r>
              <a:rPr lang="ro-RO" sz="7200" b="1" i="1" dirty="0">
                <a:solidFill>
                  <a:srgbClr val="FFC000"/>
                </a:solidFill>
              </a:rPr>
              <a:t>Modificarea contractuală e</a:t>
            </a:r>
            <a:r>
              <a:rPr lang="en-US" sz="7200" b="1" i="1" dirty="0" err="1">
                <a:solidFill>
                  <a:srgbClr val="FFC000"/>
                </a:solidFill>
              </a:rPr>
              <a:t>ste</a:t>
            </a:r>
            <a:r>
              <a:rPr lang="en-US" sz="7200" b="1" i="1" dirty="0">
                <a:solidFill>
                  <a:srgbClr val="FFC000"/>
                </a:solidFill>
              </a:rPr>
              <a:t> </a:t>
            </a:r>
            <a:r>
              <a:rPr lang="en-US" sz="7200" b="1" i="1" dirty="0" err="1">
                <a:solidFill>
                  <a:srgbClr val="FFC000"/>
                </a:solidFill>
              </a:rPr>
              <a:t>considerat</a:t>
            </a:r>
            <a:r>
              <a:rPr lang="ro-RO" sz="7200" b="1" i="1" dirty="0">
                <a:solidFill>
                  <a:srgbClr val="FFC000"/>
                </a:solidFill>
              </a:rPr>
              <a:t>ă</a:t>
            </a:r>
            <a:r>
              <a:rPr lang="en-US" sz="7200" b="1" i="1" dirty="0">
                <a:solidFill>
                  <a:srgbClr val="FFC000"/>
                </a:solidFill>
              </a:rPr>
              <a:t> un contract </a:t>
            </a:r>
            <a:r>
              <a:rPr lang="en-US" sz="7200" b="1" i="1" dirty="0" err="1">
                <a:solidFill>
                  <a:srgbClr val="FFC000"/>
                </a:solidFill>
              </a:rPr>
              <a:t>separat</a:t>
            </a:r>
            <a:r>
              <a:rPr lang="ro-RO" sz="7200" b="1" i="1" dirty="0">
                <a:solidFill>
                  <a:srgbClr val="FFC000"/>
                </a:solidFill>
              </a:rPr>
              <a:t> </a:t>
            </a:r>
            <a:r>
              <a:rPr lang="ro-RO" sz="7200" dirty="0"/>
              <a:t>(IFRS 15, par. 20)</a:t>
            </a:r>
          </a:p>
          <a:p>
            <a:pPr marL="0" indent="0" algn="just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7200" dirty="0"/>
              <a:t>O entitate trebuie să contabilizeze o modificare a contractului ca pe un contract separat</a:t>
            </a:r>
            <a:r>
              <a:rPr lang="ro-RO" sz="7200" dirty="0"/>
              <a:t> </a:t>
            </a:r>
            <a:r>
              <a:rPr lang="vi-VN" sz="7200" dirty="0"/>
              <a:t>dacă sunt îndeplinite următoarele două condiţii: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7200" dirty="0"/>
              <a:t>(a) domeniul de aplicare al contractului se extinde ca urmare a adăugării unor bunuri</a:t>
            </a:r>
            <a:r>
              <a:rPr lang="ro-RO" sz="7200" dirty="0"/>
              <a:t> sau servicii promise distincte (în conformitate cu punctele 26-30); și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sz="7200" dirty="0"/>
              <a:t>(b) prețul contractului crește cu un cuantum al contravalorii care reflectă </a:t>
            </a:r>
            <a:r>
              <a:rPr lang="it-IT" sz="7200" i="1" dirty="0"/>
              <a:t>prețurile individuale</a:t>
            </a:r>
            <a:r>
              <a:rPr lang="ro-RO" sz="7200" i="1" dirty="0"/>
              <a:t> </a:t>
            </a:r>
            <a:r>
              <a:rPr lang="vi-VN" sz="7200" i="1" dirty="0"/>
              <a:t>de vânzare </a:t>
            </a:r>
            <a:r>
              <a:rPr lang="vi-VN" sz="7200" dirty="0"/>
              <a:t>ale entității pentru bunurile sau serviciile suplimentare promise și</a:t>
            </a:r>
            <a:r>
              <a:rPr lang="ro-RO" sz="7200" dirty="0"/>
              <a:t> </a:t>
            </a:r>
            <a:r>
              <a:rPr lang="vi-VN" sz="7200" dirty="0"/>
              <a:t>orice ajustări corespunzătoare ale prețului respectiv pentru reflectarea circumstanțelor</a:t>
            </a:r>
            <a:r>
              <a:rPr lang="ro-RO" sz="7200" dirty="0"/>
              <a:t> </a:t>
            </a:r>
            <a:r>
              <a:rPr lang="pt-BR" sz="7200" dirty="0"/>
              <a:t>acelui contract. De exemplu, o entitate poate ajusta prețul individual de vânzare</a:t>
            </a:r>
            <a:r>
              <a:rPr lang="ro-RO" sz="7200" dirty="0"/>
              <a:t> </a:t>
            </a:r>
            <a:r>
              <a:rPr lang="vi-VN" sz="7200" dirty="0"/>
              <a:t>al oricărui bun sau serviciu suplimentar cu o reducere pe care o primește clientul,</a:t>
            </a:r>
            <a:r>
              <a:rPr lang="ro-RO" sz="7200" dirty="0"/>
              <a:t> </a:t>
            </a:r>
            <a:r>
              <a:rPr lang="vi-VN" sz="7200" dirty="0"/>
              <a:t>deoarece nu este necesar ca entitatea să suporte costurile generate de vânzare pe</a:t>
            </a:r>
            <a:r>
              <a:rPr lang="ro-RO" sz="7200" dirty="0"/>
              <a:t> care le-ar suporta la vânzarea unui bun sau serviciu similar unui nou client.</a:t>
            </a:r>
          </a:p>
          <a:p>
            <a:pPr lvl="2" indent="-182880" algn="just" fontAlgn="auto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endParaRPr lang="ro-RO" sz="6600" dirty="0">
              <a:latin typeface="Calibri body"/>
            </a:endParaRPr>
          </a:p>
          <a:p>
            <a:pPr lvl="2" indent="-182880" fontAlgn="auto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endParaRPr lang="ro-RO" altLang="en-US" sz="4200" b="1" i="1" dirty="0">
              <a:solidFill>
                <a:srgbClr val="FFC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E5D69E-7B32-F396-F926-78FDBA696C6A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96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26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156996" y="1092816"/>
            <a:ext cx="10801739" cy="5628660"/>
          </a:xfrm>
        </p:spPr>
        <p:txBody>
          <a:bodyPr>
            <a:normAutofit fontScale="40000" lnSpcReduction="20000"/>
          </a:bodyPr>
          <a:lstStyle/>
          <a:p>
            <a:pPr marL="0" lvl="1" indent="0" algn="just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None/>
              <a:defRPr/>
            </a:pPr>
            <a:r>
              <a:rPr lang="ro-RO" sz="5000" b="1" i="1" dirty="0">
                <a:solidFill>
                  <a:schemeClr val="accent5">
                    <a:lumMod val="75000"/>
                  </a:schemeClr>
                </a:solidFill>
              </a:rPr>
              <a:t>Particularități privind aplicarea </a:t>
            </a:r>
            <a:r>
              <a:rPr lang="en-US" sz="5000" b="1" i="1" dirty="0">
                <a:solidFill>
                  <a:schemeClr val="accent5">
                    <a:lumMod val="75000"/>
                  </a:schemeClr>
                </a:solidFill>
              </a:rPr>
              <a:t> IFRS</a:t>
            </a:r>
            <a:r>
              <a:rPr lang="ro-RO" sz="5000" b="1" i="1" dirty="0">
                <a:solidFill>
                  <a:schemeClr val="accent5">
                    <a:lumMod val="75000"/>
                  </a:schemeClr>
                </a:solidFill>
              </a:rPr>
              <a:t> 15 Venituri din contracte cu clienții:</a:t>
            </a:r>
          </a:p>
          <a:p>
            <a:pPr indent="-182880" algn="just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r>
              <a:rPr lang="ro-RO" sz="5000" b="1" i="1" dirty="0">
                <a:solidFill>
                  <a:srgbClr val="FFC000"/>
                </a:solidFill>
              </a:rPr>
              <a:t>Modificarea contractuală  NU e</a:t>
            </a:r>
            <a:r>
              <a:rPr lang="en-US" sz="5000" b="1" i="1" dirty="0" err="1">
                <a:solidFill>
                  <a:srgbClr val="FFC000"/>
                </a:solidFill>
              </a:rPr>
              <a:t>ste</a:t>
            </a:r>
            <a:r>
              <a:rPr lang="en-US" sz="5000" b="1" i="1" dirty="0">
                <a:solidFill>
                  <a:srgbClr val="FFC000"/>
                </a:solidFill>
              </a:rPr>
              <a:t> </a:t>
            </a:r>
            <a:r>
              <a:rPr lang="en-US" sz="5000" b="1" i="1" dirty="0" err="1">
                <a:solidFill>
                  <a:srgbClr val="FFC000"/>
                </a:solidFill>
              </a:rPr>
              <a:t>considerat</a:t>
            </a:r>
            <a:r>
              <a:rPr lang="ro-RO" sz="5000" b="1" i="1" dirty="0">
                <a:solidFill>
                  <a:srgbClr val="FFC000"/>
                </a:solidFill>
              </a:rPr>
              <a:t>ă</a:t>
            </a:r>
            <a:r>
              <a:rPr lang="en-US" sz="5000" b="1" i="1" dirty="0">
                <a:solidFill>
                  <a:srgbClr val="FFC000"/>
                </a:solidFill>
              </a:rPr>
              <a:t> un contract </a:t>
            </a:r>
            <a:r>
              <a:rPr lang="en-US" sz="5000" b="1" i="1" dirty="0" err="1">
                <a:solidFill>
                  <a:srgbClr val="FFC000"/>
                </a:solidFill>
              </a:rPr>
              <a:t>separat</a:t>
            </a:r>
            <a:r>
              <a:rPr lang="ro-RO" sz="5000" b="1" i="1" dirty="0">
                <a:solidFill>
                  <a:srgbClr val="FFC000"/>
                </a:solidFill>
              </a:rPr>
              <a:t> </a:t>
            </a:r>
            <a:r>
              <a:rPr lang="ro-RO" sz="5000" dirty="0"/>
              <a:t>(IFRS 15, par. 21)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vi-VN" sz="5000" dirty="0">
                <a:latin typeface="Calibri" pitchFamily="34" charset="0"/>
                <a:cs typeface="Calibri" pitchFamily="34" charset="0"/>
              </a:rPr>
              <a:t>Dacă o modificare a unui contract nu este contabilizată ca un contract separat în conformitate</a:t>
            </a:r>
            <a:r>
              <a:rPr lang="ro-RO" sz="50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5000" dirty="0">
                <a:latin typeface="Calibri" pitchFamily="34" charset="0"/>
                <a:cs typeface="Calibri" pitchFamily="34" charset="0"/>
              </a:rPr>
              <a:t>cu punctul 20, o entitate trebuie să contabilizeze bunurile sau serviciile promise care</a:t>
            </a:r>
            <a:r>
              <a:rPr lang="ro-RO" sz="50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5000" dirty="0">
                <a:latin typeface="Calibri" pitchFamily="34" charset="0"/>
                <a:cs typeface="Calibri" pitchFamily="34" charset="0"/>
              </a:rPr>
              <a:t>nu au fost încă transferate la data modificării contractului (adică bunurile sau serviciile</a:t>
            </a:r>
            <a:r>
              <a:rPr lang="ro-RO" sz="50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5000" dirty="0">
                <a:latin typeface="Calibri" pitchFamily="34" charset="0"/>
                <a:cs typeface="Calibri" pitchFamily="34" charset="0"/>
              </a:rPr>
              <a:t>promise rămase) în oricare dintre modalitățile următoare care poate fi aplicată: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pt-BR" sz="5000" dirty="0">
                <a:latin typeface="Calibri" pitchFamily="34" charset="0"/>
                <a:cs typeface="Calibri" pitchFamily="34" charset="0"/>
              </a:rPr>
              <a:t>(a) O entitate trebuie să contabilizeze modificarea contractului ca și cum ar reprezenta o</a:t>
            </a:r>
            <a:r>
              <a:rPr lang="ro-RO" sz="50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5000" dirty="0">
                <a:latin typeface="Calibri" pitchFamily="34" charset="0"/>
                <a:cs typeface="Calibri" pitchFamily="34" charset="0"/>
              </a:rPr>
              <a:t>reziliere a contractului actual și crearea unui nou contract dacă bunurile sau serviciile</a:t>
            </a:r>
            <a:r>
              <a:rPr lang="ro-RO" sz="50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5000" dirty="0">
                <a:latin typeface="Calibri" pitchFamily="34" charset="0"/>
                <a:cs typeface="Calibri" pitchFamily="34" charset="0"/>
              </a:rPr>
              <a:t>rămase sunt distincte față de bunurile sau serviciile transferate la data modificării</a:t>
            </a:r>
            <a:r>
              <a:rPr lang="ro-RO" sz="50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5000" dirty="0">
                <a:latin typeface="Calibri" pitchFamily="34" charset="0"/>
                <a:cs typeface="Calibri" pitchFamily="34" charset="0"/>
              </a:rPr>
              <a:t>contractului sau anterior acestei date. Cuantumul contravalorii care trebuie alocată</a:t>
            </a:r>
            <a:r>
              <a:rPr lang="ro-RO" sz="50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5000" dirty="0">
                <a:latin typeface="Calibri" pitchFamily="34" charset="0"/>
                <a:cs typeface="Calibri" pitchFamily="34" charset="0"/>
              </a:rPr>
              <a:t>obligațiilor de executare rămase (sau bunurilor sau serviciilor distincte rămase aferente</a:t>
            </a:r>
            <a:r>
              <a:rPr lang="ro-RO" sz="5000" dirty="0">
                <a:latin typeface="Calibri" pitchFamily="34" charset="0"/>
                <a:cs typeface="Calibri" pitchFamily="34" charset="0"/>
              </a:rPr>
              <a:t> unei singure obligații de executare identificate în conformitate cu punctul 22 litera (b)) este suma dintre: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vi-VN" sz="5000" dirty="0">
                <a:latin typeface="Calibri" pitchFamily="34" charset="0"/>
                <a:cs typeface="Calibri" pitchFamily="34" charset="0"/>
              </a:rPr>
              <a:t>(i) contravaloarea promisă de client (inclusiv sumele primite deja de la client)</a:t>
            </a:r>
            <a:r>
              <a:rPr lang="ro-RO" sz="5000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sz="5000" dirty="0">
                <a:latin typeface="Calibri" pitchFamily="34" charset="0"/>
                <a:cs typeface="Calibri" pitchFamily="34" charset="0"/>
              </a:rPr>
              <a:t>care a fost inclusă în estimarea preţului tranzacţiei și care nu a fost recunoscută</a:t>
            </a:r>
            <a:r>
              <a:rPr lang="ro-RO" sz="5000" dirty="0">
                <a:latin typeface="Calibri" pitchFamily="34" charset="0"/>
                <a:cs typeface="Calibri" pitchFamily="34" charset="0"/>
              </a:rPr>
              <a:t> ca venituri; și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vi-VN" sz="5000" dirty="0">
                <a:latin typeface="Calibri" pitchFamily="34" charset="0"/>
                <a:cs typeface="Calibri" pitchFamily="34" charset="0"/>
              </a:rPr>
              <a:t>(ii) contravaloarea promisă ca parte a modificării contractului.</a:t>
            </a:r>
          </a:p>
          <a:p>
            <a:pPr lvl="2" indent="-182880" fontAlgn="auto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endParaRPr lang="ro-RO" altLang="en-US" sz="4200" b="1" i="1" dirty="0">
              <a:solidFill>
                <a:srgbClr val="FFC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7139D1-3A78-ACCE-8BFA-A13884A1EA04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20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27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483568" y="1139828"/>
            <a:ext cx="9937102" cy="5216523"/>
          </a:xfrm>
        </p:spPr>
        <p:txBody>
          <a:bodyPr>
            <a:normAutofit fontScale="25000" lnSpcReduction="20000"/>
          </a:bodyPr>
          <a:lstStyle/>
          <a:p>
            <a:pPr marL="0" lvl="1" indent="0" algn="just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None/>
              <a:defRPr/>
            </a:pPr>
            <a:r>
              <a:rPr lang="ro-RO" sz="8400" b="1" i="1" dirty="0">
                <a:solidFill>
                  <a:schemeClr val="accent5">
                    <a:lumMod val="75000"/>
                  </a:schemeClr>
                </a:solidFill>
              </a:rPr>
              <a:t>Particularități privind aplicarea </a:t>
            </a:r>
            <a:r>
              <a:rPr lang="en-US" sz="8400" b="1" i="1" dirty="0">
                <a:solidFill>
                  <a:schemeClr val="accent5">
                    <a:lumMod val="75000"/>
                  </a:schemeClr>
                </a:solidFill>
              </a:rPr>
              <a:t> IFRS</a:t>
            </a:r>
            <a:r>
              <a:rPr lang="ro-RO" sz="8400" b="1" i="1" dirty="0">
                <a:solidFill>
                  <a:schemeClr val="accent5">
                    <a:lumMod val="75000"/>
                  </a:schemeClr>
                </a:solidFill>
              </a:rPr>
              <a:t> 15 Venituri din contracte cu clienții:</a:t>
            </a:r>
          </a:p>
          <a:p>
            <a:pPr indent="-182880" algn="just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r>
              <a:rPr lang="ro-RO" sz="8400" b="1" i="1" dirty="0">
                <a:solidFill>
                  <a:srgbClr val="FFC000"/>
                </a:solidFill>
              </a:rPr>
              <a:t>Modificarea contractuală  NU e</a:t>
            </a:r>
            <a:r>
              <a:rPr lang="en-US" sz="8400" b="1" i="1" dirty="0" err="1">
                <a:solidFill>
                  <a:srgbClr val="FFC000"/>
                </a:solidFill>
              </a:rPr>
              <a:t>ste</a:t>
            </a:r>
            <a:r>
              <a:rPr lang="en-US" sz="8400" b="1" i="1" dirty="0">
                <a:solidFill>
                  <a:srgbClr val="FFC000"/>
                </a:solidFill>
              </a:rPr>
              <a:t> </a:t>
            </a:r>
            <a:r>
              <a:rPr lang="en-US" sz="8400" b="1" i="1" dirty="0" err="1">
                <a:solidFill>
                  <a:srgbClr val="FFC000"/>
                </a:solidFill>
              </a:rPr>
              <a:t>considerat</a:t>
            </a:r>
            <a:r>
              <a:rPr lang="ro-RO" sz="8400" b="1" i="1" dirty="0">
                <a:solidFill>
                  <a:srgbClr val="FFC000"/>
                </a:solidFill>
              </a:rPr>
              <a:t>ă</a:t>
            </a:r>
            <a:r>
              <a:rPr lang="en-US" sz="8400" b="1" i="1" dirty="0">
                <a:solidFill>
                  <a:srgbClr val="FFC000"/>
                </a:solidFill>
              </a:rPr>
              <a:t> un contract </a:t>
            </a:r>
            <a:r>
              <a:rPr lang="en-US" sz="8400" b="1" i="1" dirty="0" err="1">
                <a:solidFill>
                  <a:srgbClr val="FFC000"/>
                </a:solidFill>
              </a:rPr>
              <a:t>separat</a:t>
            </a:r>
            <a:r>
              <a:rPr lang="ro-RO" sz="8400" b="1" i="1" dirty="0">
                <a:solidFill>
                  <a:srgbClr val="FFC000"/>
                </a:solidFill>
              </a:rPr>
              <a:t> </a:t>
            </a:r>
            <a:r>
              <a:rPr lang="ro-RO" sz="8400" dirty="0"/>
              <a:t>(IFRS 15, par. 21)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vi-VN" sz="8400" dirty="0">
                <a:cs typeface="Calibri" pitchFamily="34" charset="0"/>
              </a:rPr>
              <a:t>(b) O entitate trebuie să contabilizeze modificarea contractului ca și cum ar fi o parte</a:t>
            </a:r>
            <a:r>
              <a:rPr lang="ro-RO" sz="8400" dirty="0">
                <a:cs typeface="Calibri" pitchFamily="34" charset="0"/>
              </a:rPr>
              <a:t> </a:t>
            </a:r>
            <a:r>
              <a:rPr lang="vi-VN" sz="8400" dirty="0">
                <a:cs typeface="Calibri" pitchFamily="34" charset="0"/>
              </a:rPr>
              <a:t>a contractului existent dacă bunurile sau serviciile rămase nu sunt distincte și, prin</a:t>
            </a:r>
            <a:r>
              <a:rPr lang="ro-RO" sz="8400" dirty="0">
                <a:cs typeface="Calibri" pitchFamily="34" charset="0"/>
              </a:rPr>
              <a:t> </a:t>
            </a:r>
            <a:r>
              <a:rPr lang="vi-VN" sz="8400" dirty="0">
                <a:cs typeface="Calibri" pitchFamily="34" charset="0"/>
              </a:rPr>
              <a:t>urmare, fac parte dintr-o singură obligație de executare care este parțial îndeplinită</a:t>
            </a:r>
            <a:r>
              <a:rPr lang="ro-RO" sz="8400" dirty="0">
                <a:cs typeface="Calibri" pitchFamily="34" charset="0"/>
              </a:rPr>
              <a:t> </a:t>
            </a:r>
            <a:r>
              <a:rPr lang="vi-VN" sz="8400" dirty="0">
                <a:cs typeface="Calibri" pitchFamily="34" charset="0"/>
              </a:rPr>
              <a:t>la data modificării contractului. Efectul pe care îl are modificarea contractului asupra</a:t>
            </a:r>
            <a:r>
              <a:rPr lang="ro-RO" sz="8400" dirty="0">
                <a:cs typeface="Calibri" pitchFamily="34" charset="0"/>
              </a:rPr>
              <a:t> </a:t>
            </a:r>
            <a:r>
              <a:rPr lang="vi-VN" sz="8400" dirty="0">
                <a:cs typeface="Calibri" pitchFamily="34" charset="0"/>
              </a:rPr>
              <a:t>prețului tranzacției și asupra evaluării de către entitate a progresului către îndeplinirea</a:t>
            </a:r>
            <a:r>
              <a:rPr lang="ro-RO" sz="8400" dirty="0">
                <a:cs typeface="Calibri" pitchFamily="34" charset="0"/>
              </a:rPr>
              <a:t> </a:t>
            </a:r>
            <a:r>
              <a:rPr lang="pt-BR" sz="8400" dirty="0">
                <a:cs typeface="Calibri" pitchFamily="34" charset="0"/>
              </a:rPr>
              <a:t>obligației de executare în întregime este recunoscut ca o ajustare a veniturilor (fie</a:t>
            </a:r>
            <a:r>
              <a:rPr lang="ro-RO" sz="8400" dirty="0">
                <a:cs typeface="Calibri" pitchFamily="34" charset="0"/>
              </a:rPr>
              <a:t> </a:t>
            </a:r>
            <a:r>
              <a:rPr lang="vi-VN" sz="8400" dirty="0">
                <a:cs typeface="Calibri" pitchFamily="34" charset="0"/>
              </a:rPr>
              <a:t>ca o creștere, fie ca o scădere a veniturilor) la data modificării contractului (adică</a:t>
            </a:r>
            <a:r>
              <a:rPr lang="ro-RO" sz="8400" dirty="0">
                <a:cs typeface="Calibri" pitchFamily="34" charset="0"/>
              </a:rPr>
              <a:t> </a:t>
            </a:r>
            <a:r>
              <a:rPr lang="pt-BR" sz="8400" dirty="0">
                <a:cs typeface="Calibri" pitchFamily="34" charset="0"/>
              </a:rPr>
              <a:t>ajustarea veniturilor se face pe o bază cumulativă de recuperare a diferențelor).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vi-VN" sz="8400" dirty="0">
                <a:cs typeface="Calibri" pitchFamily="34" charset="0"/>
              </a:rPr>
              <a:t>(c) Dacă bunurile sau serviciile rămase reprezintă o combinare a literelor (a) și (b), entitatea</a:t>
            </a:r>
            <a:r>
              <a:rPr lang="ro-RO" sz="8400" dirty="0">
                <a:cs typeface="Calibri" pitchFamily="34" charset="0"/>
              </a:rPr>
              <a:t> </a:t>
            </a:r>
            <a:r>
              <a:rPr lang="vi-VN" sz="8400" dirty="0">
                <a:cs typeface="Calibri" pitchFamily="34" charset="0"/>
              </a:rPr>
              <a:t>trebuie să contabilizeze efectele modificării asupra obligațiilor de executare</a:t>
            </a:r>
            <a:r>
              <a:rPr lang="ro-RO" sz="8400" dirty="0">
                <a:cs typeface="Calibri" pitchFamily="34" charset="0"/>
              </a:rPr>
              <a:t> </a:t>
            </a:r>
            <a:r>
              <a:rPr lang="vi-VN" sz="8400" dirty="0">
                <a:cs typeface="Calibri" pitchFamily="34" charset="0"/>
              </a:rPr>
              <a:t>nesatisfăcute (sau parțial nesatisfăcute) din contractul modificat într-o manieră</a:t>
            </a:r>
            <a:r>
              <a:rPr lang="ro-RO" sz="8400" dirty="0">
                <a:cs typeface="Calibri" pitchFamily="34" charset="0"/>
              </a:rPr>
              <a:t> </a:t>
            </a:r>
            <a:r>
              <a:rPr lang="vi-VN" sz="8400" dirty="0">
                <a:cs typeface="Calibri" pitchFamily="34" charset="0"/>
              </a:rPr>
              <a:t>consecventă cu obiectivele prezentului punct.</a:t>
            </a:r>
            <a:endParaRPr lang="ro-RO" sz="8400" dirty="0">
              <a:cs typeface="Calibri" pitchFamily="34" charset="0"/>
            </a:endParaRPr>
          </a:p>
          <a:p>
            <a:pPr lvl="2" indent="-182880" fontAlgn="auto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endParaRPr lang="ro-RO" altLang="en-US" sz="4200" b="1" i="1" dirty="0">
              <a:solidFill>
                <a:srgbClr val="FFC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1203F9-11D4-6E00-C76B-87404F4F0D8C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702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1B619-058E-908F-DEAE-0303C3547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D6A978E4-2431-C4EA-BB4C-3CB049155267}"/>
              </a:ext>
            </a:extLst>
          </p:cNvPr>
          <p:cNvSpPr/>
          <p:nvPr/>
        </p:nvSpPr>
        <p:spPr>
          <a:xfrm>
            <a:off x="0" y="5485856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7F9E03F3-5DC0-F6F6-9481-321554987C65}"/>
              </a:ext>
            </a:extLst>
          </p:cNvPr>
          <p:cNvSpPr txBox="1"/>
          <p:nvPr/>
        </p:nvSpPr>
        <p:spPr>
          <a:xfrm>
            <a:off x="685800" y="1574800"/>
            <a:ext cx="10185400" cy="714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ro-RO" sz="2933" b="1" dirty="0">
                <a:solidFill>
                  <a:srgbClr val="0070C0"/>
                </a:solidFill>
              </a:rPr>
              <a:t>APLICAȚII</a:t>
            </a:r>
            <a:endParaRPr lang="en-US" sz="2933" b="1" dirty="0">
              <a:ea typeface="Montserrat Ultra-Bold"/>
              <a:cs typeface="Montserrat Ultra-Bold"/>
              <a:sym typeface="Montserrat Ultra-Bold"/>
            </a:endParaRPr>
          </a:p>
        </p:txBody>
      </p:sp>
      <p:pic>
        <p:nvPicPr>
          <p:cNvPr id="6" name="Content Placeholder 3" descr="O imagine care conține instrument de scris, produse de papetărie, creion, papetărie&#10;&#10;Conținutul generat de inteligența artificială poate fi incorect.">
            <a:extLst>
              <a:ext uri="{FF2B5EF4-FFF2-40B4-BE49-F238E27FC236}">
                <a16:creationId xmlns:a16="http://schemas.microsoft.com/office/drawing/2014/main" id="{FAE6585A-C56D-0269-0F4F-494C9A66C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2870200"/>
            <a:ext cx="4470400" cy="291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FD1934FA-A9BE-58F3-F193-151F6119FCB1}"/>
              </a:ext>
            </a:extLst>
          </p:cNvPr>
          <p:cNvSpPr/>
          <p:nvPr/>
        </p:nvSpPr>
        <p:spPr>
          <a:xfrm>
            <a:off x="2302757" y="6181725"/>
            <a:ext cx="4947797" cy="0"/>
          </a:xfrm>
          <a:prstGeom prst="line">
            <a:avLst/>
          </a:prstGeom>
          <a:ln w="28575" cap="rnd">
            <a:solidFill>
              <a:srgbClr val="FFCE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C2A74CD-F53D-26D6-DE7D-06590BD62290}"/>
              </a:ext>
            </a:extLst>
          </p:cNvPr>
          <p:cNvSpPr txBox="1"/>
          <p:nvPr/>
        </p:nvSpPr>
        <p:spPr>
          <a:xfrm>
            <a:off x="8686913" y="6322781"/>
            <a:ext cx="3399584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67"/>
              </a:lnSpc>
            </a:pPr>
            <a:r>
              <a:rPr lang="en-US" sz="1367">
                <a:solidFill>
                  <a:srgbClr val="1B3260"/>
                </a:solidFill>
                <a:latin typeface="Montserrat"/>
                <a:ea typeface="Montserrat"/>
                <a:cs typeface="Montserrat"/>
                <a:sym typeface="Montserrat"/>
              </a:rPr>
              <a:t>Copyright © 2025 CECCAR 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1D5315D-990B-59B2-D2CB-A6D2922EEBCC}"/>
              </a:ext>
            </a:extLst>
          </p:cNvPr>
          <p:cNvSpPr/>
          <p:nvPr/>
        </p:nvSpPr>
        <p:spPr>
          <a:xfrm>
            <a:off x="7244204" y="6181725"/>
            <a:ext cx="4947797" cy="0"/>
          </a:xfrm>
          <a:prstGeom prst="line">
            <a:avLst/>
          </a:prstGeom>
          <a:ln w="28575" cap="rnd">
            <a:solidFill>
              <a:srgbClr val="1B32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4290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ABD8EFE-EAA1-4821-892F-73FD6B77E8CC}"/>
              </a:ext>
            </a:extLst>
          </p:cNvPr>
          <p:cNvGrpSpPr/>
          <p:nvPr/>
        </p:nvGrpSpPr>
        <p:grpSpPr>
          <a:xfrm>
            <a:off x="7467600" y="-4170"/>
            <a:ext cx="7457884" cy="6858000"/>
            <a:chOff x="0" y="0"/>
            <a:chExt cx="14915767" cy="13716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3D93E89C-F93F-41F4-9100-FA435DAE5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928" r="24697"/>
            <a:stretch>
              <a:fillRect/>
            </a:stretch>
          </p:blipFill>
          <p:spPr>
            <a:xfrm>
              <a:off x="0" y="0"/>
              <a:ext cx="14915767" cy="13716000"/>
            </a:xfrm>
            <a:prstGeom prst="rect">
              <a:avLst/>
            </a:prstGeom>
          </p:spPr>
        </p:pic>
      </p:grpSp>
      <p:sp>
        <p:nvSpPr>
          <p:cNvPr id="4" name="Freeform 2">
            <a:extLst>
              <a:ext uri="{FF2B5EF4-FFF2-40B4-BE49-F238E27FC236}">
                <a16:creationId xmlns:a16="http://schemas.microsoft.com/office/drawing/2014/main" id="{8720F6D7-C21B-4FD9-9FF2-7544112AAF4F}"/>
              </a:ext>
            </a:extLst>
          </p:cNvPr>
          <p:cNvSpPr/>
          <p:nvPr/>
        </p:nvSpPr>
        <p:spPr>
          <a:xfrm>
            <a:off x="0" y="5462092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4D02CAFC-1322-45A5-9540-B63E714FFFE3}"/>
              </a:ext>
            </a:extLst>
          </p:cNvPr>
          <p:cNvSpPr txBox="1"/>
          <p:nvPr/>
        </p:nvSpPr>
        <p:spPr>
          <a:xfrm>
            <a:off x="685801" y="1574801"/>
            <a:ext cx="6799167" cy="151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en-US" sz="2400" b="1" dirty="0">
                <a:solidFill>
                  <a:srgbClr val="0070C0"/>
                </a:solidFill>
              </a:rPr>
              <a:t>IAS 12 </a:t>
            </a:r>
            <a:r>
              <a:rPr lang="en-US" sz="2400" b="1" dirty="0" err="1">
                <a:solidFill>
                  <a:srgbClr val="0070C0"/>
                </a:solidFill>
              </a:rPr>
              <a:t>Impozitul</a:t>
            </a:r>
            <a:r>
              <a:rPr lang="en-US" sz="2400" b="1" dirty="0">
                <a:solidFill>
                  <a:srgbClr val="0070C0"/>
                </a:solidFill>
              </a:rPr>
              <a:t> pe profit</a:t>
            </a:r>
            <a:endParaRPr lang="en-GB" sz="2400" dirty="0"/>
          </a:p>
          <a:p>
            <a:pPr algn="ctr">
              <a:lnSpc>
                <a:spcPts val="6425"/>
              </a:lnSpc>
            </a:pPr>
            <a:endParaRPr lang="ro-RO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0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B4975-1081-5CAA-44E7-3EFD9A686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B4FE4F4-7467-D13D-8AC6-C16C21201863}"/>
              </a:ext>
            </a:extLst>
          </p:cNvPr>
          <p:cNvGrpSpPr/>
          <p:nvPr/>
        </p:nvGrpSpPr>
        <p:grpSpPr>
          <a:xfrm>
            <a:off x="7467600" y="-4170"/>
            <a:ext cx="7457884" cy="6858000"/>
            <a:chOff x="0" y="0"/>
            <a:chExt cx="14915767" cy="13716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7C9B49F8-257C-B9EB-BC88-B6C131382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928" r="24697"/>
            <a:stretch>
              <a:fillRect/>
            </a:stretch>
          </p:blipFill>
          <p:spPr>
            <a:xfrm>
              <a:off x="0" y="0"/>
              <a:ext cx="14915767" cy="13716000"/>
            </a:xfrm>
            <a:prstGeom prst="rect">
              <a:avLst/>
            </a:prstGeom>
          </p:spPr>
        </p:pic>
      </p:grpSp>
      <p:sp>
        <p:nvSpPr>
          <p:cNvPr id="4" name="Freeform 2">
            <a:extLst>
              <a:ext uri="{FF2B5EF4-FFF2-40B4-BE49-F238E27FC236}">
                <a16:creationId xmlns:a16="http://schemas.microsoft.com/office/drawing/2014/main" id="{76E15886-A929-F557-EC1F-7F074C42A97C}"/>
              </a:ext>
            </a:extLst>
          </p:cNvPr>
          <p:cNvSpPr/>
          <p:nvPr/>
        </p:nvSpPr>
        <p:spPr>
          <a:xfrm>
            <a:off x="0" y="5462092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22E73C5-E2DD-AE8E-FA22-D36C8997B71E}"/>
              </a:ext>
            </a:extLst>
          </p:cNvPr>
          <p:cNvSpPr txBox="1"/>
          <p:nvPr/>
        </p:nvSpPr>
        <p:spPr>
          <a:xfrm>
            <a:off x="685801" y="1574801"/>
            <a:ext cx="6781799" cy="3159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ro-MO" sz="2400" b="1" dirty="0">
                <a:solidFill>
                  <a:srgbClr val="0070C0"/>
                </a:solidFill>
              </a:rPr>
              <a:t>IFRS 15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ro-MO" sz="2400" b="1" dirty="0">
                <a:solidFill>
                  <a:srgbClr val="0070C0"/>
                </a:solidFill>
              </a:rPr>
              <a:t>Venituri din contracte cu clienții</a:t>
            </a:r>
            <a:endParaRPr lang="en-GB" sz="2400" b="1" dirty="0">
              <a:solidFill>
                <a:srgbClr val="0070C0"/>
              </a:solidFill>
            </a:endParaRPr>
          </a:p>
          <a:p>
            <a:pPr algn="ctr">
              <a:lnSpc>
                <a:spcPts val="6425"/>
              </a:lnSpc>
            </a:pPr>
            <a:endParaRPr lang="en-US" sz="2400" b="1" dirty="0">
              <a:solidFill>
                <a:srgbClr val="0070C0"/>
              </a:solidFill>
            </a:endParaRPr>
          </a:p>
          <a:p>
            <a:pPr algn="ctr">
              <a:lnSpc>
                <a:spcPts val="6425"/>
              </a:lnSpc>
            </a:pPr>
            <a:endParaRPr lang="en-US" sz="2400" b="1" dirty="0">
              <a:solidFill>
                <a:srgbClr val="0070C0"/>
              </a:solidFill>
            </a:endParaRPr>
          </a:p>
          <a:p>
            <a:pPr algn="ctr">
              <a:lnSpc>
                <a:spcPts val="6425"/>
              </a:lnSpc>
            </a:pPr>
            <a:endParaRPr lang="ro-RO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53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93912" y="1512855"/>
            <a:ext cx="9671990" cy="43322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ro-RO" sz="2400" b="1" dirty="0">
                <a:solidFill>
                  <a:srgbClr val="FFC000"/>
                </a:solidFill>
              </a:rPr>
              <a:t>OBIECTIVE: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o-RO" sz="2600" b="1" i="1" dirty="0">
                <a:solidFill>
                  <a:srgbClr val="0070C0"/>
                </a:solidFill>
              </a:rPr>
              <a:t>Identificarea diferențelor existente față de referențialul contabil național: OMFP 1802/2014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o-RO" sz="2600" b="1" i="1" dirty="0">
                <a:solidFill>
                  <a:srgbClr val="0070C0"/>
                </a:solidFill>
              </a:rPr>
              <a:t>Particularități privind aplicarea IAS 12 Impozitul pe profit: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o-RO" sz="2300" b="1" i="1" dirty="0">
                <a:solidFill>
                  <a:srgbClr val="0070C0"/>
                </a:solidFill>
              </a:rPr>
              <a:t>Diferențele temporare 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o-RO" sz="2300" b="1" i="1" dirty="0">
                <a:solidFill>
                  <a:srgbClr val="0070C0"/>
                </a:solidFill>
              </a:rPr>
              <a:t>Recunoașterea și prezentarea în situațiile financiare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7737475" cy="8128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b="1" cap="all" dirty="0"/>
              <a:t>IAS</a:t>
            </a:r>
            <a:r>
              <a:rPr lang="fr-FR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fr-FR" b="1" cap="all" dirty="0"/>
              <a:t>12 IMPOZIT PE PROFIT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813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88696" y="1168400"/>
            <a:ext cx="8004175" cy="4521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  <a:defRPr/>
            </a:pPr>
            <a:r>
              <a:rPr lang="ro-RO" sz="2600" b="1" i="1" dirty="0">
                <a:solidFill>
                  <a:schemeClr val="accent5">
                    <a:lumMod val="75000"/>
                  </a:schemeClr>
                </a:solidFill>
              </a:rPr>
              <a:t>Identificarea </a:t>
            </a:r>
            <a:r>
              <a:rPr lang="ro-RO" sz="2600" b="1" i="1" dirty="0">
                <a:solidFill>
                  <a:srgbClr val="FFC000"/>
                </a:solidFill>
              </a:rPr>
              <a:t>diferențelor </a:t>
            </a:r>
            <a:r>
              <a:rPr lang="ro-RO" sz="2600" b="1" i="1" dirty="0">
                <a:solidFill>
                  <a:schemeClr val="accent5">
                    <a:lumMod val="75000"/>
                  </a:schemeClr>
                </a:solidFill>
              </a:rPr>
              <a:t>existente față de referențialul contabil național: OMFP 1802/2014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None/>
              <a:defRPr/>
            </a:pPr>
            <a:endParaRPr lang="ro-RO" sz="26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7737475" cy="8128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b="1" cap="all" dirty="0"/>
              <a:t>IAS</a:t>
            </a:r>
            <a:r>
              <a:rPr lang="fr-FR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fr-FR" b="1" cap="all" dirty="0"/>
              <a:t>12 IMPOZIT PE PROFIT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05318" y="2251934"/>
          <a:ext cx="7987553" cy="3718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10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2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000" dirty="0">
                          <a:solidFill>
                            <a:schemeClr val="tx1"/>
                          </a:solidFill>
                        </a:rPr>
                        <a:t> Informații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>
                          <a:solidFill>
                            <a:schemeClr val="tx1"/>
                          </a:solidFill>
                        </a:rPr>
                        <a:t>OMFP</a:t>
                      </a:r>
                      <a:r>
                        <a:rPr lang="ro-RO" sz="2000" baseline="0" dirty="0">
                          <a:solidFill>
                            <a:schemeClr val="tx1"/>
                          </a:solidFill>
                        </a:rPr>
                        <a:t> 1802/2014</a:t>
                      </a:r>
                      <a:endParaRPr lang="ro-RO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>
                          <a:solidFill>
                            <a:schemeClr val="tx1"/>
                          </a:solidFill>
                        </a:rPr>
                        <a:t> IAS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Impozit pe profit curent (exigibil) </a:t>
                      </a:r>
                      <a:endParaRPr lang="ro-RO" sz="2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000" dirty="0"/>
                        <a:t> Da, 16%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dirty="0"/>
                        <a:t>Da, în funcție de legislația fiecărei țări</a:t>
                      </a:r>
                      <a:endParaRPr lang="ro-RO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Impozit pe profit amânat</a:t>
                      </a:r>
                      <a:endParaRPr lang="ro-RO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/>
                        <a:t> Nu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1" dirty="0"/>
                        <a:t>Da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7336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Cheltuiala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totală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cu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impozitul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o-RO" sz="20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Venitul din impozit</a:t>
                      </a:r>
                    </a:p>
                    <a:p>
                      <a:pPr algn="ctr"/>
                      <a:r>
                        <a:rPr lang="ro-R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(prezentată în contul de profit și pierdere)</a:t>
                      </a:r>
                      <a:endParaRPr lang="ro-RO" sz="2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Cheltuiala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impozitul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profit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curent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contul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691) </a:t>
                      </a:r>
                      <a:endParaRPr lang="ro-RO" sz="2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Cheltuiala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impozitul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profit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curent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contul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691) </a:t>
                      </a:r>
                      <a:endParaRPr lang="ro-RO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Cheltuiala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impozitul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profit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amânat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contul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692) </a:t>
                      </a:r>
                      <a:endParaRPr lang="ro-RO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Venitul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din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impozitul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profit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amânat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contul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792)</a:t>
                      </a:r>
                      <a:endParaRPr lang="ro-RO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965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32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63484" y="1222311"/>
            <a:ext cx="10095723" cy="4771118"/>
          </a:xfrm>
        </p:spPr>
        <p:txBody>
          <a:bodyPr>
            <a:normAutofit fontScale="40000" lnSpcReduction="20000"/>
          </a:bodyPr>
          <a:lstStyle/>
          <a:p>
            <a:pPr marL="0" lvl="1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3000"/>
              <a:buNone/>
              <a:defRPr/>
            </a:pPr>
            <a:r>
              <a:rPr lang="ro-RO" sz="5500" b="1" i="1" dirty="0">
                <a:solidFill>
                  <a:schemeClr val="accent5">
                    <a:lumMod val="75000"/>
                  </a:schemeClr>
                </a:solidFill>
              </a:rPr>
              <a:t>Particularități privind aplicarea IAS 12 Impozitul pe profit:</a:t>
            </a:r>
          </a:p>
          <a:p>
            <a:pPr marL="457200" lvl="1" indent="-4572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ro-RO" altLang="en-US" sz="4200" b="1" dirty="0">
                <a:solidFill>
                  <a:srgbClr val="0070C0"/>
                </a:solidFill>
              </a:rPr>
              <a:t>Cheltuiala cu impozitul /Venitul din impozit</a:t>
            </a:r>
          </a:p>
          <a:p>
            <a:pPr marL="457200" lvl="1" indent="-4572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ro-RO" altLang="en-US" sz="4200" b="1" dirty="0">
                <a:solidFill>
                  <a:srgbClr val="0070C0"/>
                </a:solidFill>
              </a:rPr>
              <a:t>Valoarea contabilă</a:t>
            </a:r>
          </a:p>
          <a:p>
            <a:pPr marL="457200" lvl="1" indent="-4572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ro-RO" altLang="en-US" sz="4200" b="1" dirty="0">
                <a:solidFill>
                  <a:srgbClr val="0070C0"/>
                </a:solidFill>
              </a:rPr>
              <a:t>Baza fiscală (impozabilă)</a:t>
            </a:r>
          </a:p>
          <a:p>
            <a:pPr marL="457200" lvl="1" indent="-4572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ro-RO" altLang="en-US" sz="4200" b="1" dirty="0">
                <a:solidFill>
                  <a:srgbClr val="0070C0"/>
                </a:solidFill>
              </a:rPr>
              <a:t>Diferențele temporare</a:t>
            </a:r>
          </a:p>
          <a:p>
            <a:pPr lvl="2" indent="-18288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r>
              <a:rPr lang="ro-RO" altLang="en-US" sz="4200" b="1" i="1" dirty="0">
                <a:solidFill>
                  <a:srgbClr val="FFC000"/>
                </a:solidFill>
              </a:rPr>
              <a:t>Deductibile</a:t>
            </a:r>
          </a:p>
          <a:p>
            <a:pPr lvl="2" indent="-18288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r>
              <a:rPr lang="ro-RO" altLang="en-US" sz="4200" b="1" i="1" dirty="0">
                <a:solidFill>
                  <a:srgbClr val="FFC000"/>
                </a:solidFill>
              </a:rPr>
              <a:t>Impozabile</a:t>
            </a:r>
            <a:endParaRPr lang="ro-RO" altLang="en-US" sz="4200" b="1" dirty="0">
              <a:solidFill>
                <a:srgbClr val="FFC000"/>
              </a:solidFill>
            </a:endParaRPr>
          </a:p>
          <a:p>
            <a:pPr marL="457200" lvl="1" indent="-4572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ro-RO" altLang="en-US" sz="4200" b="1" dirty="0">
                <a:solidFill>
                  <a:srgbClr val="0070C0"/>
                </a:solidFill>
              </a:rPr>
              <a:t>Impozitul curent</a:t>
            </a:r>
          </a:p>
          <a:p>
            <a:pPr marL="457200" lvl="1" indent="-4572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ro-RO" altLang="en-US" sz="4200" b="1" dirty="0">
                <a:solidFill>
                  <a:srgbClr val="0070C0"/>
                </a:solidFill>
              </a:rPr>
              <a:t>Impozitul amânat </a:t>
            </a:r>
          </a:p>
          <a:p>
            <a:pPr lvl="2" indent="-18288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r>
              <a:rPr lang="ro-RO" altLang="en-US" sz="4200" b="1" i="1" dirty="0">
                <a:solidFill>
                  <a:srgbClr val="FFC000"/>
                </a:solidFill>
              </a:rPr>
              <a:t>Creanță (activ)</a:t>
            </a:r>
          </a:p>
          <a:p>
            <a:pPr lvl="2" indent="-18288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defRPr/>
            </a:pPr>
            <a:r>
              <a:rPr lang="ro-RO" altLang="en-US" sz="4200" b="1" i="1" dirty="0">
                <a:solidFill>
                  <a:srgbClr val="FFC000"/>
                </a:solidFill>
              </a:rPr>
              <a:t>Datorie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35844" name="Title 1"/>
          <p:cNvSpPr>
            <a:spLocks noGrp="1"/>
          </p:cNvSpPr>
          <p:nvPr>
            <p:ph type="title" idx="4294967295"/>
          </p:nvPr>
        </p:nvSpPr>
        <p:spPr>
          <a:xfrm>
            <a:off x="0" y="534988"/>
            <a:ext cx="8229600" cy="563562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b="1" cap="all" dirty="0"/>
              <a:t>IAS</a:t>
            </a:r>
            <a:r>
              <a:rPr lang="fr-FR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fr-FR" b="1" cap="all" dirty="0"/>
              <a:t>12 IMPOZIT PE PROFIT</a:t>
            </a:r>
            <a:endParaRPr lang="en-US" altLang="ro-RO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76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CD0339-3006-4791-97E8-E55167EBC2E4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33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530" name="Content Placeholder 1"/>
          <p:cNvSpPr>
            <a:spLocks noGrp="1" noChangeArrowheads="1"/>
          </p:cNvSpPr>
          <p:nvPr>
            <p:ph idx="4294967295"/>
          </p:nvPr>
        </p:nvSpPr>
        <p:spPr>
          <a:xfrm>
            <a:off x="1296955" y="1147763"/>
            <a:ext cx="10151706" cy="5486301"/>
          </a:xfrm>
        </p:spPr>
        <p:txBody>
          <a:bodyPr>
            <a:noAutofit/>
          </a:bodyPr>
          <a:lstStyle/>
          <a:p>
            <a:pPr algn="just"/>
            <a:r>
              <a:rPr lang="vi-VN" sz="1800" b="1" dirty="0">
                <a:solidFill>
                  <a:srgbClr val="0070C0"/>
                </a:solidFill>
                <a:latin typeface="Calibri body"/>
              </a:rPr>
              <a:t>Cheltuiala cu impozitul (venitul din </a:t>
            </a:r>
            <a:r>
              <a:rPr lang="vi-VN" sz="1800" dirty="0">
                <a:solidFill>
                  <a:srgbClr val="0070C0"/>
                </a:solidFill>
                <a:latin typeface="Calibri body"/>
              </a:rPr>
              <a:t>impozit)</a:t>
            </a:r>
            <a:r>
              <a:rPr lang="vi-VN" sz="1800" i="1" dirty="0">
                <a:latin typeface="Calibri body"/>
              </a:rPr>
              <a:t> </a:t>
            </a:r>
            <a:r>
              <a:rPr lang="vi-VN" sz="1800" dirty="0">
                <a:latin typeface="Calibri body"/>
              </a:rPr>
              <a:t>reprezintă valoarea agregată privind</a:t>
            </a:r>
            <a:r>
              <a:rPr lang="ro-RO" sz="1800" dirty="0">
                <a:latin typeface="Calibri body"/>
              </a:rPr>
              <a:t> </a:t>
            </a:r>
            <a:r>
              <a:rPr lang="vi-VN" sz="1800" dirty="0">
                <a:latin typeface="Calibri body"/>
              </a:rPr>
              <a:t>impozitul curent şi cel amânat inclusă în determinarea profitului sau pierderii pentru</a:t>
            </a:r>
            <a:r>
              <a:rPr lang="ro-RO" sz="1800" dirty="0">
                <a:latin typeface="Calibri body"/>
              </a:rPr>
              <a:t> </a:t>
            </a:r>
            <a:r>
              <a:rPr lang="vi-VN" sz="1800" dirty="0">
                <a:latin typeface="Calibri body"/>
              </a:rPr>
              <a:t>o perioadă</a:t>
            </a:r>
            <a:r>
              <a:rPr lang="ro-RO" sz="1800" dirty="0">
                <a:latin typeface="Calibri body"/>
              </a:rPr>
              <a:t> </a:t>
            </a:r>
            <a:r>
              <a:rPr lang="ro-RO" altLang="ro-RO" sz="1800" dirty="0">
                <a:latin typeface="Calibri body"/>
                <a:cs typeface="Calibri" pitchFamily="34" charset="0"/>
              </a:rPr>
              <a:t>(IAS 12,5)</a:t>
            </a:r>
            <a:r>
              <a:rPr lang="it-IT" altLang="ro-RO" sz="1800" dirty="0">
                <a:latin typeface="Calibri body"/>
                <a:cs typeface="Calibri" pitchFamily="34" charset="0"/>
              </a:rPr>
              <a:t>.</a:t>
            </a:r>
            <a:endParaRPr lang="ro-RO" altLang="ro-RO" sz="1800" dirty="0">
              <a:latin typeface="Calibri body"/>
              <a:cs typeface="Calibri" pitchFamily="34" charset="0"/>
            </a:endParaRPr>
          </a:p>
          <a:p>
            <a:pPr marL="171450" lvl="1" algn="just">
              <a:lnSpc>
                <a:spcPct val="170000"/>
              </a:lnSpc>
              <a:spcBef>
                <a:spcPts val="1200"/>
              </a:spcBef>
            </a:pPr>
            <a:r>
              <a:rPr lang="ro-RO" b="1" dirty="0">
                <a:solidFill>
                  <a:srgbClr val="0070C0"/>
                </a:solidFill>
                <a:latin typeface="Calibri body"/>
              </a:rPr>
              <a:t>Valoarea contabilă (VC) </a:t>
            </a:r>
            <a:r>
              <a:rPr lang="ro-RO" dirty="0">
                <a:latin typeface="Calibri body"/>
              </a:rPr>
              <a:t>reprezintă valoarea atribuită unui element din punct de vedere contabil (valoarea prezentată în Situația poziției financiare /Bilanț)</a:t>
            </a:r>
          </a:p>
          <a:p>
            <a:pPr algn="just">
              <a:lnSpc>
                <a:spcPct val="170000"/>
              </a:lnSpc>
              <a:spcBef>
                <a:spcPts val="1200"/>
              </a:spcBef>
            </a:pPr>
            <a:r>
              <a:rPr lang="vi-VN" altLang="ro-RO" sz="1800" b="1" dirty="0">
                <a:solidFill>
                  <a:srgbClr val="0070C0"/>
                </a:solidFill>
                <a:latin typeface="Calibri body"/>
              </a:rPr>
              <a:t>Baza fiscală</a:t>
            </a:r>
            <a:r>
              <a:rPr lang="ro-RO" altLang="ro-RO" sz="1800" b="1" dirty="0">
                <a:solidFill>
                  <a:srgbClr val="0070C0"/>
                </a:solidFill>
                <a:latin typeface="Calibri body"/>
              </a:rPr>
              <a:t> (impozabilă) (BF)</a:t>
            </a:r>
            <a:r>
              <a:rPr lang="vi-VN" altLang="ro-RO" sz="1800" b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vi-VN" altLang="ro-RO" sz="1800" dirty="0">
                <a:latin typeface="Calibri body"/>
                <a:cs typeface="Calibri" pitchFamily="34" charset="0"/>
              </a:rPr>
              <a:t>a unui activ sau a unei datorii este valoarea atribuită acelui activ sau</a:t>
            </a:r>
            <a:r>
              <a:rPr lang="ro-RO" altLang="ro-RO" sz="1800" dirty="0">
                <a:latin typeface="Calibri body"/>
                <a:cs typeface="Calibri" pitchFamily="34" charset="0"/>
              </a:rPr>
              <a:t> </a:t>
            </a:r>
            <a:r>
              <a:rPr lang="it-IT" altLang="ro-RO" sz="1800" dirty="0">
                <a:latin typeface="Calibri body"/>
                <a:cs typeface="Calibri" pitchFamily="34" charset="0"/>
              </a:rPr>
              <a:t>acelei datorii în scopuri fiscale</a:t>
            </a:r>
            <a:r>
              <a:rPr lang="ro-RO" altLang="ro-RO" sz="1800" dirty="0">
                <a:latin typeface="Calibri body"/>
                <a:cs typeface="Calibri" pitchFamily="34" charset="0"/>
              </a:rPr>
              <a:t> (IAS 12,5)</a:t>
            </a:r>
            <a:r>
              <a:rPr lang="it-IT" altLang="ro-RO" sz="1800" dirty="0">
                <a:latin typeface="Calibri body"/>
                <a:cs typeface="Calibri" pitchFamily="34" charset="0"/>
              </a:rPr>
              <a:t>.</a:t>
            </a:r>
            <a:endParaRPr lang="ro-RO" altLang="ro-RO" sz="1800" dirty="0">
              <a:latin typeface="Calibri body"/>
              <a:cs typeface="Calibri" pitchFamily="34" charset="0"/>
            </a:endParaRPr>
          </a:p>
          <a:p>
            <a:pPr lvl="1" algn="just">
              <a:lnSpc>
                <a:spcPct val="17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vi-VN" altLang="ro-RO" sz="1600" b="1" dirty="0">
                <a:solidFill>
                  <a:srgbClr val="0070C0"/>
                </a:solidFill>
                <a:latin typeface="Calibri body"/>
                <a:cs typeface="Calibri" pitchFamily="34" charset="0"/>
              </a:rPr>
              <a:t>Baza fiscală </a:t>
            </a:r>
            <a:r>
              <a:rPr lang="vi-VN" altLang="ro-RO" sz="1600" b="1" dirty="0">
                <a:solidFill>
                  <a:srgbClr val="FFC000"/>
                </a:solidFill>
                <a:latin typeface="Calibri body"/>
                <a:cs typeface="Calibri" pitchFamily="34" charset="0"/>
              </a:rPr>
              <a:t>a unui activ </a:t>
            </a:r>
            <a:r>
              <a:rPr lang="vi-VN" altLang="ro-RO" sz="1600" dirty="0">
                <a:latin typeface="Calibri body"/>
                <a:cs typeface="Calibri" pitchFamily="34" charset="0"/>
              </a:rPr>
              <a:t>reprezintă valoarea care va fi deductibilă în scopuri fiscale din</a:t>
            </a:r>
            <a:r>
              <a:rPr lang="en-US" altLang="ro-RO" sz="1600" dirty="0">
                <a:latin typeface="Calibri body"/>
                <a:cs typeface="Calibri" pitchFamily="34" charset="0"/>
              </a:rPr>
              <a:t> </a:t>
            </a:r>
            <a:r>
              <a:rPr lang="it-IT" altLang="ro-RO" sz="1600" dirty="0">
                <a:latin typeface="Calibri body"/>
                <a:cs typeface="Calibri" pitchFamily="34" charset="0"/>
              </a:rPr>
              <a:t>orice beneficiu economic impozabil care va fi generat pentru o entitate atunci când aceasta </a:t>
            </a:r>
            <a:r>
              <a:rPr lang="pt-BR" altLang="ro-RO" sz="1600" dirty="0">
                <a:latin typeface="Calibri body"/>
                <a:cs typeface="Calibri" pitchFamily="34" charset="0"/>
              </a:rPr>
              <a:t>recuperează valoarea contabilă a activului.</a:t>
            </a:r>
          </a:p>
          <a:p>
            <a:pPr lvl="1" algn="just">
              <a:lnSpc>
                <a:spcPct val="17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vi-VN" altLang="ro-RO" sz="1600" b="1" dirty="0">
                <a:solidFill>
                  <a:srgbClr val="0070C0"/>
                </a:solidFill>
                <a:latin typeface="Calibri body"/>
                <a:cs typeface="Calibri" pitchFamily="34" charset="0"/>
              </a:rPr>
              <a:t>Baza fiscală </a:t>
            </a:r>
            <a:r>
              <a:rPr lang="vi-VN" altLang="ro-RO" sz="1600" b="1" dirty="0">
                <a:solidFill>
                  <a:srgbClr val="FFC000"/>
                </a:solidFill>
                <a:latin typeface="Calibri body"/>
                <a:cs typeface="Calibri" pitchFamily="34" charset="0"/>
              </a:rPr>
              <a:t>a unei datorii </a:t>
            </a:r>
            <a:r>
              <a:rPr lang="vi-VN" altLang="ro-RO" sz="1600" dirty="0">
                <a:latin typeface="Calibri body"/>
                <a:cs typeface="Calibri" pitchFamily="34" charset="0"/>
              </a:rPr>
              <a:t>este valoarea sa contabilă minus orice sumă care va fi deductibilă</a:t>
            </a:r>
            <a:r>
              <a:rPr lang="en-US" altLang="ro-RO" sz="1600" dirty="0">
                <a:latin typeface="Calibri body"/>
                <a:cs typeface="Calibri" pitchFamily="34" charset="0"/>
              </a:rPr>
              <a:t> </a:t>
            </a:r>
            <a:r>
              <a:rPr lang="it-IT" altLang="ro-RO" sz="1600" dirty="0">
                <a:latin typeface="Calibri body"/>
                <a:cs typeface="Calibri" pitchFamily="34" charset="0"/>
              </a:rPr>
              <a:t>în scopuri fiscale în ceea ce priveşte respectiva datorie în perioadele contabile viitoare.</a:t>
            </a:r>
            <a:endParaRPr lang="ro-RO" altLang="ro-RO" sz="1600" dirty="0">
              <a:latin typeface="Calibri body"/>
              <a:cs typeface="Calibri" pitchFamily="34" charset="0"/>
            </a:endParaRPr>
          </a:p>
        </p:txBody>
      </p:sp>
      <p:sp>
        <p:nvSpPr>
          <p:cNvPr id="36868" name="Title 1"/>
          <p:cNvSpPr>
            <a:spLocks noGrp="1"/>
          </p:cNvSpPr>
          <p:nvPr>
            <p:ph type="title" idx="4294967295"/>
          </p:nvPr>
        </p:nvSpPr>
        <p:spPr>
          <a:xfrm>
            <a:off x="0" y="466725"/>
            <a:ext cx="7826375" cy="681038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b="1" cap="all" dirty="0"/>
              <a:t>IAS</a:t>
            </a:r>
            <a:r>
              <a:rPr lang="fr-FR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fr-FR" b="1" cap="all" dirty="0"/>
              <a:t>12 IMPOZIT PE PROFIT</a:t>
            </a:r>
            <a:endParaRPr lang="en-US" altLang="ro-RO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81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CD0339-3006-4791-97E8-E55167EBC2E4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34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530" name="Content Placeholder 1"/>
          <p:cNvSpPr>
            <a:spLocks noGrp="1" noChangeArrowheads="1"/>
          </p:cNvSpPr>
          <p:nvPr>
            <p:ph idx="4294967295"/>
          </p:nvPr>
        </p:nvSpPr>
        <p:spPr>
          <a:xfrm>
            <a:off x="1234751" y="1093788"/>
            <a:ext cx="10300996" cy="4906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endParaRPr lang="ro-RO" altLang="ro-RO" sz="500" dirty="0">
              <a:solidFill>
                <a:srgbClr val="0070C0"/>
              </a:solidFill>
              <a:latin typeface="Calibri body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vi-VN" altLang="ro-RO" sz="2000" dirty="0">
                <a:solidFill>
                  <a:srgbClr val="0070C0"/>
                </a:solidFill>
                <a:latin typeface="Calibri body"/>
              </a:rPr>
              <a:t>Diferenţele </a:t>
            </a:r>
            <a:r>
              <a:rPr lang="en-US" altLang="ro-RO" sz="2000" dirty="0" err="1">
                <a:solidFill>
                  <a:srgbClr val="0070C0"/>
                </a:solidFill>
                <a:latin typeface="Calibri body"/>
              </a:rPr>
              <a:t>temporare</a:t>
            </a:r>
            <a:r>
              <a:rPr lang="en-US" altLang="ro-RO" sz="2000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ro-RO" altLang="ro-RO" sz="2000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altLang="ro-RO" sz="2000" dirty="0" err="1">
                <a:latin typeface="Calibri body"/>
                <a:cs typeface="Calibri" pitchFamily="34" charset="0"/>
              </a:rPr>
              <a:t>sunt</a:t>
            </a:r>
            <a:r>
              <a:rPr lang="en-US" altLang="ro-RO" sz="2000" dirty="0">
                <a:latin typeface="Calibri body"/>
                <a:cs typeface="Calibri" pitchFamily="34" charset="0"/>
              </a:rPr>
              <a:t> </a:t>
            </a:r>
            <a:r>
              <a:rPr lang="en-US" altLang="ro-RO" sz="2000" dirty="0" err="1">
                <a:latin typeface="Calibri body"/>
                <a:cs typeface="Calibri" pitchFamily="34" charset="0"/>
              </a:rPr>
              <a:t>diferen</a:t>
            </a:r>
            <a:r>
              <a:rPr lang="ro-RO" altLang="ro-RO" sz="2000" dirty="0">
                <a:latin typeface="Calibri body"/>
                <a:cs typeface="Calibri" pitchFamily="34" charset="0"/>
              </a:rPr>
              <a:t>țele </a:t>
            </a:r>
            <a:r>
              <a:rPr lang="vi-VN" altLang="ro-RO" sz="2000" dirty="0">
                <a:latin typeface="Calibri body"/>
                <a:cs typeface="Calibri" pitchFamily="34" charset="0"/>
              </a:rPr>
              <a:t>apărute </a:t>
            </a:r>
            <a:r>
              <a:rPr lang="vi-VN" altLang="ro-RO" sz="2000" dirty="0">
                <a:solidFill>
                  <a:srgbClr val="FFC000"/>
                </a:solidFill>
                <a:latin typeface="Calibri body"/>
                <a:cs typeface="Calibri" pitchFamily="34" charset="0"/>
              </a:rPr>
              <a:t>între valoarea contabilă</a:t>
            </a:r>
            <a:r>
              <a:rPr lang="vi-VN" altLang="ro-RO" sz="2000" dirty="0">
                <a:latin typeface="Calibri body"/>
                <a:cs typeface="Calibri" pitchFamily="34" charset="0"/>
              </a:rPr>
              <a:t> a unui</a:t>
            </a:r>
            <a:r>
              <a:rPr lang="ro-RO" altLang="ro-RO" sz="2000" dirty="0">
                <a:latin typeface="Calibri body"/>
                <a:cs typeface="Calibri" pitchFamily="34" charset="0"/>
              </a:rPr>
              <a:t> </a:t>
            </a:r>
            <a:r>
              <a:rPr lang="vi-VN" altLang="ro-RO" sz="2000" dirty="0">
                <a:latin typeface="Calibri body"/>
                <a:cs typeface="Calibri" pitchFamily="34" charset="0"/>
              </a:rPr>
              <a:t>activ sau a unei datorii din situaţia poziţiei financiare</a:t>
            </a:r>
            <a:r>
              <a:rPr lang="ro-RO" altLang="ro-RO" sz="2000" dirty="0">
                <a:latin typeface="Calibri body"/>
                <a:cs typeface="Calibri" pitchFamily="34" charset="0"/>
              </a:rPr>
              <a:t> </a:t>
            </a:r>
            <a:r>
              <a:rPr lang="vi-VN" altLang="ro-RO" sz="2000" dirty="0">
                <a:latin typeface="Calibri body"/>
                <a:cs typeface="Calibri" pitchFamily="34" charset="0"/>
              </a:rPr>
              <a:t>şi </a:t>
            </a:r>
            <a:r>
              <a:rPr lang="vi-VN" altLang="ro-RO" sz="2000" dirty="0">
                <a:solidFill>
                  <a:srgbClr val="FFC000"/>
                </a:solidFill>
                <a:latin typeface="Calibri body"/>
                <a:cs typeface="Calibri" pitchFamily="34" charset="0"/>
              </a:rPr>
              <a:t>baza sa fiscală </a:t>
            </a:r>
            <a:r>
              <a:rPr lang="ro-RO" altLang="ro-RO" sz="2000" dirty="0">
                <a:latin typeface="Calibri body"/>
                <a:cs typeface="Calibri" pitchFamily="34" charset="0"/>
              </a:rPr>
              <a:t>(IAS 12,5)</a:t>
            </a:r>
            <a:r>
              <a:rPr lang="it-IT" altLang="ro-RO" sz="2000" dirty="0">
                <a:latin typeface="Calibri body"/>
                <a:cs typeface="Calibri" pitchFamily="34" charset="0"/>
              </a:rPr>
              <a:t>.</a:t>
            </a:r>
            <a:endParaRPr lang="ro-RO" altLang="ro-RO" sz="2000" dirty="0">
              <a:latin typeface="Calibri body"/>
              <a:cs typeface="Calibri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vi-VN" sz="2000" dirty="0">
                <a:solidFill>
                  <a:srgbClr val="0070C0"/>
                </a:solidFill>
                <a:latin typeface="Calibri body"/>
                <a:cs typeface="Calibri" pitchFamily="34" charset="0"/>
              </a:rPr>
              <a:t>Diferenţele temporare </a:t>
            </a:r>
            <a:r>
              <a:rPr lang="ro-RO" sz="2000" dirty="0">
                <a:solidFill>
                  <a:srgbClr val="FFC000"/>
                </a:solidFill>
                <a:latin typeface="Calibri body"/>
                <a:cs typeface="Calibri" pitchFamily="34" charset="0"/>
              </a:rPr>
              <a:t>deductibile</a:t>
            </a:r>
            <a:r>
              <a:rPr lang="ro-RO" sz="2000" dirty="0">
                <a:solidFill>
                  <a:srgbClr val="0070C0"/>
                </a:solidFill>
                <a:latin typeface="Calibri body"/>
                <a:cs typeface="Calibri" pitchFamily="34" charset="0"/>
              </a:rPr>
              <a:t> </a:t>
            </a:r>
            <a:r>
              <a:rPr lang="ro-RO" sz="2000" dirty="0">
                <a:latin typeface="Calibri body"/>
                <a:cs typeface="Calibri" pitchFamily="34" charset="0"/>
              </a:rPr>
              <a:t>sunt diferențele </a:t>
            </a:r>
            <a:r>
              <a:rPr lang="vi-VN" sz="2000" dirty="0">
                <a:latin typeface="Calibri body"/>
                <a:cs typeface="Calibri" pitchFamily="34" charset="0"/>
              </a:rPr>
              <a:t>dintre valoarea contabilă a</a:t>
            </a:r>
            <a:r>
              <a:rPr lang="ro-RO" sz="2000" dirty="0">
                <a:latin typeface="Calibri body"/>
                <a:cs typeface="Calibri" pitchFamily="34" charset="0"/>
              </a:rPr>
              <a:t> </a:t>
            </a:r>
            <a:r>
              <a:rPr lang="vi-VN" sz="2000" dirty="0">
                <a:latin typeface="Calibri body"/>
                <a:cs typeface="Calibri" pitchFamily="34" charset="0"/>
              </a:rPr>
              <a:t>unui activ sau a unei datorii din situaţia poziţiei</a:t>
            </a:r>
            <a:r>
              <a:rPr lang="ro-RO" sz="2000" dirty="0">
                <a:latin typeface="Calibri body"/>
                <a:cs typeface="Calibri" pitchFamily="34" charset="0"/>
              </a:rPr>
              <a:t> f</a:t>
            </a:r>
            <a:r>
              <a:rPr lang="vi-VN" sz="2000" dirty="0">
                <a:latin typeface="Calibri body"/>
                <a:cs typeface="Calibri" pitchFamily="34" charset="0"/>
              </a:rPr>
              <a:t>inanciare</a:t>
            </a:r>
            <a:r>
              <a:rPr lang="ro-RO" sz="2000" dirty="0">
                <a:latin typeface="Calibri body"/>
                <a:cs typeface="Calibri" pitchFamily="34" charset="0"/>
              </a:rPr>
              <a:t> </a:t>
            </a:r>
            <a:r>
              <a:rPr lang="vi-VN" sz="2000" dirty="0">
                <a:latin typeface="Calibri body"/>
                <a:cs typeface="Calibri" pitchFamily="34" charset="0"/>
              </a:rPr>
              <a:t>şi baza sa fiscală care vor avea drept rezultat</a:t>
            </a:r>
            <a:r>
              <a:rPr lang="ro-RO" sz="2000" dirty="0">
                <a:latin typeface="Calibri body"/>
                <a:cs typeface="Calibri" pitchFamily="34" charset="0"/>
              </a:rPr>
              <a:t> </a:t>
            </a:r>
            <a:r>
              <a:rPr lang="vi-VN" sz="2000" dirty="0">
                <a:latin typeface="Calibri body"/>
                <a:cs typeface="Calibri" pitchFamily="34" charset="0"/>
              </a:rPr>
              <a:t>valori deductibile la determinarea profitului</a:t>
            </a:r>
            <a:r>
              <a:rPr lang="ro-RO" sz="2000" dirty="0">
                <a:latin typeface="Calibri body"/>
                <a:cs typeface="Calibri" pitchFamily="34" charset="0"/>
              </a:rPr>
              <a:t> </a:t>
            </a:r>
            <a:r>
              <a:rPr lang="vi-VN" sz="2000" dirty="0">
                <a:latin typeface="Calibri body"/>
                <a:cs typeface="Calibri" pitchFamily="34" charset="0"/>
              </a:rPr>
              <a:t>impozabil (sau a pierderii fiscale) al (a) perioadelor</a:t>
            </a:r>
            <a:r>
              <a:rPr lang="ro-RO" sz="2000" dirty="0">
                <a:latin typeface="Calibri body"/>
                <a:cs typeface="Calibri" pitchFamily="34" charset="0"/>
              </a:rPr>
              <a:t> </a:t>
            </a:r>
            <a:r>
              <a:rPr lang="vi-VN" sz="2000" dirty="0">
                <a:latin typeface="Calibri body"/>
                <a:cs typeface="Calibri" pitchFamily="34" charset="0"/>
              </a:rPr>
              <a:t>viitoare, atunci când valoarea contabilă a activului</a:t>
            </a:r>
            <a:r>
              <a:rPr lang="ro-RO" sz="2000" dirty="0">
                <a:latin typeface="Calibri body"/>
                <a:cs typeface="Calibri" pitchFamily="34" charset="0"/>
              </a:rPr>
              <a:t> </a:t>
            </a:r>
            <a:r>
              <a:rPr lang="vi-VN" sz="2000" dirty="0">
                <a:latin typeface="Calibri body"/>
                <a:cs typeface="Calibri" pitchFamily="34" charset="0"/>
              </a:rPr>
              <a:t>sau a datoriei este recuperată sau decontată.</a:t>
            </a:r>
            <a:endParaRPr lang="ro-RO" sz="2000" dirty="0">
              <a:latin typeface="Calibri body"/>
              <a:cs typeface="Calibri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it-IT" sz="2000" dirty="0">
                <a:solidFill>
                  <a:srgbClr val="0070C0"/>
                </a:solidFill>
                <a:latin typeface="Calibri body"/>
                <a:cs typeface="Calibri" pitchFamily="34" charset="0"/>
              </a:rPr>
              <a:t>Diferenţe temporare </a:t>
            </a:r>
            <a:r>
              <a:rPr lang="ro-RO" sz="2000" dirty="0">
                <a:solidFill>
                  <a:srgbClr val="FFC000"/>
                </a:solidFill>
                <a:latin typeface="Calibri body"/>
                <a:cs typeface="Calibri" pitchFamily="34" charset="0"/>
              </a:rPr>
              <a:t>impozabile</a:t>
            </a:r>
            <a:r>
              <a:rPr lang="ro-RO" sz="2000" dirty="0">
                <a:solidFill>
                  <a:srgbClr val="0070C0"/>
                </a:solidFill>
                <a:latin typeface="Calibri body"/>
                <a:cs typeface="Calibri" pitchFamily="34" charset="0"/>
              </a:rPr>
              <a:t> </a:t>
            </a:r>
            <a:r>
              <a:rPr lang="ro-RO" sz="2000" dirty="0">
                <a:latin typeface="Calibri body"/>
                <a:cs typeface="Calibri" pitchFamily="34" charset="0"/>
              </a:rPr>
              <a:t>sunt diferențele </a:t>
            </a:r>
            <a:r>
              <a:rPr lang="it-IT" sz="2000" dirty="0">
                <a:latin typeface="Calibri body"/>
                <a:cs typeface="Calibri" pitchFamily="34" charset="0"/>
              </a:rPr>
              <a:t>ce vor avea drept rezultat valori</a:t>
            </a:r>
            <a:r>
              <a:rPr lang="ro-RO" sz="2000" dirty="0">
                <a:latin typeface="Calibri body"/>
                <a:cs typeface="Calibri" pitchFamily="34" charset="0"/>
              </a:rPr>
              <a:t> i</a:t>
            </a:r>
            <a:r>
              <a:rPr lang="it-IT" sz="2000" dirty="0">
                <a:latin typeface="Calibri body"/>
                <a:cs typeface="Calibri" pitchFamily="34" charset="0"/>
              </a:rPr>
              <a:t>mpozabile la determinarea profitului impozabil</a:t>
            </a:r>
            <a:r>
              <a:rPr lang="ro-RO" sz="2000" dirty="0">
                <a:latin typeface="Calibri body"/>
                <a:cs typeface="Calibri" pitchFamily="34" charset="0"/>
              </a:rPr>
              <a:t> </a:t>
            </a:r>
            <a:r>
              <a:rPr lang="it-IT" sz="2000" dirty="0">
                <a:latin typeface="Calibri body"/>
                <a:cs typeface="Calibri" pitchFamily="34" charset="0"/>
              </a:rPr>
              <a:t>(sau a pierderii fiscale) al (a) perioadelor viitoare,</a:t>
            </a:r>
            <a:r>
              <a:rPr lang="ro-RO" sz="2000" dirty="0">
                <a:latin typeface="Calibri body"/>
                <a:cs typeface="Calibri" pitchFamily="34" charset="0"/>
              </a:rPr>
              <a:t> </a:t>
            </a:r>
            <a:r>
              <a:rPr lang="pt-BR" sz="2000" dirty="0">
                <a:latin typeface="Calibri body"/>
                <a:cs typeface="Calibri" pitchFamily="34" charset="0"/>
              </a:rPr>
              <a:t>atunci când valoarea contabilă a activului sau a</a:t>
            </a:r>
            <a:r>
              <a:rPr lang="ro-RO" sz="2000" dirty="0">
                <a:latin typeface="Calibri body"/>
                <a:cs typeface="Calibri" pitchFamily="34" charset="0"/>
              </a:rPr>
              <a:t> </a:t>
            </a:r>
            <a:r>
              <a:rPr lang="en-US" sz="2000" dirty="0" err="1">
                <a:latin typeface="Calibri body"/>
                <a:cs typeface="Calibri" pitchFamily="34" charset="0"/>
              </a:rPr>
              <a:t>datoriei</a:t>
            </a:r>
            <a:r>
              <a:rPr lang="ro-RO" sz="2000" dirty="0">
                <a:latin typeface="Calibri body"/>
                <a:cs typeface="Calibri" pitchFamily="34" charset="0"/>
              </a:rPr>
              <a:t> </a:t>
            </a:r>
            <a:r>
              <a:rPr lang="vi-VN" sz="2000" dirty="0">
                <a:latin typeface="Calibri body"/>
                <a:cs typeface="Calibri" pitchFamily="34" charset="0"/>
              </a:rPr>
              <a:t>este recuperată sau decontată.</a:t>
            </a:r>
            <a:endParaRPr lang="en-US" sz="2000" dirty="0">
              <a:latin typeface="Calibri body"/>
              <a:cs typeface="Calibri" pitchFamily="34" charset="0"/>
            </a:endParaRPr>
          </a:p>
        </p:txBody>
      </p:sp>
      <p:sp>
        <p:nvSpPr>
          <p:cNvPr id="36868" name="Title 1"/>
          <p:cNvSpPr>
            <a:spLocks noGrp="1"/>
          </p:cNvSpPr>
          <p:nvPr>
            <p:ph type="title" idx="4294967295"/>
          </p:nvPr>
        </p:nvSpPr>
        <p:spPr>
          <a:xfrm>
            <a:off x="2422849" y="454025"/>
            <a:ext cx="8229600" cy="639763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b="1" cap="all" dirty="0"/>
              <a:t>IAS</a:t>
            </a:r>
            <a:r>
              <a:rPr lang="fr-FR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fr-FR" b="1" cap="all" dirty="0"/>
              <a:t>12 IMPOZIT PE PROFIT</a:t>
            </a:r>
            <a:endParaRPr lang="en-US" altLang="ro-RO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87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CD0339-3006-4791-97E8-E55167EBC2E4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35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530" name="Content Placeholder 1"/>
          <p:cNvSpPr>
            <a:spLocks noGrp="1" noChangeArrowheads="1"/>
          </p:cNvSpPr>
          <p:nvPr>
            <p:ph idx="4294967295"/>
          </p:nvPr>
        </p:nvSpPr>
        <p:spPr>
          <a:xfrm>
            <a:off x="2251262" y="1077794"/>
            <a:ext cx="8229600" cy="4906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ro-RO" altLang="ro-RO" sz="2000" b="1" dirty="0">
                <a:solidFill>
                  <a:srgbClr val="0070C0"/>
                </a:solidFill>
                <a:latin typeface="Calibri body"/>
              </a:rPr>
              <a:t> Reguli de determinare a diferențelor temporare: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endParaRPr lang="en-US" sz="1600" dirty="0">
              <a:latin typeface="Calibri body"/>
              <a:cs typeface="Calibri" pitchFamily="34" charset="0"/>
            </a:endParaRPr>
          </a:p>
        </p:txBody>
      </p:sp>
      <p:sp>
        <p:nvSpPr>
          <p:cNvPr id="3686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b="1" cap="all"/>
              <a:t>IAS</a:t>
            </a:r>
            <a:r>
              <a:rPr lang="fr-FR" b="1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fr-FR" b="1" cap="all"/>
              <a:t>12 IMPOZIT PE PROFIT</a:t>
            </a:r>
            <a:endParaRPr lang="en-US" altLang="ro-RO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424639"/>
              </p:ext>
            </p:extLst>
          </p:nvPr>
        </p:nvGraphicFramePr>
        <p:xfrm>
          <a:off x="2054037" y="2160494"/>
          <a:ext cx="8806795" cy="3619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30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3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cap="all" dirty="0">
                          <a:solidFill>
                            <a:schemeClr val="tx1"/>
                          </a:solidFill>
                          <a:effectLst/>
                        </a:rPr>
                        <a:t>eLEMENTE:</a:t>
                      </a:r>
                      <a:endParaRPr lang="ro-RO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cap="all" dirty="0">
                          <a:solidFill>
                            <a:schemeClr val="tx1"/>
                          </a:solidFill>
                          <a:effectLst/>
                        </a:rPr>
                        <a:t>RELAŢIA EXIsTENTĂ:</a:t>
                      </a:r>
                      <a:endParaRPr lang="ro-RO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cap="all" dirty="0">
                          <a:solidFill>
                            <a:schemeClr val="tx1"/>
                          </a:solidFill>
                          <a:effectLst/>
                        </a:rPr>
                        <a:t>DIFERENŢE temporare:</a:t>
                      </a:r>
                      <a:endParaRPr lang="ro-RO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cap="all" dirty="0">
                          <a:solidFill>
                            <a:schemeClr val="tx1"/>
                          </a:solidFill>
                          <a:effectLst/>
                        </a:rPr>
                        <a:t>Impozite amânate</a:t>
                      </a:r>
                      <a:endParaRPr lang="ro-RO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76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ACTIVE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VC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&gt; BF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Diferenţă temporară impozabilă (DTI)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 Datorii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76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VC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&lt; BF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Diferenţă temporară deductibilă (DTD)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Creanțe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76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>
                          <a:solidFill>
                            <a:schemeClr val="tx1"/>
                          </a:solidFill>
                          <a:effectLst/>
                        </a:rPr>
                        <a:t>DATORII</a:t>
                      </a:r>
                      <a:endParaRPr lang="ro-RO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>
                          <a:solidFill>
                            <a:schemeClr val="tx1"/>
                          </a:solidFill>
                          <a:effectLst/>
                        </a:rPr>
                        <a:t>VC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&gt; BF</a:t>
                      </a:r>
                      <a:endParaRPr lang="ro-RO" sz="18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09855" indent="-1143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Diferenţă temporară deductibilă (DTD)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09855" indent="-1143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Creanțe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76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VC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&lt; BF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Diferenţă temporară impozabilă (DTI)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Datorii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071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CBAE3A-A72B-4EDD-8D5C-B06BD45B5382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36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78" name="Content Placeholder 1"/>
          <p:cNvSpPr>
            <a:spLocks noGrp="1"/>
          </p:cNvSpPr>
          <p:nvPr>
            <p:ph idx="4294967295"/>
          </p:nvPr>
        </p:nvSpPr>
        <p:spPr>
          <a:xfrm>
            <a:off x="1623527" y="1119673"/>
            <a:ext cx="9946431" cy="4979502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vi-VN" sz="2200" b="1" dirty="0">
                <a:solidFill>
                  <a:srgbClr val="0070C0"/>
                </a:solidFill>
                <a:latin typeface="Calibri body"/>
              </a:rPr>
              <a:t>Impozitul curent </a:t>
            </a:r>
            <a:r>
              <a:rPr lang="vi-VN" sz="2200" dirty="0">
                <a:latin typeface="+mj-lt"/>
              </a:rPr>
              <a:t>este valoarea impozitului pe profit plătibil (recuperabil) în raport</a:t>
            </a:r>
            <a:r>
              <a:rPr lang="ro-RO" sz="2200" dirty="0">
                <a:latin typeface="+mj-lt"/>
              </a:rPr>
              <a:t> </a:t>
            </a:r>
            <a:r>
              <a:rPr lang="vi-VN" sz="2200" dirty="0">
                <a:latin typeface="+mj-lt"/>
              </a:rPr>
              <a:t>cu profitul impozabil (pierderea fiscală) pentru o perioadă</a:t>
            </a:r>
            <a:r>
              <a:rPr lang="ro-RO" sz="2200" dirty="0">
                <a:latin typeface="+mj-lt"/>
              </a:rPr>
              <a:t>  </a:t>
            </a:r>
            <a:r>
              <a:rPr lang="ro-RO" altLang="ro-RO" sz="2200" dirty="0">
                <a:latin typeface="Calibri body"/>
                <a:cs typeface="Calibri" pitchFamily="34" charset="0"/>
              </a:rPr>
              <a:t>(IAS 12,5)</a:t>
            </a:r>
            <a:r>
              <a:rPr lang="it-IT" altLang="ro-RO" sz="2200" dirty="0">
                <a:latin typeface="Calibri body"/>
                <a:cs typeface="Calibri" pitchFamily="34" charset="0"/>
              </a:rPr>
              <a:t>.</a:t>
            </a:r>
            <a:endParaRPr lang="ro-RO" altLang="en-US" sz="2200" dirty="0">
              <a:solidFill>
                <a:srgbClr val="0070C0"/>
              </a:solidFill>
              <a:latin typeface="+mj-lt"/>
            </a:endParaRPr>
          </a:p>
          <a:p>
            <a:pPr algn="just">
              <a:lnSpc>
                <a:spcPct val="160000"/>
              </a:lnSpc>
              <a:spcBef>
                <a:spcPts val="1200"/>
              </a:spcBef>
            </a:pPr>
            <a:r>
              <a:rPr lang="ro-RO" altLang="en-US" sz="2200" b="1" dirty="0">
                <a:solidFill>
                  <a:srgbClr val="0070C0"/>
                </a:solidFill>
                <a:latin typeface="Calibri body"/>
              </a:rPr>
              <a:t>Impozitul curent </a:t>
            </a:r>
            <a:r>
              <a:rPr lang="ro-RO" altLang="en-US" sz="2200" dirty="0">
                <a:latin typeface="Calibri body"/>
              </a:rPr>
              <a:t>= Cotă de impozitare x  Rezultatul fiscal</a:t>
            </a:r>
          </a:p>
          <a:p>
            <a:pPr algn="just">
              <a:lnSpc>
                <a:spcPct val="160000"/>
              </a:lnSpc>
              <a:spcBef>
                <a:spcPts val="1200"/>
              </a:spcBef>
            </a:pPr>
            <a:r>
              <a:rPr lang="ro-RO" altLang="en-US" sz="2200" b="1" dirty="0">
                <a:solidFill>
                  <a:srgbClr val="0070C0"/>
                </a:solidFill>
                <a:latin typeface="Calibri body"/>
              </a:rPr>
              <a:t>Impozitul amânat </a:t>
            </a:r>
            <a:r>
              <a:rPr lang="ro-RO" altLang="en-US" sz="2200" dirty="0">
                <a:latin typeface="Calibri body"/>
              </a:rPr>
              <a:t>= Cotă de impozitare x </a:t>
            </a:r>
            <a:r>
              <a:rPr lang="ro-RO" altLang="en-US" sz="2200" dirty="0">
                <a:solidFill>
                  <a:srgbClr val="FFC000"/>
                </a:solidFill>
                <a:latin typeface="Calibri body"/>
              </a:rPr>
              <a:t>Diferenţe temporare</a:t>
            </a:r>
            <a:endParaRPr lang="en-US" altLang="en-US" sz="2200" dirty="0">
              <a:solidFill>
                <a:srgbClr val="FFC000"/>
              </a:solidFill>
              <a:latin typeface="Calibri body"/>
            </a:endParaRPr>
          </a:p>
          <a:p>
            <a:pPr marL="627063" lvl="1" indent="-284163" algn="just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200" b="1" dirty="0" err="1">
                <a:solidFill>
                  <a:srgbClr val="FFC000"/>
                </a:solidFill>
                <a:latin typeface="Calibri body"/>
                <a:cs typeface="Calibri" pitchFamily="34" charset="0"/>
              </a:rPr>
              <a:t>Diferen</a:t>
            </a:r>
            <a:r>
              <a:rPr lang="ro-RO" sz="2200" b="1" dirty="0">
                <a:solidFill>
                  <a:srgbClr val="FFC000"/>
                </a:solidFill>
                <a:latin typeface="Calibri body"/>
                <a:cs typeface="Calibri" pitchFamily="34" charset="0"/>
              </a:rPr>
              <a:t>țele temporare impozabile </a:t>
            </a:r>
            <a:r>
              <a:rPr lang="ro-RO" sz="2200" dirty="0">
                <a:latin typeface="Calibri body"/>
                <a:cs typeface="Calibri" pitchFamily="34" charset="0"/>
              </a:rPr>
              <a:t>generează</a:t>
            </a:r>
            <a:r>
              <a:rPr lang="ro-RO" sz="2200" dirty="0">
                <a:solidFill>
                  <a:srgbClr val="0070C0"/>
                </a:solidFill>
                <a:latin typeface="Calibri body"/>
                <a:cs typeface="Calibri" pitchFamily="34" charset="0"/>
              </a:rPr>
              <a:t> Datorii privind impozitul amânat</a:t>
            </a:r>
          </a:p>
          <a:p>
            <a:pPr marL="627063" lvl="1" indent="-284163" algn="just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200" b="1" dirty="0" err="1">
                <a:solidFill>
                  <a:srgbClr val="FFC000"/>
                </a:solidFill>
                <a:latin typeface="Calibri body"/>
                <a:cs typeface="Calibri" pitchFamily="34" charset="0"/>
              </a:rPr>
              <a:t>Diferen</a:t>
            </a:r>
            <a:r>
              <a:rPr lang="ro-RO" sz="2200" b="1" dirty="0">
                <a:solidFill>
                  <a:srgbClr val="FFC000"/>
                </a:solidFill>
                <a:latin typeface="Calibri body"/>
                <a:cs typeface="Calibri" pitchFamily="34" charset="0"/>
              </a:rPr>
              <a:t>țele temporare deductibile </a:t>
            </a:r>
            <a:r>
              <a:rPr lang="ro-RO" sz="2200" dirty="0">
                <a:latin typeface="Calibri body"/>
                <a:cs typeface="Calibri" pitchFamily="34" charset="0"/>
              </a:rPr>
              <a:t>generează</a:t>
            </a:r>
            <a:r>
              <a:rPr lang="ro-RO" sz="2200" dirty="0">
                <a:solidFill>
                  <a:srgbClr val="0070C0"/>
                </a:solidFill>
                <a:latin typeface="Calibri body"/>
                <a:cs typeface="Calibri" pitchFamily="34" charset="0"/>
              </a:rPr>
              <a:t> Creanțe privind impozitul amânat</a:t>
            </a:r>
            <a:endParaRPr lang="ro-RO" sz="2200" dirty="0">
              <a:solidFill>
                <a:srgbClr val="0070C0"/>
              </a:solidFill>
              <a:latin typeface="Calibri body"/>
            </a:endParaRPr>
          </a:p>
        </p:txBody>
      </p:sp>
      <p:sp>
        <p:nvSpPr>
          <p:cNvPr id="38916" name="Title 2"/>
          <p:cNvSpPr>
            <a:spLocks noGrp="1"/>
          </p:cNvSpPr>
          <p:nvPr>
            <p:ph type="title" idx="4294967295"/>
          </p:nvPr>
        </p:nvSpPr>
        <p:spPr>
          <a:xfrm>
            <a:off x="2183362" y="386556"/>
            <a:ext cx="6783355" cy="744538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b="1" cap="all" dirty="0"/>
              <a:t>IAS</a:t>
            </a:r>
            <a:r>
              <a:rPr lang="fr-FR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fr-FR" b="1" cap="all" dirty="0"/>
              <a:t>12 IMPOZIT PE PROFIT</a:t>
            </a:r>
            <a:endParaRPr lang="en-US" altLang="ro-RO" b="1" dirty="0"/>
          </a:p>
        </p:txBody>
      </p:sp>
    </p:spTree>
    <p:extLst>
      <p:ext uri="{BB962C8B-B14F-4D97-AF65-F5344CB8AC3E}">
        <p14:creationId xmlns:p14="http://schemas.microsoft.com/office/powerpoint/2010/main" val="3478573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CBAE3A-A72B-4EDD-8D5C-B06BD45B5382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37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78" name="Content Placeholder 1"/>
          <p:cNvSpPr>
            <a:spLocks noGrp="1"/>
          </p:cNvSpPr>
          <p:nvPr>
            <p:ph idx="4294967295"/>
          </p:nvPr>
        </p:nvSpPr>
        <p:spPr>
          <a:xfrm>
            <a:off x="1212981" y="1536927"/>
            <a:ext cx="10394302" cy="464026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r-FR" sz="2600" dirty="0" err="1">
                <a:solidFill>
                  <a:srgbClr val="0070C0"/>
                </a:solidFill>
                <a:latin typeface="Calibri body"/>
              </a:rPr>
              <a:t>Datoriile</a:t>
            </a:r>
            <a:r>
              <a:rPr lang="fr-FR" sz="2600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fr-FR" sz="2600" dirty="0" err="1">
                <a:solidFill>
                  <a:srgbClr val="0070C0"/>
                </a:solidFill>
                <a:latin typeface="Calibri body"/>
              </a:rPr>
              <a:t>privind</a:t>
            </a:r>
            <a:r>
              <a:rPr lang="fr-FR" sz="2600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fr-FR" sz="2600" dirty="0" err="1">
                <a:solidFill>
                  <a:srgbClr val="0070C0"/>
                </a:solidFill>
                <a:latin typeface="Calibri body"/>
              </a:rPr>
              <a:t>impozitul</a:t>
            </a:r>
            <a:r>
              <a:rPr lang="fr-FR" sz="2600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fr-FR" sz="2600" dirty="0" err="1">
                <a:solidFill>
                  <a:srgbClr val="0070C0"/>
                </a:solidFill>
                <a:latin typeface="Calibri body"/>
              </a:rPr>
              <a:t>amânat</a:t>
            </a:r>
            <a:r>
              <a:rPr lang="fr-FR" sz="2600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fr-FR" sz="2600" dirty="0" err="1"/>
              <a:t>sunt</a:t>
            </a:r>
            <a:r>
              <a:rPr lang="fr-FR" sz="2600" dirty="0"/>
              <a:t> </a:t>
            </a:r>
            <a:r>
              <a:rPr lang="fr-FR" sz="2600" dirty="0" err="1"/>
              <a:t>reprezentate</a:t>
            </a:r>
            <a:r>
              <a:rPr lang="fr-FR" sz="2600" dirty="0"/>
              <a:t> de </a:t>
            </a:r>
            <a:r>
              <a:rPr lang="fr-FR" sz="2600" dirty="0" err="1"/>
              <a:t>valorile</a:t>
            </a:r>
            <a:r>
              <a:rPr lang="fr-FR" sz="2600" dirty="0"/>
              <a:t> </a:t>
            </a:r>
            <a:r>
              <a:rPr lang="fr-FR" sz="2600" dirty="0" err="1"/>
              <a:t>impozitului</a:t>
            </a:r>
            <a:r>
              <a:rPr lang="fr-FR" sz="2600" dirty="0"/>
              <a:t> </a:t>
            </a:r>
            <a:r>
              <a:rPr lang="fr-FR" sz="2600" dirty="0" err="1"/>
              <a:t>pe</a:t>
            </a:r>
            <a:r>
              <a:rPr lang="fr-FR" sz="2600" dirty="0"/>
              <a:t> profit</a:t>
            </a:r>
            <a:r>
              <a:rPr lang="ro-RO" sz="2600" dirty="0"/>
              <a:t> </a:t>
            </a:r>
            <a:r>
              <a:rPr lang="it-IT" sz="2600" dirty="0"/>
              <a:t>plătibile în perioadele viitoare cu privire la diferenţele temporare impozabile.</a:t>
            </a:r>
            <a:r>
              <a:rPr lang="ro-RO" sz="26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ro-RO" sz="2600" dirty="0">
                <a:solidFill>
                  <a:srgbClr val="0070C0"/>
                </a:solidFill>
                <a:latin typeface="Calibri body"/>
              </a:rPr>
              <a:t>Creanţele privind impozitul amânat </a:t>
            </a:r>
            <a:r>
              <a:rPr lang="ro-RO" sz="2600" dirty="0"/>
              <a:t>sunt reprezentate de valorile impozitului pe profit </a:t>
            </a:r>
            <a:r>
              <a:rPr lang="it-IT" sz="2600" dirty="0"/>
              <a:t>recuperabile în perioadele viitoare cu privire la: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o-RO" sz="2600" dirty="0"/>
              <a:t>(a) diferenţele temporare deductibile;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600" dirty="0"/>
              <a:t>(b) reportarea pierderilor fiscale neutilizate; şi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600" dirty="0"/>
              <a:t>(c) reportarea creditelor fiscale neutilizate.</a:t>
            </a:r>
            <a:endParaRPr lang="en-US" altLang="en-US" sz="2600" dirty="0">
              <a:solidFill>
                <a:srgbClr val="FFC000"/>
              </a:solidFill>
              <a:latin typeface="Calibri body"/>
            </a:endParaRPr>
          </a:p>
          <a:p>
            <a:pPr>
              <a:buNone/>
            </a:pPr>
            <a:r>
              <a:rPr lang="ro-RO" altLang="ro-RO" sz="2600" dirty="0"/>
              <a:t>(IAS 12,5)</a:t>
            </a:r>
            <a:endParaRPr lang="ro-RO" altLang="en-US" sz="2600" dirty="0"/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sp>
        <p:nvSpPr>
          <p:cNvPr id="38916" name="Title 2"/>
          <p:cNvSpPr>
            <a:spLocks noGrp="1"/>
          </p:cNvSpPr>
          <p:nvPr>
            <p:ph type="title" idx="4294967295"/>
          </p:nvPr>
        </p:nvSpPr>
        <p:spPr>
          <a:xfrm>
            <a:off x="1716832" y="561975"/>
            <a:ext cx="6512767" cy="639763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b="1" cap="all" dirty="0"/>
              <a:t>IAS</a:t>
            </a:r>
            <a:r>
              <a:rPr lang="fr-FR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fr-FR" b="1" cap="all" dirty="0"/>
              <a:t>12 IMPOZIT PE PROFIT</a:t>
            </a:r>
            <a:endParaRPr lang="en-US" altLang="ro-RO" b="1" dirty="0"/>
          </a:p>
        </p:txBody>
      </p:sp>
    </p:spTree>
    <p:extLst>
      <p:ext uri="{BB962C8B-B14F-4D97-AF65-F5344CB8AC3E}">
        <p14:creationId xmlns:p14="http://schemas.microsoft.com/office/powerpoint/2010/main" val="2719331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2ADC96D-0501-4612-932F-254154EFAE0C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38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2" name="Content Placeholder 1"/>
          <p:cNvSpPr>
            <a:spLocks noGrp="1" noChangeArrowheads="1"/>
          </p:cNvSpPr>
          <p:nvPr>
            <p:ph idx="4294967295"/>
          </p:nvPr>
        </p:nvSpPr>
        <p:spPr>
          <a:xfrm>
            <a:off x="1702058" y="1648895"/>
            <a:ext cx="9615973" cy="464026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ro-RO" altLang="ro-RO" sz="2800" b="1" dirty="0">
                <a:solidFill>
                  <a:srgbClr val="0070C0"/>
                </a:solidFill>
              </a:rPr>
              <a:t>Recunoașterea impozitului pe profit amânat</a:t>
            </a:r>
            <a:r>
              <a:rPr lang="ro-RO" altLang="ro-RO" sz="2800" b="1" dirty="0"/>
              <a:t>: ca un element de </a:t>
            </a:r>
            <a:r>
              <a:rPr lang="ro-RO" altLang="ro-RO" sz="2800" b="1" dirty="0">
                <a:solidFill>
                  <a:srgbClr val="0070C0"/>
                </a:solidFill>
              </a:rPr>
              <a:t>cheltuială</a:t>
            </a:r>
            <a:r>
              <a:rPr lang="ro-RO" altLang="ro-RO" sz="2800" b="1" dirty="0"/>
              <a:t> sau </a:t>
            </a:r>
            <a:r>
              <a:rPr lang="ro-RO" altLang="ro-RO" sz="2800" b="1" dirty="0">
                <a:solidFill>
                  <a:srgbClr val="0070C0"/>
                </a:solidFill>
              </a:rPr>
              <a:t>venit</a:t>
            </a:r>
            <a:r>
              <a:rPr lang="ro-RO" altLang="ro-RO" sz="2800" b="1" dirty="0"/>
              <a:t> </a:t>
            </a:r>
            <a:r>
              <a:rPr lang="ro-RO" altLang="ro-RO" sz="2800" dirty="0"/>
              <a:t>în toate cazurile, cu exceptia:</a:t>
            </a:r>
          </a:p>
          <a:p>
            <a:pPr marL="627063" lvl="1" indent="-284163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ro-RO" altLang="ro-RO" sz="2400" dirty="0">
                <a:solidFill>
                  <a:srgbClr val="FFC000"/>
                </a:solidFill>
                <a:cs typeface="Calibri" pitchFamily="34" charset="0"/>
              </a:rPr>
              <a:t>Elementelor</a:t>
            </a:r>
            <a:r>
              <a:rPr lang="ro-RO" altLang="ro-RO" sz="2400" dirty="0">
                <a:cs typeface="Calibri" pitchFamily="34" charset="0"/>
              </a:rPr>
              <a:t>  ce generează impozite amânate </a:t>
            </a:r>
            <a:r>
              <a:rPr lang="ro-RO" altLang="ro-RO" sz="2400" dirty="0">
                <a:solidFill>
                  <a:srgbClr val="FFC000"/>
                </a:solidFill>
                <a:cs typeface="Calibri" pitchFamily="34" charset="0"/>
              </a:rPr>
              <a:t>care au fost recunoscute direct în capitalurile proprii / alte elemente ale rezultatului global;</a:t>
            </a:r>
          </a:p>
          <a:p>
            <a:pPr marL="627063" lvl="1" indent="-284163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ro-RO" altLang="ro-RO" sz="2400" dirty="0">
                <a:solidFill>
                  <a:srgbClr val="FFC000"/>
                </a:solidFill>
                <a:cs typeface="Calibri" pitchFamily="34" charset="0"/>
              </a:rPr>
              <a:t>Fondului comercial </a:t>
            </a:r>
            <a:r>
              <a:rPr lang="ro-RO" altLang="ro-RO" sz="2400" dirty="0">
                <a:cs typeface="Calibri" pitchFamily="34" charset="0"/>
              </a:rPr>
              <a:t>(în cazul combinărilor de întreprinderi).</a:t>
            </a:r>
            <a:endParaRPr lang="en-US" altLang="ro-RO" sz="2400" dirty="0">
              <a:cs typeface="Calibri" pitchFamily="34" charset="0"/>
            </a:endParaRPr>
          </a:p>
        </p:txBody>
      </p:sp>
      <p:sp>
        <p:nvSpPr>
          <p:cNvPr id="39940" name="Title 2"/>
          <p:cNvSpPr>
            <a:spLocks noGrp="1"/>
          </p:cNvSpPr>
          <p:nvPr>
            <p:ph type="title" idx="4294967295"/>
          </p:nvPr>
        </p:nvSpPr>
        <p:spPr>
          <a:xfrm>
            <a:off x="2870719" y="488756"/>
            <a:ext cx="82296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b="1" cap="all" dirty="0"/>
              <a:t>IAS</a:t>
            </a:r>
            <a:r>
              <a:rPr lang="fr-FR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fr-FR" b="1" cap="all" dirty="0"/>
              <a:t>12 IMPOZIT PE PROFIT</a:t>
            </a:r>
            <a:endParaRPr lang="en-US" altLang="ro-RO" b="1" dirty="0"/>
          </a:p>
        </p:txBody>
      </p:sp>
    </p:spTree>
    <p:extLst>
      <p:ext uri="{BB962C8B-B14F-4D97-AF65-F5344CB8AC3E}">
        <p14:creationId xmlns:p14="http://schemas.microsoft.com/office/powerpoint/2010/main" val="3747626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F77E0F1-5682-49F2-A157-6BD1560A512F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39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626" name="Content Placeholder 1"/>
          <p:cNvSpPr>
            <a:spLocks noGrp="1" noChangeArrowheads="1"/>
          </p:cNvSpPr>
          <p:nvPr>
            <p:ph idx="4294967295"/>
          </p:nvPr>
        </p:nvSpPr>
        <p:spPr>
          <a:xfrm>
            <a:off x="1664736" y="1472634"/>
            <a:ext cx="9364047" cy="4640262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altLang="ro-RO" sz="2400" b="1" dirty="0">
                <a:solidFill>
                  <a:srgbClr val="0070C0"/>
                </a:solidFill>
              </a:rPr>
              <a:t>Recunoașterea datoriilor/creanțelor de impozit pe profit amânat</a:t>
            </a:r>
            <a:r>
              <a:rPr lang="ro-RO" altLang="ro-RO" sz="2400" b="1" dirty="0"/>
              <a:t>:</a:t>
            </a:r>
          </a:p>
          <a:p>
            <a:pPr marL="627063" lvl="1" indent="-284163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ro-RO" altLang="ro-RO" sz="2400" b="1" dirty="0">
                <a:solidFill>
                  <a:srgbClr val="FFC000"/>
                </a:solidFill>
                <a:cs typeface="Calibri" pitchFamily="34" charset="0"/>
              </a:rPr>
              <a:t>Datoria</a:t>
            </a:r>
            <a:r>
              <a:rPr lang="en-US" altLang="ro-RO" sz="2400" dirty="0">
                <a:solidFill>
                  <a:srgbClr val="FFC000"/>
                </a:solidFill>
                <a:cs typeface="Calibri" pitchFamily="34" charset="0"/>
              </a:rPr>
              <a:t> </a:t>
            </a:r>
            <a:r>
              <a:rPr lang="ro-RO" altLang="ro-RO" sz="2400" dirty="0">
                <a:cs typeface="Calibri" pitchFamily="34" charset="0"/>
              </a:rPr>
              <a:t>- se recunoaște în întregime;</a:t>
            </a:r>
          </a:p>
          <a:p>
            <a:pPr marL="627063" lvl="1" indent="-284163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ro-RO" altLang="ro-RO" sz="2400" b="1" dirty="0">
                <a:solidFill>
                  <a:srgbClr val="FFC000"/>
                </a:solidFill>
                <a:cs typeface="Calibri" pitchFamily="34" charset="0"/>
              </a:rPr>
              <a:t>Creanța</a:t>
            </a:r>
            <a:r>
              <a:rPr lang="en-US" altLang="ro-RO" sz="2400" dirty="0">
                <a:solidFill>
                  <a:srgbClr val="FFC000"/>
                </a:solidFill>
                <a:cs typeface="Calibri" pitchFamily="34" charset="0"/>
              </a:rPr>
              <a:t> </a:t>
            </a:r>
            <a:r>
              <a:rPr lang="ro-RO" altLang="ro-RO" sz="2400" dirty="0">
                <a:cs typeface="Calibri" pitchFamily="34" charset="0"/>
              </a:rPr>
              <a:t>- se recunoaște dacă este recuperabilă</a:t>
            </a:r>
          </a:p>
          <a:p>
            <a:pPr marL="627063" lvl="1" indent="-284163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ro-RO" altLang="ro-RO" sz="2400" b="1" dirty="0">
                <a:solidFill>
                  <a:srgbClr val="FFC000"/>
                </a:solidFill>
                <a:cs typeface="Calibri" pitchFamily="34" charset="0"/>
              </a:rPr>
              <a:t>Se recunosc</a:t>
            </a:r>
            <a:r>
              <a:rPr lang="ro-RO" altLang="ro-RO" sz="2400" dirty="0">
                <a:cs typeface="Calibri" pitchFamily="34" charset="0"/>
              </a:rPr>
              <a:t> creanțe pentru pierderi fiscale neutilizate sau credite fiscale neutilizate</a:t>
            </a:r>
            <a:endParaRPr lang="en-US" altLang="ro-RO" sz="2400" dirty="0">
              <a:cs typeface="Calibri" pitchFamily="34" charset="0"/>
            </a:endParaRPr>
          </a:p>
        </p:txBody>
      </p:sp>
      <p:sp>
        <p:nvSpPr>
          <p:cNvPr id="40964" name="Title 2"/>
          <p:cNvSpPr>
            <a:spLocks noGrp="1"/>
          </p:cNvSpPr>
          <p:nvPr>
            <p:ph type="title" idx="4294967295"/>
          </p:nvPr>
        </p:nvSpPr>
        <p:spPr>
          <a:xfrm>
            <a:off x="1968759" y="619579"/>
            <a:ext cx="7371184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b="1" cap="all" dirty="0"/>
              <a:t>IAS</a:t>
            </a:r>
            <a:r>
              <a:rPr lang="fr-FR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fr-FR" b="1" cap="all" dirty="0"/>
              <a:t>12 IMPOZIT PE PROFIT</a:t>
            </a:r>
            <a:endParaRPr lang="en-US" altLang="ro-RO" b="1" dirty="0"/>
          </a:p>
        </p:txBody>
      </p:sp>
    </p:spTree>
    <p:extLst>
      <p:ext uri="{BB962C8B-B14F-4D97-AF65-F5344CB8AC3E}">
        <p14:creationId xmlns:p14="http://schemas.microsoft.com/office/powerpoint/2010/main" val="332952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9352" y="1540847"/>
            <a:ext cx="10535881" cy="433228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ro-RO" sz="2400" b="1" dirty="0">
                <a:solidFill>
                  <a:srgbClr val="FFC000"/>
                </a:solidFill>
              </a:rPr>
              <a:t>OBIECTIVE: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o-RO" sz="2400" b="1" i="1" dirty="0">
                <a:solidFill>
                  <a:srgbClr val="0070C0"/>
                </a:solidFill>
              </a:rPr>
              <a:t>Identificarea diferențelor existente față de referențialul contabil național: OMFP 1802/2014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o-RO" sz="2400" b="1" i="1" dirty="0">
                <a:solidFill>
                  <a:srgbClr val="0070C0"/>
                </a:solidFill>
              </a:rPr>
              <a:t>Particularități privind aplicarea IFRS 15 Venituri din contracte cu clienții: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o-RO" sz="2400" b="1" i="1" dirty="0">
                <a:solidFill>
                  <a:srgbClr val="0070C0"/>
                </a:solidFill>
              </a:rPr>
              <a:t>Recunoașterea veniturilor din contractele cu clienții 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o-RO" sz="2400" b="1" i="1" dirty="0">
                <a:solidFill>
                  <a:srgbClr val="0070C0"/>
                </a:solidFill>
              </a:rPr>
              <a:t>Determinarea gradului (procentului) de avansare al lucrărilor pe baza metodei intrărilor (en. Input)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o-RO" sz="2400" b="1" i="1" dirty="0">
                <a:solidFill>
                  <a:srgbClr val="0070C0"/>
                </a:solidFill>
              </a:rPr>
              <a:t>Analiza modificărilor contractelor cu clienții</a:t>
            </a:r>
          </a:p>
          <a:p>
            <a:pPr marL="342900" lvl="1" indent="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None/>
              <a:defRPr/>
            </a:pPr>
            <a:endParaRPr lang="en-US" dirty="0"/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endParaRPr lang="ro-RO" sz="2300" b="1" i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6041" y="414338"/>
            <a:ext cx="7660432" cy="812800"/>
          </a:xfrm>
        </p:spPr>
        <p:txBody>
          <a:bodyPr/>
          <a:lstStyle/>
          <a:p>
            <a:pPr algn="ctr">
              <a:defRPr/>
            </a:pPr>
            <a:r>
              <a:rPr lang="ro-RO" altLang="en-US" b="1" cap="all" dirty="0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5831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4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EE2887D-A372-4448-81BF-2BA8FB917DB5}" type="slidenum">
              <a:rPr lang="en-US" altLang="en-US">
                <a:solidFill>
                  <a:srgbClr val="FFFFFF"/>
                </a:solidFill>
                <a:latin typeface="Arial" charset="0"/>
              </a:rPr>
              <a:pPr/>
              <a:t>40</a:t>
            </a:fld>
            <a:endParaRPr lang="en-US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674" name="Content Placeholder 1"/>
          <p:cNvSpPr>
            <a:spLocks noGrp="1" noChangeArrowheads="1"/>
          </p:cNvSpPr>
          <p:nvPr>
            <p:ph idx="4294967295"/>
          </p:nvPr>
        </p:nvSpPr>
        <p:spPr>
          <a:xfrm>
            <a:off x="1091681" y="622527"/>
            <a:ext cx="11616612" cy="5733823"/>
          </a:xfrm>
        </p:spPr>
        <p:txBody>
          <a:bodyPr>
            <a:noAutofit/>
          </a:bodyPr>
          <a:lstStyle/>
          <a:p>
            <a:pPr marL="171450" lvl="1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Prezentare</a:t>
            </a:r>
            <a:r>
              <a:rPr lang="ro-RO" sz="2000" b="1" dirty="0">
                <a:solidFill>
                  <a:srgbClr val="0070C0"/>
                </a:solidFill>
              </a:rPr>
              <a:t>a  impozitelor amânate în situațiile financiare:</a:t>
            </a:r>
          </a:p>
          <a:p>
            <a:pPr marL="627063" lvl="1" indent="-284163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o-RO" sz="2000" dirty="0"/>
              <a:t> </a:t>
            </a:r>
            <a:r>
              <a:rPr lang="ro-RO" sz="2000" dirty="0">
                <a:solidFill>
                  <a:srgbClr val="FFC000"/>
                </a:solidFill>
                <a:cs typeface="Calibri" pitchFamily="34" charset="0"/>
              </a:rPr>
              <a:t>Situația poziției financiare (SPF)/Bilanț:</a:t>
            </a:r>
          </a:p>
          <a:p>
            <a:pPr lvl="2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>
                <a:cs typeface="Calibri" pitchFamily="34" charset="0"/>
              </a:rPr>
              <a:t> </a:t>
            </a:r>
            <a:r>
              <a:rPr lang="ro-RO" sz="2000" dirty="0">
                <a:cs typeface="Calibri" pitchFamily="34" charset="0"/>
              </a:rPr>
              <a:t>În categoria </a:t>
            </a:r>
            <a:r>
              <a:rPr lang="ro-RO" sz="2000" dirty="0">
                <a:solidFill>
                  <a:srgbClr val="0070C0"/>
                </a:solidFill>
                <a:cs typeface="Calibri" pitchFamily="34" charset="0"/>
              </a:rPr>
              <a:t>activelor sau datoriilor necurente </a:t>
            </a:r>
          </a:p>
          <a:p>
            <a:pPr lvl="2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o-RO" sz="2000" dirty="0">
                <a:cs typeface="Calibri" pitchFamily="34" charset="0"/>
              </a:rPr>
              <a:t>Pot fi prezentate:</a:t>
            </a:r>
          </a:p>
          <a:p>
            <a:pPr lvl="4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000" dirty="0"/>
              <a:t>Compensat</a:t>
            </a:r>
          </a:p>
          <a:p>
            <a:pPr lvl="4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000" dirty="0"/>
              <a:t>Necompensat</a:t>
            </a:r>
          </a:p>
          <a:p>
            <a:pPr lvl="2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 err="1">
                <a:solidFill>
                  <a:srgbClr val="0070C0"/>
                </a:solidFill>
                <a:cs typeface="Calibri" pitchFamily="34" charset="0"/>
              </a:rPr>
              <a:t>Compensarea</a:t>
            </a:r>
            <a:r>
              <a:rPr lang="en-US" sz="2000" dirty="0">
                <a:solidFill>
                  <a:srgbClr val="0070C0"/>
                </a:solidFill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cs typeface="Calibri" pitchFamily="34" charset="0"/>
              </a:rPr>
              <a:t>creanțelor</a:t>
            </a:r>
            <a:r>
              <a:rPr lang="en-US" sz="2000" dirty="0">
                <a:solidFill>
                  <a:srgbClr val="0070C0"/>
                </a:solidFill>
                <a:cs typeface="Calibri" pitchFamily="34" charset="0"/>
              </a:rPr>
              <a:t> cu </a:t>
            </a:r>
            <a:r>
              <a:rPr lang="en-US" sz="2000" dirty="0" err="1">
                <a:solidFill>
                  <a:srgbClr val="0070C0"/>
                </a:solidFill>
                <a:cs typeface="Calibri" pitchFamily="34" charset="0"/>
              </a:rPr>
              <a:t>datoriile</a:t>
            </a:r>
            <a:r>
              <a:rPr lang="en-US" sz="2000" dirty="0">
                <a:solidFill>
                  <a:srgbClr val="0070C0"/>
                </a:solidFill>
                <a:cs typeface="Calibri" pitchFamily="34" charset="0"/>
              </a:rPr>
              <a:t> din </a:t>
            </a:r>
            <a:r>
              <a:rPr lang="en-US" sz="2000" dirty="0" err="1">
                <a:solidFill>
                  <a:srgbClr val="0070C0"/>
                </a:solidFill>
                <a:cs typeface="Calibri" pitchFamily="34" charset="0"/>
              </a:rPr>
              <a:t>impozite</a:t>
            </a:r>
            <a:r>
              <a:rPr lang="en-US" sz="2000" dirty="0">
                <a:solidFill>
                  <a:srgbClr val="0070C0"/>
                </a:solidFill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cs typeface="Calibri" pitchFamily="34" charset="0"/>
              </a:rPr>
              <a:t>amânate</a:t>
            </a:r>
            <a:r>
              <a:rPr lang="en-US" sz="2000" dirty="0">
                <a:solidFill>
                  <a:srgbClr val="0070C0"/>
                </a:solidFill>
                <a:cs typeface="Calibri" pitchFamily="34" charset="0"/>
              </a:rPr>
              <a:t> </a:t>
            </a:r>
            <a:r>
              <a:rPr lang="en-US" sz="2000" dirty="0">
                <a:cs typeface="Calibri" pitchFamily="34" charset="0"/>
              </a:rPr>
              <a:t>se </a:t>
            </a:r>
            <a:r>
              <a:rPr lang="en-US" sz="2000" dirty="0" err="1">
                <a:cs typeface="Calibri" pitchFamily="34" charset="0"/>
              </a:rPr>
              <a:t>realizează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cs typeface="Calibri" pitchFamily="34" charset="0"/>
              </a:rPr>
              <a:t>doar</a:t>
            </a:r>
            <a:r>
              <a:rPr lang="en-US" sz="2000" dirty="0">
                <a:solidFill>
                  <a:srgbClr val="0070C0"/>
                </a:solidFill>
                <a:cs typeface="Calibri" pitchFamily="34" charset="0"/>
              </a:rPr>
              <a:t> </a:t>
            </a:r>
            <a:r>
              <a:rPr lang="ro-RO" sz="2000" dirty="0">
                <a:solidFill>
                  <a:srgbClr val="0070C0"/>
                </a:solidFill>
                <a:cs typeface="Calibri" pitchFamily="34" charset="0"/>
              </a:rPr>
              <a:t>dacă:</a:t>
            </a:r>
          </a:p>
          <a:p>
            <a:pPr lvl="4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Există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C000"/>
                </a:solidFill>
              </a:rPr>
              <a:t>dreptul</a:t>
            </a:r>
            <a:r>
              <a:rPr lang="en-US" sz="2000" dirty="0">
                <a:solidFill>
                  <a:srgbClr val="FFC000"/>
                </a:solidFill>
              </a:rPr>
              <a:t> legal de a </a:t>
            </a:r>
            <a:r>
              <a:rPr lang="en-US" sz="2000" dirty="0" err="1">
                <a:solidFill>
                  <a:srgbClr val="FFC000"/>
                </a:solidFill>
              </a:rPr>
              <a:t>compensa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 err="1"/>
              <a:t>datoriile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creantele</a:t>
            </a:r>
            <a:r>
              <a:rPr lang="en-US" sz="2000" dirty="0"/>
              <a:t> de </a:t>
            </a:r>
            <a:r>
              <a:rPr lang="en-US" sz="2000" dirty="0" err="1"/>
              <a:t>impozit</a:t>
            </a:r>
            <a:r>
              <a:rPr lang="en-US" sz="2000" dirty="0"/>
              <a:t> </a:t>
            </a:r>
            <a:r>
              <a:rPr lang="en-US" sz="2000" dirty="0" err="1"/>
              <a:t>curent</a:t>
            </a:r>
            <a:r>
              <a:rPr lang="en-US" sz="2000" dirty="0"/>
              <a:t>;</a:t>
            </a:r>
            <a:endParaRPr lang="ro-RO" sz="2000" dirty="0"/>
          </a:p>
          <a:p>
            <a:pPr lvl="4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Datoriile</a:t>
            </a:r>
            <a:r>
              <a:rPr lang="en-US" sz="2000" dirty="0"/>
              <a:t>, </a:t>
            </a:r>
            <a:r>
              <a:rPr lang="en-US" sz="2000" dirty="0" err="1"/>
              <a:t>respectiv</a:t>
            </a:r>
            <a:r>
              <a:rPr lang="en-US" sz="2000" dirty="0"/>
              <a:t> </a:t>
            </a:r>
            <a:r>
              <a:rPr lang="en-US" sz="2000" dirty="0" err="1"/>
              <a:t>creantele</a:t>
            </a:r>
            <a:r>
              <a:rPr lang="en-US" sz="2000" dirty="0"/>
              <a:t> de </a:t>
            </a:r>
            <a:r>
              <a:rPr lang="en-US" sz="2000" dirty="0" err="1"/>
              <a:t>impozit</a:t>
            </a:r>
            <a:r>
              <a:rPr lang="en-US" sz="2000" dirty="0"/>
              <a:t> </a:t>
            </a:r>
            <a:r>
              <a:rPr lang="en-US" sz="2000" dirty="0" err="1"/>
              <a:t>curent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C000"/>
                </a:solidFill>
              </a:rPr>
              <a:t>sunt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 err="1">
                <a:solidFill>
                  <a:srgbClr val="FFC000"/>
                </a:solidFill>
              </a:rPr>
              <a:t>în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 err="1">
                <a:solidFill>
                  <a:srgbClr val="FFC000"/>
                </a:solidFill>
              </a:rPr>
              <a:t>relație</a:t>
            </a:r>
            <a:r>
              <a:rPr lang="en-US" sz="2000" dirty="0">
                <a:solidFill>
                  <a:srgbClr val="FFC000"/>
                </a:solidFill>
              </a:rPr>
              <a:t> cu </a:t>
            </a:r>
            <a:r>
              <a:rPr lang="en-US" sz="2000" dirty="0" err="1">
                <a:solidFill>
                  <a:srgbClr val="FFC000"/>
                </a:solidFill>
              </a:rPr>
              <a:t>aceeași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 err="1">
                <a:solidFill>
                  <a:srgbClr val="FFC000"/>
                </a:solidFill>
              </a:rPr>
              <a:t>autoritate</a:t>
            </a:r>
            <a:r>
              <a:rPr lang="en-US" sz="2000" dirty="0">
                <a:solidFill>
                  <a:srgbClr val="FFC000"/>
                </a:solidFill>
              </a:rPr>
              <a:t> fiscal</a:t>
            </a:r>
            <a:r>
              <a:rPr lang="ro-RO" sz="2000" dirty="0">
                <a:solidFill>
                  <a:srgbClr val="FFC000"/>
                </a:solidFill>
              </a:rPr>
              <a:t>ă</a:t>
            </a:r>
            <a:r>
              <a:rPr lang="en-US" sz="2000" dirty="0"/>
              <a:t>. </a:t>
            </a:r>
            <a:endParaRPr lang="ro-RO" sz="2000" dirty="0"/>
          </a:p>
          <a:p>
            <a:pPr marL="627063" lvl="1" indent="-284163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o-RO" sz="2000" dirty="0"/>
              <a:t> </a:t>
            </a:r>
            <a:r>
              <a:rPr lang="ro-RO" sz="2000" dirty="0">
                <a:solidFill>
                  <a:srgbClr val="FFC000"/>
                </a:solidFill>
                <a:cs typeface="Calibri" pitchFamily="34" charset="0"/>
              </a:rPr>
              <a:t>Situația rezultatului global (SRG)</a:t>
            </a:r>
          </a:p>
          <a:p>
            <a:pPr lvl="2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 err="1">
                <a:cs typeface="Calibri" pitchFamily="34" charset="0"/>
              </a:rPr>
              <a:t>Cheltuiala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ro-RO" sz="2000" dirty="0">
                <a:cs typeface="Calibri" pitchFamily="34" charset="0"/>
              </a:rPr>
              <a:t>(totală) cu impozitul pe profit = </a:t>
            </a:r>
            <a:r>
              <a:rPr lang="ro-RO" sz="2000" dirty="0">
                <a:solidFill>
                  <a:srgbClr val="0070C0"/>
                </a:solidFill>
                <a:cs typeface="Calibri" pitchFamily="34" charset="0"/>
              </a:rPr>
              <a:t>Contul </a:t>
            </a:r>
            <a:r>
              <a:rPr lang="en-US" sz="2000" dirty="0">
                <a:solidFill>
                  <a:srgbClr val="0070C0"/>
                </a:solidFill>
                <a:cs typeface="Calibri" pitchFamily="34" charset="0"/>
              </a:rPr>
              <a:t>691 + </a:t>
            </a:r>
            <a:r>
              <a:rPr lang="ro-RO" sz="2000" dirty="0">
                <a:solidFill>
                  <a:srgbClr val="0070C0"/>
                </a:solidFill>
                <a:cs typeface="Calibri" pitchFamily="34" charset="0"/>
              </a:rPr>
              <a:t>Contul  </a:t>
            </a:r>
            <a:r>
              <a:rPr lang="en-US" sz="2000" dirty="0">
                <a:solidFill>
                  <a:srgbClr val="0070C0"/>
                </a:solidFill>
                <a:cs typeface="Calibri" pitchFamily="34" charset="0"/>
              </a:rPr>
              <a:t>692 -</a:t>
            </a:r>
            <a:r>
              <a:rPr lang="ro-RO" sz="2000" dirty="0">
                <a:solidFill>
                  <a:srgbClr val="0070C0"/>
                </a:solidFill>
                <a:cs typeface="Calibri" pitchFamily="34" charset="0"/>
              </a:rPr>
              <a:t> Contul </a:t>
            </a:r>
            <a:r>
              <a:rPr lang="en-US" sz="2000" dirty="0">
                <a:solidFill>
                  <a:srgbClr val="0070C0"/>
                </a:solidFill>
                <a:cs typeface="Calibri" pitchFamily="34" charset="0"/>
              </a:rPr>
              <a:t>792</a:t>
            </a:r>
            <a:endParaRPr lang="ro-RO" sz="2000" dirty="0">
              <a:solidFill>
                <a:srgbClr val="0070C0"/>
              </a:solidFill>
              <a:cs typeface="Calibri" pitchFamily="34" charset="0"/>
            </a:endParaRPr>
          </a:p>
          <a:p>
            <a:endParaRPr lang="ro-RO" sz="2000" dirty="0"/>
          </a:p>
          <a:p>
            <a:pPr eaLnBrk="1" hangingPunct="1"/>
            <a:endParaRPr lang="en-GB" altLang="ro-RO" sz="2000" dirty="0">
              <a:ea typeface="MS PGothic" pitchFamily="34" charset="-128"/>
              <a:cs typeface="Arial" charset="0"/>
            </a:endParaRPr>
          </a:p>
        </p:txBody>
      </p:sp>
      <p:sp>
        <p:nvSpPr>
          <p:cNvPr id="43011" name="Title 2"/>
          <p:cNvSpPr>
            <a:spLocks noGrp="1"/>
          </p:cNvSpPr>
          <p:nvPr>
            <p:ph type="title" idx="4294967295"/>
          </p:nvPr>
        </p:nvSpPr>
        <p:spPr>
          <a:xfrm>
            <a:off x="2453951" y="216126"/>
            <a:ext cx="7737475" cy="8128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b="1" cap="all" dirty="0"/>
              <a:t>IAS</a:t>
            </a:r>
            <a:r>
              <a:rPr lang="fr-FR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fr-FR" b="1" cap="all" dirty="0"/>
              <a:t>12 IMPOZIT PE PROFIT</a:t>
            </a:r>
            <a:endParaRPr lang="en-GB" altLang="ro-RO" dirty="0"/>
          </a:p>
        </p:txBody>
      </p:sp>
    </p:spTree>
    <p:extLst>
      <p:ext uri="{BB962C8B-B14F-4D97-AF65-F5344CB8AC3E}">
        <p14:creationId xmlns:p14="http://schemas.microsoft.com/office/powerpoint/2010/main" val="495271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F77E0F1-5682-49F2-A157-6BD1560A512F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41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964" name="Title 2"/>
          <p:cNvSpPr>
            <a:spLocks noGrp="1"/>
          </p:cNvSpPr>
          <p:nvPr>
            <p:ph type="title" idx="4294967295"/>
          </p:nvPr>
        </p:nvSpPr>
        <p:spPr>
          <a:xfrm>
            <a:off x="0" y="479425"/>
            <a:ext cx="82296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b="1" cap="all" dirty="0"/>
              <a:t>IAS</a:t>
            </a:r>
            <a:r>
              <a:rPr lang="fr-FR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fr-FR" b="1" cap="all" dirty="0"/>
              <a:t>12 IMPOZIT PE PROFIT</a:t>
            </a:r>
            <a:endParaRPr lang="en-US" altLang="ro-RO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471398"/>
            <a:ext cx="7924800" cy="5105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0743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4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EE2887D-A372-4448-81BF-2BA8FB917DB5}" type="slidenum">
              <a:rPr lang="en-US" altLang="en-US">
                <a:solidFill>
                  <a:srgbClr val="FFFFFF"/>
                </a:solidFill>
                <a:latin typeface="Arial" charset="0"/>
              </a:rPr>
              <a:pPr/>
              <a:t>42</a:t>
            </a:fld>
            <a:endParaRPr lang="en-US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674" name="Content Placeholder 1"/>
          <p:cNvSpPr>
            <a:spLocks noGrp="1" noChangeArrowheads="1"/>
          </p:cNvSpPr>
          <p:nvPr>
            <p:ph idx="4294967295"/>
          </p:nvPr>
        </p:nvSpPr>
        <p:spPr>
          <a:xfrm>
            <a:off x="1287624" y="820737"/>
            <a:ext cx="10524894" cy="572002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altLang="en-US" sz="2000" dirty="0"/>
              <a:t>Faptul că IFRS prev</a:t>
            </a:r>
            <a:r>
              <a:rPr lang="en-GB" altLang="en-US" sz="2000" dirty="0" err="1"/>
              <a:t>ede</a:t>
            </a:r>
            <a:r>
              <a:rPr lang="ro-RO" altLang="en-US" sz="2000" dirty="0"/>
              <a:t> şi înregistrarea veniturilor încă nerealizate conferă impozitelor amânate o </a:t>
            </a:r>
            <a:r>
              <a:rPr lang="ro-RO" altLang="en-US" sz="2000" dirty="0">
                <a:solidFill>
                  <a:srgbClr val="0070C0"/>
                </a:solidFill>
              </a:rPr>
              <a:t>semnificaţie majoră în cadrul situaţiilor financiare:</a:t>
            </a:r>
          </a:p>
          <a:p>
            <a:pPr marL="627063" lvl="1" indent="-284163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ro-RO" altLang="en-US" sz="2000" b="1" dirty="0">
                <a:solidFill>
                  <a:srgbClr val="FFC000"/>
                </a:solidFill>
                <a:cs typeface="Calibri" pitchFamily="34" charset="0"/>
              </a:rPr>
              <a:t>Impozitele curente</a:t>
            </a:r>
            <a:r>
              <a:rPr lang="ro-RO" altLang="en-US" sz="2000" b="1" dirty="0">
                <a:cs typeface="Calibri" pitchFamily="34" charset="0"/>
              </a:rPr>
              <a:t>:</a:t>
            </a:r>
          </a:p>
          <a:p>
            <a:pPr lvl="2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o-RO" altLang="en-US" sz="2000" dirty="0">
                <a:cs typeface="Calibri" pitchFamily="34" charset="0"/>
              </a:rPr>
              <a:t>Se preiau şi în situaţiile financiare IFRS (baza de calcul o constituie profitul conform reglementărilor fiscale);</a:t>
            </a:r>
          </a:p>
          <a:p>
            <a:pPr lvl="2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o-RO" altLang="en-US" sz="2000" dirty="0">
                <a:cs typeface="Calibri" pitchFamily="34" charset="0"/>
              </a:rPr>
              <a:t>Se plătesc autorităţilor fiscale;</a:t>
            </a:r>
          </a:p>
          <a:p>
            <a:pPr marL="627063" lvl="1" indent="-284163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ro-RO" altLang="en-US" sz="2000" b="1" dirty="0">
                <a:solidFill>
                  <a:srgbClr val="FFC000"/>
                </a:solidFill>
                <a:cs typeface="Calibri" pitchFamily="34" charset="0"/>
              </a:rPr>
              <a:t>Impozitele amânate</a:t>
            </a:r>
            <a:r>
              <a:rPr lang="ro-RO" altLang="en-US" sz="2000" b="1" dirty="0">
                <a:cs typeface="Calibri" pitchFamily="34" charset="0"/>
              </a:rPr>
              <a:t>:</a:t>
            </a:r>
          </a:p>
          <a:p>
            <a:pPr lvl="2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o-RO" altLang="en-US" sz="2000" dirty="0">
                <a:cs typeface="Calibri" pitchFamily="34" charset="0"/>
              </a:rPr>
              <a:t>Constituie „doar” un element de ajustare în cadrul situaţiilor financiare anuale (rezultând dintr-un profit diferit de cel conform reglementărilor fiscale);</a:t>
            </a:r>
          </a:p>
          <a:p>
            <a:pPr lvl="2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o-RO" altLang="en-US" sz="2000" dirty="0">
                <a:cs typeface="Calibri" pitchFamily="34" charset="0"/>
              </a:rPr>
              <a:t>Nu se plătesc niciodată.</a:t>
            </a:r>
            <a:endParaRPr lang="en-US" altLang="en-US" sz="2000" dirty="0">
              <a:solidFill>
                <a:srgbClr val="000000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  <a:p>
            <a:pPr eaLnBrk="1" hangingPunct="1"/>
            <a:endParaRPr lang="en-GB" altLang="ro-RO" sz="2000" dirty="0">
              <a:ea typeface="MS PGothic" pitchFamily="34" charset="-128"/>
              <a:cs typeface="Arial" charset="0"/>
            </a:endParaRPr>
          </a:p>
        </p:txBody>
      </p:sp>
      <p:sp>
        <p:nvSpPr>
          <p:cNvPr id="43011" name="Title 2"/>
          <p:cNvSpPr>
            <a:spLocks noGrp="1"/>
          </p:cNvSpPr>
          <p:nvPr>
            <p:ph type="title" idx="4294967295"/>
          </p:nvPr>
        </p:nvSpPr>
        <p:spPr>
          <a:xfrm>
            <a:off x="2931723" y="317242"/>
            <a:ext cx="6328553" cy="8128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b="1" cap="all" dirty="0"/>
              <a:t>IAS</a:t>
            </a:r>
            <a:r>
              <a:rPr lang="fr-FR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fr-FR" b="1" cap="all" dirty="0"/>
              <a:t>12 IMPOZIT PE PROFIT</a:t>
            </a:r>
            <a:endParaRPr lang="en-GB" altLang="ro-RO" dirty="0"/>
          </a:p>
        </p:txBody>
      </p:sp>
    </p:spTree>
    <p:extLst>
      <p:ext uri="{BB962C8B-B14F-4D97-AF65-F5344CB8AC3E}">
        <p14:creationId xmlns:p14="http://schemas.microsoft.com/office/powerpoint/2010/main" val="1267292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5F490-02B5-F866-7BED-ECA1ABC03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CA6B8DC4-621D-89B1-2C85-60063989BD38}"/>
              </a:ext>
            </a:extLst>
          </p:cNvPr>
          <p:cNvSpPr/>
          <p:nvPr/>
        </p:nvSpPr>
        <p:spPr>
          <a:xfrm>
            <a:off x="0" y="5485856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639F9449-8396-6FAB-4414-4339F04CC858}"/>
              </a:ext>
            </a:extLst>
          </p:cNvPr>
          <p:cNvSpPr txBox="1"/>
          <p:nvPr/>
        </p:nvSpPr>
        <p:spPr>
          <a:xfrm>
            <a:off x="685800" y="1574800"/>
            <a:ext cx="10185400" cy="714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ro-RO" sz="2933" b="1" dirty="0">
                <a:solidFill>
                  <a:srgbClr val="0070C0"/>
                </a:solidFill>
              </a:rPr>
              <a:t>APLICAȚII</a:t>
            </a:r>
            <a:endParaRPr lang="en-US" sz="2933" b="1" dirty="0">
              <a:ea typeface="Montserrat Ultra-Bold"/>
              <a:cs typeface="Montserrat Ultra-Bold"/>
              <a:sym typeface="Montserrat Ultra-Bold"/>
            </a:endParaRPr>
          </a:p>
        </p:txBody>
      </p:sp>
      <p:pic>
        <p:nvPicPr>
          <p:cNvPr id="6" name="Content Placeholder 3" descr="O imagine care conține instrument de scris, produse de papetărie, creion, papetărie&#10;&#10;Conținutul generat de inteligența artificială poate fi incorect.">
            <a:extLst>
              <a:ext uri="{FF2B5EF4-FFF2-40B4-BE49-F238E27FC236}">
                <a16:creationId xmlns:a16="http://schemas.microsoft.com/office/drawing/2014/main" id="{0C1DBB6A-78B8-5D79-5CFA-14782E2A3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2870200"/>
            <a:ext cx="4470400" cy="291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D0A2B1C8-86C4-F5BE-8502-E9D5F7598B73}"/>
              </a:ext>
            </a:extLst>
          </p:cNvPr>
          <p:cNvSpPr/>
          <p:nvPr/>
        </p:nvSpPr>
        <p:spPr>
          <a:xfrm>
            <a:off x="2302757" y="6181725"/>
            <a:ext cx="4947797" cy="0"/>
          </a:xfrm>
          <a:prstGeom prst="line">
            <a:avLst/>
          </a:prstGeom>
          <a:ln w="28575" cap="rnd">
            <a:solidFill>
              <a:srgbClr val="FFCE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519D2B96-57B4-288F-14AD-9D95B26BC76F}"/>
              </a:ext>
            </a:extLst>
          </p:cNvPr>
          <p:cNvSpPr txBox="1"/>
          <p:nvPr/>
        </p:nvSpPr>
        <p:spPr>
          <a:xfrm>
            <a:off x="8686913" y="6322781"/>
            <a:ext cx="3399584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67"/>
              </a:lnSpc>
            </a:pPr>
            <a:r>
              <a:rPr lang="en-US" sz="1367">
                <a:solidFill>
                  <a:srgbClr val="1B3260"/>
                </a:solidFill>
                <a:latin typeface="Montserrat"/>
                <a:ea typeface="Montserrat"/>
                <a:cs typeface="Montserrat"/>
                <a:sym typeface="Montserrat"/>
              </a:rPr>
              <a:t>Copyright © 2025 CECCAR 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4E676755-37D0-5979-C961-8078A3FA6193}"/>
              </a:ext>
            </a:extLst>
          </p:cNvPr>
          <p:cNvSpPr/>
          <p:nvPr/>
        </p:nvSpPr>
        <p:spPr>
          <a:xfrm>
            <a:off x="7244204" y="6181725"/>
            <a:ext cx="4947797" cy="0"/>
          </a:xfrm>
          <a:prstGeom prst="line">
            <a:avLst/>
          </a:prstGeom>
          <a:ln w="28575" cap="rnd">
            <a:solidFill>
              <a:srgbClr val="1B32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29737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C570A-74C4-6398-8631-31F415F26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713FB5E-D80D-E8C8-8B91-26B24A2ED1DA}"/>
              </a:ext>
            </a:extLst>
          </p:cNvPr>
          <p:cNvGrpSpPr/>
          <p:nvPr/>
        </p:nvGrpSpPr>
        <p:grpSpPr>
          <a:xfrm>
            <a:off x="7467600" y="-4170"/>
            <a:ext cx="7457884" cy="6858000"/>
            <a:chOff x="0" y="0"/>
            <a:chExt cx="14915767" cy="13716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171EBB38-6A2A-00DF-6B0B-DBED1B9E2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928" r="24697"/>
            <a:stretch>
              <a:fillRect/>
            </a:stretch>
          </p:blipFill>
          <p:spPr>
            <a:xfrm>
              <a:off x="0" y="0"/>
              <a:ext cx="14915767" cy="13716000"/>
            </a:xfrm>
            <a:prstGeom prst="rect">
              <a:avLst/>
            </a:prstGeom>
          </p:spPr>
        </p:pic>
      </p:grpSp>
      <p:sp>
        <p:nvSpPr>
          <p:cNvPr id="4" name="Freeform 2">
            <a:extLst>
              <a:ext uri="{FF2B5EF4-FFF2-40B4-BE49-F238E27FC236}">
                <a16:creationId xmlns:a16="http://schemas.microsoft.com/office/drawing/2014/main" id="{B277DB0E-5CAC-F14F-66DC-939DC575D84D}"/>
              </a:ext>
            </a:extLst>
          </p:cNvPr>
          <p:cNvSpPr/>
          <p:nvPr/>
        </p:nvSpPr>
        <p:spPr>
          <a:xfrm>
            <a:off x="0" y="5462092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F84546EB-20DC-943C-6835-7B94533A5163}"/>
              </a:ext>
            </a:extLst>
          </p:cNvPr>
          <p:cNvSpPr txBox="1"/>
          <p:nvPr/>
        </p:nvSpPr>
        <p:spPr>
          <a:xfrm>
            <a:off x="685801" y="1574801"/>
            <a:ext cx="6799167" cy="2338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ro-MD" sz="2400" b="1" dirty="0">
                <a:solidFill>
                  <a:srgbClr val="0070C0"/>
                </a:solidFill>
              </a:rPr>
              <a:t>IFRS 1 </a:t>
            </a:r>
            <a:r>
              <a:rPr lang="ro-RO" sz="2400" b="1" dirty="0">
                <a:solidFill>
                  <a:srgbClr val="0070C0"/>
                </a:solidFill>
              </a:rPr>
              <a:t>Adoptarea pentru prima dată a standardelor </a:t>
            </a:r>
            <a:r>
              <a:rPr lang="ro-RO" sz="2400" b="1" dirty="0" err="1">
                <a:solidFill>
                  <a:srgbClr val="0070C0"/>
                </a:solidFill>
              </a:rPr>
              <a:t>internaţionale</a:t>
            </a:r>
            <a:r>
              <a:rPr lang="ro-RO" sz="2400" b="1" dirty="0">
                <a:solidFill>
                  <a:srgbClr val="0070C0"/>
                </a:solidFill>
              </a:rPr>
              <a:t> de raportare financiară</a:t>
            </a:r>
            <a:endParaRPr lang="en-GB" sz="2400" dirty="0"/>
          </a:p>
          <a:p>
            <a:pPr algn="ctr">
              <a:lnSpc>
                <a:spcPts val="6425"/>
              </a:lnSpc>
            </a:pPr>
            <a:endParaRPr lang="ro-RO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78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27384" y="1352939"/>
            <a:ext cx="10134665" cy="466948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ro-RO" sz="2400" b="1" dirty="0">
                <a:solidFill>
                  <a:srgbClr val="FFC000"/>
                </a:solidFill>
              </a:rPr>
              <a:t>OBIECTIVE: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o-RO" sz="2600" b="1" i="1" dirty="0">
                <a:solidFill>
                  <a:srgbClr val="0070C0"/>
                </a:solidFill>
              </a:rPr>
              <a:t>Identificarea diferențelor existente față de referențialul contabil național: OMFP 1802/2014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o-RO" sz="2600" b="1" i="1" dirty="0">
                <a:solidFill>
                  <a:srgbClr val="0070C0"/>
                </a:solidFill>
              </a:rPr>
              <a:t>Particularități privind aplicarea IFRS 1 Aplicarea pentru prima dată a IFRS: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o-RO" sz="2300" b="1" i="1" dirty="0">
                <a:solidFill>
                  <a:srgbClr val="0070C0"/>
                </a:solidFill>
              </a:rPr>
              <a:t>Retratarea datelor la momentul aplicării pentru prima dată a IFRS – efectul trecerii la IFRS</a:t>
            </a:r>
            <a:endParaRPr lang="en-US" sz="2300" b="1" i="1" dirty="0">
              <a:solidFill>
                <a:srgbClr val="0070C0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o-RO" sz="2300" b="1" i="1" dirty="0">
                <a:solidFill>
                  <a:srgbClr val="0070C0"/>
                </a:solidFill>
              </a:rPr>
              <a:t>Calculul impozitului amânat aferent retratării</a:t>
            </a:r>
            <a:endParaRPr lang="en-US" sz="2300" b="1" i="1" dirty="0">
              <a:solidFill>
                <a:srgbClr val="0070C0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endParaRPr lang="ro-RO" sz="2300" b="1" i="1" dirty="0">
              <a:solidFill>
                <a:srgbClr val="0070C0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9B8684E-6345-310C-8682-C86154D56A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414338"/>
            <a:ext cx="9825135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IFRS 1 Aplicarea pentru prima dată a IFRS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261807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05318" y="1227138"/>
            <a:ext cx="8004175" cy="4521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  <a:defRPr/>
            </a:pPr>
            <a:r>
              <a:rPr lang="ro-RO" sz="2600" b="1" i="1" dirty="0">
                <a:solidFill>
                  <a:schemeClr val="accent5">
                    <a:lumMod val="75000"/>
                  </a:schemeClr>
                </a:solidFill>
              </a:rPr>
              <a:t>Identificarea </a:t>
            </a:r>
            <a:r>
              <a:rPr lang="ro-RO" sz="2600" b="1" i="1" dirty="0">
                <a:solidFill>
                  <a:srgbClr val="FFC000"/>
                </a:solidFill>
              </a:rPr>
              <a:t>diferențelor </a:t>
            </a:r>
            <a:r>
              <a:rPr lang="ro-RO" sz="2600" b="1" i="1" dirty="0">
                <a:solidFill>
                  <a:schemeClr val="accent5">
                    <a:lumMod val="75000"/>
                  </a:schemeClr>
                </a:solidFill>
              </a:rPr>
              <a:t>existente față de referențialul contabil național: OMFP 1802/2014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None/>
              <a:defRPr/>
            </a:pPr>
            <a:endParaRPr lang="ro-RO" sz="2600" b="1" i="1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D7717D0-1B53-55CA-F2C9-05A0337C51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10823510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IFRS 1 Aplicarea pentru prima dată a IFRS</a:t>
            </a:r>
            <a:endParaRPr lang="ro-RO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05318" y="2251934"/>
          <a:ext cx="7987553" cy="3017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10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2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000" dirty="0">
                          <a:solidFill>
                            <a:schemeClr val="tx1"/>
                          </a:solidFill>
                        </a:rPr>
                        <a:t> Informații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>
                          <a:solidFill>
                            <a:schemeClr val="tx1"/>
                          </a:solidFill>
                        </a:rPr>
                        <a:t>OMFP</a:t>
                      </a:r>
                      <a:r>
                        <a:rPr lang="ro-RO" sz="2000" baseline="0" dirty="0">
                          <a:solidFill>
                            <a:schemeClr val="tx1"/>
                          </a:solidFill>
                        </a:rPr>
                        <a:t> 1802/2014</a:t>
                      </a:r>
                      <a:endParaRPr lang="ro-RO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IFRS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ro-RO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Retratarea informațiilor</a:t>
                      </a:r>
                      <a:r>
                        <a:rPr lang="ro-RO" sz="20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în momentul trecerii la IFRS</a:t>
                      </a:r>
                      <a:endParaRPr lang="ro-RO" sz="20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0" dirty="0"/>
                        <a:t>  Nu</a:t>
                      </a:r>
                    </a:p>
                    <a:p>
                      <a:pPr algn="ctr"/>
                      <a:endParaRPr lang="ro-RO" sz="20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0" dirty="0"/>
                        <a:t>Da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Calculul impozit pe profit amânat aferent diferențelor rezultate din retratare</a:t>
                      </a:r>
                      <a:endParaRPr lang="ro-RO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/>
                        <a:t> Nu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/>
                        <a:t>Da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712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47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37119" y="1271717"/>
            <a:ext cx="8229600" cy="4516437"/>
          </a:xfrm>
        </p:spPr>
        <p:txBody>
          <a:bodyPr>
            <a:normAutofit/>
          </a:bodyPr>
          <a:lstStyle/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sz="1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 TREBUIE SĂ ȘTIM?</a:t>
            </a:r>
            <a:endParaRPr lang="en-US" sz="1800" b="1" kern="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o-RO" altLang="en-US" sz="4200" b="1" i="1" dirty="0">
              <a:solidFill>
                <a:srgbClr val="FFC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A260D63-0F31-4315-80C2-2772AA25C9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1640" y="321030"/>
            <a:ext cx="8584163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IFRS 1 Aplicarea pentru prima dată a IFRS</a:t>
            </a:r>
            <a:endParaRPr lang="ro-RO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F13E43-EA6C-1810-816D-9C0412966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09030"/>
              </p:ext>
            </p:extLst>
          </p:nvPr>
        </p:nvGraphicFramePr>
        <p:xfrm>
          <a:off x="1492897" y="2023354"/>
          <a:ext cx="9825135" cy="4488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7066">
                  <a:extLst>
                    <a:ext uri="{9D8B030D-6E8A-4147-A177-3AD203B41FA5}">
                      <a16:colId xmlns:a16="http://schemas.microsoft.com/office/drawing/2014/main" val="3101533343"/>
                    </a:ext>
                  </a:extLst>
                </a:gridCol>
                <a:gridCol w="381890">
                  <a:extLst>
                    <a:ext uri="{9D8B030D-6E8A-4147-A177-3AD203B41FA5}">
                      <a16:colId xmlns:a16="http://schemas.microsoft.com/office/drawing/2014/main" val="4264173376"/>
                    </a:ext>
                  </a:extLst>
                </a:gridCol>
                <a:gridCol w="5516179">
                  <a:extLst>
                    <a:ext uri="{9D8B030D-6E8A-4147-A177-3AD203B41FA5}">
                      <a16:colId xmlns:a16="http://schemas.microsoft.com/office/drawing/2014/main" val="913101700"/>
                    </a:ext>
                  </a:extLst>
                </a:gridCol>
              </a:tblGrid>
              <a:tr h="17728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Ce sunt GAAP-urile anterioare?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rgbClr val="FFC000"/>
                          </a:solidFill>
                          <a:effectLst/>
                          <a:sym typeface="Wingdings 2" panose="05020102010507070707" pitchFamily="18" charset="2"/>
                        </a:rPr>
                        <a:t></a:t>
                      </a:r>
                      <a:endParaRPr lang="en-US" sz="1600" kern="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</a:rPr>
                        <a:t>Baza de contabilitate pe care o entitate care adoptă pentru prima dată IFRS-urile a folosit-o imediat înaintea adoptării IFRS-urilor.(IFRS 1, pct. 40).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kern="100" dirty="0">
                          <a:solidFill>
                            <a:srgbClr val="FFC000"/>
                          </a:solidFill>
                          <a:effectLst/>
                        </a:rPr>
                        <a:t>SPECIFICARE: 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</a:rPr>
                        <a:t>În cazul nostru GAAP-urile anterioare ca baza de contabilitate folosită imediat înaintea adoptării IFRS-urilor sunt reprezentate de OMFP 1802/2014.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656424"/>
                  </a:ext>
                </a:extLst>
              </a:tr>
              <a:tr h="7837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Ce înseamnă entitate care adoptă pentru prima dată IFRS-urile?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rgbClr val="FFC000"/>
                          </a:solidFill>
                          <a:effectLst/>
                          <a:sym typeface="Wingdings 2" panose="05020102010507070707" pitchFamily="18" charset="2"/>
                        </a:rPr>
                        <a:t></a:t>
                      </a:r>
                      <a:endParaRPr lang="en-US" sz="1600" kern="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O entitate care prezintă primele sale </a:t>
                      </a:r>
                      <a:r>
                        <a:rPr lang="ro-RO" sz="1600" kern="100" dirty="0" err="1">
                          <a:solidFill>
                            <a:schemeClr val="tx1"/>
                          </a:solidFill>
                          <a:effectLst/>
                        </a:rPr>
                        <a:t>situaţii</a:t>
                      </a: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 financiare întocmite în conformitate cu IFRS. (IFRS 1, pct. 40).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463510"/>
                  </a:ext>
                </a:extLst>
              </a:tr>
              <a:tr h="15484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Care este data trecerii la IFRS-uri?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rgbClr val="FFC000"/>
                          </a:solidFill>
                          <a:effectLst/>
                          <a:sym typeface="Wingdings 2" panose="05020102010507070707" pitchFamily="18" charset="2"/>
                        </a:rPr>
                        <a:t></a:t>
                      </a:r>
                      <a:endParaRPr lang="en-US" sz="1600" kern="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Începutul primei perioade pentru care o entitate prezintă </a:t>
                      </a:r>
                      <a:r>
                        <a:rPr lang="ro-RO" sz="1600" kern="100" dirty="0" err="1">
                          <a:solidFill>
                            <a:schemeClr val="tx1"/>
                          </a:solidFill>
                          <a:effectLst/>
                        </a:rPr>
                        <a:t>informaţii</a:t>
                      </a: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 comparative complete conform IFRS-urilor în primele sale </a:t>
                      </a:r>
                      <a:r>
                        <a:rPr lang="ro-RO" sz="1600" kern="100" dirty="0" err="1">
                          <a:solidFill>
                            <a:schemeClr val="tx1"/>
                          </a:solidFill>
                          <a:effectLst/>
                        </a:rPr>
                        <a:t>situaţii</a:t>
                      </a: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 financiare întocmite în conformitate cu IFRS. (IFRS 1, pct. 40).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972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283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48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315616" y="1346363"/>
            <a:ext cx="8229600" cy="4516437"/>
          </a:xfrm>
        </p:spPr>
        <p:txBody>
          <a:bodyPr>
            <a:normAutofit/>
          </a:bodyPr>
          <a:lstStyle/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sz="1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 TREBUIE SĂ ȘTIM?</a:t>
            </a:r>
            <a:endParaRPr lang="en-US" sz="1800" b="1" kern="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o-RO" altLang="en-US" sz="4200" b="1" i="1" dirty="0">
              <a:solidFill>
                <a:srgbClr val="FFC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A260D63-0F31-4315-80C2-2772AA25C9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8935" y="411163"/>
            <a:ext cx="9116008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IFRS 1 Aplicarea pentru prima dată a IFRS</a:t>
            </a:r>
            <a:endParaRPr lang="ro-RO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F13E43-EA6C-1810-816D-9C0412966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50263"/>
              </p:ext>
            </p:extLst>
          </p:nvPr>
        </p:nvGraphicFramePr>
        <p:xfrm>
          <a:off x="1735494" y="2169268"/>
          <a:ext cx="9657184" cy="3980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1685">
                  <a:extLst>
                    <a:ext uri="{9D8B030D-6E8A-4147-A177-3AD203B41FA5}">
                      <a16:colId xmlns:a16="http://schemas.microsoft.com/office/drawing/2014/main" val="3101533343"/>
                    </a:ext>
                  </a:extLst>
                </a:gridCol>
                <a:gridCol w="318428">
                  <a:extLst>
                    <a:ext uri="{9D8B030D-6E8A-4147-A177-3AD203B41FA5}">
                      <a16:colId xmlns:a16="http://schemas.microsoft.com/office/drawing/2014/main" val="4264173376"/>
                    </a:ext>
                  </a:extLst>
                </a:gridCol>
                <a:gridCol w="6037071">
                  <a:extLst>
                    <a:ext uri="{9D8B030D-6E8A-4147-A177-3AD203B41FA5}">
                      <a16:colId xmlns:a16="http://schemas.microsoft.com/office/drawing/2014/main" val="913101700"/>
                    </a:ext>
                  </a:extLst>
                </a:gridCol>
              </a:tblGrid>
              <a:tr h="1404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înseamnă primele </a:t>
                      </a:r>
                      <a:r>
                        <a:rPr lang="ro-RO" sz="16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situaţii</a:t>
                      </a: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financiare întocmite în conformitate cu IFRS?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600" kern="100" dirty="0">
                          <a:solidFill>
                            <a:schemeClr val="accent4"/>
                          </a:solidFill>
                          <a:effectLst/>
                          <a:sym typeface="Wingdings 2" panose="05020102010507070707" pitchFamily="18" charset="2"/>
                        </a:rPr>
                        <a:t></a:t>
                      </a:r>
                      <a:endParaRPr lang="en-US" sz="16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Primele </a:t>
                      </a:r>
                      <a:r>
                        <a:rPr lang="ro-RO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situaţii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financiare anuale în care o entitate </a:t>
                      </a:r>
                      <a:r>
                        <a:rPr lang="ro-RO" sz="16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adoptă Standardele </a:t>
                      </a:r>
                      <a:r>
                        <a:rPr lang="ro-RO" sz="1600" b="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Internaţionale</a:t>
                      </a:r>
                      <a:r>
                        <a:rPr lang="ro-RO" sz="16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Raportare Financiară (IFRS-urile)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prin intermediul unei </a:t>
                      </a:r>
                      <a:r>
                        <a:rPr lang="ro-RO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declaraţii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conformitate cu IFRS-urile explicite </a:t>
                      </a:r>
                      <a:r>
                        <a:rPr lang="ro-RO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fără rezerve (IFRS 1, pct. 40).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656424"/>
                  </a:ext>
                </a:extLst>
              </a:tr>
              <a:tr h="101193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înseamnă </a:t>
                      </a:r>
                      <a:r>
                        <a:rPr lang="ro-RO" sz="16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situaţia</a:t>
                      </a: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deschidere a </a:t>
                      </a:r>
                      <a:r>
                        <a:rPr lang="ro-RO" sz="16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poziţiei</a:t>
                      </a: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financiare în conformitate cu IFRS?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600" kern="100" dirty="0">
                          <a:solidFill>
                            <a:schemeClr val="accent4"/>
                          </a:solidFill>
                          <a:effectLst/>
                          <a:sym typeface="Wingdings 2" panose="05020102010507070707" pitchFamily="18" charset="2"/>
                        </a:rPr>
                        <a:t></a:t>
                      </a:r>
                      <a:endParaRPr lang="en-US" sz="16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Situaţia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poziţiei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financiare a unei </a:t>
                      </a:r>
                      <a:r>
                        <a:rPr lang="ro-RO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entităţi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data trecerii la IFRS-uri (IFRS 1, pct. 40).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463510"/>
                  </a:ext>
                </a:extLst>
              </a:tr>
              <a:tr h="15638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înseamnă prima perioadă de raportare IFRS?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600" kern="100" dirty="0">
                          <a:solidFill>
                            <a:schemeClr val="accent4"/>
                          </a:solidFill>
                          <a:effectLst/>
                          <a:sym typeface="Wingdings 2" panose="05020102010507070707" pitchFamily="18" charset="2"/>
                        </a:rPr>
                        <a:t></a:t>
                      </a:r>
                      <a:endParaRPr lang="en-US" sz="16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 mai recentă perioadă de raportare acoperită de primele </a:t>
                      </a:r>
                      <a:r>
                        <a:rPr lang="ro-RO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situaţii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financiare ale unei </a:t>
                      </a:r>
                      <a:r>
                        <a:rPr lang="ro-RO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entităţi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întocmite în conformitate cu IFRS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(IFRS 1, pct. 40).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972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6536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49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48882" y="1368849"/>
            <a:ext cx="8229600" cy="4516437"/>
          </a:xfrm>
        </p:spPr>
        <p:txBody>
          <a:bodyPr>
            <a:normAutofit/>
          </a:bodyPr>
          <a:lstStyle/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sz="1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 TREBUIE SĂ ȘTIM?</a:t>
            </a:r>
            <a:endParaRPr lang="en-US" sz="1800" b="1" kern="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o-RO" altLang="en-US" sz="4200" b="1" i="1" dirty="0">
              <a:solidFill>
                <a:srgbClr val="FFC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A260D63-0F31-4315-80C2-2772AA25C9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2917" y="404073"/>
            <a:ext cx="9423918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IFRS 1 Aplicarea pentru prima dată a IFRS</a:t>
            </a:r>
            <a:endParaRPr lang="ro-RO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F13E43-EA6C-1810-816D-9C0412966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676086"/>
              </p:ext>
            </p:extLst>
          </p:nvPr>
        </p:nvGraphicFramePr>
        <p:xfrm>
          <a:off x="1981200" y="2169268"/>
          <a:ext cx="9775370" cy="4274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2092">
                  <a:extLst>
                    <a:ext uri="{9D8B030D-6E8A-4147-A177-3AD203B41FA5}">
                      <a16:colId xmlns:a16="http://schemas.microsoft.com/office/drawing/2014/main" val="3101533343"/>
                    </a:ext>
                  </a:extLst>
                </a:gridCol>
                <a:gridCol w="322324">
                  <a:extLst>
                    <a:ext uri="{9D8B030D-6E8A-4147-A177-3AD203B41FA5}">
                      <a16:colId xmlns:a16="http://schemas.microsoft.com/office/drawing/2014/main" val="4264173376"/>
                    </a:ext>
                  </a:extLst>
                </a:gridCol>
                <a:gridCol w="6110954">
                  <a:extLst>
                    <a:ext uri="{9D8B030D-6E8A-4147-A177-3AD203B41FA5}">
                      <a16:colId xmlns:a16="http://schemas.microsoft.com/office/drawing/2014/main" val="913101700"/>
                    </a:ext>
                  </a:extLst>
                </a:gridCol>
              </a:tblGrid>
              <a:tr h="15085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înseamnă primele </a:t>
                      </a:r>
                      <a:r>
                        <a:rPr lang="ro-RO" sz="16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situaţii</a:t>
                      </a: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financiare întocmite în conformitate cu IFRS?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600" kern="100" dirty="0">
                          <a:solidFill>
                            <a:schemeClr val="accent4"/>
                          </a:solidFill>
                          <a:effectLst/>
                          <a:sym typeface="Wingdings 2" panose="05020102010507070707" pitchFamily="18" charset="2"/>
                        </a:rPr>
                        <a:t></a:t>
                      </a:r>
                      <a:endParaRPr lang="en-US" sz="16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Primele </a:t>
                      </a:r>
                      <a:r>
                        <a:rPr lang="ro-RO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situaţii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financiare anuale în care o entitate </a:t>
                      </a:r>
                      <a:r>
                        <a:rPr lang="ro-RO" sz="16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adoptă Standardele </a:t>
                      </a:r>
                      <a:r>
                        <a:rPr lang="ro-RO" sz="1600" b="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Internaţionale</a:t>
                      </a:r>
                      <a:r>
                        <a:rPr lang="ro-RO" sz="16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Raportare Financiară (IFRS-urile)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prin intermediul unei </a:t>
                      </a:r>
                      <a:r>
                        <a:rPr lang="ro-RO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declaraţii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conformitate cu IFRS-urile explicite </a:t>
                      </a:r>
                      <a:r>
                        <a:rPr lang="ro-RO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şi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fără rezerve (IFRS 1, pct. 40).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656424"/>
                  </a:ext>
                </a:extLst>
              </a:tr>
              <a:tr h="10865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înseamnă </a:t>
                      </a:r>
                      <a:r>
                        <a:rPr lang="ro-RO" sz="16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situaţia</a:t>
                      </a: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deschidere a </a:t>
                      </a:r>
                      <a:r>
                        <a:rPr lang="ro-RO" sz="16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poziţiei</a:t>
                      </a: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financiare în conformitate cu IFRS?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600" kern="100" dirty="0">
                          <a:solidFill>
                            <a:schemeClr val="accent4"/>
                          </a:solidFill>
                          <a:effectLst/>
                          <a:sym typeface="Wingdings 2" panose="05020102010507070707" pitchFamily="18" charset="2"/>
                        </a:rPr>
                        <a:t></a:t>
                      </a:r>
                      <a:endParaRPr lang="en-US" sz="16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Situaţia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poziţiei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financiare a unei </a:t>
                      </a:r>
                      <a:r>
                        <a:rPr lang="ro-RO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entităţi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data trecerii la IFRS-uri (IFRS 1, pct. 40).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463510"/>
                  </a:ext>
                </a:extLst>
              </a:tr>
              <a:tr h="16792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înseamnă prima perioadă de raportare IFRS?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600" kern="100" dirty="0">
                          <a:solidFill>
                            <a:schemeClr val="accent4"/>
                          </a:solidFill>
                          <a:effectLst/>
                          <a:sym typeface="Wingdings 2" panose="05020102010507070707" pitchFamily="18" charset="2"/>
                        </a:rPr>
                        <a:t></a:t>
                      </a:r>
                      <a:endParaRPr lang="en-US" sz="16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Cea mai recentă perioadă de raportare acoperită de primele </a:t>
                      </a:r>
                      <a:r>
                        <a:rPr lang="ro-RO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situaţii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financiare ale unei </a:t>
                      </a:r>
                      <a:r>
                        <a:rPr lang="ro-RO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entităţi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întocmite în conformitate cu IFRS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(IFRS 1, pct. 40).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972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52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02229" y="1168400"/>
            <a:ext cx="10347649" cy="4521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  <a:defRPr/>
            </a:pPr>
            <a:r>
              <a:rPr lang="ro-RO" sz="2600" b="1" i="1" dirty="0">
                <a:solidFill>
                  <a:schemeClr val="accent5">
                    <a:lumMod val="75000"/>
                  </a:schemeClr>
                </a:solidFill>
              </a:rPr>
              <a:t>Identificarea </a:t>
            </a:r>
            <a:r>
              <a:rPr lang="ro-RO" sz="2600" b="1" i="1" dirty="0">
                <a:solidFill>
                  <a:srgbClr val="FFC000"/>
                </a:solidFill>
              </a:rPr>
              <a:t>diferențelor </a:t>
            </a:r>
            <a:r>
              <a:rPr lang="ro-RO" sz="2600" b="1" i="1" dirty="0">
                <a:solidFill>
                  <a:schemeClr val="accent5">
                    <a:lumMod val="75000"/>
                  </a:schemeClr>
                </a:solidFill>
              </a:rPr>
              <a:t>existente față de referențialul contabil național: OMFP 1802/2014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None/>
              <a:defRPr/>
            </a:pPr>
            <a:endParaRPr lang="ro-RO" sz="2600" b="1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02229" y="2033441"/>
          <a:ext cx="10251049" cy="41493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35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8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4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ro-RO" sz="2000" dirty="0">
                          <a:solidFill>
                            <a:schemeClr val="tx1"/>
                          </a:solidFill>
                        </a:rPr>
                        <a:t> Informații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ro-RO" sz="2000" dirty="0">
                          <a:solidFill>
                            <a:schemeClr val="tx1"/>
                          </a:solidFill>
                        </a:rPr>
                        <a:t>OMFP</a:t>
                      </a:r>
                      <a:r>
                        <a:rPr lang="ro-RO" sz="2000" baseline="0" dirty="0">
                          <a:solidFill>
                            <a:schemeClr val="tx1"/>
                          </a:solidFill>
                        </a:rPr>
                        <a:t> 1802/2014</a:t>
                      </a:r>
                      <a:endParaRPr lang="ro-RO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IFRS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ro-RO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8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Gradul de avansare a lucrărilor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ro-RO" sz="2000" b="0" dirty="0"/>
                        <a:t> Nu există prevederi specifice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ro-RO" sz="2000" b="0" dirty="0"/>
                        <a:t> Pe baza metodei intrărilor (input)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7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Modificările</a:t>
                      </a:r>
                      <a:r>
                        <a:rPr lang="ro-RO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contractuale</a:t>
                      </a:r>
                      <a:endParaRPr lang="ro-RO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0" dirty="0"/>
                        <a:t>Nu există prevederi specifice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ro-RO" sz="20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Modificarea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contractului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este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considerat</a:t>
                      </a:r>
                      <a:r>
                        <a:rPr lang="ro-RO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ă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contract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separat</a:t>
                      </a:r>
                      <a:endParaRPr lang="ro-RO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Modificarea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contractului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nu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este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considerată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contract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separat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o-RO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A5B624A-B7BD-2C82-C1CF-06345F3FB477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775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50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815830" y="931658"/>
            <a:ext cx="8229600" cy="4518025"/>
          </a:xfrm>
        </p:spPr>
        <p:txBody>
          <a:bodyPr>
            <a:normAutofit/>
          </a:bodyPr>
          <a:lstStyle/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1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CINE APLIC</a:t>
            </a:r>
            <a:r>
              <a:rPr lang="ro-RO" sz="1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 IFRS 1?</a:t>
            </a:r>
            <a:endParaRPr lang="en-US" sz="1800" b="1" kern="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o-RO" altLang="en-US" sz="4200" b="1" i="1" dirty="0">
              <a:solidFill>
                <a:srgbClr val="FFC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A260D63-0F31-4315-80C2-2772AA25C9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506" y="355275"/>
            <a:ext cx="10394302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IFRS 1 Aplicarea pentru prima dată a IFRS</a:t>
            </a:r>
            <a:endParaRPr lang="ro-RO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F33C18-43CE-A1C4-BDC9-E86F0C6C255B}"/>
              </a:ext>
            </a:extLst>
          </p:cNvPr>
          <p:cNvSpPr/>
          <p:nvPr/>
        </p:nvSpPr>
        <p:spPr>
          <a:xfrm>
            <a:off x="1815830" y="1888189"/>
            <a:ext cx="5544766" cy="291829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Cine aplică IFRS 1?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01B9E-116E-945F-50F9-D2F9B458B89E}"/>
              </a:ext>
            </a:extLst>
          </p:cNvPr>
          <p:cNvSpPr/>
          <p:nvPr/>
        </p:nvSpPr>
        <p:spPr>
          <a:xfrm>
            <a:off x="7471805" y="1880643"/>
            <a:ext cx="3035030" cy="291829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Cine  NU aplică IFRS 1?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2A58316-DBE0-8595-0CF1-86388338C4D6}"/>
              </a:ext>
            </a:extLst>
          </p:cNvPr>
          <p:cNvSpPr/>
          <p:nvPr/>
        </p:nvSpPr>
        <p:spPr>
          <a:xfrm>
            <a:off x="4340961" y="2172472"/>
            <a:ext cx="366086" cy="291829"/>
          </a:xfrm>
          <a:prstGeom prst="downArrow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AD119D-09B6-9337-CEEC-6A2620D671B1}"/>
              </a:ext>
            </a:extLst>
          </p:cNvPr>
          <p:cNvSpPr/>
          <p:nvPr/>
        </p:nvSpPr>
        <p:spPr>
          <a:xfrm>
            <a:off x="1815830" y="3667329"/>
            <a:ext cx="5544766" cy="294748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o-RO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o-RO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Entități au prezentat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cele mai recente </a:t>
            </a:r>
            <a:r>
              <a:rPr lang="ro-RO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situaţii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financiare anterioare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conformitate cu </a:t>
            </a:r>
            <a:r>
              <a:rPr lang="ro-RO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dispoziţiile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naţionale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care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 sunt consecvente cu IFRS-urile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toate punctele de vedere;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în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conformitate cu IFRS-urile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din toate punctele de vedere,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 </a:t>
            </a:r>
            <a:r>
              <a:rPr lang="ro-RO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excepţia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faptului că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situaţiile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financiare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 </a:t>
            </a:r>
            <a:r>
              <a:rPr lang="ro-RO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conţin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ro-RO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declaraţie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explicită </a:t>
            </a:r>
            <a:r>
              <a:rPr lang="ro-RO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fără rezerve de conformitate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IFRS-urile;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 </a:t>
            </a:r>
            <a:r>
              <a:rPr lang="ro-RO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conţin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ro-RO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declaraţie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explicită de conformitate 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 unele IFRS-uri, dar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 cu toate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conformitate cu </a:t>
            </a:r>
            <a:r>
              <a:rPr lang="ro-RO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dispoziţiile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naţionale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 sunt conforme cu IFRS-urile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folosind anumite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IFRS-uri separate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contabilizarea unor elemente pentru care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 există </a:t>
            </a:r>
            <a:r>
              <a:rPr lang="ro-RO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dispoziţii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naţionale</a:t>
            </a: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o-RO" sz="14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lang="ro-RO" sz="1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în 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conformitate cu </a:t>
            </a:r>
            <a:r>
              <a:rPr lang="ro-RO" sz="14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dispoziţiile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4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naţionale</a:t>
            </a:r>
            <a:r>
              <a:rPr lang="ro-RO" sz="1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, cu o 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reconciliere a anumitor valori</a:t>
            </a:r>
            <a:r>
              <a:rPr lang="ro-RO" sz="1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cu valorile determinate conform IFRS-urilor.</a:t>
            </a:r>
            <a:endParaRPr lang="en-US" sz="14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17D306F-271A-F2CC-952A-D47DA7A51FE1}"/>
              </a:ext>
            </a:extLst>
          </p:cNvPr>
          <p:cNvSpPr/>
          <p:nvPr/>
        </p:nvSpPr>
        <p:spPr>
          <a:xfrm>
            <a:off x="8850710" y="2163085"/>
            <a:ext cx="366086" cy="291829"/>
          </a:xfrm>
          <a:prstGeom prst="downArrow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5D0CB-B849-648E-0C4E-CAACC331E897}"/>
              </a:ext>
            </a:extLst>
          </p:cNvPr>
          <p:cNvSpPr/>
          <p:nvPr/>
        </p:nvSpPr>
        <p:spPr>
          <a:xfrm>
            <a:off x="7516238" y="4221804"/>
            <a:ext cx="3035030" cy="1546698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o-RO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încetează să mai prezinte</a:t>
            </a:r>
            <a:r>
              <a:rPr lang="ro-RO" sz="1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4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sz="1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financiare conforme cu </a:t>
            </a:r>
            <a:r>
              <a:rPr lang="ro-RO" sz="14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dispoziţiile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4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naţionale</a:t>
            </a:r>
            <a:r>
              <a:rPr lang="ro-RO" sz="1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, după ce 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le-a prezentat anterior alături de un alt set de </a:t>
            </a:r>
            <a:r>
              <a:rPr lang="ro-RO" sz="14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financiare care au </a:t>
            </a:r>
            <a:r>
              <a:rPr lang="ro-RO" sz="14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conţinut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ro-RO" sz="14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declaraţie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explicită </a:t>
            </a:r>
            <a:r>
              <a:rPr lang="ro-RO" sz="14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fără rezerve de conformitate cu IFRS-urile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2627E-8660-704B-1658-BE271070BC6E}"/>
              </a:ext>
            </a:extLst>
          </p:cNvPr>
          <p:cNvSpPr/>
          <p:nvPr/>
        </p:nvSpPr>
        <p:spPr>
          <a:xfrm>
            <a:off x="1815830" y="2512259"/>
            <a:ext cx="5544766" cy="815283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1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IFRS 1 se aplică atunci când o entitate 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adoptă IFRS-urile pentru prima dată</a:t>
            </a:r>
            <a:r>
              <a:rPr lang="ro-RO" sz="1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prin intermediul 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unei </a:t>
            </a:r>
            <a:r>
              <a:rPr lang="ro-RO" sz="14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declaraţii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de conformitate cu IFRS-urile explicite </a:t>
            </a:r>
            <a:r>
              <a:rPr lang="ro-RO" sz="14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fără rezerve</a:t>
            </a:r>
            <a:r>
              <a:rPr lang="ro-RO" sz="1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EE9B677-613E-EF66-2245-A62E84B955E7}"/>
              </a:ext>
            </a:extLst>
          </p:cNvPr>
          <p:cNvSpPr/>
          <p:nvPr/>
        </p:nvSpPr>
        <p:spPr>
          <a:xfrm>
            <a:off x="4340961" y="3316552"/>
            <a:ext cx="366086" cy="291829"/>
          </a:xfrm>
          <a:prstGeom prst="downArrow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2FF627-2E27-BD80-BAB9-EA4AA1E4827E}"/>
              </a:ext>
            </a:extLst>
          </p:cNvPr>
          <p:cNvSpPr/>
          <p:nvPr/>
        </p:nvSpPr>
        <p:spPr>
          <a:xfrm>
            <a:off x="7516238" y="2482155"/>
            <a:ext cx="3035030" cy="1394290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14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Entităţile</a:t>
            </a:r>
            <a:r>
              <a:rPr lang="ro-RO" sz="1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care 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deja raportează conform IFRS</a:t>
            </a:r>
            <a:r>
              <a:rPr lang="ro-RO" sz="1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pentru 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modificările politicilor contabile</a:t>
            </a:r>
            <a:r>
              <a:rPr lang="ro-RO" sz="1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. Aceste modificări intră în sfera </a:t>
            </a:r>
            <a:r>
              <a:rPr lang="ro-RO" sz="14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dispoziţiilor</a:t>
            </a:r>
            <a:r>
              <a:rPr lang="ro-RO" sz="1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din 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IAS 8</a:t>
            </a:r>
            <a:r>
              <a:rPr lang="ro-RO" sz="1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Politici contabile, modificări ale estimărilor contabile </a:t>
            </a:r>
            <a:r>
              <a:rPr lang="ro-RO" sz="14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14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erori.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AA8E2911-9881-8D38-8512-A0C095FA0A66}"/>
              </a:ext>
            </a:extLst>
          </p:cNvPr>
          <p:cNvSpPr/>
          <p:nvPr/>
        </p:nvSpPr>
        <p:spPr>
          <a:xfrm>
            <a:off x="8850710" y="3903211"/>
            <a:ext cx="366086" cy="291829"/>
          </a:xfrm>
          <a:prstGeom prst="downArrow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12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51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315617" y="1071657"/>
            <a:ext cx="8229600" cy="4518025"/>
          </a:xfrm>
        </p:spPr>
        <p:txBody>
          <a:bodyPr>
            <a:normAutofit/>
          </a:bodyPr>
          <a:lstStyle/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1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CINE APLIC</a:t>
            </a:r>
            <a:r>
              <a:rPr lang="ro-RO" sz="1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 IFRS 1?</a:t>
            </a:r>
            <a:endParaRPr lang="en-US" sz="1800" b="1" kern="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o-RO" altLang="en-US" sz="4200" b="1" i="1" dirty="0">
              <a:solidFill>
                <a:srgbClr val="FFC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A260D63-0F31-4315-80C2-2772AA25C9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414338"/>
            <a:ext cx="10506835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IFRS 1 Aplicarea pentru prima dată a IFRS</a:t>
            </a:r>
            <a:endParaRPr lang="ro-RO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F33C18-43CE-A1C4-BDC9-E86F0C6C255B}"/>
              </a:ext>
            </a:extLst>
          </p:cNvPr>
          <p:cNvSpPr/>
          <p:nvPr/>
        </p:nvSpPr>
        <p:spPr>
          <a:xfrm>
            <a:off x="1685166" y="1923097"/>
            <a:ext cx="4517839" cy="291829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Cine aplică IFRS 1?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01B9E-116E-945F-50F9-D2F9B458B89E}"/>
              </a:ext>
            </a:extLst>
          </p:cNvPr>
          <p:cNvSpPr/>
          <p:nvPr/>
        </p:nvSpPr>
        <p:spPr>
          <a:xfrm>
            <a:off x="6415695" y="1906844"/>
            <a:ext cx="4091140" cy="291829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Cine  NU aplică IFRS 1?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2A58316-DBE0-8595-0CF1-86388338C4D6}"/>
              </a:ext>
            </a:extLst>
          </p:cNvPr>
          <p:cNvSpPr/>
          <p:nvPr/>
        </p:nvSpPr>
        <p:spPr>
          <a:xfrm>
            <a:off x="3826374" y="2214926"/>
            <a:ext cx="366086" cy="291829"/>
          </a:xfrm>
          <a:prstGeom prst="downArrow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AD119D-09B6-9337-CEEC-6A2620D671B1}"/>
              </a:ext>
            </a:extLst>
          </p:cNvPr>
          <p:cNvSpPr/>
          <p:nvPr/>
        </p:nvSpPr>
        <p:spPr>
          <a:xfrm>
            <a:off x="1815830" y="4005915"/>
            <a:ext cx="4387174" cy="1274323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o-RO" sz="16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(c) 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a întocmit un 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pachet de raportare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conform cu IFRS-urile, în 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scopuri de consolidare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fără a întocmi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un 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set complet de </a:t>
            </a:r>
            <a:r>
              <a:rPr lang="ro-RO" sz="16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financiare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6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aşa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cum sunt definite în 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IAS 1 Prezentarea </a:t>
            </a:r>
            <a:r>
              <a:rPr lang="ro-RO" sz="16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situaţiilor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financiare.</a:t>
            </a:r>
            <a:endParaRPr lang="en-US" sz="16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17D306F-271A-F2CC-952A-D47DA7A51FE1}"/>
              </a:ext>
            </a:extLst>
          </p:cNvPr>
          <p:cNvSpPr/>
          <p:nvPr/>
        </p:nvSpPr>
        <p:spPr>
          <a:xfrm>
            <a:off x="8243197" y="2190327"/>
            <a:ext cx="366086" cy="291829"/>
          </a:xfrm>
          <a:prstGeom prst="downArrow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5D0CB-B849-648E-0C4E-CAACC331E897}"/>
              </a:ext>
            </a:extLst>
          </p:cNvPr>
          <p:cNvSpPr/>
          <p:nvPr/>
        </p:nvSpPr>
        <p:spPr>
          <a:xfrm>
            <a:off x="6371263" y="3994593"/>
            <a:ext cx="4135573" cy="1803093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o-RO" sz="16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(c) 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a prezentat în anul anterior </a:t>
            </a:r>
            <a:r>
              <a:rPr lang="ro-RO" sz="16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financiare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care au </a:t>
            </a:r>
            <a:r>
              <a:rPr lang="ro-RO" sz="16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conţinut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r>
              <a:rPr lang="ro-RO" sz="16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declaraţie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explicită </a:t>
            </a:r>
            <a:r>
              <a:rPr lang="ro-RO" sz="16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fără rezerve de conformitate cu IFRS-urile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, chiar dacă auditorii </a:t>
            </a:r>
            <a:r>
              <a:rPr lang="ro-RO" sz="16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-au întocmit raportul de audit, </a:t>
            </a:r>
            <a:r>
              <a:rPr lang="ro-RO" sz="16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emiţând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o opinie cu rezerve cu privire la acele </a:t>
            </a:r>
            <a:r>
              <a:rPr lang="ro-RO" sz="16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financiare (IFRS 1, pct. 4)).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2627E-8660-704B-1658-BE271070BC6E}"/>
              </a:ext>
            </a:extLst>
          </p:cNvPr>
          <p:cNvSpPr/>
          <p:nvPr/>
        </p:nvSpPr>
        <p:spPr>
          <a:xfrm>
            <a:off x="1815831" y="2512258"/>
            <a:ext cx="4387174" cy="1155070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o-RO" sz="16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a întocmit </a:t>
            </a:r>
            <a:r>
              <a:rPr lang="ro-RO" sz="16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financiare conforme cu IFRS-urile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doar pentru 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uz intern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, fără a le pune la </a:t>
            </a:r>
            <a:r>
              <a:rPr lang="ro-RO" sz="16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dispoziţia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proprietarilor </a:t>
            </a:r>
            <a:r>
              <a:rPr lang="ro-RO" sz="16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entităţii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sau a altor utilizatori externi.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EE9B677-613E-EF66-2245-A62E84B955E7}"/>
              </a:ext>
            </a:extLst>
          </p:cNvPr>
          <p:cNvSpPr/>
          <p:nvPr/>
        </p:nvSpPr>
        <p:spPr>
          <a:xfrm>
            <a:off x="3826374" y="3702764"/>
            <a:ext cx="366086" cy="291829"/>
          </a:xfrm>
          <a:prstGeom prst="downArrow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2FF627-2E27-BD80-BAB9-EA4AA1E4827E}"/>
              </a:ext>
            </a:extLst>
          </p:cNvPr>
          <p:cNvSpPr/>
          <p:nvPr/>
        </p:nvSpPr>
        <p:spPr>
          <a:xfrm>
            <a:off x="6415696" y="2482155"/>
            <a:ext cx="4091140" cy="1184746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16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(b) 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a prezentat în anul anterior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6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financiare 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conforme cu </a:t>
            </a:r>
            <a:r>
              <a:rPr lang="ro-RO" sz="16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dispoziţiile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6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naţionale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6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acele </a:t>
            </a:r>
            <a:r>
              <a:rPr lang="ro-RO" sz="16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financiare 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au </a:t>
            </a:r>
            <a:r>
              <a:rPr lang="ro-RO" sz="16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conţinut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ro-RO" sz="16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declaraţie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explicită </a:t>
            </a:r>
            <a:r>
              <a:rPr lang="ro-RO" sz="16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fără rezerve de conformitate cu IFRS-urile.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AA8E2911-9881-8D38-8512-A0C095FA0A66}"/>
              </a:ext>
            </a:extLst>
          </p:cNvPr>
          <p:cNvSpPr/>
          <p:nvPr/>
        </p:nvSpPr>
        <p:spPr>
          <a:xfrm>
            <a:off x="8256005" y="3666902"/>
            <a:ext cx="366086" cy="291829"/>
          </a:xfrm>
          <a:prstGeom prst="downArrow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15B6334-70CE-EFC8-B752-C20571FFECE7}"/>
              </a:ext>
            </a:extLst>
          </p:cNvPr>
          <p:cNvSpPr/>
          <p:nvPr/>
        </p:nvSpPr>
        <p:spPr>
          <a:xfrm>
            <a:off x="3826374" y="5303211"/>
            <a:ext cx="366086" cy="291829"/>
          </a:xfrm>
          <a:prstGeom prst="downArrow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FCAD3D-F5A6-8D00-DE72-E33CF6AEED93}"/>
              </a:ext>
            </a:extLst>
          </p:cNvPr>
          <p:cNvSpPr/>
          <p:nvPr/>
        </p:nvSpPr>
        <p:spPr>
          <a:xfrm>
            <a:off x="1893556" y="5589682"/>
            <a:ext cx="4309449" cy="766669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o-RO" sz="16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(d) 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nu a prezentat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6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financiare pentru </a:t>
            </a:r>
            <a:r>
              <a:rPr lang="ro-RO" sz="16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perioadele anterioare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. (IFRS 1, </a:t>
            </a:r>
            <a:r>
              <a:rPr lang="ro-RO" sz="16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pct</a:t>
            </a:r>
            <a:r>
              <a:rPr lang="ro-RO" sz="16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3)).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02198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52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446342" y="1171575"/>
            <a:ext cx="10524834" cy="5035550"/>
          </a:xfrm>
        </p:spPr>
        <p:txBody>
          <a:bodyPr>
            <a:normAutofit fontScale="25000" lnSpcReduction="20000"/>
          </a:bodyPr>
          <a:lstStyle/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sz="64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 TREBUIE SĂ ȘTIM?</a:t>
            </a:r>
            <a:endParaRPr lang="en-US" sz="6400" b="1" kern="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6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entitate trebuie </a:t>
            </a:r>
            <a:r>
              <a:rPr lang="ro-RO" sz="6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 întocmească</a:t>
            </a:r>
            <a:r>
              <a:rPr lang="ro-RO" sz="6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6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sz="6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să prezinte o </a:t>
            </a:r>
            <a:r>
              <a:rPr lang="ro-RO" sz="6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situaţie</a:t>
            </a:r>
            <a:r>
              <a:rPr lang="ro-RO" sz="6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deschidere a </a:t>
            </a:r>
            <a:r>
              <a:rPr lang="ro-RO" sz="6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poziţiei</a:t>
            </a:r>
            <a:r>
              <a:rPr lang="ro-RO" sz="6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financiare în conformitate cu IFRS</a:t>
            </a:r>
            <a:r>
              <a:rPr lang="ro-RO" sz="6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ro-RO" sz="6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trecerii la IFRS-uri</a:t>
            </a:r>
            <a:r>
              <a:rPr lang="ro-RO" sz="6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Acesta este </a:t>
            </a:r>
            <a:r>
              <a:rPr lang="ro-RO" sz="6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punctul de plecare pentru contabilitatea conform IFRS-urilor</a:t>
            </a:r>
            <a:r>
              <a:rPr lang="ro-RO" sz="6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(IFRS 1, pct. 6).</a:t>
            </a:r>
            <a:endParaRPr lang="en-US" sz="6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6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Cu </a:t>
            </a:r>
            <a:r>
              <a:rPr lang="ro-RO" sz="6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excepţia</a:t>
            </a:r>
            <a:r>
              <a:rPr lang="ro-RO" sz="6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6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situaţiilor</a:t>
            </a:r>
            <a:r>
              <a:rPr lang="ro-RO" sz="6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descrise la punctele 13-19 </a:t>
            </a:r>
            <a:r>
              <a:rPr lang="ro-RO" sz="6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sz="6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în Anexele B-E, </a:t>
            </a:r>
            <a:r>
              <a:rPr lang="ro-RO" sz="6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</a:t>
            </a:r>
            <a:r>
              <a:rPr lang="ro-RO" sz="6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situaţia</a:t>
            </a:r>
            <a:r>
              <a:rPr lang="ro-RO" sz="6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deschidere a </a:t>
            </a:r>
            <a:r>
              <a:rPr lang="ro-RO" sz="6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poziţiei</a:t>
            </a:r>
            <a:r>
              <a:rPr lang="ro-RO" sz="6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financiare în conformitate cu IFRS</a:t>
            </a:r>
            <a:r>
              <a:rPr lang="ro-RO" sz="6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entitate trebuie: </a:t>
            </a:r>
            <a:endParaRPr lang="en-US" sz="6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1" indent="-27305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400" b="1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 </a:t>
            </a:r>
            <a:r>
              <a:rPr lang="ro-RO" sz="6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 recunoască toate activele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6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datoriile 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căror </a:t>
            </a:r>
            <a:r>
              <a:rPr lang="ro-RO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recunoaştere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este impusă de IFRS-uri;</a:t>
            </a: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1" indent="-27305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400" b="1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(b) 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 </a:t>
            </a:r>
            <a:r>
              <a:rPr lang="ro-RO" sz="6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 recunoască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elemente </a:t>
            </a:r>
            <a:r>
              <a:rPr lang="ro-RO" sz="6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 active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sau </a:t>
            </a:r>
            <a:r>
              <a:rPr lang="ro-RO" sz="6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datorii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dacă </a:t>
            </a:r>
            <a:r>
              <a:rPr lang="ro-RO" sz="6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IFRS-urile nu permit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astfel de </a:t>
            </a:r>
            <a:r>
              <a:rPr lang="ro-RO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recunoaştere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1" indent="-27305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400" b="1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(c) 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 </a:t>
            </a:r>
            <a:r>
              <a:rPr lang="ro-RO" sz="6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reclasifice elementele care au fost recunoscute conform GAAP-urilor anterioare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un anumit tip de active, datorii sau componente de capitaluri proprii, dar care </a:t>
            </a:r>
            <a:r>
              <a:rPr lang="ro-RO" sz="6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 un tip diferit 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active, datorii sau componente de capitaluri proprii </a:t>
            </a:r>
            <a:r>
              <a:rPr lang="ro-RO" sz="6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conform IFRS-urilor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o-RO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1" indent="-27305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400" b="1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(d) 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 </a:t>
            </a:r>
            <a:r>
              <a:rPr lang="ro-RO" sz="6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aplice IFRS-urile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pentru </a:t>
            </a:r>
            <a:r>
              <a:rPr lang="ro-RO" sz="6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evaluarea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tuturor </a:t>
            </a:r>
            <a:r>
              <a:rPr lang="ro-RO" sz="6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activelor </a:t>
            </a:r>
            <a:r>
              <a:rPr lang="ro-RO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6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datoriilor </a:t>
            </a:r>
            <a:r>
              <a:rPr lang="ro-RO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recunoscute. (IFRS 1, pct. 10) .</a:t>
            </a:r>
            <a:endParaRPr lang="en-US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o-RO" altLang="en-US" sz="4200" b="1" i="1" dirty="0">
              <a:solidFill>
                <a:srgbClr val="FFC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A260D63-0F31-4315-80C2-2772AA25C9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3648" y="209550"/>
            <a:ext cx="8696131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IFRS 1 Aplicarea pentru prima dată a IFRS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22278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53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058334" y="1021217"/>
            <a:ext cx="8229600" cy="4516437"/>
          </a:xfrm>
        </p:spPr>
        <p:txBody>
          <a:bodyPr>
            <a:normAutofit/>
          </a:bodyPr>
          <a:lstStyle/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sz="1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CARE SUNT PAȘII NECESARI APLICĂRII IFRS 1?</a:t>
            </a:r>
            <a:endParaRPr lang="en-US" sz="1800" b="1" kern="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A260D63-0F31-4315-80C2-2772AA25C9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9965094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IFRS 1 Aplicarea pentru prima dată a IFRS</a:t>
            </a:r>
            <a:endParaRPr lang="ro-R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AD119D-09B6-9337-CEEC-6A2620D671B1}"/>
              </a:ext>
            </a:extLst>
          </p:cNvPr>
          <p:cNvSpPr/>
          <p:nvPr/>
        </p:nvSpPr>
        <p:spPr>
          <a:xfrm>
            <a:off x="7168652" y="3773981"/>
            <a:ext cx="3372559" cy="2840829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3050" indent="-273050" algn="just">
              <a:lnSpc>
                <a:spcPct val="107000"/>
              </a:lnSpc>
              <a:spcAft>
                <a:spcPts val="800"/>
              </a:spcAft>
            </a:pPr>
            <a:r>
              <a:rPr lang="ro-RO" sz="1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o-RO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Recunoaștem activele și datoriile impuse de IFRS dar nerecunoscute conform 1802/2014;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indent="-273050" algn="just">
              <a:lnSpc>
                <a:spcPct val="107000"/>
              </a:lnSpc>
              <a:spcAft>
                <a:spcPts val="800"/>
              </a:spcAft>
            </a:pPr>
            <a:r>
              <a:rPr lang="ro-RO" sz="1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o-RO" sz="1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Derecunoaștem</a:t>
            </a:r>
            <a:r>
              <a:rPr lang="ro-RO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elemente recunoscute conform 1802/2014 pentru care IFRS nu permite recunoașterea;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indent="-273050" algn="just">
              <a:spcAft>
                <a:spcPts val="0"/>
              </a:spcAft>
            </a:pPr>
            <a:r>
              <a:rPr lang="ro-RO" sz="1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o-RO" sz="1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Reclasificăm elemente recunoscute conform 1802/2014, dar conform IFRS sunt alt tip de active;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indent="-273050" algn="just">
              <a:spcAft>
                <a:spcPts val="0"/>
              </a:spcAft>
            </a:pPr>
            <a:r>
              <a:rPr lang="ro-RO" sz="14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o-RO" sz="1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Evaluare </a:t>
            </a:r>
            <a:r>
              <a:rPr lang="ro-RO" sz="1400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aplicăm regulile IFRS pentru evaluarea activelor și datoriilor.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2627E-8660-704B-1658-BE271070BC6E}"/>
              </a:ext>
            </a:extLst>
          </p:cNvPr>
          <p:cNvSpPr/>
          <p:nvPr/>
        </p:nvSpPr>
        <p:spPr>
          <a:xfrm>
            <a:off x="1799740" y="2010213"/>
            <a:ext cx="1206325" cy="1783894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Situația </a:t>
            </a:r>
            <a:r>
              <a:rPr lang="ro-RO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poziţiei</a:t>
            </a:r>
            <a:r>
              <a:rPr lang="ro-RO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financiare întocmite în baza </a:t>
            </a:r>
            <a:r>
              <a:rPr lang="ro-RO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1802/2014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EE9B677-613E-EF66-2245-A62E84B955E7}"/>
              </a:ext>
            </a:extLst>
          </p:cNvPr>
          <p:cNvSpPr/>
          <p:nvPr/>
        </p:nvSpPr>
        <p:spPr>
          <a:xfrm>
            <a:off x="8671887" y="3437508"/>
            <a:ext cx="366086" cy="336472"/>
          </a:xfrm>
          <a:prstGeom prst="downArrow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02D0D7F-6D00-3BB5-A3B1-C04EEEFFA010}"/>
              </a:ext>
            </a:extLst>
          </p:cNvPr>
          <p:cNvSpPr/>
          <p:nvPr/>
        </p:nvSpPr>
        <p:spPr>
          <a:xfrm>
            <a:off x="3041516" y="2649797"/>
            <a:ext cx="379379" cy="484632"/>
          </a:xfrm>
          <a:prstGeom prst="rightArrow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B6D6A2-D3EB-A96B-A49C-666D9C5221F5}"/>
              </a:ext>
            </a:extLst>
          </p:cNvPr>
          <p:cNvSpPr/>
          <p:nvPr/>
        </p:nvSpPr>
        <p:spPr>
          <a:xfrm>
            <a:off x="3420895" y="2000166"/>
            <a:ext cx="1361873" cy="1783894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o-RO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Retratarea pentru a </a:t>
            </a:r>
            <a:r>
              <a:rPr lang="ro-RO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ţine</a:t>
            </a:r>
            <a:r>
              <a:rPr lang="ro-RO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cont de tratamentele contabile specifice IFRS.</a:t>
            </a:r>
            <a:endParaRPr lang="en-US" kern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AF61E39-6F54-F50D-F174-EAB27A93971F}"/>
              </a:ext>
            </a:extLst>
          </p:cNvPr>
          <p:cNvSpPr/>
          <p:nvPr/>
        </p:nvSpPr>
        <p:spPr>
          <a:xfrm>
            <a:off x="4780054" y="2659844"/>
            <a:ext cx="379379" cy="484632"/>
          </a:xfrm>
          <a:prstGeom prst="rightArrow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56A00B-A29B-6D49-9409-0009C7A5D694}"/>
              </a:ext>
            </a:extLst>
          </p:cNvPr>
          <p:cNvSpPr/>
          <p:nvPr/>
        </p:nvSpPr>
        <p:spPr>
          <a:xfrm>
            <a:off x="5184775" y="1990086"/>
            <a:ext cx="1541836" cy="1783894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o-RO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Obținerea </a:t>
            </a:r>
            <a:endParaRPr lang="en-US" kern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o-RO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punctului de plecare pentru contabilitatea  în baza </a:t>
            </a:r>
            <a:r>
              <a:rPr lang="ro-RO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IFRSc</a:t>
            </a:r>
            <a:endParaRPr lang="en-US" kern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16AE2B9-4801-3EA8-8028-6EB42B96C713}"/>
              </a:ext>
            </a:extLst>
          </p:cNvPr>
          <p:cNvSpPr/>
          <p:nvPr/>
        </p:nvSpPr>
        <p:spPr>
          <a:xfrm>
            <a:off x="6760987" y="2619590"/>
            <a:ext cx="379379" cy="484632"/>
          </a:xfrm>
          <a:prstGeom prst="rightArrow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B876F6-A3D9-C53E-5237-949FEEEDCBC3}"/>
              </a:ext>
            </a:extLst>
          </p:cNvPr>
          <p:cNvSpPr/>
          <p:nvPr/>
        </p:nvSpPr>
        <p:spPr>
          <a:xfrm>
            <a:off x="7168653" y="2000166"/>
            <a:ext cx="3406933" cy="1428834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o-RO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Situaţia</a:t>
            </a:r>
            <a:r>
              <a:rPr lang="ro-RO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poziţiei</a:t>
            </a:r>
            <a:r>
              <a:rPr lang="ro-RO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financiare </a:t>
            </a:r>
            <a:r>
              <a:rPr lang="ro-RO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deschidere</a:t>
            </a:r>
            <a:r>
              <a:rPr lang="ro-RO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întocmită în conformitate cu </a:t>
            </a:r>
            <a:r>
              <a:rPr lang="ro-RO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IFRS,</a:t>
            </a:r>
            <a:r>
              <a:rPr lang="ro-RO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în care:</a:t>
            </a:r>
            <a:endParaRPr lang="en-US" kern="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846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54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70384" y="1227138"/>
            <a:ext cx="8229600" cy="4516437"/>
          </a:xfrm>
        </p:spPr>
        <p:txBody>
          <a:bodyPr>
            <a:normAutofit/>
          </a:bodyPr>
          <a:lstStyle/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sz="1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EXEMPLE DE RETRATĂRI</a:t>
            </a:r>
            <a:endParaRPr lang="en-US" sz="1800" b="1" kern="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o-RO" altLang="en-US" sz="4200" b="1" i="1" dirty="0">
              <a:solidFill>
                <a:srgbClr val="FFC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A260D63-0F31-4315-80C2-2772AA25C9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0384" y="414338"/>
            <a:ext cx="8369558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IFRS 1 Aplicarea pentru prima dată a IFRS</a:t>
            </a:r>
            <a:endParaRPr lang="ro-RO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F13E43-EA6C-1810-816D-9C0412966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151125"/>
              </p:ext>
            </p:extLst>
          </p:nvPr>
        </p:nvGraphicFramePr>
        <p:xfrm>
          <a:off x="1175657" y="1839914"/>
          <a:ext cx="10506269" cy="4374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2156">
                  <a:extLst>
                    <a:ext uri="{9D8B030D-6E8A-4147-A177-3AD203B41FA5}">
                      <a16:colId xmlns:a16="http://schemas.microsoft.com/office/drawing/2014/main" val="3101533343"/>
                    </a:ext>
                  </a:extLst>
                </a:gridCol>
                <a:gridCol w="556247">
                  <a:extLst>
                    <a:ext uri="{9D8B030D-6E8A-4147-A177-3AD203B41FA5}">
                      <a16:colId xmlns:a16="http://schemas.microsoft.com/office/drawing/2014/main" val="4264173376"/>
                    </a:ext>
                  </a:extLst>
                </a:gridCol>
                <a:gridCol w="6567866">
                  <a:extLst>
                    <a:ext uri="{9D8B030D-6E8A-4147-A177-3AD203B41FA5}">
                      <a16:colId xmlns:a16="http://schemas.microsoft.com/office/drawing/2014/main" val="913101700"/>
                    </a:ext>
                  </a:extLst>
                </a:gridCol>
              </a:tblGrid>
              <a:tr h="1923354">
                <a:tc>
                  <a:txBody>
                    <a:bodyPr/>
                    <a:lstStyle/>
                    <a:p>
                      <a:pPr marL="87313" indent="-87313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74625" algn="l"/>
                        </a:tabLst>
                      </a:pPr>
                      <a:r>
                        <a:rPr lang="ro-RO" sz="18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Recunoaștem activele și datoriile impuse de IFRS dar nerecunoscute conform 1802/2014. Ce active și datorii putem recunoaște?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800" kern="100" dirty="0">
                          <a:solidFill>
                            <a:schemeClr val="accent4"/>
                          </a:solidFill>
                          <a:effectLst/>
                          <a:sym typeface="Wingdings 2" panose="05020102010507070707" pitchFamily="18" charset="2"/>
                        </a:rPr>
                        <a:t></a:t>
                      </a:r>
                      <a:endParaRPr lang="en-US" sz="18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Impozite amânate ( active sau datorii);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Active imobilizate deținute în vederea vânzării;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Unități generatoare de numerar;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Active financiare derivate (instrumente financiare);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Datorii cu pensiile.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656424"/>
                  </a:ext>
                </a:extLst>
              </a:tr>
              <a:tr h="2359323">
                <a:tc>
                  <a:txBody>
                    <a:bodyPr/>
                    <a:lstStyle/>
                    <a:p>
                      <a:pPr marL="87313" indent="-87313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8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o-RO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Derecunoaștem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elemente recunoscute conform 1802/2014 pentru care IFRS nu permite recunoașterea. Ce active și datorii putem </a:t>
                      </a:r>
                      <a:r>
                        <a:rPr lang="ro-RO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derecunoaște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800" kern="100" dirty="0">
                          <a:solidFill>
                            <a:schemeClr val="accent4"/>
                          </a:solidFill>
                          <a:effectLst/>
                          <a:sym typeface="Wingdings 2" panose="05020102010507070707" pitchFamily="18" charset="2"/>
                        </a:rPr>
                        <a:t></a:t>
                      </a:r>
                      <a:endParaRPr lang="en-US" sz="18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Cheltuieli de constituire;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Amortizarea fondului comercial;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7313" indent="-87313" algn="just" defTabSz="534988">
                        <a:lnSpc>
                          <a:spcPct val="150000"/>
                        </a:lnSpc>
                        <a:tabLst>
                          <a:tab pos="174625" algn="l"/>
                        </a:tabLst>
                      </a:pP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 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Cheltuielile de dezvoltare care nu îndeplinesc criteriile de </a:t>
                      </a:r>
                      <a:r>
                        <a:rPr lang="ro-RO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recunoaştere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463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2414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55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76942" y="735409"/>
            <a:ext cx="8229600" cy="4516437"/>
          </a:xfrm>
        </p:spPr>
        <p:txBody>
          <a:bodyPr>
            <a:normAutofit/>
          </a:bodyPr>
          <a:lstStyle/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sz="1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EXEMPLE DE RETRATĂRI</a:t>
            </a:r>
            <a:endParaRPr lang="en-US" sz="1800" b="1" kern="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o-RO" altLang="en-US" sz="4200" b="1" i="1" dirty="0">
              <a:solidFill>
                <a:srgbClr val="FFC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A260D63-0F31-4315-80C2-2772AA25C9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2012" y="329009"/>
            <a:ext cx="9227976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IFRS 1 Aplicarea pentru prima dată a IFRS</a:t>
            </a:r>
            <a:endParaRPr lang="ro-RO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F13E43-EA6C-1810-816D-9C0412966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897537"/>
              </p:ext>
            </p:extLst>
          </p:nvPr>
        </p:nvGraphicFramePr>
        <p:xfrm>
          <a:off x="1324946" y="1462342"/>
          <a:ext cx="10129935" cy="4894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4995">
                  <a:extLst>
                    <a:ext uri="{9D8B030D-6E8A-4147-A177-3AD203B41FA5}">
                      <a16:colId xmlns:a16="http://schemas.microsoft.com/office/drawing/2014/main" val="3101533343"/>
                    </a:ext>
                  </a:extLst>
                </a:gridCol>
                <a:gridCol w="555064">
                  <a:extLst>
                    <a:ext uri="{9D8B030D-6E8A-4147-A177-3AD203B41FA5}">
                      <a16:colId xmlns:a16="http://schemas.microsoft.com/office/drawing/2014/main" val="4264173376"/>
                    </a:ext>
                  </a:extLst>
                </a:gridCol>
                <a:gridCol w="6949876">
                  <a:extLst>
                    <a:ext uri="{9D8B030D-6E8A-4147-A177-3AD203B41FA5}">
                      <a16:colId xmlns:a16="http://schemas.microsoft.com/office/drawing/2014/main" val="913101700"/>
                    </a:ext>
                  </a:extLst>
                </a:gridCol>
              </a:tblGrid>
              <a:tr h="4247138">
                <a:tc>
                  <a:txBody>
                    <a:bodyPr/>
                    <a:lstStyle/>
                    <a:p>
                      <a:pPr marL="0" indent="87313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447675" algn="l"/>
                        </a:tabLst>
                      </a:pPr>
                      <a:r>
                        <a:rPr lang="ro-RO" sz="18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Reclasificăm elemente recunoscute conform 1802/2014, dar conform IFRS sunt alt tip de active. Ce putem reclasifica?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800" kern="100" dirty="0">
                          <a:solidFill>
                            <a:schemeClr val="accent4"/>
                          </a:solidFill>
                          <a:effectLst/>
                          <a:sym typeface="Wingdings 2" panose="05020102010507070707" pitchFamily="18" charset="2"/>
                        </a:rPr>
                        <a:t>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 algn="just">
                        <a:lnSpc>
                          <a:spcPct val="150000"/>
                        </a:lnSpc>
                      </a:pP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contract de concesiune recunoscut conform OMFP 1802/2014 recunoscut pe cheltuieli;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4625" indent="-174625" algn="just">
                        <a:lnSpc>
                          <a:spcPct val="150000"/>
                        </a:lnSpc>
                      </a:pP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imobilizare necorporală cu durată de viață determinată într-o imobilizare necorporală cu durată de viață nedeterminată;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4625" indent="-174625" algn="just">
                        <a:lnSpc>
                          <a:spcPct val="150000"/>
                        </a:lnSpc>
                      </a:pP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Investițiile imobilizare în investiții imobiliare evaluate la cost sau la valoarea justă;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4625" indent="-174625" algn="just">
                        <a:lnSpc>
                          <a:spcPct val="150000"/>
                        </a:lnSpc>
                      </a:pP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investiție imobiliară într-un stoc dacă am început un proces de amenajare în perspectiva vânzării;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4625" indent="-174625" algn="just">
                        <a:lnSpc>
                          <a:spcPct val="150000"/>
                        </a:lnSpc>
                      </a:pP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 biologice productive în plante productive;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4625" indent="-174625" algn="just">
                        <a:lnSpc>
                          <a:spcPct val="150000"/>
                        </a:lnSpc>
                      </a:pP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Contractele de leasing operațional sau financiar în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dreptul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utilizare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unui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active;</a:t>
                      </a:r>
                    </a:p>
                    <a:p>
                      <a:pPr marL="174625" indent="-174625" algn="just">
                        <a:lnSpc>
                          <a:spcPct val="150000"/>
                        </a:lnSpc>
                      </a:pP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Anumite contracte încheiate cu clienții;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656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6577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56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49086" y="1227138"/>
            <a:ext cx="8229600" cy="4516437"/>
          </a:xfrm>
        </p:spPr>
        <p:txBody>
          <a:bodyPr>
            <a:normAutofit/>
          </a:bodyPr>
          <a:lstStyle/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sz="1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EXEMPLE DE RETRATĂRI</a:t>
            </a:r>
            <a:endParaRPr lang="en-US" sz="1800" b="1" kern="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o-RO" altLang="en-US" sz="4200" b="1" i="1" dirty="0">
              <a:solidFill>
                <a:srgbClr val="FFC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A260D63-0F31-4315-80C2-2772AA25C9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0139" y="414338"/>
            <a:ext cx="7800392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IFRS 1 Aplicarea pentru prima dată a IFRS</a:t>
            </a:r>
            <a:endParaRPr lang="ro-RO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F13E43-EA6C-1810-816D-9C0412966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062018"/>
              </p:ext>
            </p:extLst>
          </p:nvPr>
        </p:nvGraphicFramePr>
        <p:xfrm>
          <a:off x="1558213" y="1872570"/>
          <a:ext cx="10245012" cy="4683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682">
                  <a:extLst>
                    <a:ext uri="{9D8B030D-6E8A-4147-A177-3AD203B41FA5}">
                      <a16:colId xmlns:a16="http://schemas.microsoft.com/office/drawing/2014/main" val="3101533343"/>
                    </a:ext>
                  </a:extLst>
                </a:gridCol>
                <a:gridCol w="421028">
                  <a:extLst>
                    <a:ext uri="{9D8B030D-6E8A-4147-A177-3AD203B41FA5}">
                      <a16:colId xmlns:a16="http://schemas.microsoft.com/office/drawing/2014/main" val="4264173376"/>
                    </a:ext>
                  </a:extLst>
                </a:gridCol>
                <a:gridCol w="7087302">
                  <a:extLst>
                    <a:ext uri="{9D8B030D-6E8A-4147-A177-3AD203B41FA5}">
                      <a16:colId xmlns:a16="http://schemas.microsoft.com/office/drawing/2014/main" val="913101700"/>
                    </a:ext>
                  </a:extLst>
                </a:gridCol>
              </a:tblGrid>
              <a:tr h="4683805">
                <a:tc>
                  <a:txBody>
                    <a:bodyPr/>
                    <a:lstStyle/>
                    <a:p>
                      <a:pPr marL="0" indent="87313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447675" algn="l"/>
                        </a:tabLst>
                      </a:pPr>
                      <a:r>
                        <a:rPr lang="ro-RO" sz="18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Evaluare - aplicăm regulile IFRS pentru evaluarea activelor și datoriilor. Ce </a:t>
                      </a:r>
                      <a:r>
                        <a:rPr lang="ro-RO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potem</a:t>
                      </a:r>
                      <a:r>
                        <a:rPr lang="ro-R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evalua diferit la data trecerii la IFRS ?</a:t>
                      </a:r>
                      <a:endParaRPr lang="en-US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o-RO" sz="1800" kern="100" dirty="0">
                          <a:solidFill>
                            <a:schemeClr val="accent4"/>
                          </a:solidFill>
                          <a:effectLst/>
                          <a:sym typeface="Wingdings 2" panose="05020102010507070707" pitchFamily="18" charset="2"/>
                        </a:rPr>
                        <a:t>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Imobilizări necorporale și corporale: stabilim valoarea reziduală; valoarea recuperabilă; testul de depreciere al activelor pentru reluarea unei eventuale pierderi din depreciere; active imobilizate clasificate ca deținute în vederea vânzării;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Investiții imobiliare: valoarea justă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 biologice: valoarea justă minus costurile generate de vânzare;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Stocuri: valoarea realizabilă netă;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Costurile îndatorării capitalizate;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Leasing: evaluarea activului aferent dreptului de utilizare;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o-RO" sz="18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ro-RO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Provizioane: actualizarea acestora.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656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2861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57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870076" y="1170781"/>
            <a:ext cx="9737206" cy="5341986"/>
          </a:xfrm>
        </p:spPr>
        <p:txBody>
          <a:bodyPr>
            <a:noAutofit/>
          </a:bodyPr>
          <a:lstStyle/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sz="1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SPECIFICARE</a:t>
            </a:r>
            <a:endParaRPr lang="ro-RO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ro-RO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 de</a:t>
            </a:r>
            <a:r>
              <a:rPr lang="ro-RO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situație cuprinzând rezultatele retratării, în baza IFRS, a informațiilor din contabilitatea organizată în baza Reglementărilor contabile privind situațiile financiare anuale individuale si situațiile financiare anuale consolidate, aprobate prin Ordinul ministrului finanțelor publice nr. 1.802/2014, cu modificările și completările ulterioare poate fi redat astfel:</a:t>
            </a:r>
          </a:p>
          <a:p>
            <a:pPr marL="0" lvl="2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o-RO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o-RO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o-RO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o-RO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o-RO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o-RO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o-RO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 punct de vedere </a:t>
            </a:r>
            <a:r>
              <a:rPr lang="ro-RO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contabil</a:t>
            </a:r>
            <a:r>
              <a:rPr lang="ro-RO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în cazul retratărilor vom utiliza conturile: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1177. Rezultatul reportat provenit din trecerea la aplicarea IFRS, mai </a:t>
            </a:r>
            <a:r>
              <a:rPr lang="ro-RO" sz="1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puţin</a:t>
            </a:r>
            <a:r>
              <a:rPr lang="ro-RO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IAS 29</a:t>
            </a:r>
            <a:r>
              <a:rPr lang="ro-RO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pentru retratările eferente </a:t>
            </a:r>
            <a:r>
              <a:rPr lang="ro-RO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anilor precedenți</a:t>
            </a:r>
            <a:r>
              <a:rPr lang="ro-RO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Conturile de cheltuieli </a:t>
            </a:r>
            <a:r>
              <a:rPr lang="ro-RO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 </a:t>
            </a:r>
            <a:r>
              <a:rPr lang="ro-RO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venituri specifice, </a:t>
            </a:r>
            <a:r>
              <a:rPr lang="ro-RO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retratările eferente </a:t>
            </a:r>
            <a:r>
              <a:rPr lang="ro-RO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anilor curenți.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en-US" sz="1800" b="1" kern="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o-RO" altLang="en-US" sz="1800" b="1" i="1" dirty="0">
              <a:solidFill>
                <a:srgbClr val="FFC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sz="18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A260D63-0F31-4315-80C2-2772AA25C9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0765" y="414338"/>
            <a:ext cx="9272361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IFRS 1 Aplicarea pentru prima dată a IFRS</a:t>
            </a:r>
            <a:endParaRPr lang="ro-RO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AE625C-2265-4F09-65DD-7803FFA98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721495"/>
              </p:ext>
            </p:extLst>
          </p:nvPr>
        </p:nvGraphicFramePr>
        <p:xfrm>
          <a:off x="1870076" y="2848444"/>
          <a:ext cx="9653232" cy="1891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477">
                  <a:extLst>
                    <a:ext uri="{9D8B030D-6E8A-4147-A177-3AD203B41FA5}">
                      <a16:colId xmlns:a16="http://schemas.microsoft.com/office/drawing/2014/main" val="299127146"/>
                    </a:ext>
                  </a:extLst>
                </a:gridCol>
                <a:gridCol w="1141544">
                  <a:extLst>
                    <a:ext uri="{9D8B030D-6E8A-4147-A177-3AD203B41FA5}">
                      <a16:colId xmlns:a16="http://schemas.microsoft.com/office/drawing/2014/main" val="502793380"/>
                    </a:ext>
                  </a:extLst>
                </a:gridCol>
                <a:gridCol w="1914287">
                  <a:extLst>
                    <a:ext uri="{9D8B030D-6E8A-4147-A177-3AD203B41FA5}">
                      <a16:colId xmlns:a16="http://schemas.microsoft.com/office/drawing/2014/main" val="404689020"/>
                    </a:ext>
                  </a:extLst>
                </a:gridCol>
                <a:gridCol w="1128937">
                  <a:extLst>
                    <a:ext uri="{9D8B030D-6E8A-4147-A177-3AD203B41FA5}">
                      <a16:colId xmlns:a16="http://schemas.microsoft.com/office/drawing/2014/main" val="2409922135"/>
                    </a:ext>
                  </a:extLst>
                </a:gridCol>
                <a:gridCol w="1079853">
                  <a:extLst>
                    <a:ext uri="{9D8B030D-6E8A-4147-A177-3AD203B41FA5}">
                      <a16:colId xmlns:a16="http://schemas.microsoft.com/office/drawing/2014/main" val="1667095974"/>
                    </a:ext>
                  </a:extLst>
                </a:gridCol>
                <a:gridCol w="1300734">
                  <a:extLst>
                    <a:ext uri="{9D8B030D-6E8A-4147-A177-3AD203B41FA5}">
                      <a16:colId xmlns:a16="http://schemas.microsoft.com/office/drawing/2014/main" val="2742316243"/>
                    </a:ext>
                  </a:extLst>
                </a:gridCol>
                <a:gridCol w="1489400">
                  <a:extLst>
                    <a:ext uri="{9D8B030D-6E8A-4147-A177-3AD203B41FA5}">
                      <a16:colId xmlns:a16="http://schemas.microsoft.com/office/drawing/2014/main" val="2809179613"/>
                    </a:ext>
                  </a:extLst>
                </a:gridCol>
              </a:tblGrid>
              <a:tr h="27021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OMFP 1.802/2014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IFRS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Ajustări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valorice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>
                          <a:solidFill>
                            <a:schemeClr val="tx1"/>
                          </a:solidFill>
                          <a:effectLst/>
                        </a:rPr>
                        <a:t>Reclasificări</a:t>
                      </a:r>
                      <a:endParaRPr lang="en-US" sz="16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>
                          <a:solidFill>
                            <a:schemeClr val="tx1"/>
                          </a:solidFill>
                          <a:effectLst/>
                        </a:rPr>
                        <a:t>informații</a:t>
                      </a:r>
                      <a:endParaRPr lang="en-US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>
                          <a:solidFill>
                            <a:schemeClr val="tx1"/>
                          </a:solidFill>
                          <a:effectLst/>
                        </a:rPr>
                        <a:t>Explicații</a:t>
                      </a:r>
                      <a:endParaRPr lang="en-US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673541"/>
                  </a:ext>
                </a:extLst>
              </a:tr>
              <a:tr h="5404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</a:rPr>
                        <a:t>Denumire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</a:rPr>
                        <a:t>indicator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</a:rPr>
                        <a:t>Valoare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</a:rPr>
                        <a:t>indicator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</a:rPr>
                        <a:t>Denumire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</a:rPr>
                        <a:t>indicator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</a:rPr>
                        <a:t>Valoare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1" kern="100" dirty="0">
                          <a:solidFill>
                            <a:schemeClr val="tx1"/>
                          </a:solidFill>
                          <a:effectLst/>
                        </a:rPr>
                        <a:t>indicator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253007"/>
                  </a:ext>
                </a:extLst>
              </a:tr>
              <a:tr h="8106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</a:rPr>
                        <a:t>Cheltuieli de constituire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</a:rPr>
                        <a:t> (cont. 201)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1.000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Cheltuieli de constituire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(cont. 6xx)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(-1.000)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Cheltuieli ale perioadei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kern="100" dirty="0">
                          <a:solidFill>
                            <a:schemeClr val="tx1"/>
                          </a:solidFill>
                          <a:effectLst/>
                        </a:rPr>
                        <a:t>IAS 38 nu permite capitalizarea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404798"/>
                  </a:ext>
                </a:extLst>
              </a:tr>
              <a:tr h="270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...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...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...</a:t>
                      </a:r>
                      <a:endParaRPr kumimoji="0" 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...</a:t>
                      </a:r>
                      <a:endParaRPr kumimoji="0" 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...</a:t>
                      </a:r>
                      <a:endParaRPr kumimoji="0" 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...</a:t>
                      </a:r>
                      <a:endParaRPr kumimoji="0" 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...</a:t>
                      </a:r>
                      <a:endParaRPr kumimoji="0" 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751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8900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58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071395" y="1448999"/>
            <a:ext cx="9339943" cy="4907352"/>
          </a:xfrm>
        </p:spPr>
        <p:txBody>
          <a:bodyPr>
            <a:normAutofit/>
          </a:bodyPr>
          <a:lstStyle/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sz="1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CUM PROCEDĂM MAI DEPARTE?</a:t>
            </a:r>
            <a:endParaRPr lang="en-US" sz="1800" b="1" kern="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18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Primele </a:t>
            </a:r>
            <a:r>
              <a:rPr lang="ro-RO" sz="18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sz="18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financiare întocmite în conformitate cu IFRS</a:t>
            </a:r>
            <a:r>
              <a:rPr lang="ro-RO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ale unei </a:t>
            </a:r>
            <a:r>
              <a:rPr lang="ro-RO" sz="18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entităţi</a:t>
            </a:r>
            <a:r>
              <a:rPr lang="ro-RO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trebuie să includă cel </a:t>
            </a:r>
            <a:r>
              <a:rPr lang="ro-RO" sz="18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puţin</a:t>
            </a:r>
            <a:r>
              <a:rPr lang="ro-RO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60363" indent="-360363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o-RO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8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trei </a:t>
            </a:r>
            <a:r>
              <a:rPr lang="ro-RO" sz="1800" i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sz="1800" i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ale </a:t>
            </a:r>
            <a:r>
              <a:rPr lang="ro-RO" sz="1800" i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poziţiei</a:t>
            </a:r>
            <a:r>
              <a:rPr lang="ro-RO" sz="1800" i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financiare</a:t>
            </a:r>
            <a:r>
              <a:rPr lang="ro-RO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marL="360363" indent="-360363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o-RO" sz="18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două </a:t>
            </a:r>
            <a:r>
              <a:rPr lang="ro-RO" sz="1800" i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sz="1800" i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ale profitului sau pierderii </a:t>
            </a:r>
            <a:r>
              <a:rPr lang="ro-RO" sz="1800" i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1800" i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altor elemente ale rezultatului global</a:t>
            </a:r>
            <a:r>
              <a:rPr lang="ro-RO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, două </a:t>
            </a:r>
            <a:r>
              <a:rPr lang="ro-RO" sz="18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individuale ale profitului sau pierderii (dacă este cazul), </a:t>
            </a:r>
          </a:p>
          <a:p>
            <a:pPr marL="360363" indent="-360363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o-RO" sz="18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două </a:t>
            </a:r>
            <a:r>
              <a:rPr lang="ro-RO" sz="18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ale </a:t>
            </a:r>
            <a:r>
              <a:rPr lang="ro-RO" sz="1800" i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fluxurilor de trezorerie</a:t>
            </a:r>
            <a:r>
              <a:rPr lang="ro-RO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8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60363" indent="-360363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o-RO" sz="18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două </a:t>
            </a:r>
            <a:r>
              <a:rPr lang="ro-RO" sz="18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ale </a:t>
            </a:r>
            <a:r>
              <a:rPr lang="ro-RO" sz="18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modificărilor capitalurilor proprii</a:t>
            </a:r>
            <a:r>
              <a:rPr lang="ro-RO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8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60363" indent="-360363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o-RO" sz="18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notele aferente</a:t>
            </a:r>
            <a:r>
              <a:rPr lang="ro-RO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o-RO" sz="18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inclusiv</a:t>
            </a:r>
            <a:r>
              <a:rPr lang="ro-RO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1800" b="1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informaţii</a:t>
            </a:r>
            <a:r>
              <a:rPr lang="ro-RO" sz="1800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comparative</a:t>
            </a:r>
            <a:r>
              <a:rPr lang="ro-RO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pentru toate </a:t>
            </a:r>
            <a:r>
              <a:rPr lang="ro-RO" sz="18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situaţiile</a:t>
            </a:r>
            <a:r>
              <a:rPr lang="ro-RO" sz="18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prezentate. (IFRS 1, pct. 21) </a:t>
            </a:r>
            <a:r>
              <a:rPr lang="ro-RO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4370" lvl="2" indent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ro-RO" altLang="en-US" sz="4200" b="1" i="1" dirty="0">
              <a:solidFill>
                <a:srgbClr val="FFC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A260D63-0F31-4315-80C2-2772AA25C9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8799" y="440742"/>
            <a:ext cx="7903029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IFRS 1 Aplicarea pentru prima dată a IFRS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518755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2ED3FA-1F29-48F2-B193-98EF362E4A71}" type="slidenum">
              <a:rPr lang="en-US" altLang="en-US" sz="1200">
                <a:solidFill>
                  <a:srgbClr val="FFFFFF"/>
                </a:solidFill>
                <a:latin typeface="Arial" charset="0"/>
              </a:rPr>
              <a:pPr/>
              <a:t>59</a:t>
            </a:fld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66530" y="673845"/>
            <a:ext cx="12064482" cy="4619625"/>
          </a:xfrm>
        </p:spPr>
        <p:txBody>
          <a:bodyPr>
            <a:normAutofit/>
          </a:bodyPr>
          <a:lstStyle/>
          <a:p>
            <a:pPr marL="87313" lvl="2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sz="1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PAȘII PARCURȘI PENTRU OBȚINEREA PRIMULUI SET DE SITUAȚII FINANCIARE CONFORM IFRS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A260D63-0F31-4315-80C2-2772AA25C9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5353" y="242068"/>
            <a:ext cx="9862457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IFRS 1 Aplicarea pentru prima dată a IFRS</a:t>
            </a:r>
            <a:endParaRPr lang="ro-RO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AD119D-09B6-9337-CEEC-6A2620D671B1}"/>
              </a:ext>
            </a:extLst>
          </p:cNvPr>
          <p:cNvSpPr/>
          <p:nvPr/>
        </p:nvSpPr>
        <p:spPr>
          <a:xfrm>
            <a:off x="6304885" y="2057671"/>
            <a:ext cx="4013317" cy="484632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3050" indent="-273050" algn="just">
              <a:lnSpc>
                <a:spcPct val="107000"/>
              </a:lnSpc>
              <a:spcAft>
                <a:spcPts val="800"/>
              </a:spcAft>
            </a:pPr>
            <a:r>
              <a:rPr lang="ro-RO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31.12.N – data întocmirii primului set de </a:t>
            </a:r>
            <a:r>
              <a:rPr lang="ro-RO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financiare IFRS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2627E-8660-704B-1658-BE271070BC6E}"/>
              </a:ext>
            </a:extLst>
          </p:cNvPr>
          <p:cNvSpPr/>
          <p:nvPr/>
        </p:nvSpPr>
        <p:spPr>
          <a:xfrm>
            <a:off x="1766341" y="1116863"/>
            <a:ext cx="1860648" cy="100627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o-RO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01.01.N-1</a:t>
            </a:r>
            <a:r>
              <a:rPr lang="ro-RO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o-RO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financiare conform </a:t>
            </a:r>
            <a:r>
              <a:rPr lang="ro-RO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1802/2014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EE9B677-613E-EF66-2245-A62E84B955E7}"/>
              </a:ext>
            </a:extLst>
          </p:cNvPr>
          <p:cNvSpPr/>
          <p:nvPr/>
        </p:nvSpPr>
        <p:spPr>
          <a:xfrm>
            <a:off x="2513622" y="2135328"/>
            <a:ext cx="366086" cy="336472"/>
          </a:xfrm>
          <a:prstGeom prst="downArrow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02D0D7F-6D00-3BB5-A3B1-C04EEEFFA010}"/>
              </a:ext>
            </a:extLst>
          </p:cNvPr>
          <p:cNvSpPr/>
          <p:nvPr/>
        </p:nvSpPr>
        <p:spPr>
          <a:xfrm>
            <a:off x="3626989" y="1343992"/>
            <a:ext cx="379379" cy="484632"/>
          </a:xfrm>
          <a:prstGeom prst="rightArrow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B6D6A2-D3EB-A96B-A49C-666D9C5221F5}"/>
              </a:ext>
            </a:extLst>
          </p:cNvPr>
          <p:cNvSpPr/>
          <p:nvPr/>
        </p:nvSpPr>
        <p:spPr>
          <a:xfrm>
            <a:off x="4015947" y="1116863"/>
            <a:ext cx="1871170" cy="1006270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o-RO" b="1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31.12.N-1</a:t>
            </a:r>
            <a:r>
              <a:rPr lang="ro-RO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o-RO" kern="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financiare conform </a:t>
            </a:r>
            <a:r>
              <a:rPr lang="ro-RO" b="1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1802/2014</a:t>
            </a:r>
            <a:endParaRPr lang="en-US" kern="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AF61E39-6F54-F50D-F174-EAB27A93971F}"/>
              </a:ext>
            </a:extLst>
          </p:cNvPr>
          <p:cNvSpPr/>
          <p:nvPr/>
        </p:nvSpPr>
        <p:spPr>
          <a:xfrm>
            <a:off x="5925506" y="1362277"/>
            <a:ext cx="379379" cy="484632"/>
          </a:xfrm>
          <a:prstGeom prst="rightArrow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56A00B-A29B-6D49-9409-0009C7A5D694}"/>
              </a:ext>
            </a:extLst>
          </p:cNvPr>
          <p:cNvSpPr/>
          <p:nvPr/>
        </p:nvSpPr>
        <p:spPr>
          <a:xfrm>
            <a:off x="6295421" y="1393593"/>
            <a:ext cx="4013317" cy="385430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o-RO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31.12.N</a:t>
            </a:r>
            <a:endParaRPr lang="en-US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D09C528-E087-C1A1-B5D3-5D77A565BBD2}"/>
              </a:ext>
            </a:extLst>
          </p:cNvPr>
          <p:cNvSpPr/>
          <p:nvPr/>
        </p:nvSpPr>
        <p:spPr>
          <a:xfrm>
            <a:off x="4807048" y="2170858"/>
            <a:ext cx="366086" cy="336472"/>
          </a:xfrm>
          <a:prstGeom prst="downArrow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882686B-38D2-94BC-FEAD-25CDE3EF6D01}"/>
              </a:ext>
            </a:extLst>
          </p:cNvPr>
          <p:cNvSpPr/>
          <p:nvPr/>
        </p:nvSpPr>
        <p:spPr>
          <a:xfrm>
            <a:off x="7940725" y="1791400"/>
            <a:ext cx="366086" cy="231716"/>
          </a:xfrm>
          <a:prstGeom prst="downArrow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A7CEBC-4CBB-E5B2-A9B1-F61012911C3F}"/>
              </a:ext>
            </a:extLst>
          </p:cNvPr>
          <p:cNvSpPr/>
          <p:nvPr/>
        </p:nvSpPr>
        <p:spPr>
          <a:xfrm>
            <a:off x="1898950" y="2495705"/>
            <a:ext cx="1860648" cy="861861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o-RO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01.01.N-1 </a:t>
            </a:r>
          </a:p>
          <a:p>
            <a:pPr algn="ctr">
              <a:spcAft>
                <a:spcPts val="0"/>
              </a:spcAft>
            </a:pPr>
            <a:r>
              <a:rPr lang="ro-RO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data </a:t>
            </a:r>
            <a:r>
              <a:rPr lang="ro-RO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trecerii la IFRS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E49738-D97C-7D97-7192-7481C6260C29}"/>
              </a:ext>
            </a:extLst>
          </p:cNvPr>
          <p:cNvSpPr/>
          <p:nvPr/>
        </p:nvSpPr>
        <p:spPr>
          <a:xfrm>
            <a:off x="4097185" y="2531646"/>
            <a:ext cx="1860648" cy="1006270"/>
          </a:xfrm>
          <a:prstGeom prst="rect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o-RO" b="1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31.12.N-1</a:t>
            </a:r>
            <a:r>
              <a:rPr lang="ro-RO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b="1" kern="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informaţii</a:t>
            </a:r>
            <a:r>
              <a:rPr lang="ro-RO" b="1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comparative</a:t>
            </a:r>
            <a:r>
              <a:rPr lang="ro-RO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conform IFRS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62398BFD-531A-8F9E-5C3E-4394E49BA135}"/>
              </a:ext>
            </a:extLst>
          </p:cNvPr>
          <p:cNvSpPr/>
          <p:nvPr/>
        </p:nvSpPr>
        <p:spPr>
          <a:xfrm>
            <a:off x="2547020" y="3407546"/>
            <a:ext cx="366086" cy="336472"/>
          </a:xfrm>
          <a:prstGeom prst="downArrow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33FC6A-B923-648A-68F5-37F1DE851ECA}"/>
              </a:ext>
            </a:extLst>
          </p:cNvPr>
          <p:cNvSpPr/>
          <p:nvPr/>
        </p:nvSpPr>
        <p:spPr>
          <a:xfrm>
            <a:off x="1898950" y="3822733"/>
            <a:ext cx="1860648" cy="1392022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o-RO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Situaţia</a:t>
            </a:r>
            <a:r>
              <a:rPr lang="ro-RO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deschidere a </a:t>
            </a:r>
            <a:r>
              <a:rPr lang="ro-RO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poziţiei</a:t>
            </a:r>
            <a:r>
              <a:rPr lang="ro-RO" b="1" kern="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financiare conform IFRS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91C9238-5C30-1D9E-5144-7B6B3BCB6E09}"/>
              </a:ext>
            </a:extLst>
          </p:cNvPr>
          <p:cNvSpPr/>
          <p:nvPr/>
        </p:nvSpPr>
        <p:spPr>
          <a:xfrm>
            <a:off x="7935993" y="2524606"/>
            <a:ext cx="366086" cy="257220"/>
          </a:xfrm>
          <a:prstGeom prst="downArrow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473343-E358-C867-6CDA-615E09123AE3}"/>
              </a:ext>
            </a:extLst>
          </p:cNvPr>
          <p:cNvSpPr/>
          <p:nvPr/>
        </p:nvSpPr>
        <p:spPr>
          <a:xfrm>
            <a:off x="6304885" y="2783603"/>
            <a:ext cx="4013317" cy="484632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3050" indent="-273050" algn="ctr">
              <a:lnSpc>
                <a:spcPct val="107000"/>
              </a:lnSpc>
              <a:spcAft>
                <a:spcPts val="800"/>
              </a:spcAft>
            </a:pPr>
            <a:r>
              <a:rPr lang="ro-RO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Primul set de </a:t>
            </a:r>
            <a:r>
              <a:rPr lang="ro-RO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situaţii</a:t>
            </a:r>
            <a:r>
              <a:rPr lang="ro-RO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financiare conform IFRS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C3412474-729E-27BC-7F5D-A5380DFFCAF4}"/>
              </a:ext>
            </a:extLst>
          </p:cNvPr>
          <p:cNvSpPr/>
          <p:nvPr/>
        </p:nvSpPr>
        <p:spPr>
          <a:xfrm>
            <a:off x="7945457" y="3319648"/>
            <a:ext cx="366086" cy="276135"/>
          </a:xfrm>
          <a:prstGeom prst="downArrow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8A6289-055E-A049-5452-5CA6B23E8CAD}"/>
              </a:ext>
            </a:extLst>
          </p:cNvPr>
          <p:cNvSpPr/>
          <p:nvPr/>
        </p:nvSpPr>
        <p:spPr>
          <a:xfrm>
            <a:off x="4077199" y="3602905"/>
            <a:ext cx="7648271" cy="2345663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2075" indent="-92075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3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Situaţia</a:t>
            </a:r>
            <a:r>
              <a:rPr lang="ro-RO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poziţiei</a:t>
            </a:r>
            <a:r>
              <a:rPr lang="ro-RO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financiare </a:t>
            </a:r>
            <a:r>
              <a:rPr lang="ro-RO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01.01.N-1 – prin retratare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Situaţia</a:t>
            </a:r>
            <a:r>
              <a:rPr lang="ro-RO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poziţiei</a:t>
            </a:r>
            <a:r>
              <a:rPr lang="ro-RO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financiare 31.12. N-1 – prin retratare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Situaţia</a:t>
            </a:r>
            <a:r>
              <a:rPr lang="ro-RO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poziţiei</a:t>
            </a:r>
            <a:r>
              <a:rPr lang="ro-RO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financiare 31.12. N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Situația rezultatului global în cele două variante permise de IAS 1 (2 coloane) la  31.12.N 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Situația rezultatului global în cele două variante permise de IAS 1 la 31.12.N-1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Situaţia</a:t>
            </a:r>
            <a:r>
              <a:rPr lang="ro-RO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fluxurilor de numerar la 31.12.N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Situaţia</a:t>
            </a:r>
            <a:r>
              <a:rPr lang="ro-RO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fluxurilor de numerar la 31.12.N-1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Situaţia</a:t>
            </a:r>
            <a:r>
              <a:rPr lang="ro-RO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modificării capitalurilor proprii la 31.12.N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Situaţia</a:t>
            </a:r>
            <a:r>
              <a:rPr lang="ro-RO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modificării capitalurilor proprii la 31.12.N-1 – prin retratare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N</a:t>
            </a:r>
            <a:r>
              <a:rPr lang="ro-RO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ote explicative </a:t>
            </a: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rezumat al politicilor contabile utilizate.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404850-068E-1DF1-C355-D23C6AA9902F}"/>
              </a:ext>
            </a:extLst>
          </p:cNvPr>
          <p:cNvSpPr/>
          <p:nvPr/>
        </p:nvSpPr>
        <p:spPr>
          <a:xfrm>
            <a:off x="4096906" y="6021681"/>
            <a:ext cx="7628564" cy="481767"/>
          </a:xfrm>
          <a:prstGeom prst="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spcAft>
                <a:spcPts val="0"/>
              </a:spcAft>
              <a:buFont typeface="Wingdings 3" panose="05040102010807070707" pitchFamily="18" charset="2"/>
              <a:buChar char="["/>
            </a:pPr>
            <a:r>
              <a:rPr lang="ro-RO" b="1" kern="0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aplic consecvent IFRS aflate în vigoare la data de 31.12. N</a:t>
            </a:r>
          </a:p>
          <a:p>
            <a:pPr marL="285750" indent="-285750" algn="ctr">
              <a:spcAft>
                <a:spcPts val="0"/>
              </a:spcAft>
              <a:buFont typeface="Wingdings 3" panose="05040102010807070707" pitchFamily="18" charset="2"/>
              <a:buChar char="["/>
            </a:pPr>
            <a:r>
              <a:rPr lang="ro-RO" kern="0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(cu </a:t>
            </a:r>
            <a:r>
              <a:rPr lang="ro-RO" kern="0" dirty="0" err="1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excepţiile</a:t>
            </a:r>
            <a:r>
              <a:rPr lang="ro-RO" kern="0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kern="0" dirty="0" err="1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menţionate</a:t>
            </a:r>
            <a:r>
              <a:rPr lang="ro-RO" kern="0" dirty="0"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 IFRS 1)</a:t>
            </a:r>
            <a:endParaRPr lang="en-US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1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38E54-6385-4ACA-A9E6-75F3F7E6A2CB}" type="slidenum">
              <a:rPr lang="en-US" altLang="en-US" smtClean="0">
                <a:solidFill>
                  <a:srgbClr val="404040"/>
                </a:solidFill>
              </a:rPr>
              <a:pPr/>
              <a:t>6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ro-RO" altLang="en-US" sz="2400" b="1" dirty="0">
              <a:sym typeface="Webdings" pitchFamily="18" charset="2"/>
            </a:endParaRPr>
          </a:p>
          <a:p>
            <a:pPr marL="396875" indent="-396875" algn="just">
              <a:buNone/>
            </a:pPr>
            <a:r>
              <a:rPr lang="ro-RO" altLang="en-US" sz="2400" i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GB" altLang="en-US" sz="2400" i="1" dirty="0">
              <a:solidFill>
                <a:srgbClr val="002060"/>
              </a:solidFill>
              <a:latin typeface="Arial Narrow" pitchFamily="34" charset="0"/>
              <a:sym typeface="Webdings" pitchFamily="18" charset="2"/>
            </a:endParaRPr>
          </a:p>
          <a:p>
            <a:pPr algn="just" eaLnBrk="1" hangingPunct="1">
              <a:buFont typeface="Garamond" pitchFamily="18" charset="0"/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82864" y="1471613"/>
            <a:ext cx="10122997" cy="473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o-RO" sz="2800" dirty="0">
                <a:solidFill>
                  <a:srgbClr val="0070C0"/>
                </a:solidFill>
                <a:ea typeface="MS PGothic" pitchFamily="34" charset="-128"/>
                <a:cs typeface="Arial" pitchFamily="34" charset="0"/>
              </a:rPr>
              <a:t>VENITURILE CONTRACTUALE </a:t>
            </a:r>
            <a:r>
              <a:rPr lang="ro-RO" sz="28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cuprind: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800" dirty="0">
                <a:solidFill>
                  <a:srgbClr val="FFC000"/>
                </a:solidFill>
                <a:ea typeface="MS PGothic" pitchFamily="34" charset="-128"/>
                <a:cs typeface="Arial" pitchFamily="34" charset="0"/>
              </a:rPr>
              <a:t>valoarea </a:t>
            </a:r>
            <a:r>
              <a:rPr lang="ro-RO" sz="2800" dirty="0">
                <a:solidFill>
                  <a:srgbClr val="FFC000"/>
                </a:solidFill>
              </a:rPr>
              <a:t>iniţială a veniturilor </a:t>
            </a:r>
            <a:r>
              <a:rPr lang="ro-RO" sz="2800" dirty="0">
                <a:solidFill>
                  <a:srgbClr val="002060"/>
                </a:solidFill>
              </a:rPr>
              <a:t>convenite în contract; şi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800" dirty="0">
                <a:solidFill>
                  <a:srgbClr val="FFC000"/>
                </a:solidFill>
              </a:rPr>
              <a:t>modificările în lucrările contractuale</a:t>
            </a:r>
            <a:r>
              <a:rPr lang="ro-RO" sz="2800" dirty="0">
                <a:solidFill>
                  <a:srgbClr val="002060"/>
                </a:solidFill>
              </a:rPr>
              <a:t>, revendicările şi plăţile de stimulare: </a:t>
            </a:r>
            <a:endParaRPr lang="en-US" sz="2800" dirty="0">
              <a:solidFill>
                <a:srgbClr val="002060"/>
              </a:solidFill>
            </a:endParaRPr>
          </a:p>
          <a:p>
            <a:pPr lvl="2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o-RO" sz="2500" dirty="0">
                <a:solidFill>
                  <a:srgbClr val="002060"/>
                </a:solidFill>
              </a:rPr>
              <a:t>în limita sumei probabil a fi obţinută ca venit; şi</a:t>
            </a:r>
            <a:endParaRPr lang="en-US" sz="2500" dirty="0">
              <a:solidFill>
                <a:srgbClr val="002060"/>
              </a:solidFill>
            </a:endParaRPr>
          </a:p>
          <a:p>
            <a:pPr lvl="2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o-RO" sz="2500" dirty="0">
                <a:solidFill>
                  <a:srgbClr val="002060"/>
                </a:solidFill>
              </a:rPr>
              <a:t>care se pot evalua în mod credibil.</a:t>
            </a:r>
            <a:endParaRPr lang="en-US" sz="2500" dirty="0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FEE9B-E2F8-F832-012A-F7DC2FED23EB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2316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22427-B363-92D3-E221-4DA01799F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25468796-786C-FAB8-0B7C-B4ED6AB77A16}"/>
              </a:ext>
            </a:extLst>
          </p:cNvPr>
          <p:cNvSpPr/>
          <p:nvPr/>
        </p:nvSpPr>
        <p:spPr>
          <a:xfrm>
            <a:off x="0" y="5485856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BFEBDDB8-0796-9138-D509-E98BA572D386}"/>
              </a:ext>
            </a:extLst>
          </p:cNvPr>
          <p:cNvSpPr txBox="1"/>
          <p:nvPr/>
        </p:nvSpPr>
        <p:spPr>
          <a:xfrm>
            <a:off x="685800" y="1574800"/>
            <a:ext cx="10185400" cy="714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ro-RO" sz="2933" b="1" dirty="0">
                <a:solidFill>
                  <a:srgbClr val="0070C0"/>
                </a:solidFill>
              </a:rPr>
              <a:t>APLICAȚII</a:t>
            </a:r>
            <a:endParaRPr lang="en-US" sz="2933" b="1" dirty="0">
              <a:ea typeface="Montserrat Ultra-Bold"/>
              <a:cs typeface="Montserrat Ultra-Bold"/>
              <a:sym typeface="Montserrat Ultra-Bold"/>
            </a:endParaRPr>
          </a:p>
        </p:txBody>
      </p:sp>
      <p:pic>
        <p:nvPicPr>
          <p:cNvPr id="6" name="Content Placeholder 3" descr="O imagine care conține instrument de scris, produse de papetărie, creion, papetărie&#10;&#10;Conținutul generat de inteligența artificială poate fi incorect.">
            <a:extLst>
              <a:ext uri="{FF2B5EF4-FFF2-40B4-BE49-F238E27FC236}">
                <a16:creationId xmlns:a16="http://schemas.microsoft.com/office/drawing/2014/main" id="{69F59671-CC91-7D4B-C034-98788014E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6392" y="2568031"/>
            <a:ext cx="4470400" cy="291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C4311286-1FF5-6224-E070-AA23E146DD29}"/>
              </a:ext>
            </a:extLst>
          </p:cNvPr>
          <p:cNvSpPr/>
          <p:nvPr/>
        </p:nvSpPr>
        <p:spPr>
          <a:xfrm>
            <a:off x="2302757" y="6181725"/>
            <a:ext cx="4947797" cy="0"/>
          </a:xfrm>
          <a:prstGeom prst="line">
            <a:avLst/>
          </a:prstGeom>
          <a:ln w="28575" cap="rnd">
            <a:solidFill>
              <a:srgbClr val="FFCE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DF515CCE-40B3-7923-BFB8-3BF17085427F}"/>
              </a:ext>
            </a:extLst>
          </p:cNvPr>
          <p:cNvSpPr txBox="1"/>
          <p:nvPr/>
        </p:nvSpPr>
        <p:spPr>
          <a:xfrm>
            <a:off x="8686913" y="6322781"/>
            <a:ext cx="3399584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67"/>
              </a:lnSpc>
            </a:pPr>
            <a:r>
              <a:rPr lang="en-US" sz="1367">
                <a:solidFill>
                  <a:srgbClr val="1B3260"/>
                </a:solidFill>
                <a:latin typeface="Montserrat"/>
                <a:ea typeface="Montserrat"/>
                <a:cs typeface="Montserrat"/>
                <a:sym typeface="Montserrat"/>
              </a:rPr>
              <a:t>Copyright © 2025 CECCAR 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1104ECCB-10C1-25B7-8C16-72D29B2249A2}"/>
              </a:ext>
            </a:extLst>
          </p:cNvPr>
          <p:cNvSpPr/>
          <p:nvPr/>
        </p:nvSpPr>
        <p:spPr>
          <a:xfrm>
            <a:off x="7244204" y="6181725"/>
            <a:ext cx="4947797" cy="0"/>
          </a:xfrm>
          <a:prstGeom prst="line">
            <a:avLst/>
          </a:prstGeom>
          <a:ln w="28575" cap="rnd">
            <a:solidFill>
              <a:srgbClr val="1B32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660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38E54-6385-4ACA-A9E6-75F3F7E6A2CB}" type="slidenum">
              <a:rPr lang="en-US" altLang="en-US" smtClean="0">
                <a:solidFill>
                  <a:srgbClr val="404040"/>
                </a:solidFill>
              </a:rPr>
              <a:pPr/>
              <a:t>7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ro-RO" altLang="en-US" sz="2400" b="1" dirty="0">
              <a:sym typeface="Webdings" pitchFamily="18" charset="2"/>
            </a:endParaRPr>
          </a:p>
          <a:p>
            <a:pPr marL="396875" indent="-396875" algn="just">
              <a:buNone/>
            </a:pPr>
            <a:r>
              <a:rPr lang="ro-RO" altLang="en-US" sz="2400" i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GB" altLang="en-US" sz="2400" i="1" dirty="0">
              <a:solidFill>
                <a:srgbClr val="002060"/>
              </a:solidFill>
              <a:latin typeface="Arial Narrow" pitchFamily="34" charset="0"/>
              <a:sym typeface="Webdings" pitchFamily="18" charset="2"/>
            </a:endParaRPr>
          </a:p>
          <a:p>
            <a:pPr algn="just" eaLnBrk="1" hangingPunct="1">
              <a:buFont typeface="Garamond" pitchFamily="18" charset="0"/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401" y="1434164"/>
            <a:ext cx="9994840" cy="46777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o-RO" sz="2800" b="1" dirty="0">
                <a:solidFill>
                  <a:srgbClr val="0070C0"/>
                </a:solidFill>
                <a:ea typeface="MS PGothic" pitchFamily="34" charset="-128"/>
                <a:cs typeface="Arial" pitchFamily="34" charset="0"/>
              </a:rPr>
              <a:t>VENITUL CONTRACTUAL </a:t>
            </a:r>
            <a:r>
              <a:rPr lang="ro-RO" sz="2800" dirty="0">
                <a:solidFill>
                  <a:srgbClr val="002060"/>
                </a:solidFill>
              </a:rPr>
              <a:t>este evaluat la </a:t>
            </a:r>
            <a:r>
              <a:rPr lang="ro-RO" sz="2800" dirty="0">
                <a:solidFill>
                  <a:srgbClr val="0070C0"/>
                </a:solidFill>
              </a:rPr>
              <a:t>valoarea justă </a:t>
            </a:r>
            <a:r>
              <a:rPr lang="ro-RO" sz="2800" dirty="0">
                <a:solidFill>
                  <a:srgbClr val="002060"/>
                </a:solidFill>
              </a:rPr>
              <a:t>a contraprestaţiei primite sau care poate fi primită. 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800" dirty="0"/>
              <a:t>Evaluarea venitului contractual este afectată de multitudinea incertitudinilor care depind de rezultatul evenimentelor ulterioare. 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800" dirty="0"/>
              <a:t>Estimările trebuie adesea revizuite, pe măsură ce noi evenimente apar şi incertitudinile sunt rezolvate. </a:t>
            </a:r>
          </a:p>
          <a:p>
            <a:pPr algn="just">
              <a:spcBef>
                <a:spcPct val="0"/>
              </a:spcBef>
            </a:pP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61DDE-8B98-1EA6-4CAB-8FCE1BE94EC6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97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38E54-6385-4ACA-A9E6-75F3F7E6A2CB}" type="slidenum">
              <a:rPr lang="en-US" altLang="en-US" smtClean="0">
                <a:solidFill>
                  <a:srgbClr val="404040"/>
                </a:solidFill>
              </a:rPr>
              <a:pPr/>
              <a:t>8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ro-RO" altLang="en-US" sz="2400" b="1" dirty="0">
              <a:sym typeface="Webdings" pitchFamily="18" charset="2"/>
            </a:endParaRPr>
          </a:p>
          <a:p>
            <a:pPr marL="396875" indent="-396875" algn="just">
              <a:buNone/>
            </a:pPr>
            <a:r>
              <a:rPr lang="ro-RO" altLang="en-US" sz="2400" i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GB" altLang="en-US" sz="2400" i="1" dirty="0">
              <a:solidFill>
                <a:srgbClr val="002060"/>
              </a:solidFill>
              <a:latin typeface="Arial Narrow" pitchFamily="34" charset="0"/>
              <a:sym typeface="Webdings" pitchFamily="18" charset="2"/>
            </a:endParaRPr>
          </a:p>
          <a:p>
            <a:pPr algn="just" eaLnBrk="1" hangingPunct="1">
              <a:buFont typeface="Garamond" pitchFamily="18" charset="0"/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401" y="1434164"/>
            <a:ext cx="8645525" cy="4350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71651" y="1295400"/>
            <a:ext cx="10059565" cy="51482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o-RO" sz="3300" dirty="0">
                <a:solidFill>
                  <a:srgbClr val="0070C0"/>
                </a:solidFill>
              </a:rPr>
              <a:t>COSTURILE CONTRACTUALE </a:t>
            </a:r>
            <a:r>
              <a:rPr lang="ro-RO" sz="3300" dirty="0">
                <a:solidFill>
                  <a:srgbClr val="002060"/>
                </a:solidFill>
              </a:rPr>
              <a:t>cuprind:</a:t>
            </a:r>
            <a:r>
              <a:rPr lang="en-US" sz="3300" dirty="0">
                <a:solidFill>
                  <a:srgbClr val="002060"/>
                </a:solidFill>
              </a:rPr>
              <a:t> </a:t>
            </a:r>
            <a:endParaRPr lang="ro-RO" sz="3300" dirty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3300" dirty="0"/>
              <a:t>costurile direct aferente contractului specific; </a:t>
            </a:r>
          </a:p>
          <a:p>
            <a:pPr marL="457200" indent="-457200" algn="just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3300" dirty="0"/>
              <a:t>costurile atribuibile activităţii contractului, în general, şi care pot fi alocate contractului; şi </a:t>
            </a:r>
          </a:p>
          <a:p>
            <a:pPr marL="457200" indent="-457200" algn="just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3300" dirty="0"/>
              <a:t>alte costuri specificate în contract şi de care răspunde beneficiarul în termenii respectivului contract.</a:t>
            </a:r>
          </a:p>
          <a:p>
            <a:pPr algn="just">
              <a:spcBef>
                <a:spcPct val="0"/>
              </a:spcBef>
            </a:pPr>
            <a:endParaRPr lang="ro-RO" sz="2800" dirty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</a:pP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A9C11-D614-07CB-A4E2-2AFBF01A2D66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33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38E54-6385-4ACA-A9E6-75F3F7E6A2CB}" type="slidenum">
              <a:rPr lang="en-US" altLang="en-US" smtClean="0">
                <a:solidFill>
                  <a:srgbClr val="404040"/>
                </a:solidFill>
              </a:rPr>
              <a:pPr/>
              <a:t>9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ro-RO" altLang="en-US" sz="2400" b="1" dirty="0">
              <a:sym typeface="Webdings" pitchFamily="18" charset="2"/>
            </a:endParaRPr>
          </a:p>
          <a:p>
            <a:pPr marL="396875" indent="-396875" algn="just">
              <a:buNone/>
            </a:pPr>
            <a:r>
              <a:rPr lang="ro-RO" altLang="en-US" sz="2400" i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en-GB" altLang="en-US" sz="2400" i="1" dirty="0">
              <a:solidFill>
                <a:srgbClr val="002060"/>
              </a:solidFill>
              <a:latin typeface="Arial Narrow" pitchFamily="34" charset="0"/>
              <a:sym typeface="Webdings" pitchFamily="18" charset="2"/>
            </a:endParaRPr>
          </a:p>
          <a:p>
            <a:pPr algn="just" eaLnBrk="1" hangingPunct="1">
              <a:buFont typeface="Garamond" pitchFamily="18" charset="0"/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52401" y="1434164"/>
            <a:ext cx="8645525" cy="43506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401" y="1776054"/>
            <a:ext cx="9929527" cy="366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o-RO" sz="2400" b="1" dirty="0">
                <a:solidFill>
                  <a:srgbClr val="0070C0"/>
                </a:solidFill>
              </a:rPr>
              <a:t>COSTURILE DIRECT</a:t>
            </a:r>
            <a:r>
              <a:rPr lang="en-US" sz="2400" b="1" dirty="0">
                <a:solidFill>
                  <a:srgbClr val="0070C0"/>
                </a:solidFill>
              </a:rPr>
              <a:t>E</a:t>
            </a:r>
            <a:r>
              <a:rPr lang="ro-RO" sz="2400" b="1" dirty="0">
                <a:solidFill>
                  <a:srgbClr val="0070C0"/>
                </a:solidFill>
              </a:rPr>
              <a:t> AFERENTE CONTRACTULUI SPECIFIC </a:t>
            </a:r>
            <a:endParaRPr lang="en-US" sz="2400" dirty="0"/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C</a:t>
            </a:r>
            <a:r>
              <a:rPr lang="ro-RO" sz="2400" dirty="0" err="1"/>
              <a:t>osturile</a:t>
            </a:r>
            <a:r>
              <a:rPr lang="ro-RO" sz="2400" dirty="0"/>
              <a:t> </a:t>
            </a:r>
            <a:r>
              <a:rPr lang="ro-RO" sz="2400" dirty="0" err="1"/>
              <a:t>forţei</a:t>
            </a:r>
            <a:r>
              <a:rPr lang="ro-RO" sz="2400" dirty="0"/>
              <a:t> de muncă de pe </a:t>
            </a:r>
            <a:r>
              <a:rPr lang="ro-RO" sz="2400" dirty="0" err="1"/>
              <a:t>şantier</a:t>
            </a:r>
            <a:r>
              <a:rPr lang="ro-RO" sz="2400" dirty="0"/>
              <a:t>, inclusiv supravegherea pe </a:t>
            </a:r>
            <a:r>
              <a:rPr lang="ro-RO" sz="2400" dirty="0" err="1"/>
              <a:t>şantier</a:t>
            </a:r>
            <a:r>
              <a:rPr lang="ro-RO" sz="2400" dirty="0"/>
              <a:t>;</a:t>
            </a:r>
            <a:endParaRPr lang="en-US" sz="2400" dirty="0"/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C</a:t>
            </a:r>
            <a:r>
              <a:rPr lang="ro-RO" sz="2400" dirty="0" err="1"/>
              <a:t>osturile</a:t>
            </a:r>
            <a:r>
              <a:rPr lang="ro-RO" sz="2400" dirty="0"/>
              <a:t> materialelor folosite în construcţie;</a:t>
            </a:r>
            <a:endParaRPr lang="en-US" sz="2400" dirty="0"/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A</a:t>
            </a:r>
            <a:r>
              <a:rPr lang="ro-RO" sz="2400" dirty="0" err="1"/>
              <a:t>mortizarea</a:t>
            </a:r>
            <a:r>
              <a:rPr lang="ro-RO" sz="2400" dirty="0"/>
              <a:t> instalaţiilor tehnice şi a echipamentelor folosite în contract;</a:t>
            </a:r>
            <a:endParaRPr lang="en-US" sz="2400" dirty="0"/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dirty="0"/>
              <a:t>C</a:t>
            </a:r>
            <a:r>
              <a:rPr lang="ro-RO" sz="2400" dirty="0" err="1"/>
              <a:t>osturile</a:t>
            </a:r>
            <a:r>
              <a:rPr lang="ro-RO" sz="2400" dirty="0"/>
              <a:t> transportării instalaţiei tehnice, a echipamentului şi a materialelor la şi de la şantierul specificat în contract;</a:t>
            </a:r>
            <a:endParaRPr 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86B166-E685-4B44-C2D9-A7C22D6ABC88}"/>
              </a:ext>
            </a:extLst>
          </p:cNvPr>
          <p:cNvSpPr txBox="1">
            <a:spLocks/>
          </p:cNvSpPr>
          <p:nvPr/>
        </p:nvSpPr>
        <p:spPr>
          <a:xfrm>
            <a:off x="2146041" y="414338"/>
            <a:ext cx="7660432" cy="812800"/>
          </a:xfr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IFRS 15 venituri din contracte cu clienții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697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2019 v2.0" id="{DCC7D8F8-B61B-4F96-86B3-D42CF5FD599D}" vid="{DFA368B0-5484-4529-AD95-8429603B03C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4140</TotalTime>
  <Words>5392</Words>
  <Application>Microsoft Office PowerPoint</Application>
  <PresentationFormat>Widescreen</PresentationFormat>
  <Paragraphs>601</Paragraphs>
  <Slides>60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7" baseType="lpstr">
      <vt:lpstr>MS PGothic</vt:lpstr>
      <vt:lpstr>Arial</vt:lpstr>
      <vt:lpstr>Arial Narrow</vt:lpstr>
      <vt:lpstr>Calibri</vt:lpstr>
      <vt:lpstr>Calibri body</vt:lpstr>
      <vt:lpstr>Calibri Light</vt:lpstr>
      <vt:lpstr>Century Gothic</vt:lpstr>
      <vt:lpstr>Garamond</vt:lpstr>
      <vt:lpstr>Montserrat</vt:lpstr>
      <vt:lpstr>Montserrat Ultra-Bold</vt:lpstr>
      <vt:lpstr>Times New Roman</vt:lpstr>
      <vt:lpstr>Webdings</vt:lpstr>
      <vt:lpstr>Wingdings</vt:lpstr>
      <vt:lpstr>Wingdings 2</vt:lpstr>
      <vt:lpstr>Wingdings 3</vt:lpstr>
      <vt:lpstr>Office Theme</vt:lpstr>
      <vt:lpstr>1_Office Theme</vt:lpstr>
      <vt:lpstr>PowerPoint Presentation</vt:lpstr>
      <vt:lpstr>AGENDA CURSULUI</vt:lpstr>
      <vt:lpstr>PowerPoint Presentation</vt:lpstr>
      <vt:lpstr>IFRS 15 venituri din contracte cu clienții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IFRS15 Venituri din contracte cu clienții</vt:lpstr>
      <vt:lpstr>PowerPoint Presentation</vt:lpstr>
      <vt:lpstr>IFRS15 Venituri din contracte cu clienții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IAS 12 IMPOZIT PE PROFIT</vt:lpstr>
      <vt:lpstr>IAS 12 IMPOZIT PE PROFIT</vt:lpstr>
      <vt:lpstr>IAS 12 IMPOZIT PE PROFIT</vt:lpstr>
      <vt:lpstr>IAS 12 IMPOZIT PE PROFIT</vt:lpstr>
      <vt:lpstr>IAS 12 IMPOZIT PE PROFIT</vt:lpstr>
      <vt:lpstr>IAS 12 IMPOZIT PE PROFIT</vt:lpstr>
      <vt:lpstr>IAS 12 IMPOZIT PE PROFIT</vt:lpstr>
      <vt:lpstr>IAS 12 IMPOZIT PE PROFIT</vt:lpstr>
      <vt:lpstr>IAS 12 IMPOZIT PE PROFIT</vt:lpstr>
      <vt:lpstr>IAS 12 IMPOZIT PE PROFIT</vt:lpstr>
      <vt:lpstr>IAS 12 IMPOZIT PE PROFIT</vt:lpstr>
      <vt:lpstr>IAS 12 IMPOZIT PE PROFIT</vt:lpstr>
      <vt:lpstr>IAS 12 IMPOZIT PE PROFIT</vt:lpstr>
      <vt:lpstr>PowerPoint Presentation</vt:lpstr>
      <vt:lpstr>PowerPoint Presentation</vt:lpstr>
      <vt:lpstr>IFRS 1 Aplicarea pentru prima dată a IFRS</vt:lpstr>
      <vt:lpstr>IFRS 1 Aplicarea pentru prima dată a IFRS</vt:lpstr>
      <vt:lpstr>IFRS 1 Aplicarea pentru prima dată a IFRS</vt:lpstr>
      <vt:lpstr>IFRS 1 Aplicarea pentru prima dată a IFRS</vt:lpstr>
      <vt:lpstr>IFRS 1 Aplicarea pentru prima dată a IFRS</vt:lpstr>
      <vt:lpstr>IFRS 1 Aplicarea pentru prima dată a IFRS</vt:lpstr>
      <vt:lpstr>IFRS 1 Aplicarea pentru prima dată a IFRS</vt:lpstr>
      <vt:lpstr>IFRS 1 Aplicarea pentru prima dată a IFRS</vt:lpstr>
      <vt:lpstr>IFRS 1 Aplicarea pentru prima dată a IFRS</vt:lpstr>
      <vt:lpstr>IFRS 1 Aplicarea pentru prima dată a IFRS</vt:lpstr>
      <vt:lpstr>IFRS 1 Aplicarea pentru prima dată a IFRS</vt:lpstr>
      <vt:lpstr>IFRS 1 Aplicarea pentru prima dată a IFRS</vt:lpstr>
      <vt:lpstr>IFRS 1 Aplicarea pentru prima dată a IFRS</vt:lpstr>
      <vt:lpstr>IFRS 1 Aplicarea pentru prima dată a IFRS</vt:lpstr>
      <vt:lpstr>IFRS 1 Aplicarea pentru prima dată a IFRS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Radu</dc:creator>
  <cp:lastModifiedBy>Corina</cp:lastModifiedBy>
  <cp:revision>425</cp:revision>
  <dcterms:created xsi:type="dcterms:W3CDTF">2019-01-11T16:12:56Z</dcterms:created>
  <dcterms:modified xsi:type="dcterms:W3CDTF">2025-10-10T06:11:32Z</dcterms:modified>
</cp:coreProperties>
</file>