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51"/>
  </p:notesMasterIdLst>
  <p:handoutMasterIdLst>
    <p:handoutMasterId r:id="rId52"/>
  </p:handoutMasterIdLst>
  <p:sldIdLst>
    <p:sldId id="1236" r:id="rId3"/>
    <p:sldId id="363" r:id="rId4"/>
    <p:sldId id="1237" r:id="rId5"/>
    <p:sldId id="508" r:id="rId6"/>
    <p:sldId id="509" r:id="rId7"/>
    <p:sldId id="541" r:id="rId8"/>
    <p:sldId id="586" r:id="rId9"/>
    <p:sldId id="587" r:id="rId10"/>
    <p:sldId id="588" r:id="rId11"/>
    <p:sldId id="589" r:id="rId12"/>
    <p:sldId id="591" r:id="rId13"/>
    <p:sldId id="590" r:id="rId14"/>
    <p:sldId id="1241" r:id="rId15"/>
    <p:sldId id="1238" r:id="rId16"/>
    <p:sldId id="477" r:id="rId17"/>
    <p:sldId id="478" r:id="rId18"/>
    <p:sldId id="646" r:id="rId19"/>
    <p:sldId id="647" r:id="rId20"/>
    <p:sldId id="543" r:id="rId21"/>
    <p:sldId id="1240" r:id="rId22"/>
    <p:sldId id="261" r:id="rId23"/>
    <p:sldId id="437" r:id="rId24"/>
    <p:sldId id="657" r:id="rId25"/>
    <p:sldId id="658" r:id="rId26"/>
    <p:sldId id="474" r:id="rId27"/>
    <p:sldId id="1243" r:id="rId28"/>
    <p:sldId id="1244" r:id="rId29"/>
    <p:sldId id="405" r:id="rId30"/>
    <p:sldId id="406" r:id="rId31"/>
    <p:sldId id="407" r:id="rId32"/>
    <p:sldId id="408" r:id="rId33"/>
    <p:sldId id="1245" r:id="rId34"/>
    <p:sldId id="1239" r:id="rId35"/>
    <p:sldId id="599" r:id="rId36"/>
    <p:sldId id="600" r:id="rId37"/>
    <p:sldId id="601" r:id="rId38"/>
    <p:sldId id="602" r:id="rId39"/>
    <p:sldId id="603" r:id="rId40"/>
    <p:sldId id="604" r:id="rId41"/>
    <p:sldId id="605" r:id="rId42"/>
    <p:sldId id="606" r:id="rId43"/>
    <p:sldId id="607" r:id="rId44"/>
    <p:sldId id="608" r:id="rId45"/>
    <p:sldId id="609" r:id="rId46"/>
    <p:sldId id="610" r:id="rId47"/>
    <p:sldId id="611" r:id="rId48"/>
    <p:sldId id="378" r:id="rId49"/>
    <p:sldId id="1235" r:id="rId50"/>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prea Dragos" initials="OD" lastIdx="27" clrIdx="0"/>
  <p:cmAuthor id="1" name="Radu" initials="R" lastIdx="1" clrIdx="1">
    <p:extLst>
      <p:ext uri="{19B8F6BF-5375-455C-9EA6-DF929625EA0E}">
        <p15:presenceInfo xmlns:p15="http://schemas.microsoft.com/office/powerpoint/2012/main" userId="Radu" providerId="None"/>
      </p:ext>
    </p:extLst>
  </p:cmAuthor>
  <p:cmAuthor id="2" name="3" initials="3"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4118" autoAdjust="0"/>
  </p:normalViewPr>
  <p:slideViewPr>
    <p:cSldViewPr snapToGrid="0">
      <p:cViewPr varScale="1">
        <p:scale>
          <a:sx n="80" d="100"/>
          <a:sy n="80" d="100"/>
        </p:scale>
        <p:origin x="922" y="5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4B2A8-24F7-4ADD-8848-576626CEAA87}" type="datetimeFigureOut">
              <a:rPr lang="en-GB" smtClean="0"/>
              <a:pPr/>
              <a:t>16/09/2025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87CE28-C65F-4450-A631-158C9D7FC912}" type="slidenum">
              <a:rPr lang="en-GB" smtClean="0"/>
              <a:pPr/>
              <a:t>‹#›</a:t>
            </a:fld>
            <a:endParaRPr lang="en-GB"/>
          </a:p>
        </p:txBody>
      </p:sp>
    </p:spTree>
    <p:extLst>
      <p:ext uri="{BB962C8B-B14F-4D97-AF65-F5344CB8AC3E}">
        <p14:creationId xmlns:p14="http://schemas.microsoft.com/office/powerpoint/2010/main" val="20940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13E2F-56C1-4628-820A-3A2352C8286E}"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31315-D0AA-4EE7-AA76-240AD14AF856}" type="slidenum">
              <a:rPr lang="en-US" smtClean="0"/>
              <a:t>‹#›</a:t>
            </a:fld>
            <a:endParaRPr lang="en-US"/>
          </a:p>
        </p:txBody>
      </p:sp>
    </p:spTree>
    <p:extLst>
      <p:ext uri="{BB962C8B-B14F-4D97-AF65-F5344CB8AC3E}">
        <p14:creationId xmlns:p14="http://schemas.microsoft.com/office/powerpoint/2010/main" val="192859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a:t>
            </a:fld>
            <a:endParaRPr lang="ro-RO"/>
          </a:p>
        </p:txBody>
      </p:sp>
    </p:spTree>
    <p:extLst>
      <p:ext uri="{BB962C8B-B14F-4D97-AF65-F5344CB8AC3E}">
        <p14:creationId xmlns:p14="http://schemas.microsoft.com/office/powerpoint/2010/main" val="186029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18A18EF-7143-4341-A751-1DDAE77D7BCE}" type="slidenum">
              <a:rPr lang="ro-RO" smtClean="0"/>
              <a:t>17</a:t>
            </a:fld>
            <a:endParaRPr lang="ro-RO"/>
          </a:p>
        </p:txBody>
      </p:sp>
    </p:spTree>
    <p:extLst>
      <p:ext uri="{BB962C8B-B14F-4D97-AF65-F5344CB8AC3E}">
        <p14:creationId xmlns:p14="http://schemas.microsoft.com/office/powerpoint/2010/main" val="267198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18A18EF-7143-4341-A751-1DDAE77D7BCE}" type="slidenum">
              <a:rPr lang="ro-RO" smtClean="0"/>
              <a:t>18</a:t>
            </a:fld>
            <a:endParaRPr lang="ro-RO"/>
          </a:p>
        </p:txBody>
      </p:sp>
    </p:spTree>
    <p:extLst>
      <p:ext uri="{BB962C8B-B14F-4D97-AF65-F5344CB8AC3E}">
        <p14:creationId xmlns:p14="http://schemas.microsoft.com/office/powerpoint/2010/main" val="267198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18A18EF-7143-4341-A751-1DDAE77D7BCE}" type="slidenum">
              <a:rPr lang="ro-RO" smtClean="0"/>
              <a:t>19</a:t>
            </a:fld>
            <a:endParaRPr lang="ro-RO"/>
          </a:p>
        </p:txBody>
      </p:sp>
    </p:spTree>
    <p:extLst>
      <p:ext uri="{BB962C8B-B14F-4D97-AF65-F5344CB8AC3E}">
        <p14:creationId xmlns:p14="http://schemas.microsoft.com/office/powerpoint/2010/main" val="267198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34</a:t>
            </a:fld>
            <a:endParaRPr lang="ro-RO"/>
          </a:p>
        </p:txBody>
      </p:sp>
    </p:spTree>
    <p:extLst>
      <p:ext uri="{BB962C8B-B14F-4D97-AF65-F5344CB8AC3E}">
        <p14:creationId xmlns:p14="http://schemas.microsoft.com/office/powerpoint/2010/main" val="3754212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35</a:t>
            </a:fld>
            <a:endParaRPr lang="ro-RO"/>
          </a:p>
        </p:txBody>
      </p:sp>
    </p:spTree>
    <p:extLst>
      <p:ext uri="{BB962C8B-B14F-4D97-AF65-F5344CB8AC3E}">
        <p14:creationId xmlns:p14="http://schemas.microsoft.com/office/powerpoint/2010/main" val="22118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36</a:t>
            </a:fld>
            <a:endParaRPr lang="ro-RO"/>
          </a:p>
        </p:txBody>
      </p:sp>
    </p:spTree>
    <p:extLst>
      <p:ext uri="{BB962C8B-B14F-4D97-AF65-F5344CB8AC3E}">
        <p14:creationId xmlns:p14="http://schemas.microsoft.com/office/powerpoint/2010/main" val="3040272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37</a:t>
            </a:fld>
            <a:endParaRPr lang="ro-RO"/>
          </a:p>
        </p:txBody>
      </p:sp>
    </p:spTree>
    <p:extLst>
      <p:ext uri="{BB962C8B-B14F-4D97-AF65-F5344CB8AC3E}">
        <p14:creationId xmlns:p14="http://schemas.microsoft.com/office/powerpoint/2010/main" val="311690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38</a:t>
            </a:fld>
            <a:endParaRPr lang="ro-RO"/>
          </a:p>
        </p:txBody>
      </p:sp>
    </p:spTree>
    <p:extLst>
      <p:ext uri="{BB962C8B-B14F-4D97-AF65-F5344CB8AC3E}">
        <p14:creationId xmlns:p14="http://schemas.microsoft.com/office/powerpoint/2010/main" val="30675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39</a:t>
            </a:fld>
            <a:endParaRPr lang="ro-RO"/>
          </a:p>
        </p:txBody>
      </p:sp>
    </p:spTree>
    <p:extLst>
      <p:ext uri="{BB962C8B-B14F-4D97-AF65-F5344CB8AC3E}">
        <p14:creationId xmlns:p14="http://schemas.microsoft.com/office/powerpoint/2010/main" val="413829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40</a:t>
            </a:fld>
            <a:endParaRPr lang="ro-RO"/>
          </a:p>
        </p:txBody>
      </p:sp>
    </p:spTree>
    <p:extLst>
      <p:ext uri="{BB962C8B-B14F-4D97-AF65-F5344CB8AC3E}">
        <p14:creationId xmlns:p14="http://schemas.microsoft.com/office/powerpoint/2010/main" val="96988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5</a:t>
            </a:fld>
            <a:endParaRPr lang="ro-RO"/>
          </a:p>
        </p:txBody>
      </p:sp>
    </p:spTree>
    <p:extLst>
      <p:ext uri="{BB962C8B-B14F-4D97-AF65-F5344CB8AC3E}">
        <p14:creationId xmlns:p14="http://schemas.microsoft.com/office/powerpoint/2010/main" val="527978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41</a:t>
            </a:fld>
            <a:endParaRPr lang="ro-RO"/>
          </a:p>
        </p:txBody>
      </p:sp>
    </p:spTree>
    <p:extLst>
      <p:ext uri="{BB962C8B-B14F-4D97-AF65-F5344CB8AC3E}">
        <p14:creationId xmlns:p14="http://schemas.microsoft.com/office/powerpoint/2010/main" val="392124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42</a:t>
            </a:fld>
            <a:endParaRPr lang="ro-RO"/>
          </a:p>
        </p:txBody>
      </p:sp>
    </p:spTree>
    <p:extLst>
      <p:ext uri="{BB962C8B-B14F-4D97-AF65-F5344CB8AC3E}">
        <p14:creationId xmlns:p14="http://schemas.microsoft.com/office/powerpoint/2010/main" val="3514279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43</a:t>
            </a:fld>
            <a:endParaRPr lang="ro-RO"/>
          </a:p>
        </p:txBody>
      </p:sp>
    </p:spTree>
    <p:extLst>
      <p:ext uri="{BB962C8B-B14F-4D97-AF65-F5344CB8AC3E}">
        <p14:creationId xmlns:p14="http://schemas.microsoft.com/office/powerpoint/2010/main" val="3699341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44</a:t>
            </a:fld>
            <a:endParaRPr lang="ro-RO"/>
          </a:p>
        </p:txBody>
      </p:sp>
    </p:spTree>
    <p:extLst>
      <p:ext uri="{BB962C8B-B14F-4D97-AF65-F5344CB8AC3E}">
        <p14:creationId xmlns:p14="http://schemas.microsoft.com/office/powerpoint/2010/main" val="4198383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45</a:t>
            </a:fld>
            <a:endParaRPr lang="ro-RO"/>
          </a:p>
        </p:txBody>
      </p:sp>
    </p:spTree>
    <p:extLst>
      <p:ext uri="{BB962C8B-B14F-4D97-AF65-F5344CB8AC3E}">
        <p14:creationId xmlns:p14="http://schemas.microsoft.com/office/powerpoint/2010/main" val="2561827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46</a:t>
            </a:fld>
            <a:endParaRPr lang="ro-RO"/>
          </a:p>
        </p:txBody>
      </p:sp>
    </p:spTree>
    <p:extLst>
      <p:ext uri="{BB962C8B-B14F-4D97-AF65-F5344CB8AC3E}">
        <p14:creationId xmlns:p14="http://schemas.microsoft.com/office/powerpoint/2010/main" val="80945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6</a:t>
            </a:fld>
            <a:endParaRPr lang="ro-RO"/>
          </a:p>
        </p:txBody>
      </p:sp>
    </p:spTree>
    <p:extLst>
      <p:ext uri="{BB962C8B-B14F-4D97-AF65-F5344CB8AC3E}">
        <p14:creationId xmlns:p14="http://schemas.microsoft.com/office/powerpoint/2010/main" val="217447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7</a:t>
            </a:fld>
            <a:endParaRPr lang="ro-RO"/>
          </a:p>
        </p:txBody>
      </p:sp>
    </p:spTree>
    <p:extLst>
      <p:ext uri="{BB962C8B-B14F-4D97-AF65-F5344CB8AC3E}">
        <p14:creationId xmlns:p14="http://schemas.microsoft.com/office/powerpoint/2010/main" val="35126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8</a:t>
            </a:fld>
            <a:endParaRPr lang="ro-RO"/>
          </a:p>
        </p:txBody>
      </p:sp>
    </p:spTree>
    <p:extLst>
      <p:ext uri="{BB962C8B-B14F-4D97-AF65-F5344CB8AC3E}">
        <p14:creationId xmlns:p14="http://schemas.microsoft.com/office/powerpoint/2010/main" val="165981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9</a:t>
            </a:fld>
            <a:endParaRPr lang="ro-RO"/>
          </a:p>
        </p:txBody>
      </p:sp>
    </p:spTree>
    <p:extLst>
      <p:ext uri="{BB962C8B-B14F-4D97-AF65-F5344CB8AC3E}">
        <p14:creationId xmlns:p14="http://schemas.microsoft.com/office/powerpoint/2010/main" val="36183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10</a:t>
            </a:fld>
            <a:endParaRPr lang="ro-RO"/>
          </a:p>
        </p:txBody>
      </p:sp>
    </p:spTree>
    <p:extLst>
      <p:ext uri="{BB962C8B-B14F-4D97-AF65-F5344CB8AC3E}">
        <p14:creationId xmlns:p14="http://schemas.microsoft.com/office/powerpoint/2010/main" val="89679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11</a:t>
            </a:fld>
            <a:endParaRPr lang="ro-RO"/>
          </a:p>
        </p:txBody>
      </p:sp>
    </p:spTree>
    <p:extLst>
      <p:ext uri="{BB962C8B-B14F-4D97-AF65-F5344CB8AC3E}">
        <p14:creationId xmlns:p14="http://schemas.microsoft.com/office/powerpoint/2010/main" val="342542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A18EF-7143-4341-A751-1DDAE77D7BCE}" type="slidenum">
              <a:rPr lang="ro-RO" smtClean="0"/>
              <a:t>12</a:t>
            </a:fld>
            <a:endParaRPr lang="ro-RO"/>
          </a:p>
        </p:txBody>
      </p:sp>
    </p:spTree>
    <p:extLst>
      <p:ext uri="{BB962C8B-B14F-4D97-AF65-F5344CB8AC3E}">
        <p14:creationId xmlns:p14="http://schemas.microsoft.com/office/powerpoint/2010/main" val="4236778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png"/><Relationship Id="rId16" Type="http://schemas.openxmlformats.org/officeDocument/2006/relationships/image" Target="../media/image17.sv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A89FBDD-9600-49CD-BC53-DEDD396AA6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29394"/>
          </a:xfrm>
          <a:prstGeom prst="rect">
            <a:avLst/>
          </a:prstGeom>
        </p:spPr>
      </p:pic>
      <p:sp>
        <p:nvSpPr>
          <p:cNvPr id="2" name="Title 1"/>
          <p:cNvSpPr>
            <a:spLocks noGrp="1"/>
          </p:cNvSpPr>
          <p:nvPr>
            <p:ph type="ctrTitle"/>
          </p:nvPr>
        </p:nvSpPr>
        <p:spPr>
          <a:xfrm>
            <a:off x="537444" y="5096359"/>
            <a:ext cx="8246672" cy="1002999"/>
          </a:xfrm>
          <a:prstGeom prst="rect">
            <a:avLst/>
          </a:prstGeom>
        </p:spPr>
        <p:txBody>
          <a:bodyPr anchor="t">
            <a:normAutofit/>
          </a:bodyPr>
          <a:lstStyle>
            <a:lvl1pPr algn="ctr">
              <a:defRPr sz="3600"/>
            </a:lvl1pPr>
          </a:lstStyle>
          <a:p>
            <a:r>
              <a:rPr lang="en-US" dirty="0"/>
              <a:t>Click to edit Master title style</a:t>
            </a:r>
            <a:endParaRPr lang="en-GB" dirty="0"/>
          </a:p>
        </p:txBody>
      </p:sp>
      <p:sp>
        <p:nvSpPr>
          <p:cNvPr id="8" name="TextBox 7"/>
          <p:cNvSpPr txBox="1"/>
          <p:nvPr userDrawn="1"/>
        </p:nvSpPr>
        <p:spPr>
          <a:xfrm>
            <a:off x="5594009" y="6388159"/>
            <a:ext cx="5577563" cy="369332"/>
          </a:xfrm>
          <a:prstGeom prst="rect">
            <a:avLst/>
          </a:prstGeom>
          <a:noFill/>
        </p:spPr>
        <p:txBody>
          <a:bodyPr wrap="square" rtlCol="0">
            <a:spAutoFit/>
          </a:bodyPr>
          <a:lstStyle/>
          <a:p>
            <a:pPr algn="ctr"/>
            <a:r>
              <a:rPr lang="en-GB" b="0" dirty="0" err="1">
                <a:solidFill>
                  <a:schemeClr val="accent5">
                    <a:lumMod val="50000"/>
                  </a:schemeClr>
                </a:solidFill>
              </a:rPr>
              <a:t>Stagiu</a:t>
            </a:r>
            <a:r>
              <a:rPr lang="en-GB" b="0" dirty="0">
                <a:solidFill>
                  <a:schemeClr val="accent5">
                    <a:lumMod val="50000"/>
                  </a:schemeClr>
                </a:solidFill>
              </a:rPr>
              <a:t> 2024@CECCAR</a:t>
            </a:r>
          </a:p>
        </p:txBody>
      </p:sp>
      <p:pic>
        <p:nvPicPr>
          <p:cNvPr id="9" name="Picture 8">
            <a:extLst>
              <a:ext uri="{FF2B5EF4-FFF2-40B4-BE49-F238E27FC236}">
                <a16:creationId xmlns:a16="http://schemas.microsoft.com/office/drawing/2014/main" id="{6956E757-894E-4ABE-BA94-596F313448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850" y="229646"/>
            <a:ext cx="4205817" cy="1262279"/>
          </a:xfrm>
          <a:prstGeom prst="rect">
            <a:avLst/>
          </a:prstGeom>
        </p:spPr>
      </p:pic>
    </p:spTree>
    <p:extLst>
      <p:ext uri="{BB962C8B-B14F-4D97-AF65-F5344CB8AC3E}">
        <p14:creationId xmlns:p14="http://schemas.microsoft.com/office/powerpoint/2010/main" val="3324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F584873-2AE5-4CD8-B8B0-B232D34D5044}" type="datetimeFigureOut">
              <a:rPr lang="en-GB"/>
              <a:pPr>
                <a:defRPr/>
              </a:pPr>
              <a:t>16/09/2025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F0BEBB-7FFE-4766-B0F4-986CADE4ABEE}" type="slidenum">
              <a:rPr lang="en-GB"/>
              <a:pPr>
                <a:defRPr/>
              </a:pPr>
              <a:t>‹#›</a:t>
            </a:fld>
            <a:endParaRPr lang="en-GB"/>
          </a:p>
        </p:txBody>
      </p:sp>
    </p:spTree>
    <p:extLst>
      <p:ext uri="{BB962C8B-B14F-4D97-AF65-F5344CB8AC3E}">
        <p14:creationId xmlns:p14="http://schemas.microsoft.com/office/powerpoint/2010/main" val="40243829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102254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9287151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0523905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0724107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267530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9843977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5743041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3564306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6509336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471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7AB8245-7306-4579-94C2-B6CB1283032E}" type="datetimeFigureOut">
              <a:rPr lang="en-GB"/>
              <a:pPr>
                <a:defRPr/>
              </a:pPr>
              <a:t>16/09/2025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A292C9-8CE1-45B0-96C4-9A6798231549}" type="slidenum">
              <a:rPr lang="en-GB"/>
              <a:pPr>
                <a:defRPr/>
              </a:pPr>
              <a:t>‹#›</a:t>
            </a:fld>
            <a:endParaRPr lang="en-GB"/>
          </a:p>
        </p:txBody>
      </p:sp>
    </p:spTree>
    <p:extLst>
      <p:ext uri="{BB962C8B-B14F-4D97-AF65-F5344CB8AC3E}">
        <p14:creationId xmlns:p14="http://schemas.microsoft.com/office/powerpoint/2010/main" val="1395725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97054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6"/>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895866" y="414639"/>
            <a:ext cx="10315985" cy="812886"/>
          </a:xfrm>
        </p:spPr>
        <p:txBody>
          <a:bodyPr/>
          <a:lstStyle>
            <a:lvl1pPr>
              <a:defRPr>
                <a:solidFill>
                  <a:schemeClr val="tx2">
                    <a:lumMod val="75000"/>
                  </a:schemeClr>
                </a:solidFill>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1"/>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1"/>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8" y="449983"/>
            <a:ext cx="2221913" cy="666856"/>
          </a:xfrm>
          <a:prstGeom prst="rect">
            <a:avLst/>
          </a:prstGeom>
        </p:spPr>
      </p:pic>
    </p:spTree>
    <p:extLst>
      <p:ext uri="{BB962C8B-B14F-4D97-AF65-F5344CB8AC3E}">
        <p14:creationId xmlns:p14="http://schemas.microsoft.com/office/powerpoint/2010/main" val="17589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039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355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200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512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6164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88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005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a:xfrm>
            <a:off x="5173134" y="6356351"/>
            <a:ext cx="1623484" cy="365125"/>
          </a:xfrm>
        </p:spPr>
        <p:txBody>
          <a:bodyPr/>
          <a:lstStyle>
            <a:lvl1pPr algn="ctr">
              <a:defRPr smtClean="0"/>
            </a:lvl1pPr>
          </a:lstStyle>
          <a:p>
            <a:pPr>
              <a:defRPr/>
            </a:pPr>
            <a:fld id="{CCA2E915-9A36-40F6-99F7-6FF98824D28F}" type="slidenum">
              <a:rPr lang="en-GB"/>
              <a:pPr>
                <a:defRPr/>
              </a:pPr>
              <a:t>‹#›</a:t>
            </a:fld>
            <a:endParaRPr lang="en-GB" dirty="0"/>
          </a:p>
        </p:txBody>
      </p:sp>
      <p:sp>
        <p:nvSpPr>
          <p:cNvPr id="10" name="Freeform 2">
            <a:extLst>
              <a:ext uri="{FF2B5EF4-FFF2-40B4-BE49-F238E27FC236}">
                <a16:creationId xmlns:a16="http://schemas.microsoft.com/office/drawing/2014/main" id="{92A29531-700B-7BE4-6B4C-4E2FB0019B03}"/>
              </a:ext>
            </a:extLst>
          </p:cNvPr>
          <p:cNvSpPr/>
          <p:nvPr userDrawn="1"/>
        </p:nvSpPr>
        <p:spPr>
          <a:xfrm>
            <a:off x="-55419" y="5927724"/>
            <a:ext cx="895865" cy="930276"/>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sp>
      <p:sp>
        <p:nvSpPr>
          <p:cNvPr id="11" name="AutoShape 5">
            <a:extLst>
              <a:ext uri="{FF2B5EF4-FFF2-40B4-BE49-F238E27FC236}">
                <a16:creationId xmlns:a16="http://schemas.microsoft.com/office/drawing/2014/main" id="{E1D17FBC-1C41-5B7D-C1BD-A18D2C86BD23}"/>
              </a:ext>
            </a:extLst>
          </p:cNvPr>
          <p:cNvSpPr/>
          <p:nvPr userDrawn="1"/>
        </p:nvSpPr>
        <p:spPr>
          <a:xfrm>
            <a:off x="1824516" y="6538913"/>
            <a:ext cx="4899557" cy="42476"/>
          </a:xfrm>
          <a:prstGeom prst="line">
            <a:avLst/>
          </a:prstGeom>
          <a:ln w="28575" cap="rnd">
            <a:solidFill>
              <a:srgbClr val="FFCE31"/>
            </a:solidFill>
            <a:prstDash val="solid"/>
            <a:headEnd type="none" w="sm" len="sm"/>
            <a:tailEnd type="none" w="sm" len="sm"/>
          </a:ln>
        </p:spPr>
      </p:sp>
      <p:sp>
        <p:nvSpPr>
          <p:cNvPr id="12" name="AutoShape 3">
            <a:extLst>
              <a:ext uri="{FF2B5EF4-FFF2-40B4-BE49-F238E27FC236}">
                <a16:creationId xmlns:a16="http://schemas.microsoft.com/office/drawing/2014/main" id="{AA2C6DC3-5C45-59E3-090C-3805B0BB1077}"/>
              </a:ext>
            </a:extLst>
          </p:cNvPr>
          <p:cNvSpPr/>
          <p:nvPr userDrawn="1"/>
        </p:nvSpPr>
        <p:spPr>
          <a:xfrm flipV="1">
            <a:off x="6724072" y="6570322"/>
            <a:ext cx="5467927" cy="11067"/>
          </a:xfrm>
          <a:prstGeom prst="line">
            <a:avLst/>
          </a:prstGeom>
          <a:ln w="28575" cap="rnd">
            <a:solidFill>
              <a:srgbClr val="1B3260"/>
            </a:solidFill>
            <a:prstDash val="solid"/>
            <a:headEnd type="none" w="sm" len="sm"/>
            <a:tailEnd type="none" w="sm" len="sm"/>
          </a:ln>
        </p:spPr>
      </p:sp>
      <p:sp>
        <p:nvSpPr>
          <p:cNvPr id="13" name="TextBox 4">
            <a:extLst>
              <a:ext uri="{FF2B5EF4-FFF2-40B4-BE49-F238E27FC236}">
                <a16:creationId xmlns:a16="http://schemas.microsoft.com/office/drawing/2014/main" id="{C688B7FA-3724-D86C-FEA6-57EA66B5BB39}"/>
              </a:ext>
            </a:extLst>
          </p:cNvPr>
          <p:cNvSpPr txBox="1"/>
          <p:nvPr userDrawn="1"/>
        </p:nvSpPr>
        <p:spPr>
          <a:xfrm>
            <a:off x="8331200" y="6570322"/>
            <a:ext cx="3594100" cy="246349"/>
          </a:xfrm>
          <a:prstGeom prst="rect">
            <a:avLst/>
          </a:prstGeom>
        </p:spPr>
        <p:txBody>
          <a:bodyPr wrap="square" lIns="0" tIns="0" rIns="0" bIns="0" rtlCol="0" anchor="t">
            <a:spAutoFit/>
          </a:bodyPr>
          <a:lstStyle/>
          <a:p>
            <a:pPr algn="r">
              <a:lnSpc>
                <a:spcPts val="2050"/>
              </a:lnSpc>
            </a:pPr>
            <a:r>
              <a:rPr lang="en-US" sz="1400" dirty="0">
                <a:solidFill>
                  <a:srgbClr val="1B3260"/>
                </a:solidFill>
                <a:latin typeface="Montserrat"/>
                <a:ea typeface="Montserrat"/>
                <a:cs typeface="Montserrat"/>
                <a:sym typeface="Montserrat"/>
              </a:rPr>
              <a:t>Copyright © 2025 CECCAR </a:t>
            </a:r>
          </a:p>
        </p:txBody>
      </p:sp>
    </p:spTree>
    <p:extLst>
      <p:ext uri="{BB962C8B-B14F-4D97-AF65-F5344CB8AC3E}">
        <p14:creationId xmlns:p14="http://schemas.microsoft.com/office/powerpoint/2010/main" val="1409299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6094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2127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501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156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2996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225438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504842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771321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211925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76355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31742" y="2973859"/>
            <a:ext cx="7615709" cy="766120"/>
          </a:xfrm>
          <a:prstGeom prst="rect">
            <a:avLst/>
          </a:prstGeom>
        </p:spPr>
        <p:txBody>
          <a:bodyPr anchor="b">
            <a:normAutofit/>
          </a:bodyPr>
          <a:lstStyle>
            <a:lvl1pPr algn="ctr">
              <a:defRPr sz="2700"/>
            </a:lvl1pPr>
          </a:lstStyle>
          <a:p>
            <a:r>
              <a:rPr lang="en-US"/>
              <a:t>Click to edit Master title style</a:t>
            </a:r>
            <a:endParaRPr lang="en-GB" dirty="0"/>
          </a:p>
        </p:txBody>
      </p:sp>
      <p:sp>
        <p:nvSpPr>
          <p:cNvPr id="3" name="Text Placeholder 2"/>
          <p:cNvSpPr>
            <a:spLocks noGrp="1"/>
          </p:cNvSpPr>
          <p:nvPr>
            <p:ph type="body" idx="1"/>
          </p:nvPr>
        </p:nvSpPr>
        <p:spPr>
          <a:xfrm>
            <a:off x="3731741" y="3955151"/>
            <a:ext cx="7689849" cy="493283"/>
          </a:xfrm>
          <a:prstGeom prst="rect">
            <a:avLst/>
          </a:prstGeo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00A1013D-7D8A-4452-B93B-2A58C507C3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8884" y="168505"/>
            <a:ext cx="4116813" cy="1235566"/>
          </a:xfrm>
          <a:prstGeom prst="rect">
            <a:avLst/>
          </a:prstGeom>
        </p:spPr>
      </p:pic>
      <p:sp>
        <p:nvSpPr>
          <p:cNvPr id="8" name="Freeform 13">
            <a:extLst>
              <a:ext uri="{FF2B5EF4-FFF2-40B4-BE49-F238E27FC236}">
                <a16:creationId xmlns:a16="http://schemas.microsoft.com/office/drawing/2014/main" id="{E728B23C-20A1-4690-AC80-5C33DC7020FD}"/>
              </a:ext>
            </a:extLst>
          </p:cNvPr>
          <p:cNvSpPr/>
          <p:nvPr userDrawn="1"/>
        </p:nvSpPr>
        <p:spPr>
          <a:xfrm rot="-2906905" flipH="1">
            <a:off x="248737" y="4632983"/>
            <a:ext cx="3273267" cy="1372788"/>
          </a:xfrm>
          <a:custGeom>
            <a:avLst/>
            <a:gdLst/>
            <a:ahLst/>
            <a:cxnLst/>
            <a:rect l="l" t="t" r="r" b="b"/>
            <a:pathLst>
              <a:path w="4802674" h="1510659">
                <a:moveTo>
                  <a:pt x="4802675" y="0"/>
                </a:moveTo>
                <a:lnTo>
                  <a:pt x="0" y="0"/>
                </a:lnTo>
                <a:lnTo>
                  <a:pt x="0" y="1510659"/>
                </a:lnTo>
                <a:lnTo>
                  <a:pt x="4802675" y="1510659"/>
                </a:lnTo>
                <a:lnTo>
                  <a:pt x="480267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15">
            <a:extLst>
              <a:ext uri="{FF2B5EF4-FFF2-40B4-BE49-F238E27FC236}">
                <a16:creationId xmlns:a16="http://schemas.microsoft.com/office/drawing/2014/main" id="{3FFCABCD-E30E-45F7-AA55-E62C945EC3BB}"/>
              </a:ext>
            </a:extLst>
          </p:cNvPr>
          <p:cNvSpPr/>
          <p:nvPr userDrawn="1"/>
        </p:nvSpPr>
        <p:spPr>
          <a:xfrm rot="-2942733" flipH="1">
            <a:off x="158290" y="3155548"/>
            <a:ext cx="4213366" cy="641657"/>
          </a:xfrm>
          <a:custGeom>
            <a:avLst/>
            <a:gdLst/>
            <a:ahLst/>
            <a:cxnLst/>
            <a:rect l="l" t="t" r="r" b="b"/>
            <a:pathLst>
              <a:path w="4213366" h="481243">
                <a:moveTo>
                  <a:pt x="4213365" y="0"/>
                </a:moveTo>
                <a:lnTo>
                  <a:pt x="0" y="0"/>
                </a:lnTo>
                <a:lnTo>
                  <a:pt x="0" y="481244"/>
                </a:lnTo>
                <a:lnTo>
                  <a:pt x="4213365" y="481244"/>
                </a:lnTo>
                <a:lnTo>
                  <a:pt x="4213365" y="0"/>
                </a:lnTo>
                <a:close/>
              </a:path>
            </a:pathLst>
          </a:custGeom>
          <a:blipFill>
            <a:blip r:embed="rId5">
              <a:extLst>
                <a:ext uri="{96DAC541-7B7A-43D3-8B79-37D633B846F1}">
                  <asvg:svgBlip xmlns:asvg="http://schemas.microsoft.com/office/drawing/2016/SVG/main" r:embed="rId6"/>
                </a:ext>
              </a:extLst>
            </a:blip>
            <a:stretch>
              <a:fillRect t="-80318" b="-95070"/>
            </a:stretch>
          </a:blipFill>
        </p:spPr>
      </p:sp>
      <p:grpSp>
        <p:nvGrpSpPr>
          <p:cNvPr id="10" name="Group 9">
            <a:extLst>
              <a:ext uri="{FF2B5EF4-FFF2-40B4-BE49-F238E27FC236}">
                <a16:creationId xmlns:a16="http://schemas.microsoft.com/office/drawing/2014/main" id="{2B250DDA-5115-4E30-8690-34571B41D74F}"/>
              </a:ext>
            </a:extLst>
          </p:cNvPr>
          <p:cNvGrpSpPr/>
          <p:nvPr userDrawn="1"/>
        </p:nvGrpSpPr>
        <p:grpSpPr>
          <a:xfrm>
            <a:off x="693598" y="1994616"/>
            <a:ext cx="1480345" cy="1110259"/>
            <a:chOff x="1513208" y="3079951"/>
            <a:chExt cx="1994733" cy="1994733"/>
          </a:xfrm>
        </p:grpSpPr>
        <p:sp>
          <p:nvSpPr>
            <p:cNvPr id="11" name="Freeform 2">
              <a:extLst>
                <a:ext uri="{FF2B5EF4-FFF2-40B4-BE49-F238E27FC236}">
                  <a16:creationId xmlns:a16="http://schemas.microsoft.com/office/drawing/2014/main" id="{972BE4DC-4B8A-4677-9973-C4BE1FD0B576}"/>
                </a:ext>
              </a:extLst>
            </p:cNvPr>
            <p:cNvSpPr/>
            <p:nvPr/>
          </p:nvSpPr>
          <p:spPr>
            <a:xfrm>
              <a:off x="1513208" y="3079951"/>
              <a:ext cx="1994733" cy="1994733"/>
            </a:xfrm>
            <a:custGeom>
              <a:avLst/>
              <a:gdLst/>
              <a:ahLst/>
              <a:cxnLst/>
              <a:rect l="l" t="t" r="r" b="b"/>
              <a:pathLst>
                <a:path w="1994733" h="1994733">
                  <a:moveTo>
                    <a:pt x="0" y="0"/>
                  </a:moveTo>
                  <a:lnTo>
                    <a:pt x="1994733" y="0"/>
                  </a:lnTo>
                  <a:lnTo>
                    <a:pt x="1994733" y="1994733"/>
                  </a:lnTo>
                  <a:lnTo>
                    <a:pt x="0" y="199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3">
              <a:extLst>
                <a:ext uri="{FF2B5EF4-FFF2-40B4-BE49-F238E27FC236}">
                  <a16:creationId xmlns:a16="http://schemas.microsoft.com/office/drawing/2014/main" id="{72C3DD61-7A67-4678-B597-85C34DE1E482}"/>
                </a:ext>
              </a:extLst>
            </p:cNvPr>
            <p:cNvSpPr/>
            <p:nvPr/>
          </p:nvSpPr>
          <p:spPr>
            <a:xfrm>
              <a:off x="1641066" y="3198782"/>
              <a:ext cx="1757071" cy="1757071"/>
            </a:xfrm>
            <a:custGeom>
              <a:avLst/>
              <a:gdLst/>
              <a:ahLst/>
              <a:cxnLst/>
              <a:rect l="l" t="t" r="r" b="b"/>
              <a:pathLst>
                <a:path w="1757071" h="1757071">
                  <a:moveTo>
                    <a:pt x="0" y="0"/>
                  </a:moveTo>
                  <a:lnTo>
                    <a:pt x="1757072" y="0"/>
                  </a:lnTo>
                  <a:lnTo>
                    <a:pt x="1757072" y="1757071"/>
                  </a:lnTo>
                  <a:lnTo>
                    <a:pt x="0" y="1757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8">
              <a:extLst>
                <a:ext uri="{FF2B5EF4-FFF2-40B4-BE49-F238E27FC236}">
                  <a16:creationId xmlns:a16="http://schemas.microsoft.com/office/drawing/2014/main" id="{98DCEEF6-38A7-40E2-9EDE-056A7AC54CCD}"/>
                </a:ext>
              </a:extLst>
            </p:cNvPr>
            <p:cNvSpPr/>
            <p:nvPr/>
          </p:nvSpPr>
          <p:spPr>
            <a:xfrm>
              <a:off x="1947146" y="3622215"/>
              <a:ext cx="1144912" cy="910205"/>
            </a:xfrm>
            <a:custGeom>
              <a:avLst/>
              <a:gdLst/>
              <a:ahLst/>
              <a:cxnLst/>
              <a:rect l="l" t="t" r="r" b="b"/>
              <a:pathLst>
                <a:path w="1144912" h="910205">
                  <a:moveTo>
                    <a:pt x="0" y="0"/>
                  </a:moveTo>
                  <a:lnTo>
                    <a:pt x="1144912" y="0"/>
                  </a:lnTo>
                  <a:lnTo>
                    <a:pt x="1144912" y="910205"/>
                  </a:lnTo>
                  <a:lnTo>
                    <a:pt x="0" y="9102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grpSp>
        <p:nvGrpSpPr>
          <p:cNvPr id="14" name="Group 13">
            <a:extLst>
              <a:ext uri="{FF2B5EF4-FFF2-40B4-BE49-F238E27FC236}">
                <a16:creationId xmlns:a16="http://schemas.microsoft.com/office/drawing/2014/main" id="{B021C94B-7EFF-41C6-AB77-CC56317C7DCE}"/>
              </a:ext>
            </a:extLst>
          </p:cNvPr>
          <p:cNvGrpSpPr/>
          <p:nvPr userDrawn="1"/>
        </p:nvGrpSpPr>
        <p:grpSpPr>
          <a:xfrm>
            <a:off x="2669690" y="5504974"/>
            <a:ext cx="1505581" cy="1129186"/>
            <a:chOff x="4829921" y="3079951"/>
            <a:chExt cx="1994733" cy="1994733"/>
          </a:xfrm>
        </p:grpSpPr>
        <p:sp>
          <p:nvSpPr>
            <p:cNvPr id="15" name="Freeform 6">
              <a:extLst>
                <a:ext uri="{FF2B5EF4-FFF2-40B4-BE49-F238E27FC236}">
                  <a16:creationId xmlns:a16="http://schemas.microsoft.com/office/drawing/2014/main" id="{C5E7C02F-C891-4E0E-B836-44D553C7FB6D}"/>
                </a:ext>
              </a:extLst>
            </p:cNvPr>
            <p:cNvSpPr/>
            <p:nvPr/>
          </p:nvSpPr>
          <p:spPr>
            <a:xfrm>
              <a:off x="4829921" y="3079951"/>
              <a:ext cx="1994733" cy="1994733"/>
            </a:xfrm>
            <a:custGeom>
              <a:avLst/>
              <a:gdLst/>
              <a:ahLst/>
              <a:cxnLst/>
              <a:rect l="l" t="t" r="r" b="b"/>
              <a:pathLst>
                <a:path w="1994733" h="1994733">
                  <a:moveTo>
                    <a:pt x="0" y="0"/>
                  </a:moveTo>
                  <a:lnTo>
                    <a:pt x="1994733" y="0"/>
                  </a:lnTo>
                  <a:lnTo>
                    <a:pt x="1994733" y="1994733"/>
                  </a:lnTo>
                  <a:lnTo>
                    <a:pt x="0" y="199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7">
              <a:extLst>
                <a:ext uri="{FF2B5EF4-FFF2-40B4-BE49-F238E27FC236}">
                  <a16:creationId xmlns:a16="http://schemas.microsoft.com/office/drawing/2014/main" id="{7F618EFB-898F-46B3-8DFA-DA9CB46D6725}"/>
                </a:ext>
              </a:extLst>
            </p:cNvPr>
            <p:cNvSpPr/>
            <p:nvPr/>
          </p:nvSpPr>
          <p:spPr>
            <a:xfrm>
              <a:off x="4957779" y="3198782"/>
              <a:ext cx="1757071" cy="1757071"/>
            </a:xfrm>
            <a:custGeom>
              <a:avLst/>
              <a:gdLst/>
              <a:ahLst/>
              <a:cxnLst/>
              <a:rect l="l" t="t" r="r" b="b"/>
              <a:pathLst>
                <a:path w="1757071" h="1757071">
                  <a:moveTo>
                    <a:pt x="0" y="0"/>
                  </a:moveTo>
                  <a:lnTo>
                    <a:pt x="1757071" y="0"/>
                  </a:lnTo>
                  <a:lnTo>
                    <a:pt x="1757071" y="1757071"/>
                  </a:lnTo>
                  <a:lnTo>
                    <a:pt x="0" y="1757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Freeform 19">
              <a:extLst>
                <a:ext uri="{FF2B5EF4-FFF2-40B4-BE49-F238E27FC236}">
                  <a16:creationId xmlns:a16="http://schemas.microsoft.com/office/drawing/2014/main" id="{892C75E0-DE35-4533-83B5-EC7D728DD7AF}"/>
                </a:ext>
              </a:extLst>
            </p:cNvPr>
            <p:cNvSpPr/>
            <p:nvPr/>
          </p:nvSpPr>
          <p:spPr>
            <a:xfrm>
              <a:off x="5331548" y="3572551"/>
              <a:ext cx="1009534" cy="1009534"/>
            </a:xfrm>
            <a:custGeom>
              <a:avLst/>
              <a:gdLst/>
              <a:ahLst/>
              <a:cxnLst/>
              <a:rect l="l" t="t" r="r" b="b"/>
              <a:pathLst>
                <a:path w="1009534" h="1009534">
                  <a:moveTo>
                    <a:pt x="0" y="0"/>
                  </a:moveTo>
                  <a:lnTo>
                    <a:pt x="1009534" y="0"/>
                  </a:lnTo>
                  <a:lnTo>
                    <a:pt x="1009534" y="1009533"/>
                  </a:lnTo>
                  <a:lnTo>
                    <a:pt x="0" y="100953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grpSp>
        <p:nvGrpSpPr>
          <p:cNvPr id="18" name="Group 17">
            <a:extLst>
              <a:ext uri="{FF2B5EF4-FFF2-40B4-BE49-F238E27FC236}">
                <a16:creationId xmlns:a16="http://schemas.microsoft.com/office/drawing/2014/main" id="{8AB41E8C-03C6-499B-BB3F-CBB0ACCEED57}"/>
              </a:ext>
            </a:extLst>
          </p:cNvPr>
          <p:cNvGrpSpPr/>
          <p:nvPr userDrawn="1"/>
        </p:nvGrpSpPr>
        <p:grpSpPr>
          <a:xfrm>
            <a:off x="3942970" y="4515702"/>
            <a:ext cx="1523111" cy="1142333"/>
            <a:chOff x="8146634" y="3079951"/>
            <a:chExt cx="1994733" cy="1994733"/>
          </a:xfrm>
        </p:grpSpPr>
        <p:sp>
          <p:nvSpPr>
            <p:cNvPr id="19" name="Freeform 4">
              <a:extLst>
                <a:ext uri="{FF2B5EF4-FFF2-40B4-BE49-F238E27FC236}">
                  <a16:creationId xmlns:a16="http://schemas.microsoft.com/office/drawing/2014/main" id="{6C58A990-FFF5-4BAA-BCBF-7FD778C56FF6}"/>
                </a:ext>
              </a:extLst>
            </p:cNvPr>
            <p:cNvSpPr/>
            <p:nvPr/>
          </p:nvSpPr>
          <p:spPr>
            <a:xfrm>
              <a:off x="8146634" y="3079951"/>
              <a:ext cx="1994733" cy="1994733"/>
            </a:xfrm>
            <a:custGeom>
              <a:avLst/>
              <a:gdLst/>
              <a:ahLst/>
              <a:cxnLst/>
              <a:rect l="l" t="t" r="r" b="b"/>
              <a:pathLst>
                <a:path w="1994733" h="1994733">
                  <a:moveTo>
                    <a:pt x="0" y="0"/>
                  </a:moveTo>
                  <a:lnTo>
                    <a:pt x="1994732" y="0"/>
                  </a:lnTo>
                  <a:lnTo>
                    <a:pt x="1994732" y="1994733"/>
                  </a:lnTo>
                  <a:lnTo>
                    <a:pt x="0" y="199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5">
              <a:extLst>
                <a:ext uri="{FF2B5EF4-FFF2-40B4-BE49-F238E27FC236}">
                  <a16:creationId xmlns:a16="http://schemas.microsoft.com/office/drawing/2014/main" id="{783BB681-2D8D-4869-A14F-735CDB8561B2}"/>
                </a:ext>
              </a:extLst>
            </p:cNvPr>
            <p:cNvSpPr/>
            <p:nvPr/>
          </p:nvSpPr>
          <p:spPr>
            <a:xfrm>
              <a:off x="8274492" y="3198782"/>
              <a:ext cx="1757071" cy="1757071"/>
            </a:xfrm>
            <a:custGeom>
              <a:avLst/>
              <a:gdLst/>
              <a:ahLst/>
              <a:cxnLst/>
              <a:rect l="l" t="t" r="r" b="b"/>
              <a:pathLst>
                <a:path w="1757071" h="1757071">
                  <a:moveTo>
                    <a:pt x="0" y="0"/>
                  </a:moveTo>
                  <a:lnTo>
                    <a:pt x="1757071" y="0"/>
                  </a:lnTo>
                  <a:lnTo>
                    <a:pt x="1757071" y="1757071"/>
                  </a:lnTo>
                  <a:lnTo>
                    <a:pt x="0" y="1757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0">
              <a:extLst>
                <a:ext uri="{FF2B5EF4-FFF2-40B4-BE49-F238E27FC236}">
                  <a16:creationId xmlns:a16="http://schemas.microsoft.com/office/drawing/2014/main" id="{DAC3EB95-B7E1-4EC8-82AC-6F98F46B5C9B}"/>
                </a:ext>
              </a:extLst>
            </p:cNvPr>
            <p:cNvSpPr/>
            <p:nvPr/>
          </p:nvSpPr>
          <p:spPr>
            <a:xfrm>
              <a:off x="8741530" y="3622215"/>
              <a:ext cx="915930" cy="910205"/>
            </a:xfrm>
            <a:custGeom>
              <a:avLst/>
              <a:gdLst/>
              <a:ahLst/>
              <a:cxnLst/>
              <a:rect l="l" t="t" r="r" b="b"/>
              <a:pathLst>
                <a:path w="915930" h="910205">
                  <a:moveTo>
                    <a:pt x="0" y="0"/>
                  </a:moveTo>
                  <a:lnTo>
                    <a:pt x="915930" y="0"/>
                  </a:lnTo>
                  <a:lnTo>
                    <a:pt x="915930" y="910205"/>
                  </a:lnTo>
                  <a:lnTo>
                    <a:pt x="0" y="91020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spTree>
    <p:extLst>
      <p:ext uri="{BB962C8B-B14F-4D97-AF65-F5344CB8AC3E}">
        <p14:creationId xmlns:p14="http://schemas.microsoft.com/office/powerpoint/2010/main" val="3225491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974252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896442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728284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49716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10904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504639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175575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426919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673652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37001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3739C34-D591-4606-A97C-167A7EA4713E}" type="datetimeFigureOut">
              <a:rPr lang="en-GB"/>
              <a:pPr>
                <a:defRPr/>
              </a:pPr>
              <a:t>16/09/2025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204D72D-31EC-4745-BCDD-71D8CD208043}" type="slidenum">
              <a:rPr lang="en-GB"/>
              <a:pPr>
                <a:defRPr/>
              </a:pPr>
              <a:t>‹#›</a:t>
            </a:fld>
            <a:endParaRPr lang="en-GB"/>
          </a:p>
        </p:txBody>
      </p:sp>
    </p:spTree>
    <p:extLst>
      <p:ext uri="{BB962C8B-B14F-4D97-AF65-F5344CB8AC3E}">
        <p14:creationId xmlns:p14="http://schemas.microsoft.com/office/powerpoint/2010/main" val="147341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907928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21983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252226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731876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735941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046787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409992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731304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236867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01596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E31EA57-9EA0-448E-A278-E18146C5DAF1}" type="datetimeFigureOut">
              <a:rPr lang="en-GB"/>
              <a:pPr>
                <a:defRPr/>
              </a:pPr>
              <a:t>16/09/2025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8A5281E-9531-42C4-938A-4088F784FA11}" type="slidenum">
              <a:rPr lang="en-GB"/>
              <a:pPr>
                <a:defRPr/>
              </a:pPr>
              <a:t>‹#›</a:t>
            </a:fld>
            <a:endParaRPr lang="en-GB"/>
          </a:p>
        </p:txBody>
      </p:sp>
    </p:spTree>
    <p:extLst>
      <p:ext uri="{BB962C8B-B14F-4D97-AF65-F5344CB8AC3E}">
        <p14:creationId xmlns:p14="http://schemas.microsoft.com/office/powerpoint/2010/main" val="2163948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779513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72016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527919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411166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217783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762780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668700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176182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983461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41370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823F176-A398-4167-9060-E1A1CA633F4E}" type="datetimeFigureOut">
              <a:rPr lang="en-GB"/>
              <a:pPr>
                <a:defRPr/>
              </a:pPr>
              <a:t>16/09/2025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8A31547-01E5-45FF-B420-94E17268D32A}" type="slidenum">
              <a:rPr lang="en-GB"/>
              <a:pPr>
                <a:defRPr/>
              </a:pPr>
              <a:t>‹#›</a:t>
            </a:fld>
            <a:endParaRPr lang="en-GB"/>
          </a:p>
        </p:txBody>
      </p:sp>
    </p:spTree>
    <p:extLst>
      <p:ext uri="{BB962C8B-B14F-4D97-AF65-F5344CB8AC3E}">
        <p14:creationId xmlns:p14="http://schemas.microsoft.com/office/powerpoint/2010/main" val="78620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429590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654185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580820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950759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386679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6163204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467359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6513670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834732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07590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EDCFA3-ADC9-46E0-BEA6-D87A5E627906}" type="datetimeFigureOut">
              <a:rPr lang="en-GB"/>
              <a:pPr>
                <a:defRPr/>
              </a:pPr>
              <a:t>16/09/2025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556E939-0027-4527-8FA8-F8A4E2A74858}" type="slidenum">
              <a:rPr lang="en-GB"/>
              <a:pPr>
                <a:defRPr/>
              </a:pPr>
              <a:t>‹#›</a:t>
            </a:fld>
            <a:endParaRPr lang="en-GB"/>
          </a:p>
        </p:txBody>
      </p:sp>
    </p:spTree>
    <p:extLst>
      <p:ext uri="{BB962C8B-B14F-4D97-AF65-F5344CB8AC3E}">
        <p14:creationId xmlns:p14="http://schemas.microsoft.com/office/powerpoint/2010/main" val="3226820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480642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6810291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2971549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8579019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5150978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1676006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596919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551352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434247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80248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C9C5A8A-FEAC-475D-8F02-7B864DA429B6}" type="datetimeFigureOut">
              <a:rPr lang="en-GB"/>
              <a:pPr>
                <a:defRPr/>
              </a:pPr>
              <a:t>16/09/2025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FAF9BA-8806-48AD-8659-9A6AC75B72F5}" type="slidenum">
              <a:rPr lang="en-GB"/>
              <a:pPr>
                <a:defRPr/>
              </a:pPr>
              <a:t>‹#›</a:t>
            </a:fld>
            <a:endParaRPr lang="en-GB"/>
          </a:p>
        </p:txBody>
      </p:sp>
    </p:spTree>
    <p:extLst>
      <p:ext uri="{BB962C8B-B14F-4D97-AF65-F5344CB8AC3E}">
        <p14:creationId xmlns:p14="http://schemas.microsoft.com/office/powerpoint/2010/main" val="849647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8912914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190215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7656503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657391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704795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1535085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9252647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632062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711089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3790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a:prstGeom prst="rect">
            <a:avLst/>
          </a:prstGeo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3739CA8-3E35-48F7-83DB-871D518BD663}" type="datetimeFigureOut">
              <a:rPr lang="en-GB"/>
              <a:pPr>
                <a:defRPr/>
              </a:pPr>
              <a:t>16/09/2025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5515EA-38F1-4121-B686-E7AAFB93B809}" type="slidenum">
              <a:rPr lang="en-GB"/>
              <a:pPr>
                <a:defRPr/>
              </a:pPr>
              <a:t>‹#›</a:t>
            </a:fld>
            <a:endParaRPr lang="en-GB"/>
          </a:p>
        </p:txBody>
      </p:sp>
    </p:spTree>
    <p:extLst>
      <p:ext uri="{BB962C8B-B14F-4D97-AF65-F5344CB8AC3E}">
        <p14:creationId xmlns:p14="http://schemas.microsoft.com/office/powerpoint/2010/main" val="18361941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994360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276428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260182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0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8002442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0506026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7718966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3862968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052923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4148134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9727"/>
            <a:ext cx="12192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95865" y="1471398"/>
            <a:ext cx="10515600" cy="4641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895867" y="414640"/>
            <a:ext cx="10315985" cy="812886"/>
          </a:xfrm>
        </p:spPr>
        <p:txBody>
          <a:bodyPr/>
          <a:lstStyle>
            <a:lvl1pPr algn="ctr">
              <a:defRPr b="1">
                <a:solidFill>
                  <a:schemeClr val="tx2">
                    <a:lumMod val="75000"/>
                  </a:schemeClr>
                </a:solidFill>
                <a:latin typeface="+mn-lt"/>
              </a:defRPr>
            </a:lvl1pPr>
          </a:lstStyle>
          <a:p>
            <a:r>
              <a:rPr lang="en-US" dirty="0"/>
              <a:t>Click to edit Master title style</a:t>
            </a:r>
            <a:endParaRPr lang="en-GB" dirty="0"/>
          </a:p>
        </p:txBody>
      </p:sp>
      <p:sp>
        <p:nvSpPr>
          <p:cNvPr id="7" name="Footer Placeholder 4"/>
          <p:cNvSpPr>
            <a:spLocks noGrp="1"/>
          </p:cNvSpPr>
          <p:nvPr>
            <p:ph type="ftr" sz="quarter" idx="10"/>
          </p:nvPr>
        </p:nvSpPr>
        <p:spPr>
          <a:xfrm>
            <a:off x="266700" y="6356352"/>
            <a:ext cx="4114800" cy="365125"/>
          </a:xfrm>
        </p:spPr>
        <p:txBody>
          <a:bodyPr/>
          <a:lstStyle>
            <a:lvl1pPr>
              <a:defRPr dirty="0"/>
            </a:lvl1pPr>
          </a:lstStyle>
          <a:p>
            <a:pPr>
              <a:defRPr/>
            </a:pPr>
            <a:endParaRPr lang="en-GB"/>
          </a:p>
        </p:txBody>
      </p:sp>
      <p:sp>
        <p:nvSpPr>
          <p:cNvPr id="8" name="Slide Number Placeholder 5"/>
          <p:cNvSpPr>
            <a:spLocks noGrp="1"/>
          </p:cNvSpPr>
          <p:nvPr>
            <p:ph type="sldNum" sz="quarter" idx="11"/>
          </p:nvPr>
        </p:nvSpPr>
        <p:spPr>
          <a:xfrm>
            <a:off x="5173134" y="6356352"/>
            <a:ext cx="1623484" cy="365125"/>
          </a:xfrm>
        </p:spPr>
        <p:txBody>
          <a:bodyPr/>
          <a:lstStyle>
            <a:lvl1pPr algn="ctr">
              <a:defRPr smtClean="0"/>
            </a:lvl1pPr>
          </a:lstStyle>
          <a:p>
            <a:pPr>
              <a:defRPr/>
            </a:pPr>
            <a:fld id="{CCA2E915-9A36-40F6-99F7-6FF98824D28F}" type="slidenum">
              <a:rPr lang="en-GB"/>
              <a:pPr>
                <a:defRPr/>
              </a:pPr>
              <a:t>‹#›</a:t>
            </a:fld>
            <a:endParaRPr lang="en-GB" dirty="0"/>
          </a:p>
        </p:txBody>
      </p:sp>
      <p:pic>
        <p:nvPicPr>
          <p:cNvPr id="9" name="Picture 8">
            <a:extLst>
              <a:ext uri="{FF2B5EF4-FFF2-40B4-BE49-F238E27FC236}">
                <a16:creationId xmlns:a16="http://schemas.microsoft.com/office/drawing/2014/main" id="{FED81F5A-C3FF-4408-A178-E046E3E723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979" y="449983"/>
            <a:ext cx="2221913" cy="666856"/>
          </a:xfrm>
          <a:prstGeom prst="rect">
            <a:avLst/>
          </a:prstGeom>
        </p:spPr>
      </p:pic>
      <p:sp>
        <p:nvSpPr>
          <p:cNvPr id="6" name="Picture Placeholder 5">
            <a:extLst>
              <a:ext uri="{FF2B5EF4-FFF2-40B4-BE49-F238E27FC236}">
                <a16:creationId xmlns:a16="http://schemas.microsoft.com/office/drawing/2014/main" id="{1DC649EA-DA35-156A-B755-FC25A4AA4816}"/>
              </a:ext>
            </a:extLst>
          </p:cNvPr>
          <p:cNvSpPr>
            <a:spLocks noGrp="1"/>
          </p:cNvSpPr>
          <p:nvPr>
            <p:ph type="pic" sz="quarter" idx="12"/>
          </p:nvPr>
        </p:nvSpPr>
        <p:spPr>
          <a:xfrm>
            <a:off x="-1968500" y="2333625"/>
            <a:ext cx="1219200" cy="914400"/>
          </a:xfrm>
        </p:spPr>
        <p:txBody>
          <a:bodyPr/>
          <a:lstStyle/>
          <a:p>
            <a:endParaRPr lang="en-US"/>
          </a:p>
        </p:txBody>
      </p:sp>
    </p:spTree>
    <p:extLst>
      <p:ext uri="{BB962C8B-B14F-4D97-AF65-F5344CB8AC3E}">
        <p14:creationId xmlns:p14="http://schemas.microsoft.com/office/powerpoint/2010/main" val="28668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76" Type="http://schemas.openxmlformats.org/officeDocument/2006/relationships/slideLayout" Target="../slideLayouts/slideLayout88.xml"/><Relationship Id="rId84" Type="http://schemas.openxmlformats.org/officeDocument/2006/relationships/slideLayout" Target="../slideLayouts/slideLayout96.xml"/><Relationship Id="rId89" Type="http://schemas.openxmlformats.org/officeDocument/2006/relationships/slideLayout" Target="../slideLayouts/slideLayout101.xml"/><Relationship Id="rId97" Type="http://schemas.openxmlformats.org/officeDocument/2006/relationships/slideLayout" Target="../slideLayouts/slideLayout109.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87" Type="http://schemas.openxmlformats.org/officeDocument/2006/relationships/slideLayout" Target="../slideLayouts/slideLayout99.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90" Type="http://schemas.openxmlformats.org/officeDocument/2006/relationships/slideLayout" Target="../slideLayouts/slideLayout102.xml"/><Relationship Id="rId95" Type="http://schemas.openxmlformats.org/officeDocument/2006/relationships/slideLayout" Target="../slideLayouts/slideLayout107.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slideLayout" Target="../slideLayouts/slideLayout92.xml"/><Relationship Id="rId85" Type="http://schemas.openxmlformats.org/officeDocument/2006/relationships/slideLayout" Target="../slideLayouts/slideLayout97.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91" Type="http://schemas.openxmlformats.org/officeDocument/2006/relationships/slideLayout" Target="../slideLayouts/slideLayout103.xml"/><Relationship Id="rId96" Type="http://schemas.openxmlformats.org/officeDocument/2006/relationships/slideLayout" Target="../slideLayouts/slideLayout10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slideLayout" Target="../slideLayouts/slideLayout93.xml"/><Relationship Id="rId86" Type="http://schemas.openxmlformats.org/officeDocument/2006/relationships/slideLayout" Target="../slideLayouts/slideLayout98.xml"/><Relationship Id="rId94" Type="http://schemas.openxmlformats.org/officeDocument/2006/relationships/slideLayout" Target="../slideLayouts/slideLayout106.xml"/><Relationship Id="rId9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47912EF6-F77C-48CA-B0E6-AFFAD66AEF90}" type="datetimeFigureOut">
              <a:rPr lang="en-GB"/>
              <a:pPr>
                <a:defRPr/>
              </a:pPr>
              <a:t>16/09/2025</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74CF0267-4F25-4366-BEBC-3835FA7FDA8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774" r:id="rId12"/>
  </p:sldLayoutIdLst>
  <p:txStyles>
    <p:titleStyle>
      <a:lvl1pPr algn="l" defTabSz="685800" rtl="0" eaLnBrk="1" fontAlgn="base" hangingPunct="1">
        <a:lnSpc>
          <a:spcPct val="90000"/>
        </a:lnSpc>
        <a:spcBef>
          <a:spcPct val="0"/>
        </a:spcBef>
        <a:spcAft>
          <a:spcPct val="0"/>
        </a:spcAft>
        <a:defRPr sz="28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695614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 id="2147483740" r:id="rId65"/>
    <p:sldLayoutId id="2147483741" r:id="rId66"/>
    <p:sldLayoutId id="2147483742" r:id="rId67"/>
    <p:sldLayoutId id="2147483743" r:id="rId68"/>
    <p:sldLayoutId id="2147483744" r:id="rId69"/>
    <p:sldLayoutId id="2147483745" r:id="rId70"/>
    <p:sldLayoutId id="2147483746" r:id="rId71"/>
    <p:sldLayoutId id="2147483747" r:id="rId72"/>
    <p:sldLayoutId id="2147483748" r:id="rId73"/>
    <p:sldLayoutId id="2147483749" r:id="rId74"/>
    <p:sldLayoutId id="2147483750" r:id="rId75"/>
    <p:sldLayoutId id="2147483751" r:id="rId76"/>
    <p:sldLayoutId id="2147483752" r:id="rId77"/>
    <p:sldLayoutId id="2147483753" r:id="rId78"/>
    <p:sldLayoutId id="2147483754" r:id="rId79"/>
    <p:sldLayoutId id="2147483755" r:id="rId80"/>
    <p:sldLayoutId id="2147483756" r:id="rId81"/>
    <p:sldLayoutId id="2147483757" r:id="rId82"/>
    <p:sldLayoutId id="2147483758" r:id="rId83"/>
    <p:sldLayoutId id="2147483759" r:id="rId84"/>
    <p:sldLayoutId id="2147483760" r:id="rId85"/>
    <p:sldLayoutId id="2147483761" r:id="rId86"/>
    <p:sldLayoutId id="2147483762" r:id="rId87"/>
    <p:sldLayoutId id="2147483763" r:id="rId88"/>
    <p:sldLayoutId id="2147483764" r:id="rId89"/>
    <p:sldLayoutId id="2147483765" r:id="rId90"/>
    <p:sldLayoutId id="2147483766" r:id="rId91"/>
    <p:sldLayoutId id="2147483767" r:id="rId92"/>
    <p:sldLayoutId id="2147483768" r:id="rId93"/>
    <p:sldLayoutId id="2147483769" r:id="rId94"/>
    <p:sldLayoutId id="2147483770" r:id="rId95"/>
    <p:sldLayoutId id="2147483771" r:id="rId96"/>
    <p:sldLayoutId id="2147483772" r:id="rId97"/>
    <p:sldLayoutId id="2147483773" r:id="rId98"/>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260"/>
        </a:solidFill>
        <a:effectLst/>
      </p:bgPr>
    </p:bg>
    <p:spTree>
      <p:nvGrpSpPr>
        <p:cNvPr id="1" name=""/>
        <p:cNvGrpSpPr/>
        <p:nvPr/>
      </p:nvGrpSpPr>
      <p:grpSpPr>
        <a:xfrm>
          <a:off x="0" y="0"/>
          <a:ext cx="0" cy="0"/>
          <a:chOff x="0" y="0"/>
          <a:chExt cx="0" cy="0"/>
        </a:xfrm>
      </p:grpSpPr>
      <p:grpSp>
        <p:nvGrpSpPr>
          <p:cNvPr id="2" name="Group 2"/>
          <p:cNvGrpSpPr/>
          <p:nvPr/>
        </p:nvGrpSpPr>
        <p:grpSpPr>
          <a:xfrm>
            <a:off x="4759517" y="0"/>
            <a:ext cx="7457884" cy="6858000"/>
            <a:chOff x="0" y="0"/>
            <a:chExt cx="14915767" cy="13716000"/>
          </a:xfrm>
        </p:grpSpPr>
        <p:pic>
          <p:nvPicPr>
            <p:cNvPr id="3" name="Picture 3"/>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4"/>
          <p:cNvSpPr/>
          <p:nvPr/>
        </p:nvSpPr>
        <p:spPr>
          <a:xfrm rot="5400000">
            <a:off x="146292" y="2781918"/>
            <a:ext cx="8440206" cy="1294165"/>
          </a:xfrm>
          <a:custGeom>
            <a:avLst/>
            <a:gdLst/>
            <a:ahLst/>
            <a:cxnLst/>
            <a:rect l="l" t="t" r="r" b="b"/>
            <a:pathLst>
              <a:path w="12660309" h="1941247">
                <a:moveTo>
                  <a:pt x="0" y="0"/>
                </a:moveTo>
                <a:lnTo>
                  <a:pt x="12660308" y="0"/>
                </a:lnTo>
                <a:lnTo>
                  <a:pt x="12660308" y="1941248"/>
                </a:lnTo>
                <a:lnTo>
                  <a:pt x="0" y="1941248"/>
                </a:lnTo>
                <a:lnTo>
                  <a:pt x="0" y="0"/>
                </a:lnTo>
                <a:close/>
              </a:path>
            </a:pathLst>
          </a:custGeom>
          <a:blipFill>
            <a:blip r:embed="rId3"/>
            <a:stretch>
              <a:fillRect/>
            </a:stretch>
          </a:blipFill>
        </p:spPr>
        <p:txBody>
          <a:bodyPr/>
          <a:lstStyle/>
          <a:p>
            <a:pPr defTabSz="609630" eaLnBrk="1" fontAlgn="auto" hangingPunct="1">
              <a:spcBef>
                <a:spcPts val="0"/>
              </a:spcBef>
              <a:spcAft>
                <a:spcPts val="0"/>
              </a:spcAft>
            </a:pPr>
            <a:endParaRPr lang="ro-RO" sz="1200">
              <a:solidFill>
                <a:prstClr val="black"/>
              </a:solidFill>
              <a:latin typeface="Calibri"/>
            </a:endParaRPr>
          </a:p>
        </p:txBody>
      </p:sp>
      <p:sp>
        <p:nvSpPr>
          <p:cNvPr id="5" name="Freeform 5"/>
          <p:cNvSpPr/>
          <p:nvPr/>
        </p:nvSpPr>
        <p:spPr>
          <a:xfrm rot="-5400000" flipH="1" flipV="1">
            <a:off x="842144" y="2966028"/>
            <a:ext cx="6858000" cy="938645"/>
          </a:xfrm>
          <a:custGeom>
            <a:avLst/>
            <a:gdLst/>
            <a:ahLst/>
            <a:cxnLst/>
            <a:rect l="l" t="t" r="r" b="b"/>
            <a:pathLst>
              <a:path w="10287000" h="1407967">
                <a:moveTo>
                  <a:pt x="10287000" y="1407966"/>
                </a:moveTo>
                <a:lnTo>
                  <a:pt x="0" y="1407966"/>
                </a:lnTo>
                <a:lnTo>
                  <a:pt x="0" y="0"/>
                </a:lnTo>
                <a:lnTo>
                  <a:pt x="10287000" y="0"/>
                </a:lnTo>
                <a:lnTo>
                  <a:pt x="10287000" y="1407966"/>
                </a:lnTo>
                <a:close/>
              </a:path>
            </a:pathLst>
          </a:custGeom>
          <a:blipFill>
            <a:blip r:embed="rId4"/>
            <a:stretch>
              <a:fillRect t="-9363" b="-9363"/>
            </a:stretch>
          </a:blipFill>
        </p:spPr>
        <p:txBody>
          <a:bodyPr/>
          <a:lstStyle/>
          <a:p>
            <a:pPr defTabSz="609630" eaLnBrk="1" fontAlgn="auto" hangingPunct="1">
              <a:spcBef>
                <a:spcPts val="0"/>
              </a:spcBef>
              <a:spcAft>
                <a:spcPts val="0"/>
              </a:spcAft>
            </a:pPr>
            <a:endParaRPr lang="ro-RO" sz="1200">
              <a:solidFill>
                <a:prstClr val="black"/>
              </a:solidFill>
              <a:latin typeface="Calibri"/>
            </a:endParaRPr>
          </a:p>
        </p:txBody>
      </p:sp>
      <p:sp>
        <p:nvSpPr>
          <p:cNvPr id="6" name="AutoShape 6"/>
          <p:cNvSpPr/>
          <p:nvPr/>
        </p:nvSpPr>
        <p:spPr>
          <a:xfrm>
            <a:off x="-188280" y="6073775"/>
            <a:ext cx="4947797" cy="0"/>
          </a:xfrm>
          <a:prstGeom prst="line">
            <a:avLst/>
          </a:prstGeom>
          <a:ln w="28575" cap="rnd">
            <a:solidFill>
              <a:srgbClr val="FFFFFF"/>
            </a:solidFill>
            <a:prstDash val="solid"/>
            <a:headEnd type="none" w="sm" len="sm"/>
            <a:tailEnd type="none" w="sm" len="sm"/>
          </a:ln>
        </p:spPr>
        <p:txBody>
          <a:bodyPr/>
          <a:lstStyle/>
          <a:p>
            <a:pPr defTabSz="609630" eaLnBrk="1" fontAlgn="auto" hangingPunct="1">
              <a:spcBef>
                <a:spcPts val="0"/>
              </a:spcBef>
              <a:spcAft>
                <a:spcPts val="0"/>
              </a:spcAft>
            </a:pPr>
            <a:endParaRPr lang="ro-RO" sz="1200">
              <a:solidFill>
                <a:prstClr val="black"/>
              </a:solidFill>
              <a:latin typeface="Calibri"/>
            </a:endParaRPr>
          </a:p>
        </p:txBody>
      </p:sp>
      <p:sp>
        <p:nvSpPr>
          <p:cNvPr id="7" name="AutoShape 7"/>
          <p:cNvSpPr/>
          <p:nvPr/>
        </p:nvSpPr>
        <p:spPr>
          <a:xfrm>
            <a:off x="685801" y="3264596"/>
            <a:ext cx="1507363" cy="0"/>
          </a:xfrm>
          <a:prstGeom prst="line">
            <a:avLst/>
          </a:prstGeom>
          <a:ln w="104775" cap="rnd">
            <a:solidFill>
              <a:srgbClr val="FFCE31"/>
            </a:solidFill>
            <a:prstDash val="solid"/>
            <a:headEnd type="none" w="sm" len="sm"/>
            <a:tailEnd type="none" w="sm" len="sm"/>
          </a:ln>
        </p:spPr>
        <p:txBody>
          <a:bodyPr/>
          <a:lstStyle/>
          <a:p>
            <a:pPr defTabSz="609630" eaLnBrk="1" fontAlgn="auto" hangingPunct="1">
              <a:spcBef>
                <a:spcPts val="0"/>
              </a:spcBef>
              <a:spcAft>
                <a:spcPts val="0"/>
              </a:spcAft>
            </a:pPr>
            <a:endParaRPr lang="ro-RO" sz="1200">
              <a:solidFill>
                <a:prstClr val="black"/>
              </a:solidFill>
              <a:latin typeface="Calibri"/>
            </a:endParaRPr>
          </a:p>
        </p:txBody>
      </p:sp>
      <p:sp>
        <p:nvSpPr>
          <p:cNvPr id="8" name="Freeform 8"/>
          <p:cNvSpPr/>
          <p:nvPr/>
        </p:nvSpPr>
        <p:spPr>
          <a:xfrm>
            <a:off x="9402993" y="377598"/>
            <a:ext cx="2516755" cy="1006702"/>
          </a:xfrm>
          <a:custGeom>
            <a:avLst/>
            <a:gdLst/>
            <a:ahLst/>
            <a:cxnLst/>
            <a:rect l="l" t="t" r="r" b="b"/>
            <a:pathLst>
              <a:path w="3775133" h="1510053">
                <a:moveTo>
                  <a:pt x="0" y="0"/>
                </a:moveTo>
                <a:lnTo>
                  <a:pt x="3775133" y="0"/>
                </a:lnTo>
                <a:lnTo>
                  <a:pt x="3775133" y="1510053"/>
                </a:lnTo>
                <a:lnTo>
                  <a:pt x="0" y="1510053"/>
                </a:lnTo>
                <a:lnTo>
                  <a:pt x="0" y="0"/>
                </a:lnTo>
                <a:close/>
              </a:path>
            </a:pathLst>
          </a:custGeom>
          <a:blipFill>
            <a:blip r:embed="rId5"/>
            <a:stretch>
              <a:fillRect/>
            </a:stretch>
          </a:blipFill>
        </p:spPr>
        <p:txBody>
          <a:bodyPr/>
          <a:lstStyle/>
          <a:p>
            <a:pPr defTabSz="609630" eaLnBrk="1" fontAlgn="auto" hangingPunct="1">
              <a:spcBef>
                <a:spcPts val="0"/>
              </a:spcBef>
              <a:spcAft>
                <a:spcPts val="0"/>
              </a:spcAft>
            </a:pPr>
            <a:endParaRPr lang="ro-RO" sz="1200">
              <a:solidFill>
                <a:prstClr val="black"/>
              </a:solidFill>
              <a:latin typeface="Calibri"/>
            </a:endParaRPr>
          </a:p>
        </p:txBody>
      </p:sp>
      <p:sp>
        <p:nvSpPr>
          <p:cNvPr id="9" name="TextBox 9"/>
          <p:cNvSpPr txBox="1"/>
          <p:nvPr/>
        </p:nvSpPr>
        <p:spPr>
          <a:xfrm>
            <a:off x="965200" y="808307"/>
            <a:ext cx="4986393" cy="2362122"/>
          </a:xfrm>
          <a:prstGeom prst="rect">
            <a:avLst/>
          </a:prstGeom>
        </p:spPr>
        <p:txBody>
          <a:bodyPr wrap="square" lIns="0" tIns="0" rIns="0" bIns="0" rtlCol="0" anchor="t">
            <a:spAutoFit/>
          </a:bodyPr>
          <a:lstStyle/>
          <a:p>
            <a:pPr defTabSz="609630" eaLnBrk="1" fontAlgn="auto" hangingPunct="1">
              <a:lnSpc>
                <a:spcPts val="6425"/>
              </a:lnSpc>
              <a:spcBef>
                <a:spcPts val="0"/>
              </a:spcBef>
              <a:spcAft>
                <a:spcPts val="0"/>
              </a:spcAft>
            </a:pPr>
            <a:r>
              <a:rPr lang="ro-RO" sz="6984" b="1" dirty="0">
                <a:solidFill>
                  <a:srgbClr val="FFFFFF"/>
                </a:solidFill>
                <a:latin typeface="Montserrat Ultra-Bold"/>
                <a:ea typeface="Montserrat Ultra-Bold"/>
                <a:cs typeface="Montserrat Ultra-Bold"/>
                <a:sym typeface="Montserrat Ultra-Bold"/>
              </a:rPr>
              <a:t>IFRS</a:t>
            </a:r>
          </a:p>
          <a:p>
            <a:pPr defTabSz="609630" eaLnBrk="1" fontAlgn="auto" hangingPunct="1">
              <a:lnSpc>
                <a:spcPts val="6425"/>
              </a:lnSpc>
              <a:spcBef>
                <a:spcPts val="0"/>
              </a:spcBef>
              <a:spcAft>
                <a:spcPts val="0"/>
              </a:spcAft>
            </a:pPr>
            <a:endParaRPr lang="ro-RO" sz="6984" b="1" dirty="0">
              <a:solidFill>
                <a:srgbClr val="FFFFFF"/>
              </a:solidFill>
              <a:latin typeface="Montserrat Ultra-Bold"/>
              <a:ea typeface="Montserrat Ultra-Bold"/>
              <a:cs typeface="Montserrat Ultra-Bold"/>
              <a:sym typeface="Montserrat Ultra-Bold"/>
            </a:endParaRPr>
          </a:p>
          <a:p>
            <a:pPr defTabSz="609630" eaLnBrk="1" fontAlgn="auto" hangingPunct="1">
              <a:lnSpc>
                <a:spcPts val="6425"/>
              </a:lnSpc>
              <a:spcBef>
                <a:spcPts val="0"/>
              </a:spcBef>
              <a:spcAft>
                <a:spcPts val="0"/>
              </a:spcAft>
            </a:pPr>
            <a:endParaRPr lang="ro-RO" sz="3600" b="1" dirty="0">
              <a:solidFill>
                <a:srgbClr val="FFFFFF"/>
              </a:solidFill>
              <a:latin typeface="Montserrat Ultra-Bold"/>
              <a:ea typeface="Montserrat Ultra-Bold"/>
              <a:cs typeface="Montserrat Ultra-Bold"/>
              <a:sym typeface="Montserrat Ultra-Bold"/>
            </a:endParaRPr>
          </a:p>
        </p:txBody>
      </p:sp>
      <p:sp>
        <p:nvSpPr>
          <p:cNvPr id="10" name="TextBox 10"/>
          <p:cNvSpPr txBox="1"/>
          <p:nvPr/>
        </p:nvSpPr>
        <p:spPr>
          <a:xfrm>
            <a:off x="685800" y="3647124"/>
            <a:ext cx="3399584" cy="1259255"/>
          </a:xfrm>
          <a:prstGeom prst="rect">
            <a:avLst/>
          </a:prstGeom>
        </p:spPr>
        <p:txBody>
          <a:bodyPr lIns="0" tIns="0" rIns="0" bIns="0" rtlCol="0" anchor="t">
            <a:spAutoFit/>
          </a:bodyPr>
          <a:lstStyle/>
          <a:p>
            <a:pPr defTabSz="609630" eaLnBrk="1" fontAlgn="auto" hangingPunct="1">
              <a:lnSpc>
                <a:spcPts val="2519"/>
              </a:lnSpc>
              <a:spcBef>
                <a:spcPts val="0"/>
              </a:spcBef>
              <a:spcAft>
                <a:spcPts val="0"/>
              </a:spcAft>
            </a:pPr>
            <a:r>
              <a:rPr lang="en-US" sz="1799" dirty="0" err="1">
                <a:solidFill>
                  <a:srgbClr val="FFFFFF"/>
                </a:solidFill>
                <a:latin typeface="Montserrat"/>
                <a:ea typeface="Montserrat"/>
                <a:cs typeface="Montserrat"/>
                <a:sym typeface="Montserrat"/>
              </a:rPr>
              <a:t>Stagiu</a:t>
            </a:r>
            <a:r>
              <a:rPr lang="en-US" sz="1799" dirty="0">
                <a:solidFill>
                  <a:srgbClr val="FFFFFF"/>
                </a:solidFill>
                <a:latin typeface="Montserrat"/>
                <a:ea typeface="Montserrat"/>
                <a:cs typeface="Montserrat"/>
                <a:sym typeface="Montserrat"/>
              </a:rPr>
              <a:t> CECCAR</a:t>
            </a:r>
          </a:p>
          <a:p>
            <a:pPr defTabSz="609630" eaLnBrk="1" fontAlgn="auto" hangingPunct="1">
              <a:lnSpc>
                <a:spcPts val="2519"/>
              </a:lnSpc>
              <a:spcBef>
                <a:spcPts val="0"/>
              </a:spcBef>
              <a:spcAft>
                <a:spcPts val="0"/>
              </a:spcAft>
            </a:pPr>
            <a:r>
              <a:rPr lang="en-US" sz="1799" dirty="0">
                <a:solidFill>
                  <a:srgbClr val="FFFFFF"/>
                </a:solidFill>
                <a:latin typeface="Montserrat"/>
                <a:ea typeface="Montserrat"/>
                <a:cs typeface="Montserrat"/>
                <a:sym typeface="Montserrat"/>
              </a:rPr>
              <a:t>Anul II</a:t>
            </a:r>
            <a:endParaRPr lang="ro-RO" sz="1799" dirty="0">
              <a:solidFill>
                <a:srgbClr val="FFFFFF"/>
              </a:solidFill>
              <a:latin typeface="Montserrat"/>
              <a:ea typeface="Montserrat"/>
              <a:cs typeface="Montserrat"/>
              <a:sym typeface="Montserrat"/>
            </a:endParaRPr>
          </a:p>
          <a:p>
            <a:pPr defTabSz="609630" eaLnBrk="1" fontAlgn="auto" hangingPunct="1">
              <a:lnSpc>
                <a:spcPts val="2519"/>
              </a:lnSpc>
              <a:spcBef>
                <a:spcPts val="0"/>
              </a:spcBef>
              <a:spcAft>
                <a:spcPts val="0"/>
              </a:spcAft>
            </a:pPr>
            <a:r>
              <a:rPr lang="ro-RO" sz="1799" dirty="0">
                <a:solidFill>
                  <a:srgbClr val="FFFFFF"/>
                </a:solidFill>
                <a:latin typeface="Montserrat"/>
                <a:ea typeface="Montserrat"/>
                <a:cs typeface="Montserrat"/>
                <a:sym typeface="Montserrat"/>
              </a:rPr>
              <a:t>Semestrul 2</a:t>
            </a:r>
          </a:p>
          <a:p>
            <a:pPr defTabSz="609630" eaLnBrk="1" fontAlgn="auto" hangingPunct="1">
              <a:lnSpc>
                <a:spcPts val="2519"/>
              </a:lnSpc>
              <a:spcBef>
                <a:spcPts val="0"/>
              </a:spcBef>
              <a:spcAft>
                <a:spcPts val="0"/>
              </a:spcAft>
            </a:pPr>
            <a:r>
              <a:rPr lang="ro-RO" sz="1799" dirty="0">
                <a:solidFill>
                  <a:srgbClr val="FFFFFF"/>
                </a:solidFill>
                <a:latin typeface="Montserrat"/>
                <a:ea typeface="Montserrat"/>
                <a:cs typeface="Montserrat"/>
                <a:sym typeface="Montserrat"/>
              </a:rPr>
              <a:t>Întâlnirea 2</a:t>
            </a:r>
            <a:endParaRPr lang="en-US" sz="1799" dirty="0">
              <a:solidFill>
                <a:srgbClr val="FFFFFF"/>
              </a:solidFill>
              <a:latin typeface="Montserrat"/>
              <a:ea typeface="Montserrat"/>
              <a:cs typeface="Montserrat"/>
              <a:sym typeface="Montserrat"/>
            </a:endParaRPr>
          </a:p>
        </p:txBody>
      </p:sp>
      <p:sp>
        <p:nvSpPr>
          <p:cNvPr id="11" name="TextBox 11"/>
          <p:cNvSpPr txBox="1"/>
          <p:nvPr/>
        </p:nvSpPr>
        <p:spPr>
          <a:xfrm>
            <a:off x="685800" y="6197600"/>
            <a:ext cx="3399584" cy="179536"/>
          </a:xfrm>
          <a:prstGeom prst="rect">
            <a:avLst/>
          </a:prstGeom>
        </p:spPr>
        <p:txBody>
          <a:bodyPr lIns="0" tIns="0" rIns="0" bIns="0" rtlCol="0" anchor="t">
            <a:spAutoFit/>
          </a:bodyPr>
          <a:lstStyle/>
          <a:p>
            <a:pPr defTabSz="609630" eaLnBrk="1" fontAlgn="auto" hangingPunct="1">
              <a:lnSpc>
                <a:spcPts val="1367"/>
              </a:lnSpc>
              <a:spcBef>
                <a:spcPts val="0"/>
              </a:spcBef>
              <a:spcAft>
                <a:spcPts val="0"/>
              </a:spcAft>
            </a:pPr>
            <a:r>
              <a:rPr lang="en-US" sz="1367">
                <a:solidFill>
                  <a:srgbClr val="FFFFFF"/>
                </a:solidFill>
                <a:latin typeface="Montserrat"/>
                <a:ea typeface="Montserrat"/>
                <a:cs typeface="Montserrat"/>
                <a:sym typeface="Montserrat"/>
              </a:rPr>
              <a:t>www.ceccar.ro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7828" y="730018"/>
            <a:ext cx="9616751" cy="4692650"/>
          </a:xfrm>
        </p:spPr>
        <p:txBody>
          <a:bodyPr>
            <a:normAutofit/>
          </a:bodyPr>
          <a:lstStyle/>
          <a:p>
            <a:pPr marL="0" indent="0" algn="just">
              <a:lnSpc>
                <a:spcPct val="150000"/>
              </a:lnSpc>
              <a:spcBef>
                <a:spcPts val="600"/>
              </a:spcBef>
              <a:buClr>
                <a:srgbClr val="0070C0"/>
              </a:buClr>
              <a:buNone/>
              <a:defRPr/>
            </a:pPr>
            <a:r>
              <a:rPr lang="ro-MO" sz="2600" b="1" i="1" dirty="0"/>
              <a:t> 	Transferuri</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fr-FR" sz="3200" cap="all" dirty="0"/>
              <a:t>IAS</a:t>
            </a:r>
            <a:r>
              <a:rPr lang="fr-FR" sz="3200" dirty="0">
                <a:solidFill>
                  <a:srgbClr val="002060"/>
                </a:solidFill>
                <a:latin typeface="Arial Narrow" pitchFamily="34" charset="0"/>
              </a:rPr>
              <a:t> </a:t>
            </a:r>
            <a:r>
              <a:rPr lang="ro-MO" sz="3200" cap="all" dirty="0"/>
              <a:t>40</a:t>
            </a:r>
            <a:r>
              <a:rPr lang="fr-FR" sz="3200" cap="all" dirty="0"/>
              <a:t> </a:t>
            </a:r>
            <a:r>
              <a:rPr lang="ro-MO" sz="3200" cap="all" dirty="0"/>
              <a:t>investiții imobiliare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33938258"/>
              </p:ext>
            </p:extLst>
          </p:nvPr>
        </p:nvGraphicFramePr>
        <p:xfrm>
          <a:off x="914400" y="1542818"/>
          <a:ext cx="10716411" cy="475548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514470">
                  <a:extLst>
                    <a:ext uri="{9D8B030D-6E8A-4147-A177-3AD203B41FA5}">
                      <a16:colId xmlns:a16="http://schemas.microsoft.com/office/drawing/2014/main" val="20000"/>
                    </a:ext>
                  </a:extLst>
                </a:gridCol>
                <a:gridCol w="5201941">
                  <a:extLst>
                    <a:ext uri="{9D8B030D-6E8A-4147-A177-3AD203B41FA5}">
                      <a16:colId xmlns:a16="http://schemas.microsoft.com/office/drawing/2014/main" val="20001"/>
                    </a:ext>
                  </a:extLst>
                </a:gridCol>
              </a:tblGrid>
              <a:tr h="442613">
                <a:tc>
                  <a:txBody>
                    <a:bodyPr/>
                    <a:lstStyle/>
                    <a:p>
                      <a:pPr algn="ctr">
                        <a:lnSpc>
                          <a:spcPct val="150000"/>
                        </a:lnSpc>
                      </a:pPr>
                      <a:r>
                        <a:rPr lang="en-US" sz="1800" dirty="0">
                          <a:solidFill>
                            <a:schemeClr val="tx1"/>
                          </a:solidFill>
                        </a:rPr>
                        <a:t>OMFP 1802/2014</a:t>
                      </a:r>
                      <a:endParaRPr lang="ro-RO" sz="1800" dirty="0">
                        <a:solidFill>
                          <a:schemeClr val="tx1"/>
                        </a:solidFill>
                      </a:endParaRPr>
                    </a:p>
                  </a:txBody>
                  <a:tcPr/>
                </a:tc>
                <a:tc>
                  <a:txBody>
                    <a:bodyPr/>
                    <a:lstStyle/>
                    <a:p>
                      <a:pPr algn="ctr">
                        <a:lnSpc>
                          <a:spcPct val="150000"/>
                        </a:lnSpc>
                      </a:pPr>
                      <a:r>
                        <a:rPr lang="ro-RO" sz="1800" dirty="0">
                          <a:solidFill>
                            <a:schemeClr val="tx1"/>
                          </a:solidFill>
                        </a:rPr>
                        <a:t>IAS 40</a:t>
                      </a:r>
                    </a:p>
                  </a:txBody>
                  <a:tcPr/>
                </a:tc>
                <a:extLst>
                  <a:ext uri="{0D108BD9-81ED-4DB2-BD59-A6C34878D82A}">
                    <a16:rowId xmlns:a16="http://schemas.microsoft.com/office/drawing/2014/main" val="10000"/>
                  </a:ext>
                </a:extLst>
              </a:tr>
              <a:tr h="4295107">
                <a:tc>
                  <a:txBody>
                    <a:bodyPr/>
                    <a:lstStyle/>
                    <a:p>
                      <a:pPr algn="just"/>
                      <a:r>
                        <a:rPr lang="en-US" sz="1800" kern="1200" dirty="0" err="1">
                          <a:solidFill>
                            <a:schemeClr val="dk1"/>
                          </a:solidFill>
                          <a:effectLst/>
                          <a:latin typeface="+mn-lt"/>
                          <a:ea typeface="+mn-ea"/>
                          <a:cs typeface="+mn-cs"/>
                        </a:rPr>
                        <a:t>Transferurile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din </a:t>
                      </a:r>
                      <a:r>
                        <a:rPr lang="en-US" sz="1800" kern="1200" dirty="0" err="1">
                          <a:solidFill>
                            <a:schemeClr val="dk1"/>
                          </a:solidFill>
                          <a:effectLst/>
                          <a:latin typeface="+mn-lt"/>
                          <a:ea typeface="+mn-ea"/>
                          <a:cs typeface="+mn-cs"/>
                        </a:rPr>
                        <a:t>categoria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investiţiilor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trebuie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făcute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dacă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şi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numai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dacă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există</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modificare</a:t>
                      </a:r>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utilizării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evidenţiată</a:t>
                      </a:r>
                      <a:r>
                        <a:rPr lang="en-US" sz="1800" kern="1200" dirty="0">
                          <a:solidFill>
                            <a:schemeClr val="dk1"/>
                          </a:solidFill>
                          <a:effectLst/>
                          <a:latin typeface="+mn-lt"/>
                          <a:ea typeface="+mn-ea"/>
                          <a:cs typeface="+mn-cs"/>
                        </a:rPr>
                        <a:t> de:</a:t>
                      </a:r>
                      <a:endParaRPr lang="ro-MO" sz="1800" kern="1200" dirty="0">
                        <a:solidFill>
                          <a:schemeClr val="dk1"/>
                        </a:solidFill>
                        <a:effectLst/>
                        <a:latin typeface="+mn-lt"/>
                        <a:ea typeface="+mn-ea"/>
                        <a:cs typeface="+mn-cs"/>
                      </a:endParaRPr>
                    </a:p>
                    <a:p>
                      <a:pPr algn="just"/>
                      <a:endParaRPr lang="ro-RO" sz="1800" kern="1200" dirty="0">
                        <a:solidFill>
                          <a:schemeClr val="dk1"/>
                        </a:solidFill>
                        <a:effectLst/>
                        <a:latin typeface="+mn-lt"/>
                        <a:ea typeface="+mn-ea"/>
                        <a:cs typeface="+mn-cs"/>
                      </a:endParaRPr>
                    </a:p>
                    <a:p>
                      <a:pPr algn="just"/>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începerea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utilizării</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către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posesor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pentru</a:t>
                      </a:r>
                      <a:r>
                        <a:rPr lang="en-US" sz="1800" kern="1200" dirty="0">
                          <a:solidFill>
                            <a:schemeClr val="dk1"/>
                          </a:solidFill>
                          <a:effectLst/>
                          <a:latin typeface="+mn-lt"/>
                          <a:ea typeface="+mn-ea"/>
                          <a:cs typeface="+mn-cs"/>
                        </a:rPr>
                        <a:t> un transfer din </a:t>
                      </a:r>
                      <a:r>
                        <a:rPr lang="en-US" sz="1800" kern="1200" dirty="0" err="1">
                          <a:solidFill>
                            <a:schemeClr val="dk1"/>
                          </a:solidFill>
                          <a:effectLst/>
                          <a:latin typeface="+mn-lt"/>
                          <a:ea typeface="+mn-ea"/>
                          <a:cs typeface="+mn-cs"/>
                        </a:rPr>
                        <a:t>categoria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investiţiilor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categoria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proprietăţilor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utilizate</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posesor</a:t>
                      </a:r>
                      <a:r>
                        <a:rPr lang="en-US" sz="1800" kern="1200" dirty="0">
                          <a:solidFill>
                            <a:schemeClr val="dk1"/>
                          </a:solidFill>
                          <a:effectLst/>
                          <a:latin typeface="+mn-lt"/>
                          <a:ea typeface="+mn-ea"/>
                          <a:cs typeface="+mn-cs"/>
                        </a:rPr>
                        <a:t>;</a:t>
                      </a:r>
                      <a:endParaRPr lang="ro-RO" sz="1800" kern="1200" dirty="0">
                        <a:solidFill>
                          <a:schemeClr val="dk1"/>
                        </a:solidFill>
                        <a:effectLst/>
                        <a:latin typeface="+mn-lt"/>
                        <a:ea typeface="+mn-ea"/>
                        <a:cs typeface="+mn-cs"/>
                      </a:endParaRPr>
                    </a:p>
                    <a:p>
                      <a:pPr algn="just"/>
                      <a:r>
                        <a:rPr lang="en-US" sz="1800" kern="1200" dirty="0">
                          <a:solidFill>
                            <a:schemeClr val="dk1"/>
                          </a:solidFill>
                          <a:effectLst/>
                          <a:latin typeface="+mn-lt"/>
                          <a:ea typeface="+mn-ea"/>
                          <a:cs typeface="+mn-cs"/>
                        </a:rPr>
                        <a:t> </a:t>
                      </a:r>
                      <a:endParaRPr lang="ro-RO" sz="1800" kern="1200" dirty="0">
                        <a:solidFill>
                          <a:schemeClr val="dk1"/>
                        </a:solidFill>
                        <a:effectLst/>
                        <a:latin typeface="+mn-lt"/>
                        <a:ea typeface="+mn-ea"/>
                        <a:cs typeface="+mn-cs"/>
                      </a:endParaRPr>
                    </a:p>
                    <a:p>
                      <a:pPr algn="just"/>
                      <a:r>
                        <a:rPr lang="en-US" sz="1800" kern="1200" dirty="0">
                          <a:solidFill>
                            <a:schemeClr val="dk1"/>
                          </a:solidFill>
                          <a:effectLst/>
                          <a:latin typeface="+mn-lt"/>
                          <a:ea typeface="+mn-ea"/>
                          <a:cs typeface="+mn-cs"/>
                        </a:rPr>
                        <a:t>    b) *** </a:t>
                      </a:r>
                      <a:r>
                        <a:rPr lang="en-US" sz="1800" kern="1200" dirty="0" err="1">
                          <a:solidFill>
                            <a:schemeClr val="dk1"/>
                          </a:solidFill>
                          <a:effectLst/>
                          <a:latin typeface="+mn-lt"/>
                          <a:ea typeface="+mn-ea"/>
                          <a:cs typeface="+mn-cs"/>
                        </a:rPr>
                        <a:t>Abrogată</a:t>
                      </a:r>
                      <a:endParaRPr lang="ro-RO" sz="1800" kern="1200" dirty="0">
                        <a:solidFill>
                          <a:schemeClr val="dk1"/>
                        </a:solidFill>
                        <a:effectLst/>
                        <a:latin typeface="+mn-lt"/>
                        <a:ea typeface="+mn-ea"/>
                        <a:cs typeface="+mn-cs"/>
                      </a:endParaRPr>
                    </a:p>
                    <a:p>
                      <a:pPr algn="just"/>
                      <a:r>
                        <a:rPr lang="en-US" sz="1800" kern="1200" dirty="0">
                          <a:solidFill>
                            <a:schemeClr val="dk1"/>
                          </a:solidFill>
                          <a:effectLst/>
                          <a:latin typeface="+mn-lt"/>
                          <a:ea typeface="+mn-ea"/>
                          <a:cs typeface="+mn-cs"/>
                        </a:rPr>
                        <a:t>    c) </a:t>
                      </a:r>
                      <a:r>
                        <a:rPr lang="en-US" sz="1800" kern="1200" dirty="0" err="1">
                          <a:solidFill>
                            <a:schemeClr val="dk1"/>
                          </a:solidFill>
                          <a:effectLst/>
                          <a:latin typeface="+mn-lt"/>
                          <a:ea typeface="+mn-ea"/>
                          <a:cs typeface="+mn-cs"/>
                        </a:rPr>
                        <a:t>încheierea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utilizării</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către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posesor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pentru</a:t>
                      </a:r>
                      <a:r>
                        <a:rPr lang="en-US" sz="1800" kern="1200" dirty="0">
                          <a:solidFill>
                            <a:schemeClr val="dk1"/>
                          </a:solidFill>
                          <a:effectLst/>
                          <a:latin typeface="+mn-lt"/>
                          <a:ea typeface="+mn-ea"/>
                          <a:cs typeface="+mn-cs"/>
                        </a:rPr>
                        <a:t> un transfer din </a:t>
                      </a:r>
                      <a:r>
                        <a:rPr lang="en-US" sz="1800" kern="1200" dirty="0" err="1">
                          <a:solidFill>
                            <a:schemeClr val="dk1"/>
                          </a:solidFill>
                          <a:effectLst/>
                          <a:latin typeface="+mn-lt"/>
                          <a:ea typeface="+mn-ea"/>
                          <a:cs typeface="+mn-cs"/>
                        </a:rPr>
                        <a:t>categoria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proprietăţilor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utilizate</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posesor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categoria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investiţiilor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imobiliare</a:t>
                      </a:r>
                      <a:r>
                        <a:rPr lang="en-US" sz="1800" kern="1200" dirty="0">
                          <a:solidFill>
                            <a:schemeClr val="dk1"/>
                          </a:solidFill>
                          <a:effectLst/>
                          <a:latin typeface="+mn-lt"/>
                          <a:ea typeface="+mn-ea"/>
                          <a:cs typeface="+mn-cs"/>
                        </a:rPr>
                        <a:t>; </a:t>
                      </a:r>
                      <a:endParaRPr lang="ro-MO" sz="1800" kern="1200" dirty="0">
                        <a:solidFill>
                          <a:schemeClr val="dk1"/>
                        </a:solidFill>
                        <a:effectLst/>
                        <a:latin typeface="+mn-lt"/>
                        <a:ea typeface="+mn-ea"/>
                        <a:cs typeface="+mn-cs"/>
                      </a:endParaRPr>
                    </a:p>
                    <a:p>
                      <a:pPr algn="just"/>
                      <a:endParaRPr lang="ro-RO" sz="1800" kern="1200" dirty="0">
                        <a:solidFill>
                          <a:schemeClr val="dk1"/>
                        </a:solidFill>
                        <a:effectLst/>
                        <a:latin typeface="+mn-lt"/>
                        <a:ea typeface="+mn-ea"/>
                        <a:cs typeface="+mn-cs"/>
                      </a:endParaRPr>
                    </a:p>
                    <a:p>
                      <a:pPr algn="just"/>
                      <a:r>
                        <a:rPr lang="en-US" sz="1800" kern="1200" dirty="0">
                          <a:solidFill>
                            <a:schemeClr val="dk1"/>
                          </a:solidFill>
                          <a:effectLst/>
                          <a:latin typeface="+mn-lt"/>
                          <a:ea typeface="+mn-ea"/>
                          <a:cs typeface="+mn-cs"/>
                        </a:rPr>
                        <a:t>    d) *** </a:t>
                      </a:r>
                      <a:r>
                        <a:rPr lang="en-US" sz="1800" kern="1200" dirty="0" err="1">
                          <a:solidFill>
                            <a:schemeClr val="dk1"/>
                          </a:solidFill>
                          <a:effectLst/>
                          <a:latin typeface="+mn-lt"/>
                          <a:ea typeface="+mn-ea"/>
                          <a:cs typeface="+mn-cs"/>
                        </a:rPr>
                        <a:t>Abrogată</a:t>
                      </a:r>
                      <a:r>
                        <a:rPr lang="en-US" sz="1800" kern="1200" dirty="0">
                          <a:solidFill>
                            <a:schemeClr val="dk1"/>
                          </a:solidFill>
                          <a:effectLst/>
                          <a:latin typeface="+mn-lt"/>
                          <a:ea typeface="+mn-ea"/>
                          <a:cs typeface="+mn-cs"/>
                        </a:rPr>
                        <a:t> (</a:t>
                      </a:r>
                      <a:r>
                        <a:rPr lang="ro-MO" sz="1800" kern="1200" dirty="0">
                          <a:solidFill>
                            <a:schemeClr val="dk1"/>
                          </a:solidFill>
                          <a:effectLst/>
                          <a:latin typeface="+mn-lt"/>
                          <a:ea typeface="+mn-ea"/>
                          <a:cs typeface="+mn-cs"/>
                        </a:rPr>
                        <a:t>A</a:t>
                      </a:r>
                      <a:r>
                        <a:rPr lang="en-US" sz="1800" kern="1200" dirty="0">
                          <a:solidFill>
                            <a:schemeClr val="dk1"/>
                          </a:solidFill>
                          <a:effectLst/>
                          <a:latin typeface="+mn-lt"/>
                          <a:ea typeface="+mn-ea"/>
                          <a:cs typeface="+mn-cs"/>
                        </a:rPr>
                        <a:t>rt.</a:t>
                      </a:r>
                      <a:r>
                        <a:rPr lang="ro-MO" sz="1800"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204)</a:t>
                      </a:r>
                      <a:endParaRPr lang="ro-RO" sz="1800" kern="1200" dirty="0">
                        <a:solidFill>
                          <a:schemeClr val="dk1"/>
                        </a:solidFill>
                        <a:effectLst/>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just">
                        <a:lnSpc>
                          <a:spcPct val="150000"/>
                        </a:lnSpc>
                        <a:spcBef>
                          <a:spcPts val="600"/>
                        </a:spcBef>
                        <a:buFont typeface="Arial" pitchFamily="34" charset="0"/>
                        <a:buNone/>
                      </a:pPr>
                      <a:r>
                        <a:rPr lang="en-US" sz="1800" kern="1200" dirty="0">
                          <a:solidFill>
                            <a:schemeClr val="dk1"/>
                          </a:solidFill>
                          <a:effectLst/>
                          <a:latin typeface="+mn-lt"/>
                          <a:ea typeface="+mn-ea"/>
                          <a:cs typeface="+mn-cs"/>
                        </a:rPr>
                        <a:t>O </a:t>
                      </a:r>
                      <a:r>
                        <a:rPr lang="en-US" sz="1800" kern="1200" dirty="0" err="1">
                          <a:solidFill>
                            <a:schemeClr val="dk1"/>
                          </a:solidFill>
                          <a:effectLst/>
                          <a:latin typeface="+mn-lt"/>
                          <a:ea typeface="+mn-ea"/>
                          <a:cs typeface="+mn-cs"/>
                        </a:rPr>
                        <a:t>entitate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trebuie</a:t>
                      </a:r>
                      <a:r>
                        <a:rPr lang="en-US" sz="1800"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să</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transfere</a:t>
                      </a:r>
                      <a:r>
                        <a:rPr lang="en-US" sz="1800" b="1" kern="1200" dirty="0">
                          <a:solidFill>
                            <a:schemeClr val="dk1"/>
                          </a:solidFill>
                          <a:effectLst/>
                          <a:latin typeface="+mn-lt"/>
                          <a:ea typeface="+mn-ea"/>
                          <a:cs typeface="+mn-cs"/>
                        </a:rPr>
                        <a:t> o </a:t>
                      </a:r>
                      <a:r>
                        <a:rPr lang="en-US" sz="1800" b="1" kern="1200" dirty="0" err="1">
                          <a:solidFill>
                            <a:schemeClr val="dk1"/>
                          </a:solidFill>
                          <a:effectLst/>
                          <a:latin typeface="+mn-lt"/>
                          <a:ea typeface="+mn-ea"/>
                          <a:cs typeface="+mn-cs"/>
                        </a:rPr>
                        <a:t>investiţie</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imobiliară</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în</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sau</a:t>
                      </a:r>
                      <a:r>
                        <a:rPr lang="en-US" sz="1800" b="1" kern="1200" dirty="0">
                          <a:solidFill>
                            <a:schemeClr val="dk1"/>
                          </a:solidFill>
                          <a:effectLst/>
                          <a:latin typeface="+mn-lt"/>
                          <a:ea typeface="+mn-ea"/>
                          <a:cs typeface="+mn-cs"/>
                        </a:rPr>
                        <a:t> din </a:t>
                      </a:r>
                      <a:r>
                        <a:rPr lang="en-US" sz="1800" b="1" kern="1200" dirty="0" err="1">
                          <a:solidFill>
                            <a:schemeClr val="dk1"/>
                          </a:solidFill>
                          <a:effectLst/>
                          <a:latin typeface="+mn-lt"/>
                          <a:ea typeface="+mn-ea"/>
                          <a:cs typeface="+mn-cs"/>
                        </a:rPr>
                        <a:t>categoria</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investiţiilor</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imobiliare</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dacă</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şi</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numai</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dacă</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există</a:t>
                      </a:r>
                      <a:r>
                        <a:rPr lang="en-US" sz="1800" b="1" kern="1200" dirty="0">
                          <a:solidFill>
                            <a:schemeClr val="dk1"/>
                          </a:solidFill>
                          <a:effectLst/>
                          <a:latin typeface="+mn-lt"/>
                          <a:ea typeface="+mn-ea"/>
                          <a:cs typeface="+mn-cs"/>
                        </a:rPr>
                        <a:t> o </a:t>
                      </a:r>
                      <a:r>
                        <a:rPr lang="en-US" sz="1800" b="1" kern="1200" dirty="0" err="1">
                          <a:solidFill>
                            <a:schemeClr val="dk1"/>
                          </a:solidFill>
                          <a:effectLst/>
                          <a:latin typeface="+mn-lt"/>
                          <a:ea typeface="+mn-ea"/>
                          <a:cs typeface="+mn-cs"/>
                        </a:rPr>
                        <a:t>modificare</a:t>
                      </a:r>
                      <a:r>
                        <a:rPr lang="en-US" sz="1800" b="1" kern="1200" dirty="0">
                          <a:solidFill>
                            <a:schemeClr val="dk1"/>
                          </a:solidFill>
                          <a:effectLst/>
                          <a:latin typeface="+mn-lt"/>
                          <a:ea typeface="+mn-ea"/>
                          <a:cs typeface="+mn-cs"/>
                        </a:rPr>
                        <a:t> a </a:t>
                      </a:r>
                      <a:r>
                        <a:rPr lang="en-US" sz="1800" b="1" kern="1200" dirty="0" err="1">
                          <a:solidFill>
                            <a:schemeClr val="dk1"/>
                          </a:solidFill>
                          <a:effectLst/>
                          <a:latin typeface="+mn-lt"/>
                          <a:ea typeface="+mn-ea"/>
                          <a:cs typeface="+mn-cs"/>
                        </a:rPr>
                        <a:t>utilizării</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modificare</a:t>
                      </a:r>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utilizării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apare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atunci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când</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investiţia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corespunde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nu </a:t>
                      </a:r>
                      <a:r>
                        <a:rPr lang="en-US" sz="1800" kern="1200" dirty="0" err="1">
                          <a:solidFill>
                            <a:schemeClr val="dk1"/>
                          </a:solidFill>
                          <a:effectLst/>
                          <a:latin typeface="+mn-lt"/>
                          <a:ea typeface="+mn-ea"/>
                          <a:cs typeface="+mn-cs"/>
                        </a:rPr>
                        <a:t>mai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corespunde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definiţiei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investiţiei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şi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există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dovezi</a:t>
                      </a:r>
                      <a:r>
                        <a:rPr lang="en-US" sz="1800" kern="1200" dirty="0">
                          <a:solidFill>
                            <a:schemeClr val="dk1"/>
                          </a:solidFill>
                          <a:effectLst/>
                          <a:latin typeface="+mn-lt"/>
                          <a:ea typeface="+mn-ea"/>
                          <a:cs typeface="+mn-cs"/>
                        </a:rPr>
                        <a:t> ale </a:t>
                      </a:r>
                      <a:r>
                        <a:rPr lang="en-US" sz="1800" kern="1200" dirty="0" err="1">
                          <a:solidFill>
                            <a:schemeClr val="dk1"/>
                          </a:solidFill>
                          <a:effectLst/>
                          <a:latin typeface="+mn-lt"/>
                          <a:ea typeface="+mn-ea"/>
                          <a:cs typeface="+mn-cs"/>
                        </a:rPr>
                        <a:t>modificării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utilizării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Luată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separat</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o </a:t>
                      </a:r>
                      <a:r>
                        <a:rPr lang="en-US" sz="1800" b="1" kern="1200" dirty="0" err="1">
                          <a:solidFill>
                            <a:schemeClr val="dk1"/>
                          </a:solidFill>
                          <a:effectLst/>
                          <a:latin typeface="+mn-lt"/>
                          <a:ea typeface="+mn-ea"/>
                          <a:cs typeface="+mn-cs"/>
                        </a:rPr>
                        <a:t>schimbare</a:t>
                      </a:r>
                      <a:r>
                        <a:rPr lang="en-US" sz="1800" b="1" kern="1200" dirty="0">
                          <a:solidFill>
                            <a:schemeClr val="dk1"/>
                          </a:solidFill>
                          <a:effectLst/>
                          <a:latin typeface="+mn-lt"/>
                          <a:ea typeface="+mn-ea"/>
                          <a:cs typeface="+mn-cs"/>
                        </a:rPr>
                        <a:t> a </a:t>
                      </a:r>
                      <a:r>
                        <a:rPr lang="en-US" sz="1800" b="1" kern="1200" dirty="0" err="1">
                          <a:solidFill>
                            <a:schemeClr val="dk1"/>
                          </a:solidFill>
                          <a:effectLst/>
                          <a:latin typeface="+mn-lt"/>
                          <a:ea typeface="+mn-ea"/>
                          <a:cs typeface="+mn-cs"/>
                        </a:rPr>
                        <a:t>intenţiilor</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conducerii</a:t>
                      </a:r>
                      <a:r>
                        <a:rPr lang="en-US" sz="1800" kern="1200" dirty="0">
                          <a:solidFill>
                            <a:schemeClr val="dk1"/>
                          </a:solidFill>
                          <a:effectLst/>
                          <a:latin typeface="+mn-lt"/>
                          <a:ea typeface="+mn-ea"/>
                          <a:cs typeface="+mn-cs"/>
                        </a:rPr>
                        <a:t> legate de </a:t>
                      </a:r>
                      <a:r>
                        <a:rPr lang="en-US" sz="1800" kern="1200" dirty="0" err="1">
                          <a:solidFill>
                            <a:schemeClr val="dk1"/>
                          </a:solidFill>
                          <a:effectLst/>
                          <a:latin typeface="+mn-lt"/>
                          <a:ea typeface="+mn-ea"/>
                          <a:cs typeface="+mn-cs"/>
                        </a:rPr>
                        <a:t>utilizarea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unei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investiţii</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nu </a:t>
                      </a:r>
                      <a:r>
                        <a:rPr lang="en-US" sz="1800" b="1" kern="1200" dirty="0" err="1">
                          <a:solidFill>
                            <a:schemeClr val="dk1"/>
                          </a:solidFill>
                          <a:effectLst/>
                          <a:latin typeface="+mn-lt"/>
                          <a:ea typeface="+mn-ea"/>
                          <a:cs typeface="+mn-cs"/>
                        </a:rPr>
                        <a:t>reprezintă</a:t>
                      </a:r>
                      <a:r>
                        <a:rPr lang="en-US" sz="1800" b="1" kern="1200" dirty="0">
                          <a:solidFill>
                            <a:schemeClr val="dk1"/>
                          </a:solidFill>
                          <a:effectLst/>
                          <a:latin typeface="+mn-lt"/>
                          <a:ea typeface="+mn-ea"/>
                          <a:cs typeface="+mn-cs"/>
                        </a:rPr>
                        <a:t> o </a:t>
                      </a:r>
                      <a:r>
                        <a:rPr lang="en-US" sz="1800" b="1" kern="1200" dirty="0" err="1">
                          <a:solidFill>
                            <a:schemeClr val="dk1"/>
                          </a:solidFill>
                          <a:effectLst/>
                          <a:latin typeface="+mn-lt"/>
                          <a:ea typeface="+mn-ea"/>
                          <a:cs typeface="+mn-cs"/>
                        </a:rPr>
                        <a:t>dovadă</a:t>
                      </a:r>
                      <a:r>
                        <a:rPr lang="en-US" sz="1800" b="1" kern="1200" dirty="0">
                          <a:solidFill>
                            <a:schemeClr val="dk1"/>
                          </a:solidFill>
                          <a:effectLst/>
                          <a:latin typeface="+mn-lt"/>
                          <a:ea typeface="+mn-ea"/>
                          <a:cs typeface="+mn-cs"/>
                        </a:rPr>
                        <a:t> o </a:t>
                      </a:r>
                      <a:r>
                        <a:rPr lang="en-US" sz="1800" b="1" kern="1200" dirty="0" err="1">
                          <a:solidFill>
                            <a:schemeClr val="dk1"/>
                          </a:solidFill>
                          <a:effectLst/>
                          <a:latin typeface="+mn-lt"/>
                          <a:ea typeface="+mn-ea"/>
                          <a:cs typeface="+mn-cs"/>
                        </a:rPr>
                        <a:t>modificării</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utilizării</a:t>
                      </a:r>
                      <a:r>
                        <a:rPr lang="en-US" sz="1800" kern="1200" dirty="0">
                          <a:solidFill>
                            <a:schemeClr val="dk1"/>
                          </a:solidFill>
                          <a:effectLst/>
                          <a:latin typeface="+mn-lt"/>
                          <a:ea typeface="+mn-ea"/>
                          <a:cs typeface="+mn-cs"/>
                        </a:rPr>
                        <a:t>. (</a:t>
                      </a:r>
                      <a:r>
                        <a:rPr lang="ro-MO" sz="1800" kern="1200" dirty="0">
                          <a:solidFill>
                            <a:schemeClr val="dk1"/>
                          </a:solidFill>
                          <a:effectLst/>
                          <a:latin typeface="+mn-lt"/>
                          <a:ea typeface="+mn-ea"/>
                          <a:cs typeface="+mn-cs"/>
                        </a:rPr>
                        <a:t>IAS 40, </a:t>
                      </a:r>
                      <a:r>
                        <a:rPr lang="en-US" sz="1800" kern="1200" dirty="0">
                          <a:solidFill>
                            <a:schemeClr val="dk1"/>
                          </a:solidFill>
                          <a:effectLst/>
                          <a:latin typeface="+mn-lt"/>
                          <a:ea typeface="+mn-ea"/>
                          <a:cs typeface="+mn-cs"/>
                        </a:rPr>
                        <a:t>57)</a:t>
                      </a:r>
                      <a:endParaRPr lang="ro-RO" sz="1800" dirty="0">
                        <a:effectLst/>
                        <a:latin typeface="Calibri"/>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1603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07912" y="820738"/>
            <a:ext cx="8004175" cy="4521200"/>
          </a:xfrm>
        </p:spPr>
        <p:txBody>
          <a:bodyPr>
            <a:normAutofit/>
          </a:bodyPr>
          <a:lstStyle/>
          <a:p>
            <a:pPr marL="0" indent="0" algn="just">
              <a:lnSpc>
                <a:spcPct val="150000"/>
              </a:lnSpc>
              <a:spcBef>
                <a:spcPts val="600"/>
              </a:spcBef>
              <a:buClr>
                <a:srgbClr val="0070C0"/>
              </a:buClr>
              <a:buNone/>
              <a:defRPr/>
            </a:pPr>
            <a:r>
              <a:rPr lang="ro-MO" sz="2600" b="1" i="1" dirty="0"/>
              <a:t> 	Transferuri</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fr-FR" sz="3200" cap="all" dirty="0"/>
              <a:t>IAS</a:t>
            </a:r>
            <a:r>
              <a:rPr lang="fr-FR" sz="3200" dirty="0">
                <a:solidFill>
                  <a:srgbClr val="002060"/>
                </a:solidFill>
                <a:latin typeface="Arial Narrow" pitchFamily="34" charset="0"/>
              </a:rPr>
              <a:t> </a:t>
            </a:r>
            <a:r>
              <a:rPr lang="ro-MO" sz="3200" cap="all" dirty="0"/>
              <a:t>40</a:t>
            </a:r>
            <a:r>
              <a:rPr lang="fr-FR" sz="3200" cap="all" dirty="0"/>
              <a:t> </a:t>
            </a:r>
            <a:r>
              <a:rPr lang="ro-MO" sz="3200" cap="all" dirty="0"/>
              <a:t>investiții imobiliare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45664525"/>
              </p:ext>
            </p:extLst>
          </p:nvPr>
        </p:nvGraphicFramePr>
        <p:xfrm>
          <a:off x="1113183" y="1633539"/>
          <a:ext cx="10376452" cy="4835190"/>
        </p:xfrm>
        <a:graphic>
          <a:graphicData uri="http://schemas.openxmlformats.org/drawingml/2006/table">
            <a:tbl>
              <a:tblPr>
                <a:effectLst>
                  <a:outerShdw blurRad="50800" dist="38100" algn="l" rotWithShape="0">
                    <a:prstClr val="black">
                      <a:alpha val="40000"/>
                    </a:prstClr>
                  </a:outerShdw>
                </a:effectLst>
              </a:tblPr>
              <a:tblGrid>
                <a:gridCol w="3084891">
                  <a:extLst>
                    <a:ext uri="{9D8B030D-6E8A-4147-A177-3AD203B41FA5}">
                      <a16:colId xmlns:a16="http://schemas.microsoft.com/office/drawing/2014/main" val="20000"/>
                    </a:ext>
                  </a:extLst>
                </a:gridCol>
                <a:gridCol w="2103335">
                  <a:extLst>
                    <a:ext uri="{9D8B030D-6E8A-4147-A177-3AD203B41FA5}">
                      <a16:colId xmlns:a16="http://schemas.microsoft.com/office/drawing/2014/main" val="20001"/>
                    </a:ext>
                  </a:extLst>
                </a:gridCol>
                <a:gridCol w="2391570">
                  <a:extLst>
                    <a:ext uri="{9D8B030D-6E8A-4147-A177-3AD203B41FA5}">
                      <a16:colId xmlns:a16="http://schemas.microsoft.com/office/drawing/2014/main" val="20002"/>
                    </a:ext>
                  </a:extLst>
                </a:gridCol>
                <a:gridCol w="2796656">
                  <a:extLst>
                    <a:ext uri="{9D8B030D-6E8A-4147-A177-3AD203B41FA5}">
                      <a16:colId xmlns:a16="http://schemas.microsoft.com/office/drawing/2014/main" val="20003"/>
                    </a:ext>
                  </a:extLst>
                </a:gridCol>
              </a:tblGrid>
              <a:tr h="42304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1" i="0" u="none" strike="noStrike" cap="none" normalizeH="0" baseline="0" dirty="0">
                          <a:ln>
                            <a:noFill/>
                          </a:ln>
                          <a:solidFill>
                            <a:schemeClr val="tx1"/>
                          </a:solidFill>
                          <a:effectLst/>
                          <a:latin typeface="Calibri" pitchFamily="34" charset="0"/>
                        </a:rPr>
                        <a:t>Schimbarea utilizării</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400" b="1" i="0" u="none" strike="noStrike" cap="none" normalizeH="0" baseline="0" dirty="0">
                          <a:ln>
                            <a:noFill/>
                          </a:ln>
                          <a:solidFill>
                            <a:schemeClr val="tx1"/>
                          </a:solidFill>
                          <a:effectLst/>
                          <a:latin typeface="Calibri" pitchFamily="34" charset="0"/>
                        </a:rPr>
                        <a:t>TRANSFER</a:t>
                      </a:r>
                      <a:endParaRPr kumimoji="0" lang="en-US" altLang="ro-RO" sz="14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ro-RO"/>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1" i="0" u="none" strike="noStrike" cap="none" normalizeH="0" baseline="0" dirty="0">
                          <a:ln>
                            <a:noFill/>
                          </a:ln>
                          <a:solidFill>
                            <a:schemeClr val="tx1"/>
                          </a:solidFill>
                          <a:effectLst/>
                          <a:latin typeface="Calibri" pitchFamily="34" charset="0"/>
                        </a:rPr>
                        <a:t>CAŞTIGURI/PIERDERI</a:t>
                      </a:r>
                      <a:endParaRPr kumimoji="0" lang="en-US" altLang="ro-RO" sz="1800" b="1" i="0" u="none" strike="noStrike" cap="none" normalizeH="0" baseline="0" dirty="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1" i="0" u="none" strike="noStrike" cap="none" normalizeH="0" baseline="0" dirty="0">
                          <a:ln>
                            <a:noFill/>
                          </a:ln>
                          <a:solidFill>
                            <a:schemeClr val="tx1"/>
                          </a:solidFill>
                          <a:effectLst/>
                          <a:latin typeface="Calibri" pitchFamily="34" charset="0"/>
                        </a:rPr>
                        <a:t>aferente valorii juste</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0"/>
                  </a:ext>
                </a:extLst>
              </a:tr>
              <a:tr h="321966">
                <a:tc vMerge="1">
                  <a:txBody>
                    <a:bodyPr/>
                    <a:lstStyle/>
                    <a:p>
                      <a:endParaRPr lang="ro-RO"/>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1" i="0" u="none" strike="noStrike" cap="none" normalizeH="0" baseline="0" dirty="0">
                          <a:ln>
                            <a:noFill/>
                          </a:ln>
                          <a:solidFill>
                            <a:schemeClr val="tx1"/>
                          </a:solidFill>
                          <a:effectLst/>
                          <a:latin typeface="Calibri" pitchFamily="34" charset="0"/>
                        </a:rPr>
                        <a:t>DE LA</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1" i="0" u="none" strike="noStrike" cap="none" normalizeH="0" baseline="0" dirty="0">
                          <a:ln>
                            <a:noFill/>
                          </a:ln>
                          <a:solidFill>
                            <a:schemeClr val="tx1"/>
                          </a:solidFill>
                          <a:effectLst/>
                          <a:latin typeface="Calibri" pitchFamily="34" charset="0"/>
                        </a:rPr>
                        <a:t>CĂTRE</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vMerge="1">
                  <a:txBody>
                    <a:bodyPr/>
                    <a:lstStyle/>
                    <a:p>
                      <a:endParaRPr lang="ro-RO"/>
                    </a:p>
                  </a:txBody>
                  <a:tcPr/>
                </a:tc>
                <a:extLst>
                  <a:ext uri="{0D108BD9-81ED-4DB2-BD59-A6C34878D82A}">
                    <a16:rowId xmlns:a16="http://schemas.microsoft.com/office/drawing/2014/main" val="10001"/>
                  </a:ext>
                </a:extLst>
              </a:tr>
              <a:tr h="61398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o-RO" altLang="ro-RO" sz="1800" b="0" i="0" u="none" strike="noStrike" cap="none" normalizeH="0" baseline="0" dirty="0">
                          <a:ln>
                            <a:noFill/>
                          </a:ln>
                          <a:solidFill>
                            <a:schemeClr val="tx1"/>
                          </a:solidFill>
                          <a:effectLst/>
                          <a:latin typeface="Calibri" pitchFamily="34" charset="0"/>
                        </a:rPr>
                        <a:t>Începerea utilizării de către posesor</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Investiţii imobiliare</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Imobilizări corporale</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a:ln>
                            <a:noFill/>
                          </a:ln>
                          <a:solidFill>
                            <a:schemeClr val="tx1"/>
                          </a:solidFill>
                          <a:effectLst/>
                          <a:latin typeface="Calibri" pitchFamily="34" charset="0"/>
                        </a:rPr>
                        <a:t>NU EXISTĂ</a:t>
                      </a:r>
                      <a:endParaRPr kumimoji="0" lang="en-US" altLang="ro-RO" sz="1800" b="1" i="0" u="none" strike="noStrike" cap="none" normalizeH="0" baseline="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2"/>
                  </a:ext>
                </a:extLst>
              </a:tr>
              <a:tr h="88040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o-RO" altLang="ro-RO" sz="1800" b="0" i="0" u="none" strike="noStrike" cap="none" normalizeH="0" baseline="0" dirty="0">
                          <a:ln>
                            <a:noFill/>
                          </a:ln>
                          <a:solidFill>
                            <a:schemeClr val="tx1"/>
                          </a:solidFill>
                          <a:effectLst/>
                          <a:latin typeface="Calibri" pitchFamily="34" charset="0"/>
                        </a:rPr>
                        <a:t>Începerea procesului de îmbunătăţire, în vederea vânzării </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Investiţii imobiliare</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Stocuri</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NU EXISTĂ</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3"/>
                  </a:ext>
                </a:extLst>
              </a:tr>
              <a:tr h="763734">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o-RO" altLang="ro-RO" sz="1800" b="0" i="0" u="none" strike="noStrike" cap="none" normalizeH="0" baseline="0" dirty="0">
                          <a:ln>
                            <a:noFill/>
                          </a:ln>
                          <a:solidFill>
                            <a:schemeClr val="tx1"/>
                          </a:solidFill>
                          <a:effectLst/>
                          <a:latin typeface="Calibri" pitchFamily="34" charset="0"/>
                        </a:rPr>
                        <a:t>Încheierea utilizării de către posesor</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Imobilizări corporale</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Investiţii imobiliare</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Reevaluare conform IAS 16</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4"/>
                  </a:ext>
                </a:extLst>
              </a:tr>
              <a:tr h="76610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o-RO" altLang="ro-RO" sz="1800" b="0" i="0" u="none" strike="noStrike" cap="none" normalizeH="0" baseline="0" dirty="0">
                          <a:ln>
                            <a:noFill/>
                          </a:ln>
                          <a:solidFill>
                            <a:schemeClr val="tx1"/>
                          </a:solidFill>
                          <a:effectLst/>
                          <a:latin typeface="Calibri" pitchFamily="34" charset="0"/>
                        </a:rPr>
                        <a:t>Începerea unui leasing operaţional cu altă parte</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a:ln>
                            <a:noFill/>
                          </a:ln>
                          <a:solidFill>
                            <a:schemeClr val="tx1"/>
                          </a:solidFill>
                          <a:effectLst/>
                          <a:latin typeface="Calibri" pitchFamily="34" charset="0"/>
                        </a:rPr>
                        <a:t>Stocuri</a:t>
                      </a:r>
                      <a:endParaRPr kumimoji="0" lang="en-US" altLang="ro-RO" sz="1800" b="0" i="0" u="none" strike="noStrike" cap="none" normalizeH="0" baseline="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Investiţii imobiliare</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Contul de profit şi pierdere</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5"/>
                  </a:ext>
                </a:extLst>
              </a:tr>
              <a:tr h="106594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o-RO" altLang="ro-RO" sz="1800" b="0" i="0" u="none" strike="noStrike" cap="none" normalizeH="0" baseline="0" dirty="0">
                          <a:ln>
                            <a:noFill/>
                          </a:ln>
                          <a:solidFill>
                            <a:schemeClr val="tx1"/>
                          </a:solidFill>
                          <a:effectLst/>
                          <a:latin typeface="Calibri" pitchFamily="34" charset="0"/>
                        </a:rPr>
                        <a:t>Definitivarea procesului de construcţie sau îmbunătăţire</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a:ln>
                            <a:noFill/>
                          </a:ln>
                          <a:solidFill>
                            <a:schemeClr val="tx1"/>
                          </a:solidFill>
                          <a:effectLst/>
                          <a:latin typeface="Calibri" pitchFamily="34" charset="0"/>
                        </a:rPr>
                        <a:t>Imobilizări corporale</a:t>
                      </a:r>
                      <a:endParaRPr kumimoji="0" lang="en-US" altLang="ro-RO" sz="1800" b="0" i="0" u="none" strike="noStrike" cap="none" normalizeH="0" baseline="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Investiţii imobiliare</a:t>
                      </a:r>
                      <a:endParaRPr kumimoji="0" lang="en-US" altLang="ro-RO" sz="18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o-RO" sz="1800" b="0" i="0" u="none" strike="noStrike" cap="none" normalizeH="0" baseline="0" dirty="0">
                          <a:ln>
                            <a:noFill/>
                          </a:ln>
                          <a:solidFill>
                            <a:schemeClr val="tx1"/>
                          </a:solidFill>
                          <a:effectLst/>
                          <a:latin typeface="Calibri" pitchFamily="34" charset="0"/>
                        </a:rPr>
                        <a:t>Contul de profit şi pierdere</a:t>
                      </a:r>
                      <a:endParaRPr kumimoji="0" lang="en-US" altLang="ro-RO" sz="1800" b="1" i="0" u="none" strike="noStrike" cap="none" normalizeH="0" baseline="0" dirty="0">
                        <a:ln>
                          <a:noFill/>
                        </a:ln>
                        <a:solidFill>
                          <a:srgbClr val="00206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0543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91887" y="651024"/>
            <a:ext cx="8004175" cy="4521200"/>
          </a:xfrm>
        </p:spPr>
        <p:txBody>
          <a:bodyPr>
            <a:normAutofit/>
          </a:bodyPr>
          <a:lstStyle/>
          <a:p>
            <a:pPr marL="0" indent="0" algn="just">
              <a:lnSpc>
                <a:spcPct val="150000"/>
              </a:lnSpc>
              <a:spcBef>
                <a:spcPts val="600"/>
              </a:spcBef>
              <a:buClr>
                <a:srgbClr val="0070C0"/>
              </a:buClr>
              <a:buNone/>
              <a:defRPr/>
            </a:pPr>
            <a:r>
              <a:rPr lang="ro-MO" sz="2600" b="1" i="1" dirty="0"/>
              <a:t> 	</a:t>
            </a:r>
            <a:r>
              <a:rPr lang="vi-VN" sz="2600" b="1" i="1" dirty="0"/>
              <a:t>Cedări</a:t>
            </a:r>
            <a:r>
              <a:rPr lang="ro-MO" sz="2600" b="1" i="1" dirty="0"/>
              <a:t> </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fr-FR" sz="3200" cap="all" dirty="0"/>
              <a:t>IAS</a:t>
            </a:r>
            <a:r>
              <a:rPr lang="fr-FR" sz="3200" dirty="0">
                <a:solidFill>
                  <a:srgbClr val="002060"/>
                </a:solidFill>
                <a:latin typeface="Arial Narrow" pitchFamily="34" charset="0"/>
              </a:rPr>
              <a:t> </a:t>
            </a:r>
            <a:r>
              <a:rPr lang="ro-MO" sz="3200" cap="all" dirty="0"/>
              <a:t>40</a:t>
            </a:r>
            <a:r>
              <a:rPr lang="fr-FR" sz="3200" cap="all" dirty="0"/>
              <a:t> </a:t>
            </a:r>
            <a:r>
              <a:rPr lang="ro-MO" sz="3200" cap="all" dirty="0"/>
              <a:t>investiții imobiliare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84085481"/>
              </p:ext>
            </p:extLst>
          </p:nvPr>
        </p:nvGraphicFramePr>
        <p:xfrm>
          <a:off x="864704" y="1431235"/>
          <a:ext cx="10605053" cy="487119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235498">
                  <a:extLst>
                    <a:ext uri="{9D8B030D-6E8A-4147-A177-3AD203B41FA5}">
                      <a16:colId xmlns:a16="http://schemas.microsoft.com/office/drawing/2014/main" val="20000"/>
                    </a:ext>
                  </a:extLst>
                </a:gridCol>
                <a:gridCol w="6369555">
                  <a:extLst>
                    <a:ext uri="{9D8B030D-6E8A-4147-A177-3AD203B41FA5}">
                      <a16:colId xmlns:a16="http://schemas.microsoft.com/office/drawing/2014/main" val="20001"/>
                    </a:ext>
                  </a:extLst>
                </a:gridCol>
              </a:tblGrid>
              <a:tr h="528290">
                <a:tc>
                  <a:txBody>
                    <a:bodyPr/>
                    <a:lstStyle/>
                    <a:p>
                      <a:pPr algn="ctr">
                        <a:lnSpc>
                          <a:spcPct val="150000"/>
                        </a:lnSpc>
                      </a:pPr>
                      <a:r>
                        <a:rPr lang="en-US" sz="1800" dirty="0">
                          <a:solidFill>
                            <a:schemeClr val="tx1"/>
                          </a:solidFill>
                        </a:rPr>
                        <a:t>OMFP 1802/2014</a:t>
                      </a:r>
                      <a:endParaRPr lang="ro-RO" sz="1800" dirty="0">
                        <a:solidFill>
                          <a:schemeClr val="tx1"/>
                        </a:solidFill>
                      </a:endParaRPr>
                    </a:p>
                  </a:txBody>
                  <a:tcPr/>
                </a:tc>
                <a:tc>
                  <a:txBody>
                    <a:bodyPr/>
                    <a:lstStyle/>
                    <a:p>
                      <a:pPr algn="ctr">
                        <a:lnSpc>
                          <a:spcPct val="150000"/>
                        </a:lnSpc>
                      </a:pPr>
                      <a:r>
                        <a:rPr lang="ro-RO" sz="1800" dirty="0">
                          <a:solidFill>
                            <a:schemeClr val="tx1"/>
                          </a:solidFill>
                        </a:rPr>
                        <a:t>IAS 40</a:t>
                      </a:r>
                    </a:p>
                  </a:txBody>
                  <a:tcPr/>
                </a:tc>
                <a:extLst>
                  <a:ext uri="{0D108BD9-81ED-4DB2-BD59-A6C34878D82A}">
                    <a16:rowId xmlns:a16="http://schemas.microsoft.com/office/drawing/2014/main" val="10000"/>
                  </a:ext>
                </a:extLst>
              </a:tr>
              <a:tr h="4342909">
                <a:tc>
                  <a:txBody>
                    <a:bodyPr/>
                    <a:lstStyle/>
                    <a:p>
                      <a:pPr algn="just">
                        <a:lnSpc>
                          <a:spcPct val="150000"/>
                        </a:lnSpc>
                        <a:spcBef>
                          <a:spcPts val="600"/>
                        </a:spcBef>
                        <a:spcAft>
                          <a:spcPts val="0"/>
                        </a:spcAft>
                      </a:pPr>
                      <a:r>
                        <a:rPr lang="en-US" sz="1800" dirty="0" err="1">
                          <a:effectLst/>
                          <a:latin typeface="+mn-lt"/>
                          <a:ea typeface="Calibri"/>
                          <a:cs typeface="Times New Roman"/>
                        </a:rPr>
                        <a:t>În</a:t>
                      </a:r>
                      <a:r>
                        <a:rPr lang="en-US" sz="1800" dirty="0">
                          <a:effectLst/>
                          <a:latin typeface="+mn-lt"/>
                          <a:ea typeface="Calibri"/>
                          <a:cs typeface="Times New Roman"/>
                        </a:rPr>
                        <a:t> </a:t>
                      </a:r>
                      <a:r>
                        <a:rPr lang="en-US" sz="1800" dirty="0" err="1">
                          <a:effectLst/>
                          <a:latin typeface="+mn-lt"/>
                          <a:ea typeface="Calibri"/>
                          <a:cs typeface="Times New Roman"/>
                        </a:rPr>
                        <a:t>cazul</a:t>
                      </a:r>
                      <a:r>
                        <a:rPr lang="en-US" sz="1800" dirty="0">
                          <a:effectLst/>
                          <a:latin typeface="+mn-lt"/>
                          <a:ea typeface="Calibri"/>
                          <a:cs typeface="Times New Roman"/>
                        </a:rPr>
                        <a:t> </a:t>
                      </a:r>
                      <a:r>
                        <a:rPr lang="en-US" sz="1800" dirty="0" err="1">
                          <a:effectLst/>
                          <a:latin typeface="+mn-lt"/>
                          <a:ea typeface="Calibri"/>
                          <a:cs typeface="Times New Roman"/>
                        </a:rPr>
                        <a:t>în</a:t>
                      </a:r>
                      <a:r>
                        <a:rPr lang="en-US" sz="1800" dirty="0">
                          <a:effectLst/>
                          <a:latin typeface="+mn-lt"/>
                          <a:ea typeface="Calibri"/>
                          <a:cs typeface="Times New Roman"/>
                        </a:rPr>
                        <a:t> care o </a:t>
                      </a:r>
                      <a:r>
                        <a:rPr lang="en-US" sz="1800" dirty="0" err="1">
                          <a:effectLst/>
                          <a:latin typeface="+mn-lt"/>
                          <a:ea typeface="Calibri"/>
                          <a:cs typeface="Times New Roman"/>
                        </a:rPr>
                        <a:t>entitate</a:t>
                      </a:r>
                      <a:r>
                        <a:rPr lang="en-US" sz="1800" dirty="0">
                          <a:effectLst/>
                          <a:latin typeface="+mn-lt"/>
                          <a:ea typeface="Calibri"/>
                          <a:cs typeface="Times New Roman"/>
                        </a:rPr>
                        <a:t> decide </a:t>
                      </a:r>
                      <a:r>
                        <a:rPr lang="en-US" sz="1800" dirty="0" err="1">
                          <a:effectLst/>
                          <a:latin typeface="+mn-lt"/>
                          <a:ea typeface="Calibri"/>
                          <a:cs typeface="Times New Roman"/>
                        </a:rPr>
                        <a:t>să</a:t>
                      </a:r>
                      <a:r>
                        <a:rPr lang="en-US" sz="1800" dirty="0">
                          <a:effectLst/>
                          <a:latin typeface="+mn-lt"/>
                          <a:ea typeface="Calibri"/>
                          <a:cs typeface="Times New Roman"/>
                        </a:rPr>
                        <a:t> </a:t>
                      </a:r>
                      <a:r>
                        <a:rPr lang="en-US" sz="1800" dirty="0" err="1">
                          <a:effectLst/>
                          <a:latin typeface="+mn-lt"/>
                          <a:ea typeface="Calibri"/>
                          <a:cs typeface="Times New Roman"/>
                        </a:rPr>
                        <a:t>cedeze</a:t>
                      </a:r>
                      <a:r>
                        <a:rPr lang="en-US" sz="1800" dirty="0">
                          <a:effectLst/>
                          <a:latin typeface="+mn-lt"/>
                          <a:ea typeface="Calibri"/>
                          <a:cs typeface="Times New Roman"/>
                        </a:rPr>
                        <a:t> o </a:t>
                      </a:r>
                      <a:r>
                        <a:rPr lang="en-US" sz="1800" dirty="0" err="1">
                          <a:effectLst/>
                          <a:latin typeface="+mn-lt"/>
                          <a:ea typeface="Calibri"/>
                          <a:cs typeface="Times New Roman"/>
                        </a:rPr>
                        <a:t>investiţie</a:t>
                      </a:r>
                      <a:r>
                        <a:rPr lang="en-US" sz="1800" dirty="0">
                          <a:effectLst/>
                          <a:latin typeface="+mn-lt"/>
                          <a:ea typeface="Calibri"/>
                          <a:cs typeface="Times New Roman"/>
                        </a:rPr>
                        <a:t> </a:t>
                      </a:r>
                      <a:r>
                        <a:rPr lang="en-US" sz="1800" dirty="0" err="1">
                          <a:effectLst/>
                          <a:latin typeface="+mn-lt"/>
                          <a:ea typeface="Calibri"/>
                          <a:cs typeface="Times New Roman"/>
                        </a:rPr>
                        <a:t>imobiliară</a:t>
                      </a:r>
                      <a:r>
                        <a:rPr lang="en-US" sz="1800" dirty="0">
                          <a:effectLst/>
                          <a:latin typeface="+mn-lt"/>
                          <a:ea typeface="Calibri"/>
                          <a:cs typeface="Times New Roman"/>
                        </a:rPr>
                        <a:t>, cu </a:t>
                      </a:r>
                      <a:r>
                        <a:rPr lang="en-US" sz="1800" dirty="0" err="1">
                          <a:effectLst/>
                          <a:latin typeface="+mn-lt"/>
                          <a:ea typeface="Calibri"/>
                          <a:cs typeface="Times New Roman"/>
                        </a:rPr>
                        <a:t>sau</a:t>
                      </a:r>
                      <a:r>
                        <a:rPr lang="en-US" sz="1800" dirty="0">
                          <a:effectLst/>
                          <a:latin typeface="+mn-lt"/>
                          <a:ea typeface="Calibri"/>
                          <a:cs typeface="Times New Roman"/>
                        </a:rPr>
                        <a:t> </a:t>
                      </a:r>
                      <a:r>
                        <a:rPr lang="en-US" sz="1800" dirty="0" err="1">
                          <a:effectLst/>
                          <a:latin typeface="+mn-lt"/>
                          <a:ea typeface="Calibri"/>
                          <a:cs typeface="Times New Roman"/>
                        </a:rPr>
                        <a:t>fără</a:t>
                      </a:r>
                      <a:r>
                        <a:rPr lang="en-US" sz="1800" dirty="0">
                          <a:effectLst/>
                          <a:latin typeface="+mn-lt"/>
                          <a:ea typeface="Calibri"/>
                          <a:cs typeface="Times New Roman"/>
                        </a:rPr>
                        <a:t> </a:t>
                      </a:r>
                      <a:r>
                        <a:rPr lang="en-US" sz="1800" dirty="0" err="1">
                          <a:effectLst/>
                          <a:latin typeface="+mn-lt"/>
                          <a:ea typeface="Calibri"/>
                          <a:cs typeface="Times New Roman"/>
                        </a:rPr>
                        <a:t>amenajări</a:t>
                      </a:r>
                      <a:r>
                        <a:rPr lang="en-US" sz="1800" dirty="0">
                          <a:effectLst/>
                          <a:latin typeface="+mn-lt"/>
                          <a:ea typeface="Calibri"/>
                          <a:cs typeface="Times New Roman"/>
                        </a:rPr>
                        <a:t> </a:t>
                      </a:r>
                      <a:r>
                        <a:rPr lang="en-US" sz="1800" dirty="0" err="1">
                          <a:effectLst/>
                          <a:latin typeface="+mn-lt"/>
                          <a:ea typeface="Calibri"/>
                          <a:cs typeface="Times New Roman"/>
                        </a:rPr>
                        <a:t>suplimentare</a:t>
                      </a:r>
                      <a:r>
                        <a:rPr lang="en-US" sz="1800" dirty="0">
                          <a:effectLst/>
                          <a:latin typeface="+mn-lt"/>
                          <a:ea typeface="Calibri"/>
                          <a:cs typeface="Times New Roman"/>
                        </a:rPr>
                        <a:t>, </a:t>
                      </a:r>
                      <a:r>
                        <a:rPr lang="en-US" sz="1800" dirty="0" err="1">
                          <a:effectLst/>
                          <a:latin typeface="+mn-lt"/>
                          <a:ea typeface="Calibri"/>
                          <a:cs typeface="Times New Roman"/>
                        </a:rPr>
                        <a:t>entitatea</a:t>
                      </a:r>
                      <a:r>
                        <a:rPr lang="en-US" sz="1800" dirty="0">
                          <a:effectLst/>
                          <a:latin typeface="+mn-lt"/>
                          <a:ea typeface="Calibri"/>
                          <a:cs typeface="Times New Roman"/>
                        </a:rPr>
                        <a:t> </a:t>
                      </a:r>
                      <a:r>
                        <a:rPr lang="en-US" sz="1800" dirty="0" err="1">
                          <a:effectLst/>
                          <a:latin typeface="+mn-lt"/>
                          <a:ea typeface="Calibri"/>
                          <a:cs typeface="Times New Roman"/>
                        </a:rPr>
                        <a:t>continuă</a:t>
                      </a:r>
                      <a:r>
                        <a:rPr lang="en-US" sz="1800" dirty="0">
                          <a:effectLst/>
                          <a:latin typeface="+mn-lt"/>
                          <a:ea typeface="Calibri"/>
                          <a:cs typeface="Times New Roman"/>
                        </a:rPr>
                        <a:t> </a:t>
                      </a:r>
                      <a:r>
                        <a:rPr lang="en-US" sz="1800" dirty="0" err="1">
                          <a:effectLst/>
                          <a:latin typeface="+mn-lt"/>
                          <a:ea typeface="Calibri"/>
                          <a:cs typeface="Times New Roman"/>
                        </a:rPr>
                        <a:t>să</a:t>
                      </a:r>
                      <a:r>
                        <a:rPr lang="en-US" sz="1800" dirty="0">
                          <a:effectLst/>
                          <a:latin typeface="+mn-lt"/>
                          <a:ea typeface="Calibri"/>
                          <a:cs typeface="Times New Roman"/>
                        </a:rPr>
                        <a:t> </a:t>
                      </a:r>
                      <a:r>
                        <a:rPr lang="en-US" sz="1800" dirty="0" err="1">
                          <a:effectLst/>
                          <a:latin typeface="+mn-lt"/>
                          <a:ea typeface="Calibri"/>
                          <a:cs typeface="Times New Roman"/>
                        </a:rPr>
                        <a:t>trateze</a:t>
                      </a:r>
                      <a:r>
                        <a:rPr lang="en-US" sz="1800" dirty="0">
                          <a:effectLst/>
                          <a:latin typeface="+mn-lt"/>
                          <a:ea typeface="Calibri"/>
                          <a:cs typeface="Times New Roman"/>
                        </a:rPr>
                        <a:t> </a:t>
                      </a:r>
                      <a:r>
                        <a:rPr lang="en-US" sz="1800" dirty="0" err="1">
                          <a:effectLst/>
                          <a:latin typeface="+mn-lt"/>
                          <a:ea typeface="Calibri"/>
                          <a:cs typeface="Times New Roman"/>
                        </a:rPr>
                        <a:t>proprietatea</a:t>
                      </a:r>
                      <a:r>
                        <a:rPr lang="en-US" sz="1800" dirty="0">
                          <a:effectLst/>
                          <a:latin typeface="+mn-lt"/>
                          <a:ea typeface="Calibri"/>
                          <a:cs typeface="Times New Roman"/>
                        </a:rPr>
                        <a:t> </a:t>
                      </a:r>
                      <a:r>
                        <a:rPr lang="en-US" sz="1800" dirty="0" err="1">
                          <a:effectLst/>
                          <a:latin typeface="+mn-lt"/>
                          <a:ea typeface="Calibri"/>
                          <a:cs typeface="Times New Roman"/>
                        </a:rPr>
                        <a:t>imobiliară</a:t>
                      </a:r>
                      <a:r>
                        <a:rPr lang="en-US" sz="1800" dirty="0">
                          <a:effectLst/>
                          <a:latin typeface="+mn-lt"/>
                          <a:ea typeface="Calibri"/>
                          <a:cs typeface="Times New Roman"/>
                        </a:rPr>
                        <a:t> </a:t>
                      </a:r>
                      <a:r>
                        <a:rPr lang="en-US" sz="1800" dirty="0" err="1">
                          <a:effectLst/>
                          <a:latin typeface="+mn-lt"/>
                          <a:ea typeface="Calibri"/>
                          <a:cs typeface="Times New Roman"/>
                        </a:rPr>
                        <a:t>ca</a:t>
                      </a:r>
                      <a:r>
                        <a:rPr lang="en-US" sz="1800" dirty="0">
                          <a:effectLst/>
                          <a:latin typeface="+mn-lt"/>
                          <a:ea typeface="Calibri"/>
                          <a:cs typeface="Times New Roman"/>
                        </a:rPr>
                        <a:t> </a:t>
                      </a:r>
                      <a:r>
                        <a:rPr lang="en-US" sz="1800" dirty="0" err="1">
                          <a:effectLst/>
                          <a:latin typeface="+mn-lt"/>
                          <a:ea typeface="Calibri"/>
                          <a:cs typeface="Times New Roman"/>
                        </a:rPr>
                        <a:t>investiţie</a:t>
                      </a:r>
                      <a:r>
                        <a:rPr lang="en-US" sz="1800" dirty="0">
                          <a:effectLst/>
                          <a:latin typeface="+mn-lt"/>
                          <a:ea typeface="Calibri"/>
                          <a:cs typeface="Times New Roman"/>
                        </a:rPr>
                        <a:t> </a:t>
                      </a:r>
                      <a:r>
                        <a:rPr lang="en-US" sz="1800" dirty="0" err="1">
                          <a:effectLst/>
                          <a:latin typeface="+mn-lt"/>
                          <a:ea typeface="Calibri"/>
                          <a:cs typeface="Times New Roman"/>
                        </a:rPr>
                        <a:t>imobiliară</a:t>
                      </a:r>
                      <a:r>
                        <a:rPr lang="en-US" sz="1800" dirty="0">
                          <a:effectLst/>
                          <a:latin typeface="+mn-lt"/>
                          <a:ea typeface="Calibri"/>
                          <a:cs typeface="Times New Roman"/>
                        </a:rPr>
                        <a:t> </a:t>
                      </a:r>
                      <a:r>
                        <a:rPr lang="en-US" sz="1800" dirty="0" err="1">
                          <a:effectLst/>
                          <a:latin typeface="+mn-lt"/>
                          <a:ea typeface="Calibri"/>
                          <a:cs typeface="Times New Roman"/>
                        </a:rPr>
                        <a:t>până</a:t>
                      </a:r>
                      <a:r>
                        <a:rPr lang="en-US" sz="1800" dirty="0">
                          <a:effectLst/>
                          <a:latin typeface="+mn-lt"/>
                          <a:ea typeface="Calibri"/>
                          <a:cs typeface="Times New Roman"/>
                        </a:rPr>
                        <a:t> </a:t>
                      </a:r>
                      <a:r>
                        <a:rPr lang="en-US" sz="1800" dirty="0" err="1">
                          <a:effectLst/>
                          <a:latin typeface="+mn-lt"/>
                          <a:ea typeface="Calibri"/>
                          <a:cs typeface="Times New Roman"/>
                        </a:rPr>
                        <a:t>în</a:t>
                      </a:r>
                      <a:r>
                        <a:rPr lang="en-US" sz="1800" dirty="0">
                          <a:effectLst/>
                          <a:latin typeface="+mn-lt"/>
                          <a:ea typeface="Calibri"/>
                          <a:cs typeface="Times New Roman"/>
                        </a:rPr>
                        <a:t> </a:t>
                      </a:r>
                      <a:r>
                        <a:rPr lang="en-US" sz="1800" dirty="0" err="1">
                          <a:effectLst/>
                          <a:latin typeface="+mn-lt"/>
                          <a:ea typeface="Calibri"/>
                          <a:cs typeface="Times New Roman"/>
                        </a:rPr>
                        <a:t>momentul</a:t>
                      </a:r>
                      <a:r>
                        <a:rPr lang="en-US" sz="1800" dirty="0">
                          <a:effectLst/>
                          <a:latin typeface="+mn-lt"/>
                          <a:ea typeface="Calibri"/>
                          <a:cs typeface="Times New Roman"/>
                        </a:rPr>
                        <a:t> </a:t>
                      </a:r>
                      <a:r>
                        <a:rPr lang="en-US" sz="1800" dirty="0" err="1">
                          <a:effectLst/>
                          <a:latin typeface="+mn-lt"/>
                          <a:ea typeface="Calibri"/>
                          <a:cs typeface="Times New Roman"/>
                        </a:rPr>
                        <a:t>în</a:t>
                      </a:r>
                      <a:r>
                        <a:rPr lang="en-US" sz="1800" dirty="0">
                          <a:effectLst/>
                          <a:latin typeface="+mn-lt"/>
                          <a:ea typeface="Calibri"/>
                          <a:cs typeface="Times New Roman"/>
                        </a:rPr>
                        <a:t> care </a:t>
                      </a:r>
                      <a:r>
                        <a:rPr lang="en-US" sz="1800" dirty="0" err="1">
                          <a:effectLst/>
                          <a:latin typeface="+mn-lt"/>
                          <a:ea typeface="Calibri"/>
                          <a:cs typeface="Times New Roman"/>
                        </a:rPr>
                        <a:t>aceasta</a:t>
                      </a:r>
                      <a:r>
                        <a:rPr lang="en-US" sz="1800" dirty="0">
                          <a:effectLst/>
                          <a:latin typeface="+mn-lt"/>
                          <a:ea typeface="Calibri"/>
                          <a:cs typeface="Times New Roman"/>
                        </a:rPr>
                        <a:t> </a:t>
                      </a:r>
                      <a:r>
                        <a:rPr lang="en-US" sz="1800" dirty="0" err="1">
                          <a:effectLst/>
                          <a:latin typeface="+mn-lt"/>
                          <a:ea typeface="Calibri"/>
                          <a:cs typeface="Times New Roman"/>
                        </a:rPr>
                        <a:t>este</a:t>
                      </a:r>
                      <a:r>
                        <a:rPr lang="en-US" sz="1800" dirty="0">
                          <a:effectLst/>
                          <a:latin typeface="+mn-lt"/>
                          <a:ea typeface="Calibri"/>
                          <a:cs typeface="Times New Roman"/>
                        </a:rPr>
                        <a:t> </a:t>
                      </a:r>
                      <a:r>
                        <a:rPr lang="en-US" sz="1800" dirty="0" err="1">
                          <a:effectLst/>
                          <a:latin typeface="+mn-lt"/>
                          <a:ea typeface="Calibri"/>
                          <a:cs typeface="Times New Roman"/>
                        </a:rPr>
                        <a:t>scoasă</a:t>
                      </a:r>
                      <a:r>
                        <a:rPr lang="en-US" sz="1800" dirty="0">
                          <a:effectLst/>
                          <a:latin typeface="+mn-lt"/>
                          <a:ea typeface="Calibri"/>
                          <a:cs typeface="Times New Roman"/>
                        </a:rPr>
                        <a:t> din </a:t>
                      </a:r>
                      <a:r>
                        <a:rPr lang="en-US" sz="1800" dirty="0" err="1">
                          <a:effectLst/>
                          <a:latin typeface="+mn-lt"/>
                          <a:ea typeface="Calibri"/>
                          <a:cs typeface="Times New Roman"/>
                        </a:rPr>
                        <a:t>evidenţă</a:t>
                      </a:r>
                      <a:r>
                        <a:rPr lang="en-US" sz="1800" dirty="0">
                          <a:effectLst/>
                          <a:latin typeface="+mn-lt"/>
                          <a:ea typeface="Calibri"/>
                          <a:cs typeface="Times New Roman"/>
                        </a:rPr>
                        <a:t>.(</a:t>
                      </a:r>
                      <a:r>
                        <a:rPr lang="ro-MO" sz="1800" dirty="0">
                          <a:effectLst/>
                          <a:latin typeface="+mn-lt"/>
                          <a:ea typeface="Calibri"/>
                          <a:cs typeface="Times New Roman"/>
                        </a:rPr>
                        <a:t>A</a:t>
                      </a:r>
                      <a:r>
                        <a:rPr lang="en-US" sz="1800" dirty="0">
                          <a:effectLst/>
                          <a:latin typeface="+mn-lt"/>
                          <a:ea typeface="Calibri"/>
                          <a:cs typeface="Times New Roman"/>
                        </a:rPr>
                        <a:t>rt.205)</a:t>
                      </a:r>
                      <a:endParaRPr lang="ro-RO" sz="1800" dirty="0">
                        <a:effectLst/>
                        <a:latin typeface="+mn-lt"/>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171450" indent="-171450" algn="just" fontAlgn="ctr">
                        <a:lnSpc>
                          <a:spcPct val="150000"/>
                        </a:lnSpc>
                        <a:spcBef>
                          <a:spcPts val="600"/>
                        </a:spcBef>
                        <a:spcAft>
                          <a:spcPts val="400"/>
                        </a:spcAft>
                        <a:buFont typeface="Arial" pitchFamily="34" charset="0"/>
                        <a:buChar char="•"/>
                        <a:tabLst>
                          <a:tab pos="228600" algn="l"/>
                        </a:tabLst>
                      </a:pPr>
                      <a:r>
                        <a:rPr lang="ro-RO" sz="1800" dirty="0">
                          <a:solidFill>
                            <a:schemeClr val="tx1"/>
                          </a:solidFill>
                          <a:effectLst/>
                          <a:latin typeface="+mn-lt"/>
                          <a:ea typeface="Calibri"/>
                          <a:cs typeface="Times New Roman"/>
                        </a:rPr>
                        <a:t>O </a:t>
                      </a:r>
                      <a:r>
                        <a:rPr lang="ro-RO" sz="1800" b="1" dirty="0">
                          <a:solidFill>
                            <a:schemeClr val="tx1"/>
                          </a:solidFill>
                          <a:effectLst/>
                          <a:latin typeface="+mn-lt"/>
                          <a:ea typeface="Calibri"/>
                          <a:cs typeface="Times New Roman"/>
                        </a:rPr>
                        <a:t>investiţie imobiliară trebuie derecunoscută</a:t>
                      </a:r>
                      <a:r>
                        <a:rPr lang="ro-RO" sz="1800" dirty="0">
                          <a:solidFill>
                            <a:schemeClr val="tx1"/>
                          </a:solidFill>
                          <a:effectLst/>
                          <a:latin typeface="+mn-lt"/>
                          <a:ea typeface="Calibri"/>
                          <a:cs typeface="Times New Roman"/>
                        </a:rPr>
                        <a:t> (eliminată din situaţia poziţiei financiare) în </a:t>
                      </a:r>
                      <a:r>
                        <a:rPr lang="ro-RO" sz="1800" b="1" dirty="0">
                          <a:solidFill>
                            <a:schemeClr val="tx1"/>
                          </a:solidFill>
                          <a:effectLst/>
                          <a:latin typeface="+mn-lt"/>
                          <a:ea typeface="Calibri"/>
                          <a:cs typeface="Times New Roman"/>
                        </a:rPr>
                        <a:t>momentul cedării sau</a:t>
                      </a:r>
                      <a:r>
                        <a:rPr lang="ro-RO" sz="1800" dirty="0">
                          <a:solidFill>
                            <a:schemeClr val="tx1"/>
                          </a:solidFill>
                          <a:effectLst/>
                          <a:latin typeface="+mn-lt"/>
                          <a:ea typeface="Calibri"/>
                          <a:cs typeface="Times New Roman"/>
                        </a:rPr>
                        <a:t> atunci când investiţia imobiliară </a:t>
                      </a:r>
                      <a:r>
                        <a:rPr lang="ro-RO" sz="1800" b="1" dirty="0">
                          <a:solidFill>
                            <a:schemeClr val="tx1"/>
                          </a:solidFill>
                          <a:effectLst/>
                          <a:latin typeface="+mn-lt"/>
                          <a:ea typeface="Calibri"/>
                          <a:cs typeface="Times New Roman"/>
                        </a:rPr>
                        <a:t>este definitiv retrasă din folosinţă</a:t>
                      </a:r>
                      <a:r>
                        <a:rPr lang="ro-RO" sz="1800" dirty="0">
                          <a:solidFill>
                            <a:schemeClr val="tx1"/>
                          </a:solidFill>
                          <a:effectLst/>
                          <a:latin typeface="+mn-lt"/>
                          <a:ea typeface="Calibri"/>
                          <a:cs typeface="Times New Roman"/>
                        </a:rPr>
                        <a:t> şi </a:t>
                      </a:r>
                      <a:r>
                        <a:rPr lang="ro-RO" sz="1800" b="1" dirty="0">
                          <a:solidFill>
                            <a:schemeClr val="tx1"/>
                          </a:solidFill>
                          <a:effectLst/>
                          <a:latin typeface="+mn-lt"/>
                          <a:ea typeface="Calibri"/>
                          <a:cs typeface="Times New Roman"/>
                        </a:rPr>
                        <a:t>nu se mai preconizează apariţia de beneficii economice viitoare din cedarea ei</a:t>
                      </a:r>
                      <a:r>
                        <a:rPr lang="ro-RO" sz="1800" dirty="0">
                          <a:solidFill>
                            <a:schemeClr val="tx1"/>
                          </a:solidFill>
                          <a:effectLst/>
                          <a:latin typeface="+mn-lt"/>
                          <a:ea typeface="Calibri"/>
                          <a:cs typeface="Times New Roman"/>
                        </a:rPr>
                        <a:t>. (IAS</a:t>
                      </a:r>
                      <a:r>
                        <a:rPr lang="ro-RO" sz="1800" baseline="0" dirty="0">
                          <a:solidFill>
                            <a:schemeClr val="tx1"/>
                          </a:solidFill>
                          <a:effectLst/>
                          <a:latin typeface="+mn-lt"/>
                          <a:ea typeface="Calibri"/>
                          <a:cs typeface="Times New Roman"/>
                        </a:rPr>
                        <a:t> 40, </a:t>
                      </a:r>
                      <a:r>
                        <a:rPr lang="ro-RO" sz="1800" dirty="0">
                          <a:solidFill>
                            <a:schemeClr val="tx1"/>
                          </a:solidFill>
                          <a:effectLst/>
                          <a:latin typeface="+mn-lt"/>
                          <a:ea typeface="Calibri"/>
                          <a:cs typeface="Times New Roman"/>
                        </a:rPr>
                        <a:t>66)</a:t>
                      </a:r>
                    </a:p>
                    <a:p>
                      <a:pPr marL="171450" indent="-171450" algn="just" fontAlgn="ctr">
                        <a:lnSpc>
                          <a:spcPct val="150000"/>
                        </a:lnSpc>
                        <a:spcBef>
                          <a:spcPts val="600"/>
                        </a:spcBef>
                        <a:spcAft>
                          <a:spcPts val="565"/>
                        </a:spcAft>
                        <a:buFont typeface="Arial" pitchFamily="34" charset="0"/>
                        <a:buChar char="•"/>
                        <a:tabLst>
                          <a:tab pos="228600" algn="l"/>
                        </a:tabLst>
                      </a:pPr>
                      <a:r>
                        <a:rPr lang="ro-RO" sz="1800" b="1" dirty="0">
                          <a:solidFill>
                            <a:schemeClr val="tx1"/>
                          </a:solidFill>
                          <a:effectLst/>
                          <a:latin typeface="+mn-lt"/>
                          <a:ea typeface="Calibri"/>
                          <a:cs typeface="Times New Roman"/>
                        </a:rPr>
                        <a:t>Câştigurile sau pierderile generate de casarea sau cedarea</a:t>
                      </a:r>
                      <a:r>
                        <a:rPr lang="ro-RO" sz="1800" dirty="0">
                          <a:solidFill>
                            <a:schemeClr val="tx1"/>
                          </a:solidFill>
                          <a:effectLst/>
                          <a:latin typeface="+mn-lt"/>
                          <a:ea typeface="Calibri"/>
                          <a:cs typeface="Times New Roman"/>
                        </a:rPr>
                        <a:t> unei investiţii imobiliare trebuie determinate </a:t>
                      </a:r>
                      <a:r>
                        <a:rPr lang="ro-RO" sz="1800" b="1" dirty="0">
                          <a:solidFill>
                            <a:schemeClr val="tx1"/>
                          </a:solidFill>
                          <a:effectLst/>
                          <a:latin typeface="+mn-lt"/>
                          <a:ea typeface="Calibri"/>
                          <a:cs typeface="Times New Roman"/>
                        </a:rPr>
                        <a:t>ca diferenţă între încasările nete din cedare</a:t>
                      </a:r>
                      <a:r>
                        <a:rPr lang="ro-RO" sz="1800" dirty="0">
                          <a:solidFill>
                            <a:schemeClr val="tx1"/>
                          </a:solidFill>
                          <a:effectLst/>
                          <a:latin typeface="+mn-lt"/>
                          <a:ea typeface="Calibri"/>
                          <a:cs typeface="Times New Roman"/>
                        </a:rPr>
                        <a:t> şi </a:t>
                      </a:r>
                      <a:r>
                        <a:rPr lang="ro-RO" sz="1800" b="1" dirty="0">
                          <a:solidFill>
                            <a:schemeClr val="tx1"/>
                          </a:solidFill>
                          <a:effectLst/>
                          <a:latin typeface="+mn-lt"/>
                          <a:ea typeface="Calibri"/>
                          <a:cs typeface="Times New Roman"/>
                        </a:rPr>
                        <a:t>valoarea contabilă a activului</a:t>
                      </a:r>
                      <a:r>
                        <a:rPr lang="ro-RO" sz="1800" dirty="0">
                          <a:solidFill>
                            <a:schemeClr val="tx1"/>
                          </a:solidFill>
                          <a:effectLst/>
                          <a:latin typeface="+mn-lt"/>
                          <a:ea typeface="Calibri"/>
                          <a:cs typeface="Times New Roman"/>
                        </a:rPr>
                        <a:t> şi trebuie </a:t>
                      </a:r>
                      <a:r>
                        <a:rPr lang="ro-RO" sz="1800" b="1" dirty="0">
                          <a:solidFill>
                            <a:schemeClr val="tx1"/>
                          </a:solidFill>
                          <a:effectLst/>
                          <a:latin typeface="+mn-lt"/>
                          <a:ea typeface="Calibri"/>
                          <a:cs typeface="Times New Roman"/>
                        </a:rPr>
                        <a:t>recunoscute în profit sau pierdere </a:t>
                      </a:r>
                      <a:r>
                        <a:rPr lang="ro-RO" sz="1800" dirty="0">
                          <a:solidFill>
                            <a:schemeClr val="tx1"/>
                          </a:solidFill>
                          <a:effectLst/>
                          <a:latin typeface="+mn-lt"/>
                          <a:ea typeface="Calibri"/>
                          <a:cs typeface="Times New Roman"/>
                        </a:rPr>
                        <a:t>(...) în perioada scoaterii din uz sau a cedării.” (IAS</a:t>
                      </a:r>
                      <a:r>
                        <a:rPr lang="ro-RO" sz="1800" baseline="0" dirty="0">
                          <a:solidFill>
                            <a:schemeClr val="tx1"/>
                          </a:solidFill>
                          <a:effectLst/>
                          <a:latin typeface="+mn-lt"/>
                          <a:ea typeface="Calibri"/>
                          <a:cs typeface="Times New Roman"/>
                        </a:rPr>
                        <a:t> 40, </a:t>
                      </a:r>
                      <a:r>
                        <a:rPr lang="ro-RO" sz="1800" dirty="0">
                          <a:solidFill>
                            <a:schemeClr val="tx1"/>
                          </a:solidFill>
                          <a:effectLst/>
                          <a:latin typeface="+mn-lt"/>
                          <a:ea typeface="Calibri"/>
                          <a:cs typeface="Times New Roman"/>
                        </a:rPr>
                        <a:t>69)</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45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367FF-A75A-8D5B-CD3E-78E548FFB179}"/>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AC9D7A7B-8175-539C-2D8B-5BB2DC550DA0}"/>
              </a:ext>
            </a:extLst>
          </p:cNvPr>
          <p:cNvSpPr/>
          <p:nvPr/>
        </p:nvSpPr>
        <p:spPr>
          <a:xfrm>
            <a:off x="0" y="5485856"/>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A0D28902-E8E6-5983-DBD4-DA7B0D00731B}"/>
              </a:ext>
            </a:extLst>
          </p:cNvPr>
          <p:cNvSpPr txBox="1"/>
          <p:nvPr/>
        </p:nvSpPr>
        <p:spPr>
          <a:xfrm>
            <a:off x="685800" y="1574800"/>
            <a:ext cx="10185400" cy="714811"/>
          </a:xfrm>
          <a:prstGeom prst="rect">
            <a:avLst/>
          </a:prstGeom>
        </p:spPr>
        <p:txBody>
          <a:bodyPr wrap="square" lIns="0" tIns="0" rIns="0" bIns="0" rtlCol="0" anchor="t">
            <a:spAutoFit/>
          </a:bodyPr>
          <a:lstStyle/>
          <a:p>
            <a:pPr algn="ctr">
              <a:lnSpc>
                <a:spcPts val="6425"/>
              </a:lnSpc>
            </a:pPr>
            <a:r>
              <a:rPr lang="ro-RO" sz="2933" b="1" dirty="0">
                <a:solidFill>
                  <a:srgbClr val="0070C0"/>
                </a:solidFill>
              </a:rPr>
              <a:t>APLICAȚII</a:t>
            </a:r>
            <a:endParaRPr lang="en-US" sz="2933"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93A68625-5A27-FBE5-3C5A-CF0060FEFB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08400" y="2870200"/>
            <a:ext cx="4470400" cy="2917825"/>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83AE1CC1-45C2-7DCB-6FE5-0485ECC3E6FB}"/>
              </a:ext>
            </a:extLst>
          </p:cNvPr>
          <p:cNvSpPr/>
          <p:nvPr/>
        </p:nvSpPr>
        <p:spPr>
          <a:xfrm>
            <a:off x="2302757" y="6181725"/>
            <a:ext cx="4947797"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F4064ECC-8E75-8B42-17CE-D0B0CDF912BD}"/>
              </a:ext>
            </a:extLst>
          </p:cNvPr>
          <p:cNvSpPr txBox="1"/>
          <p:nvPr/>
        </p:nvSpPr>
        <p:spPr>
          <a:xfrm>
            <a:off x="8686913" y="6322781"/>
            <a:ext cx="3399584" cy="179536"/>
          </a:xfrm>
          <a:prstGeom prst="rect">
            <a:avLst/>
          </a:prstGeom>
        </p:spPr>
        <p:txBody>
          <a:bodyPr lIns="0" tIns="0" rIns="0" bIns="0" rtlCol="0" anchor="t">
            <a:spAutoFit/>
          </a:bodyPr>
          <a:lstStyle/>
          <a:p>
            <a:pPr algn="r">
              <a:lnSpc>
                <a:spcPts val="1367"/>
              </a:lnSpc>
            </a:pPr>
            <a:r>
              <a:rPr lang="en-US" sz="1367">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04BA35AD-9879-090D-2855-5ABC5D414F3B}"/>
              </a:ext>
            </a:extLst>
          </p:cNvPr>
          <p:cNvSpPr/>
          <p:nvPr/>
        </p:nvSpPr>
        <p:spPr>
          <a:xfrm>
            <a:off x="7244204" y="6181725"/>
            <a:ext cx="4947797"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53752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C1E0-A7E6-AF62-FBEF-F2DB17D36AD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158A0D6-331F-A8EC-BCFB-E3C9EC5DDAE8}"/>
              </a:ext>
            </a:extLst>
          </p:cNvPr>
          <p:cNvGrpSpPr/>
          <p:nvPr/>
        </p:nvGrpSpPr>
        <p:grpSpPr>
          <a:xfrm>
            <a:off x="7467600" y="-4170"/>
            <a:ext cx="7457884" cy="6858000"/>
            <a:chOff x="0" y="0"/>
            <a:chExt cx="14915767" cy="13716000"/>
          </a:xfrm>
        </p:grpSpPr>
        <p:pic>
          <p:nvPicPr>
            <p:cNvPr id="3" name="Picture 3">
              <a:extLst>
                <a:ext uri="{FF2B5EF4-FFF2-40B4-BE49-F238E27FC236}">
                  <a16:creationId xmlns:a16="http://schemas.microsoft.com/office/drawing/2014/main" id="{0E8544F0-8C97-B679-00AA-476B84C7D4B0}"/>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215D7D78-88F5-3B88-8EF7-2188E888549E}"/>
              </a:ext>
            </a:extLst>
          </p:cNvPr>
          <p:cNvSpPr/>
          <p:nvPr/>
        </p:nvSpPr>
        <p:spPr>
          <a:xfrm>
            <a:off x="0" y="5462092"/>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2648E720-E15D-2B42-1962-CA4E69BFAF88}"/>
              </a:ext>
            </a:extLst>
          </p:cNvPr>
          <p:cNvSpPr txBox="1"/>
          <p:nvPr/>
        </p:nvSpPr>
        <p:spPr>
          <a:xfrm>
            <a:off x="243350" y="2263059"/>
            <a:ext cx="6799167" cy="3979744"/>
          </a:xfrm>
          <a:prstGeom prst="rect">
            <a:avLst/>
          </a:prstGeom>
        </p:spPr>
        <p:txBody>
          <a:bodyPr lIns="0" tIns="0" rIns="0" bIns="0" rtlCol="0" anchor="t">
            <a:spAutoFit/>
          </a:bodyPr>
          <a:lstStyle/>
          <a:p>
            <a:pPr algn="ctr">
              <a:lnSpc>
                <a:spcPts val="6425"/>
              </a:lnSpc>
            </a:pPr>
            <a:r>
              <a:rPr lang="ro-MD" sz="2400" b="1" dirty="0">
                <a:solidFill>
                  <a:srgbClr val="0070C0"/>
                </a:solidFill>
              </a:rPr>
              <a:t>2. IFRS 5 </a:t>
            </a:r>
            <a:r>
              <a:rPr lang="vi-VN" sz="2400" b="1" dirty="0">
                <a:solidFill>
                  <a:srgbClr val="0070C0"/>
                </a:solidFill>
                <a:latin typeface="Calibri body"/>
              </a:rPr>
              <a:t>Active</a:t>
            </a:r>
            <a:r>
              <a:rPr lang="ro-RO" sz="2400" b="1" dirty="0">
                <a:solidFill>
                  <a:srgbClr val="0070C0"/>
                </a:solidFill>
                <a:latin typeface="Calibri body"/>
              </a:rPr>
              <a:t> imobilizate </a:t>
            </a:r>
            <a:r>
              <a:rPr lang="vi-VN" sz="2400" b="1" dirty="0">
                <a:solidFill>
                  <a:srgbClr val="0070C0"/>
                </a:solidFill>
                <a:latin typeface="Calibri body"/>
              </a:rPr>
              <a:t>deținute </a:t>
            </a:r>
            <a:r>
              <a:rPr lang="ro-RO" sz="2400" b="1" dirty="0">
                <a:solidFill>
                  <a:srgbClr val="0070C0"/>
                </a:solidFill>
                <a:latin typeface="Calibri body"/>
              </a:rPr>
              <a:t>în vederea </a:t>
            </a:r>
            <a:r>
              <a:rPr lang="vi-VN" sz="2400" b="1" dirty="0">
                <a:solidFill>
                  <a:srgbClr val="0070C0"/>
                </a:solidFill>
                <a:latin typeface="Calibri body"/>
              </a:rPr>
              <a:t>vânz</a:t>
            </a:r>
            <a:r>
              <a:rPr lang="ro-RO" sz="2400" b="1" dirty="0" err="1">
                <a:solidFill>
                  <a:srgbClr val="0070C0"/>
                </a:solidFill>
                <a:latin typeface="Calibri body"/>
              </a:rPr>
              <a:t>ării</a:t>
            </a:r>
            <a:r>
              <a:rPr lang="vi-VN" sz="2400" b="1" dirty="0">
                <a:solidFill>
                  <a:srgbClr val="0070C0"/>
                </a:solidFill>
                <a:latin typeface="Calibri body"/>
              </a:rPr>
              <a:t> și activități întrerupte </a:t>
            </a:r>
            <a:endParaRPr lang="en-GB" sz="2400" b="1" dirty="0">
              <a:solidFill>
                <a:srgbClr val="0070C0"/>
              </a:solidFill>
            </a:endParaRPr>
          </a:p>
          <a:p>
            <a:pPr algn="ctr">
              <a:lnSpc>
                <a:spcPts val="6425"/>
              </a:lnSpc>
            </a:pPr>
            <a:endParaRPr lang="en-GB" sz="2400" dirty="0"/>
          </a:p>
          <a:p>
            <a:pPr algn="ctr">
              <a:lnSpc>
                <a:spcPts val="6425"/>
              </a:lnSpc>
            </a:pPr>
            <a:endParaRPr lang="en-GB" sz="2400" b="1" dirty="0">
              <a:solidFill>
                <a:srgbClr val="0070C0"/>
              </a:solidFill>
            </a:endParaRPr>
          </a:p>
          <a:p>
            <a:pPr algn="ctr">
              <a:lnSpc>
                <a:spcPts val="6425"/>
              </a:lnSpc>
            </a:pPr>
            <a:endParaRPr lang="ro-RO" sz="2400" b="1" dirty="0">
              <a:solidFill>
                <a:srgbClr val="0070C0"/>
              </a:solidFill>
            </a:endParaRPr>
          </a:p>
        </p:txBody>
      </p:sp>
    </p:spTree>
    <p:extLst>
      <p:ext uri="{BB962C8B-B14F-4D97-AF65-F5344CB8AC3E}">
        <p14:creationId xmlns:p14="http://schemas.microsoft.com/office/powerpoint/2010/main" val="229111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03614" y="2514600"/>
            <a:ext cx="5075237" cy="1557338"/>
          </a:xfrm>
          <a:prstGeom prst="rect">
            <a:avLst/>
          </a:prstGeom>
        </p:spPr>
        <p:txBody>
          <a:bodyPr>
            <a:normAutofit/>
          </a:bodyPr>
          <a:lstStyle>
            <a:lvl1pPr marL="0" indent="0" algn="ctr" rtl="0" eaLnBrk="1" latinLnBrk="0" hangingPunct="1">
              <a:spcBef>
                <a:spcPct val="0"/>
              </a:spcBef>
              <a:buFont typeface="Arial" pitchFamily="34" charset="0"/>
              <a:buNone/>
              <a:defRPr kumimoji="0" sz="2400" b="1" kern="1200" cap="all">
                <a:solidFill>
                  <a:schemeClr val="accent3">
                    <a:shade val="75000"/>
                  </a:schemeClr>
                </a:solidFill>
                <a:latin typeface="+mn-lt"/>
                <a:ea typeface="+mj-ea"/>
                <a:cs typeface="+mj-cs"/>
              </a:defRPr>
            </a:lvl1pPr>
          </a:lstStyle>
          <a:p>
            <a:pPr fontAlgn="auto">
              <a:spcAft>
                <a:spcPts val="0"/>
              </a:spcAft>
              <a:defRPr/>
            </a:pPr>
            <a:endParaRPr lang="en-US" dirty="0"/>
          </a:p>
        </p:txBody>
      </p:sp>
      <p:sp>
        <p:nvSpPr>
          <p:cNvPr id="9" name="Slide Number Placeholder 5"/>
          <p:cNvSpPr txBox="1">
            <a:spLocks/>
          </p:cNvSpPr>
          <p:nvPr/>
        </p:nvSpPr>
        <p:spPr>
          <a:xfrm>
            <a:off x="8470900" y="6548439"/>
            <a:ext cx="1955800" cy="287337"/>
          </a:xfrm>
          <a:prstGeom prst="rect">
            <a:avLst/>
          </a:prstGeom>
        </p:spPr>
        <p:txBody>
          <a:bodyPr lIns="45720" rIns="45720" anchor="ctr">
            <a:normAutofit fontScale="92500" lnSpcReduction="20000"/>
          </a:bodyPr>
          <a:lstStyle>
            <a:defPPr>
              <a:defRPr lang="ro-RO"/>
            </a:defPPr>
            <a:lvl1pPr algn="ctr" rtl="0" eaLnBrk="1" fontAlgn="base" latinLnBrk="0" hangingPunct="1">
              <a:spcBef>
                <a:spcPct val="0"/>
              </a:spcBef>
              <a:spcAft>
                <a:spcPct val="0"/>
              </a:spcAft>
              <a:defRPr kumimoji="0" sz="1600" kern="1200">
                <a:solidFill>
                  <a:schemeClr val="bg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6887672-7CF3-4A60-AB01-E13D1D625D3A}" type="slidenum">
              <a:rPr lang="en-US"/>
              <a:pPr>
                <a:defRPr/>
              </a:pPr>
              <a:t>15</a:t>
            </a:fld>
            <a:endParaRPr lang="en-US" dirty="0"/>
          </a:p>
        </p:txBody>
      </p:sp>
      <p:sp>
        <p:nvSpPr>
          <p:cNvPr id="27" name="Slide Number Placeholder 3">
            <a:extLst>
              <a:ext uri="{FF2B5EF4-FFF2-40B4-BE49-F238E27FC236}">
                <a16:creationId xmlns:a16="http://schemas.microsoft.com/office/drawing/2014/main" id="{69D5CE41-DDC1-4641-ABD5-1DFA48CEF365}"/>
              </a:ext>
            </a:extLst>
          </p:cNvPr>
          <p:cNvSpPr txBox="1">
            <a:spLocks/>
          </p:cNvSpPr>
          <p:nvPr/>
        </p:nvSpPr>
        <p:spPr>
          <a:xfrm>
            <a:off x="8077200" y="6356351"/>
            <a:ext cx="2133600" cy="365125"/>
          </a:xfrm>
          <a:prstGeom prst="rect">
            <a:avLst/>
          </a:prstGeom>
        </p:spPr>
        <p:txBody>
          <a:bodyPr vert="horz" lIns="91440" tIns="45720" rIns="91440" bIns="45720" rtlCol="0" anchor="ctr"/>
          <a:lstStyle>
            <a:defPPr lvl="0">
              <a:defRPr lang="en-GB"/>
            </a:defPPr>
            <a:lvl1pPr lvl="0" algn="r" rtl="0" eaLnBrk="1" fontAlgn="auto" hangingPunct="1">
              <a:spcBef>
                <a:spcPts val="0"/>
              </a:spcBef>
              <a:spcAft>
                <a:spcPts val="0"/>
              </a:spcAft>
              <a:defRPr sz="900" kern="1200" smtClean="0">
                <a:solidFill>
                  <a:schemeClr val="tx1">
                    <a:tint val="75000"/>
                  </a:schemeClr>
                </a:solidFill>
                <a:latin typeface="+mn-lt"/>
                <a:ea typeface="+mn-ea"/>
                <a:cs typeface="+mn-cs"/>
              </a:defRPr>
            </a:lvl1pPr>
            <a:lvl2pPr marL="457200" lvl="1"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lvl="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lvl="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lvl="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lvl="5" algn="l" defTabSz="914400" rtl="0" eaLnBrk="1" latinLnBrk="0" hangingPunct="1">
              <a:defRPr kern="1200">
                <a:solidFill>
                  <a:schemeClr val="tx1"/>
                </a:solidFill>
                <a:latin typeface="Calibri" panose="020F0502020204030204" pitchFamily="34" charset="0"/>
                <a:ea typeface="+mn-ea"/>
                <a:cs typeface="+mn-cs"/>
              </a:defRPr>
            </a:lvl6pPr>
            <a:lvl7pPr marL="2743200" lvl="6" algn="l" defTabSz="914400" rtl="0" eaLnBrk="1" latinLnBrk="0" hangingPunct="1">
              <a:defRPr kern="1200">
                <a:solidFill>
                  <a:schemeClr val="tx1"/>
                </a:solidFill>
                <a:latin typeface="Calibri" panose="020F0502020204030204" pitchFamily="34" charset="0"/>
                <a:ea typeface="+mn-ea"/>
                <a:cs typeface="+mn-cs"/>
              </a:defRPr>
            </a:lvl7pPr>
            <a:lvl8pPr marL="3200400" lvl="7" algn="l" defTabSz="914400" rtl="0" eaLnBrk="1" latinLnBrk="0" hangingPunct="1">
              <a:defRPr kern="1200">
                <a:solidFill>
                  <a:schemeClr val="tx1"/>
                </a:solidFill>
                <a:latin typeface="Calibri" panose="020F0502020204030204" pitchFamily="34" charset="0"/>
                <a:ea typeface="+mn-ea"/>
                <a:cs typeface="+mn-cs"/>
              </a:defRPr>
            </a:lvl8pPr>
            <a:lvl9pPr marL="3657600" lvl="8"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127BE44-A1A0-453A-BB3E-7A779583B457}" type="slidenum">
              <a:rPr lang="en-US" altLang="ro-RO"/>
              <a:pPr>
                <a:defRPr/>
              </a:pPr>
              <a:t>15</a:t>
            </a:fld>
            <a:endParaRPr lang="en-US" altLang="ro-RO" dirty="0"/>
          </a:p>
        </p:txBody>
      </p:sp>
      <p:sp>
        <p:nvSpPr>
          <p:cNvPr id="6" name="Content Placeholder 2"/>
          <p:cNvSpPr>
            <a:spLocks noGrp="1"/>
          </p:cNvSpPr>
          <p:nvPr>
            <p:ph idx="4294967295"/>
          </p:nvPr>
        </p:nvSpPr>
        <p:spPr>
          <a:xfrm>
            <a:off x="1673225" y="1485106"/>
            <a:ext cx="10094705" cy="4687093"/>
          </a:xfrm>
        </p:spPr>
        <p:txBody>
          <a:bodyPr>
            <a:normAutofit lnSpcReduction="10000"/>
          </a:bodyPr>
          <a:lstStyle/>
          <a:p>
            <a:pPr marL="0" indent="0">
              <a:lnSpc>
                <a:spcPct val="150000"/>
              </a:lnSpc>
              <a:spcBef>
                <a:spcPts val="600"/>
              </a:spcBef>
              <a:buNone/>
              <a:defRPr/>
            </a:pPr>
            <a:r>
              <a:rPr lang="ro-RO" sz="2400" b="1" dirty="0">
                <a:solidFill>
                  <a:srgbClr val="FF0000"/>
                </a:solidFill>
              </a:rPr>
              <a:t>OBIECTIVE:</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Identificarea diferențelor existente față de referențialul contabil național: OMFP 1802/2014</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Particularități privind aplicarea IFRS 5 </a:t>
            </a:r>
            <a:r>
              <a:rPr lang="vi-VN" sz="2600" b="1" i="1" dirty="0">
                <a:solidFill>
                  <a:srgbClr val="0070C0"/>
                </a:solidFill>
                <a:latin typeface="Calibri body"/>
              </a:rPr>
              <a:t>Active</a:t>
            </a:r>
            <a:r>
              <a:rPr lang="ro-RO" sz="2600" b="1" i="1" dirty="0">
                <a:solidFill>
                  <a:srgbClr val="0070C0"/>
                </a:solidFill>
                <a:latin typeface="Calibri body"/>
              </a:rPr>
              <a:t> imobilizate </a:t>
            </a:r>
            <a:r>
              <a:rPr lang="vi-VN" sz="2600" b="1" i="1" dirty="0">
                <a:solidFill>
                  <a:srgbClr val="0070C0"/>
                </a:solidFill>
                <a:latin typeface="Calibri body"/>
              </a:rPr>
              <a:t>deținute </a:t>
            </a:r>
            <a:r>
              <a:rPr lang="ro-RO" sz="2600" b="1" i="1" dirty="0">
                <a:solidFill>
                  <a:srgbClr val="0070C0"/>
                </a:solidFill>
                <a:latin typeface="Calibri body"/>
              </a:rPr>
              <a:t>în vederea </a:t>
            </a:r>
            <a:r>
              <a:rPr lang="vi-VN" sz="2600" b="1" i="1" dirty="0">
                <a:solidFill>
                  <a:srgbClr val="0070C0"/>
                </a:solidFill>
                <a:latin typeface="Calibri body"/>
              </a:rPr>
              <a:t>vânz</a:t>
            </a:r>
            <a:r>
              <a:rPr lang="ro-RO" sz="2600" b="1" i="1" dirty="0">
                <a:solidFill>
                  <a:srgbClr val="0070C0"/>
                </a:solidFill>
                <a:latin typeface="Calibri body"/>
              </a:rPr>
              <a:t>ării</a:t>
            </a:r>
            <a:r>
              <a:rPr lang="vi-VN" sz="2600" b="1" i="1" dirty="0">
                <a:solidFill>
                  <a:srgbClr val="0070C0"/>
                </a:solidFill>
                <a:latin typeface="Calibri body"/>
              </a:rPr>
              <a:t> și activități întrerupte</a:t>
            </a:r>
            <a:r>
              <a:rPr lang="ro-RO" sz="2600" b="1" i="1" dirty="0">
                <a:solidFill>
                  <a:srgbClr val="0070C0"/>
                </a:solidFill>
                <a:latin typeface="Calibri body"/>
              </a:rPr>
              <a:t>:</a:t>
            </a:r>
          </a:p>
          <a:p>
            <a:pPr lvl="1" algn="just">
              <a:lnSpc>
                <a:spcPct val="150000"/>
              </a:lnSpc>
              <a:spcBef>
                <a:spcPts val="600"/>
              </a:spcBef>
              <a:buClr>
                <a:srgbClr val="0070C0"/>
              </a:buClr>
              <a:buFont typeface="Wingdings" pitchFamily="2" charset="2"/>
              <a:buChar char="ü"/>
              <a:defRPr/>
            </a:pPr>
            <a:r>
              <a:rPr lang="ro-RO" sz="2300" b="1" i="1" dirty="0">
                <a:solidFill>
                  <a:srgbClr val="0070C0"/>
                </a:solidFill>
              </a:rPr>
              <a:t>Definire și recunoaștere</a:t>
            </a:r>
          </a:p>
          <a:p>
            <a:pPr lvl="1" algn="just">
              <a:lnSpc>
                <a:spcPct val="150000"/>
              </a:lnSpc>
              <a:spcBef>
                <a:spcPts val="600"/>
              </a:spcBef>
              <a:buClr>
                <a:srgbClr val="0070C0"/>
              </a:buClr>
              <a:buFont typeface="Wingdings" pitchFamily="2" charset="2"/>
              <a:buChar char="ü"/>
              <a:defRPr/>
            </a:pPr>
            <a:r>
              <a:rPr lang="ro-RO" sz="2300" b="1" i="1" dirty="0">
                <a:solidFill>
                  <a:srgbClr val="0070C0"/>
                </a:solidFill>
              </a:rPr>
              <a:t>Amortizarea  </a:t>
            </a:r>
          </a:p>
          <a:p>
            <a:pPr lvl="1" algn="just">
              <a:lnSpc>
                <a:spcPct val="150000"/>
              </a:lnSpc>
              <a:spcBef>
                <a:spcPts val="600"/>
              </a:spcBef>
              <a:buClr>
                <a:srgbClr val="0070C0"/>
              </a:buClr>
              <a:buFont typeface="Wingdings" pitchFamily="2" charset="2"/>
              <a:buChar char="ü"/>
              <a:defRPr/>
            </a:pPr>
            <a:r>
              <a:rPr lang="ro-RO" sz="2300" b="1" i="1" dirty="0">
                <a:solidFill>
                  <a:srgbClr val="0070C0"/>
                </a:solidFill>
              </a:rPr>
              <a:t>Transfer de la stocuri la imobilizări corporale</a:t>
            </a:r>
          </a:p>
          <a:p>
            <a:pPr lvl="1" algn="just">
              <a:lnSpc>
                <a:spcPct val="150000"/>
              </a:lnSpc>
              <a:spcBef>
                <a:spcPts val="600"/>
              </a:spcBef>
              <a:buClr>
                <a:srgbClr val="0070C0"/>
              </a:buClr>
              <a:buFont typeface="Wingdings" pitchFamily="2" charset="2"/>
              <a:buChar char="ü"/>
              <a:defRPr/>
            </a:pPr>
            <a:endParaRPr lang="ro-RO" sz="2300" b="1" i="1" dirty="0">
              <a:solidFill>
                <a:srgbClr val="0070C0"/>
              </a:solidFill>
            </a:endParaRPr>
          </a:p>
        </p:txBody>
      </p:sp>
      <p:sp>
        <p:nvSpPr>
          <p:cNvPr id="7" name="Title 2"/>
          <p:cNvSpPr>
            <a:spLocks noGrp="1"/>
          </p:cNvSpPr>
          <p:nvPr>
            <p:ph type="title" idx="4294967295"/>
          </p:nvPr>
        </p:nvSpPr>
        <p:spPr>
          <a:xfrm>
            <a:off x="2196514" y="308769"/>
            <a:ext cx="7689436" cy="1062038"/>
          </a:xfrm>
        </p:spPr>
        <p:txBody>
          <a:bodyPr/>
          <a:lstStyle/>
          <a:p>
            <a:pPr algn="ctr">
              <a:defRPr/>
            </a:pPr>
            <a:r>
              <a:rPr lang="ro-MD" cap="all" dirty="0"/>
              <a:t>IFRS 5</a:t>
            </a:r>
            <a:r>
              <a:rPr lang="vi-VN" cap="all" dirty="0"/>
              <a:t> Activele pe termen lung deținute pentru vânzare și activitățile întrerupte </a:t>
            </a:r>
            <a:endParaRPr lang="en-GB" altLang="ro-RO" cap="all" dirty="0"/>
          </a:p>
        </p:txBody>
      </p:sp>
    </p:spTree>
    <p:extLst>
      <p:ext uri="{BB962C8B-B14F-4D97-AF65-F5344CB8AC3E}">
        <p14:creationId xmlns:p14="http://schemas.microsoft.com/office/powerpoint/2010/main" val="348117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47936" y="1279319"/>
            <a:ext cx="8004175" cy="4521200"/>
          </a:xfrm>
        </p:spPr>
        <p:txBody>
          <a:bodyPr>
            <a:normAutofit/>
          </a:bodyPr>
          <a:lstStyle/>
          <a:p>
            <a:pPr marL="0" indent="0" algn="just">
              <a:lnSpc>
                <a:spcPct val="100000"/>
              </a:lnSpc>
              <a:spcBef>
                <a:spcPts val="0"/>
              </a:spcBef>
              <a:buClr>
                <a:srgbClr val="0070C0"/>
              </a:buClr>
              <a:buNone/>
              <a:defRPr/>
            </a:pPr>
            <a:r>
              <a:rPr lang="ro-RO" sz="2400" b="1" i="1" dirty="0">
                <a:solidFill>
                  <a:schemeClr val="accent5">
                    <a:lumMod val="75000"/>
                  </a:schemeClr>
                </a:solidFill>
              </a:rPr>
              <a:t>Identificarea </a:t>
            </a:r>
            <a:r>
              <a:rPr lang="ro-RO" sz="2400" b="1" i="1" dirty="0">
                <a:solidFill>
                  <a:srgbClr val="FF0000"/>
                </a:solidFill>
              </a:rPr>
              <a:t>diferențelor</a:t>
            </a:r>
            <a:r>
              <a:rPr lang="ro-RO" sz="2400" b="1" i="1" dirty="0">
                <a:solidFill>
                  <a:schemeClr val="accent5">
                    <a:lumMod val="75000"/>
                  </a:schemeClr>
                </a:solidFill>
              </a:rPr>
              <a:t> existente față de referențialul contabil național: OMFP 1802/2014</a:t>
            </a:r>
          </a:p>
          <a:p>
            <a:pPr marL="0" indent="0" algn="just">
              <a:lnSpc>
                <a:spcPct val="150000"/>
              </a:lnSpc>
              <a:spcBef>
                <a:spcPts val="600"/>
              </a:spcBef>
              <a:buClr>
                <a:srgbClr val="0070C0"/>
              </a:buClr>
              <a:buNone/>
              <a:defRPr/>
            </a:pPr>
            <a:endParaRPr lang="ro-RO" sz="2600" b="1" i="1" dirty="0"/>
          </a:p>
        </p:txBody>
      </p:sp>
      <p:graphicFrame>
        <p:nvGraphicFramePr>
          <p:cNvPr id="5" name="Table 4"/>
          <p:cNvGraphicFramePr>
            <a:graphicFrameLocks noGrp="1"/>
          </p:cNvGraphicFramePr>
          <p:nvPr/>
        </p:nvGraphicFramePr>
        <p:xfrm>
          <a:off x="1747936" y="2225337"/>
          <a:ext cx="8724122" cy="401980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464905">
                  <a:extLst>
                    <a:ext uri="{9D8B030D-6E8A-4147-A177-3AD203B41FA5}">
                      <a16:colId xmlns:a16="http://schemas.microsoft.com/office/drawing/2014/main" val="20000"/>
                    </a:ext>
                  </a:extLst>
                </a:gridCol>
                <a:gridCol w="2351314">
                  <a:extLst>
                    <a:ext uri="{9D8B030D-6E8A-4147-A177-3AD203B41FA5}">
                      <a16:colId xmlns:a16="http://schemas.microsoft.com/office/drawing/2014/main" val="20001"/>
                    </a:ext>
                  </a:extLst>
                </a:gridCol>
                <a:gridCol w="4907903">
                  <a:extLst>
                    <a:ext uri="{9D8B030D-6E8A-4147-A177-3AD203B41FA5}">
                      <a16:colId xmlns:a16="http://schemas.microsoft.com/office/drawing/2014/main" val="20002"/>
                    </a:ext>
                  </a:extLst>
                </a:gridCol>
              </a:tblGrid>
              <a:tr h="374790">
                <a:tc>
                  <a:txBody>
                    <a:bodyPr/>
                    <a:lstStyle/>
                    <a:p>
                      <a:pPr algn="ctr"/>
                      <a:r>
                        <a:rPr lang="ro-RO" sz="2000" dirty="0">
                          <a:solidFill>
                            <a:schemeClr val="tx1"/>
                          </a:solidFill>
                        </a:rPr>
                        <a:t> Informații</a:t>
                      </a:r>
                    </a:p>
                  </a:txBody>
                  <a:tcPr/>
                </a:tc>
                <a:tc>
                  <a:txBody>
                    <a:bodyPr/>
                    <a:lstStyle/>
                    <a:p>
                      <a:pPr algn="ctr"/>
                      <a:r>
                        <a:rPr lang="ro-RO" sz="2000" dirty="0">
                          <a:solidFill>
                            <a:schemeClr val="tx1"/>
                          </a:solidFill>
                        </a:rPr>
                        <a:t>OMFP</a:t>
                      </a:r>
                      <a:r>
                        <a:rPr lang="ro-RO" sz="2000" baseline="0" dirty="0">
                          <a:solidFill>
                            <a:schemeClr val="tx1"/>
                          </a:solidFill>
                        </a:rPr>
                        <a:t> 1802/2014</a:t>
                      </a:r>
                      <a:endParaRPr lang="ro-RO" sz="2000" dirty="0">
                        <a:solidFill>
                          <a:schemeClr val="tx1"/>
                        </a:solidFill>
                      </a:endParaRPr>
                    </a:p>
                  </a:txBody>
                  <a:tcPr/>
                </a:tc>
                <a:tc>
                  <a:txBody>
                    <a:bodyPr/>
                    <a:lstStyle/>
                    <a:p>
                      <a:pPr algn="ctr"/>
                      <a:r>
                        <a:rPr lang="ro-RO" sz="2000" dirty="0">
                          <a:solidFill>
                            <a:schemeClr val="tx1"/>
                          </a:solidFill>
                        </a:rPr>
                        <a:t> IFRS 5</a:t>
                      </a:r>
                    </a:p>
                  </a:txBody>
                  <a:tcPr/>
                </a:tc>
                <a:extLst>
                  <a:ext uri="{0D108BD9-81ED-4DB2-BD59-A6C34878D82A}">
                    <a16:rowId xmlns:a16="http://schemas.microsoft.com/office/drawing/2014/main" val="10000"/>
                  </a:ext>
                </a:extLst>
              </a:tr>
              <a:tr h="6054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latin typeface="+mn-lt"/>
                          <a:ea typeface="+mn-ea"/>
                          <a:cs typeface="+mn-cs"/>
                        </a:rPr>
                        <a:t>Definire și recunoaștere</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en-US" sz="1800" dirty="0"/>
                        <a:t>NU</a:t>
                      </a:r>
                      <a:r>
                        <a:rPr lang="en-US" sz="1800" baseline="0" dirty="0"/>
                        <a:t> </a:t>
                      </a:r>
                      <a:endParaRPr lang="ro-RO" sz="1800" baseline="0" dirty="0"/>
                    </a:p>
                    <a:p>
                      <a:pPr algn="ctr"/>
                      <a:r>
                        <a:rPr lang="ro-RO" sz="1800" baseline="0" dirty="0"/>
                        <a:t>(Nu sunt definite)</a:t>
                      </a:r>
                      <a:endParaRPr lang="ro-RO" sz="18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en-US" sz="1800" dirty="0"/>
                        <a:t>DA</a:t>
                      </a:r>
                    </a:p>
                    <a:p>
                      <a:pPr algn="ctr"/>
                      <a:r>
                        <a:rPr lang="en-US" sz="1800" dirty="0"/>
                        <a:t>(</a:t>
                      </a:r>
                      <a:r>
                        <a:rPr lang="en-US" sz="1800" dirty="0" err="1"/>
                        <a:t>Categorie</a:t>
                      </a:r>
                      <a:r>
                        <a:rPr lang="en-US" sz="1800" baseline="0" dirty="0"/>
                        <a:t> distinct</a:t>
                      </a:r>
                      <a:r>
                        <a:rPr lang="ro-RO" sz="1800" baseline="0" dirty="0"/>
                        <a:t>ă)</a:t>
                      </a:r>
                      <a:endParaRPr lang="ro-RO" sz="18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86490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latin typeface="+mn-lt"/>
                          <a:ea typeface="+mn-ea"/>
                          <a:cs typeface="+mn-cs"/>
                        </a:rPr>
                        <a:t>Amortizarea</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ctr">
                        <a:buFont typeface="Arial" pitchFamily="34" charset="0"/>
                        <a:buNone/>
                      </a:pPr>
                      <a:r>
                        <a:rPr lang="ro-RO" sz="1800" dirty="0"/>
                        <a:t>DA</a:t>
                      </a:r>
                    </a:p>
                    <a:p>
                      <a:pPr marL="0" indent="0" algn="ctr">
                        <a:buFont typeface="Arial" pitchFamily="34" charset="0"/>
                        <a:buNone/>
                      </a:pPr>
                      <a:r>
                        <a:rPr lang="ro-RO" sz="1800" dirty="0"/>
                        <a:t>(</a:t>
                      </a:r>
                      <a:r>
                        <a:rPr lang="vi-VN" sz="1800" dirty="0"/>
                        <a:t>Rămân</a:t>
                      </a:r>
                      <a:r>
                        <a:rPr lang="ro-RO" sz="1800" dirty="0"/>
                        <a:t> în categoria activelor imobilizate)</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1" indent="0" algn="ctr" defTabSz="685800" rtl="0" eaLnBrk="1" fontAlgn="auto" latinLnBrk="0" hangingPunct="1">
                        <a:lnSpc>
                          <a:spcPct val="100000"/>
                        </a:lnSpc>
                        <a:spcBef>
                          <a:spcPts val="0"/>
                        </a:spcBef>
                        <a:spcAft>
                          <a:spcPts val="0"/>
                        </a:spcAft>
                        <a:buClrTx/>
                        <a:buSzTx/>
                        <a:buFont typeface="Arial" pitchFamily="34" charset="0"/>
                        <a:buNone/>
                        <a:tabLst/>
                        <a:defRPr/>
                      </a:pPr>
                      <a:r>
                        <a:rPr lang="ro-RO" sz="1800" kern="1200" dirty="0">
                          <a:solidFill>
                            <a:schemeClr val="dk1"/>
                          </a:solidFill>
                          <a:effectLst/>
                          <a:latin typeface="+mn-lt"/>
                          <a:ea typeface="+mn-ea"/>
                          <a:cs typeface="+mn-cs"/>
                        </a:rPr>
                        <a:t>NU</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2069085">
                <a:tc>
                  <a:txBody>
                    <a:bodyPr/>
                    <a:lstStyle/>
                    <a:p>
                      <a:pPr algn="ctr"/>
                      <a:r>
                        <a:rPr lang="ro-RO" sz="1800" b="1" kern="1200" dirty="0">
                          <a:solidFill>
                            <a:schemeClr val="dk1"/>
                          </a:solidFill>
                          <a:effectLst/>
                          <a:latin typeface="+mn-lt"/>
                          <a:ea typeface="+mn-ea"/>
                          <a:cs typeface="+mn-cs"/>
                        </a:rPr>
                        <a:t>Transfer de la stocuri la imobilizări corporale</a:t>
                      </a:r>
                      <a:endParaRPr lang="ro-RO" sz="18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buFont typeface="Arial" pitchFamily="34" charset="0"/>
                        <a:buNone/>
                      </a:pPr>
                      <a:r>
                        <a:rPr lang="ro-RO" sz="1800" dirty="0"/>
                        <a:t>Evaluarea se realizează la cost</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1" indent="0" algn="just" defTabSz="685800" rtl="0" eaLnBrk="1" fontAlgn="auto" latinLnBrk="0" hangingPunct="1">
                        <a:lnSpc>
                          <a:spcPct val="100000"/>
                        </a:lnSpc>
                        <a:spcBef>
                          <a:spcPts val="0"/>
                        </a:spcBef>
                        <a:spcAft>
                          <a:spcPts val="0"/>
                        </a:spcAft>
                        <a:buClrTx/>
                        <a:buSzTx/>
                        <a:buFont typeface="Arial" pitchFamily="34" charset="0"/>
                        <a:buNone/>
                        <a:tabLst/>
                        <a:defRPr/>
                      </a:pPr>
                      <a:r>
                        <a:rPr lang="ro-RO" sz="1800" kern="1200" dirty="0">
                          <a:solidFill>
                            <a:schemeClr val="dk1"/>
                          </a:solidFill>
                          <a:effectLst/>
                          <a:latin typeface="+mn-lt"/>
                          <a:ea typeface="+mn-ea"/>
                          <a:cs typeface="+mn-cs"/>
                        </a:rPr>
                        <a:t>Evaluarea</a:t>
                      </a:r>
                      <a:r>
                        <a:rPr lang="ro-RO" sz="1800" kern="1200" baseline="0" dirty="0">
                          <a:solidFill>
                            <a:schemeClr val="dk1"/>
                          </a:solidFill>
                          <a:effectLst/>
                          <a:latin typeface="+mn-lt"/>
                          <a:ea typeface="+mn-ea"/>
                          <a:cs typeface="+mn-cs"/>
                        </a:rPr>
                        <a:t> se realizează la MIN (</a:t>
                      </a:r>
                      <a:r>
                        <a:rPr lang="ro-RO" sz="1800" b="1" kern="1200" baseline="0" dirty="0">
                          <a:solidFill>
                            <a:schemeClr val="dk1"/>
                          </a:solidFill>
                          <a:effectLst/>
                          <a:latin typeface="+mn-lt"/>
                          <a:ea typeface="+mn-ea"/>
                          <a:cs typeface="+mn-cs"/>
                        </a:rPr>
                        <a:t>Valoarea contabilă înainte</a:t>
                      </a:r>
                      <a:r>
                        <a:rPr lang="ro-RO" sz="1800" kern="1200" baseline="0" dirty="0">
                          <a:solidFill>
                            <a:schemeClr val="dk1"/>
                          </a:solidFill>
                          <a:effectLst/>
                          <a:latin typeface="+mn-lt"/>
                          <a:ea typeface="+mn-ea"/>
                          <a:cs typeface="+mn-cs"/>
                        </a:rPr>
                        <a:t> ca activul să fie clasificat ca deținut spre vânzare ajustată pentru </a:t>
                      </a:r>
                      <a:r>
                        <a:rPr lang="ro-RO" sz="1800" b="1" kern="1200" baseline="0" dirty="0">
                          <a:solidFill>
                            <a:schemeClr val="dk1"/>
                          </a:solidFill>
                          <a:effectLst/>
                          <a:latin typeface="+mn-lt"/>
                          <a:ea typeface="+mn-ea"/>
                          <a:cs typeface="+mn-cs"/>
                        </a:rPr>
                        <a:t>orice depreciere, amortizare sau reevaluare care ar fi fost recunoscută dacă activul NU ar fi fost clasificat ca deţinut în vederea vânzării</a:t>
                      </a:r>
                      <a:r>
                        <a:rPr lang="ro-RO" sz="1800" kern="1200" baseline="0" dirty="0">
                          <a:solidFill>
                            <a:schemeClr val="dk1"/>
                          </a:solidFill>
                          <a:effectLst/>
                          <a:latin typeface="+mn-lt"/>
                          <a:ea typeface="+mn-ea"/>
                          <a:cs typeface="+mn-cs"/>
                        </a:rPr>
                        <a:t>; </a:t>
                      </a:r>
                      <a:r>
                        <a:rPr lang="ro-RO" sz="1800" b="1" kern="1200" baseline="0" dirty="0">
                          <a:solidFill>
                            <a:schemeClr val="dk1"/>
                          </a:solidFill>
                          <a:effectLst/>
                          <a:latin typeface="+mn-lt"/>
                          <a:ea typeface="+mn-ea"/>
                          <a:cs typeface="+mn-cs"/>
                        </a:rPr>
                        <a:t>Valoarea recuperabilă la data deciziei</a:t>
                      </a:r>
                      <a:r>
                        <a:rPr lang="ro-RO" sz="1800" kern="1200" baseline="0" dirty="0">
                          <a:solidFill>
                            <a:schemeClr val="dk1"/>
                          </a:solidFill>
                          <a:effectLst/>
                          <a:latin typeface="+mn-lt"/>
                          <a:ea typeface="+mn-ea"/>
                          <a:cs typeface="+mn-cs"/>
                        </a:rPr>
                        <a:t> de a nu fi vândut)</a:t>
                      </a:r>
                      <a:endParaRPr lang="ro-RO" sz="1800" kern="1200" dirty="0">
                        <a:solidFill>
                          <a:schemeClr val="dk1"/>
                        </a:solidFill>
                        <a:effectLst/>
                        <a:latin typeface="+mn-lt"/>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bl>
          </a:graphicData>
        </a:graphic>
      </p:graphicFrame>
      <p:sp>
        <p:nvSpPr>
          <p:cNvPr id="4" name="Title 2">
            <a:extLst>
              <a:ext uri="{FF2B5EF4-FFF2-40B4-BE49-F238E27FC236}">
                <a16:creationId xmlns:a16="http://schemas.microsoft.com/office/drawing/2014/main" id="{153ADD59-9E23-ACC8-81A9-19D6D77E607A}"/>
              </a:ext>
            </a:extLst>
          </p:cNvPr>
          <p:cNvSpPr txBox="1">
            <a:spLocks/>
          </p:cNvSpPr>
          <p:nvPr/>
        </p:nvSpPr>
        <p:spPr>
          <a:xfrm>
            <a:off x="2196514" y="308769"/>
            <a:ext cx="7689436" cy="1062038"/>
          </a:xfrm>
        </p:spPr>
        <p:txBody>
          <a:bodyPr/>
          <a:lstStyle>
            <a:lvl1pPr algn="l" defTabSz="685800" rtl="0" eaLnBrk="1" fontAlgn="base" hangingPunct="1">
              <a:lnSpc>
                <a:spcPct val="90000"/>
              </a:lnSpc>
              <a:spcBef>
                <a:spcPct val="0"/>
              </a:spcBef>
              <a:spcAft>
                <a:spcPct val="0"/>
              </a:spcAft>
              <a:defRPr sz="28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ro-MD" cap="all"/>
              <a:t>IFRS 5</a:t>
            </a:r>
            <a:r>
              <a:rPr lang="vi-VN" cap="all"/>
              <a:t> Activele pe termen lung deținute pentru vânzare și activitățile întrerupte </a:t>
            </a:r>
            <a:endParaRPr lang="en-GB" altLang="ro-RO" cap="all" dirty="0"/>
          </a:p>
        </p:txBody>
      </p:sp>
    </p:spTree>
    <p:extLst>
      <p:ext uri="{BB962C8B-B14F-4D97-AF65-F5344CB8AC3E}">
        <p14:creationId xmlns:p14="http://schemas.microsoft.com/office/powerpoint/2010/main" val="321258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3650" y="1271416"/>
            <a:ext cx="9269896" cy="4548981"/>
          </a:xfrm>
        </p:spPr>
        <p:txBody>
          <a:bodyPr>
            <a:normAutofit/>
          </a:bodyPr>
          <a:lstStyle/>
          <a:p>
            <a:pPr marL="0" indent="0" algn="just">
              <a:lnSpc>
                <a:spcPct val="100000"/>
              </a:lnSpc>
              <a:spcBef>
                <a:spcPts val="0"/>
              </a:spcBef>
              <a:buClr>
                <a:srgbClr val="0070C0"/>
              </a:buClr>
              <a:buNone/>
              <a:defRPr/>
            </a:pPr>
            <a:r>
              <a:rPr lang="ro-RO" sz="2000" b="1" i="1" dirty="0"/>
              <a:t> Definire și recunoaștere</a:t>
            </a:r>
          </a:p>
        </p:txBody>
      </p:sp>
      <p:graphicFrame>
        <p:nvGraphicFramePr>
          <p:cNvPr id="5" name="Table 4"/>
          <p:cNvGraphicFramePr>
            <a:graphicFrameLocks noGrp="1"/>
          </p:cNvGraphicFramePr>
          <p:nvPr>
            <p:extLst>
              <p:ext uri="{D42A27DB-BD31-4B8C-83A1-F6EECF244321}">
                <p14:modId xmlns:p14="http://schemas.microsoft.com/office/powerpoint/2010/main" val="37704477"/>
              </p:ext>
            </p:extLst>
          </p:nvPr>
        </p:nvGraphicFramePr>
        <p:xfrm>
          <a:off x="1823650" y="1761592"/>
          <a:ext cx="9705741" cy="448946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453211">
                  <a:extLst>
                    <a:ext uri="{9D8B030D-6E8A-4147-A177-3AD203B41FA5}">
                      <a16:colId xmlns:a16="http://schemas.microsoft.com/office/drawing/2014/main" val="20000"/>
                    </a:ext>
                  </a:extLst>
                </a:gridCol>
                <a:gridCol w="7252530">
                  <a:extLst>
                    <a:ext uri="{9D8B030D-6E8A-4147-A177-3AD203B41FA5}">
                      <a16:colId xmlns:a16="http://schemas.microsoft.com/office/drawing/2014/main" val="20001"/>
                    </a:ext>
                  </a:extLst>
                </a:gridCol>
              </a:tblGrid>
              <a:tr h="509237">
                <a:tc>
                  <a:txBody>
                    <a:bodyPr/>
                    <a:lstStyle/>
                    <a:p>
                      <a:pPr algn="ctr">
                        <a:lnSpc>
                          <a:spcPct val="150000"/>
                        </a:lnSpc>
                      </a:pPr>
                      <a:r>
                        <a:rPr lang="ro-RO" sz="1700" dirty="0">
                          <a:solidFill>
                            <a:schemeClr val="tx1"/>
                          </a:solidFill>
                          <a:latin typeface="Calibri body"/>
                        </a:rPr>
                        <a:t>OMFP</a:t>
                      </a:r>
                      <a:r>
                        <a:rPr lang="ro-RO" sz="1700" baseline="0" dirty="0">
                          <a:solidFill>
                            <a:schemeClr val="tx1"/>
                          </a:solidFill>
                          <a:latin typeface="Calibri body"/>
                        </a:rPr>
                        <a:t> 1802/2014</a:t>
                      </a:r>
                      <a:endParaRPr lang="ro-RO" sz="1700" dirty="0">
                        <a:solidFill>
                          <a:schemeClr val="tx1"/>
                        </a:solidFill>
                        <a:latin typeface="Calibri body"/>
                      </a:endParaRPr>
                    </a:p>
                  </a:txBody>
                  <a:tcPr/>
                </a:tc>
                <a:tc>
                  <a:txBody>
                    <a:bodyPr/>
                    <a:lstStyle/>
                    <a:p>
                      <a:pPr algn="ctr">
                        <a:lnSpc>
                          <a:spcPct val="150000"/>
                        </a:lnSpc>
                      </a:pPr>
                      <a:r>
                        <a:rPr lang="en-US" sz="1700" dirty="0">
                          <a:solidFill>
                            <a:schemeClr val="tx1"/>
                          </a:solidFill>
                          <a:latin typeface="Calibri body"/>
                        </a:rPr>
                        <a:t>IFRS</a:t>
                      </a:r>
                      <a:r>
                        <a:rPr lang="en-US" sz="1700" baseline="0" dirty="0">
                          <a:solidFill>
                            <a:schemeClr val="tx1"/>
                          </a:solidFill>
                          <a:latin typeface="Calibri body"/>
                        </a:rPr>
                        <a:t> 5</a:t>
                      </a:r>
                      <a:endParaRPr lang="ro-RO" sz="1700" dirty="0">
                        <a:solidFill>
                          <a:schemeClr val="tx1"/>
                        </a:solidFill>
                        <a:latin typeface="Calibri body"/>
                      </a:endParaRPr>
                    </a:p>
                  </a:txBody>
                  <a:tcPr/>
                </a:tc>
                <a:extLst>
                  <a:ext uri="{0D108BD9-81ED-4DB2-BD59-A6C34878D82A}">
                    <a16:rowId xmlns:a16="http://schemas.microsoft.com/office/drawing/2014/main" val="10000"/>
                  </a:ext>
                </a:extLst>
              </a:tr>
              <a:tr h="3980228">
                <a:tc>
                  <a:txBody>
                    <a:bodyPr/>
                    <a:lstStyle/>
                    <a:p>
                      <a:pPr>
                        <a:lnSpc>
                          <a:spcPct val="107000"/>
                        </a:lnSpc>
                        <a:spcAft>
                          <a:spcPts val="0"/>
                        </a:spcAft>
                      </a:pPr>
                      <a:r>
                        <a:rPr lang="ro-RO" sz="1700" b="1" dirty="0">
                          <a:solidFill>
                            <a:schemeClr val="tx1"/>
                          </a:solidFill>
                          <a:effectLst/>
                          <a:latin typeface="Calibri body"/>
                          <a:ea typeface="Calibri"/>
                          <a:cs typeface="Times New Roman"/>
                        </a:rPr>
                        <a:t>NU există categoria de Active imobilizate deținute în vederea vânzării</a:t>
                      </a:r>
                      <a:endParaRPr lang="ro-RO" sz="1700" dirty="0">
                        <a:solidFill>
                          <a:schemeClr val="tx1"/>
                        </a:solidFill>
                        <a:effectLst/>
                        <a:latin typeface="Calibri body"/>
                        <a:ea typeface="Calibri"/>
                        <a:cs typeface="Times New Roman"/>
                      </a:endParaRPr>
                    </a:p>
                    <a:p>
                      <a:pPr>
                        <a:lnSpc>
                          <a:spcPct val="107000"/>
                        </a:lnSpc>
                        <a:spcAft>
                          <a:spcPts val="0"/>
                        </a:spcAft>
                      </a:pPr>
                      <a:r>
                        <a:rPr lang="ro-RO" sz="1700" dirty="0">
                          <a:solidFill>
                            <a:schemeClr val="tx1"/>
                          </a:solidFill>
                          <a:effectLst/>
                          <a:latin typeface="Calibri body"/>
                          <a:ea typeface="Calibri"/>
                          <a:cs typeface="Times New Roman"/>
                        </a:rPr>
                        <a:t> </a:t>
                      </a:r>
                      <a:r>
                        <a:rPr lang="ro-RO" sz="1700" b="1" dirty="0">
                          <a:solidFill>
                            <a:schemeClr val="tx1"/>
                          </a:solidFill>
                          <a:effectLst/>
                          <a:latin typeface="Calibri body"/>
                          <a:ea typeface="Calibri"/>
                          <a:cs typeface="Times New Roman"/>
                        </a:rPr>
                        <a:t>Activele RĂMÂN</a:t>
                      </a:r>
                      <a:r>
                        <a:rPr lang="ro-RO" sz="1700" dirty="0">
                          <a:solidFill>
                            <a:schemeClr val="tx1"/>
                          </a:solidFill>
                          <a:effectLst/>
                          <a:latin typeface="Calibri body"/>
                          <a:ea typeface="Calibri"/>
                          <a:cs typeface="Times New Roman"/>
                        </a:rPr>
                        <a:t> în categoria </a:t>
                      </a:r>
                      <a:r>
                        <a:rPr lang="ro-RO" sz="1700" b="1" dirty="0">
                          <a:solidFill>
                            <a:schemeClr val="tx1"/>
                          </a:solidFill>
                          <a:effectLst/>
                          <a:latin typeface="Calibri body"/>
                          <a:ea typeface="Calibri"/>
                          <a:cs typeface="Times New Roman"/>
                        </a:rPr>
                        <a:t>imobilizărilor corporale</a:t>
                      </a:r>
                      <a:r>
                        <a:rPr lang="ro-RO" sz="1700" dirty="0">
                          <a:solidFill>
                            <a:schemeClr val="tx1"/>
                          </a:solidFill>
                          <a:effectLst/>
                          <a:latin typeface="Calibri body"/>
                          <a:ea typeface="Calibri"/>
                          <a:cs typeface="Times New Roman"/>
                        </a:rPr>
                        <a:t> până în:</a:t>
                      </a:r>
                    </a:p>
                    <a:p>
                      <a:pPr marL="171450" indent="-171450">
                        <a:lnSpc>
                          <a:spcPct val="107000"/>
                        </a:lnSpc>
                        <a:spcAft>
                          <a:spcPts val="0"/>
                        </a:spcAft>
                        <a:buFont typeface="Arial" pitchFamily="34" charset="0"/>
                        <a:buChar char="•"/>
                      </a:pPr>
                      <a:r>
                        <a:rPr lang="ro-RO" sz="1700" dirty="0">
                          <a:solidFill>
                            <a:schemeClr val="tx1"/>
                          </a:solidFill>
                          <a:effectLst/>
                          <a:latin typeface="Calibri body"/>
                          <a:ea typeface="Calibri"/>
                          <a:cs typeface="Times New Roman"/>
                        </a:rPr>
                        <a:t>momentul vânzării</a:t>
                      </a:r>
                    </a:p>
                    <a:p>
                      <a:pPr marL="171450" indent="-171450">
                        <a:lnSpc>
                          <a:spcPct val="107000"/>
                        </a:lnSpc>
                        <a:spcAft>
                          <a:spcPts val="0"/>
                        </a:spcAft>
                        <a:buFont typeface="Arial" pitchFamily="34" charset="0"/>
                        <a:buChar char="•"/>
                      </a:pPr>
                      <a:r>
                        <a:rPr lang="ro-RO" sz="1700" dirty="0">
                          <a:solidFill>
                            <a:schemeClr val="tx1"/>
                          </a:solidFill>
                          <a:effectLst/>
                          <a:latin typeface="Calibri body"/>
                          <a:ea typeface="Calibri"/>
                          <a:cs typeface="Times New Roman"/>
                        </a:rPr>
                        <a:t>schimbării</a:t>
                      </a:r>
                      <a:r>
                        <a:rPr lang="ro-RO" sz="1700" baseline="0" dirty="0">
                          <a:solidFill>
                            <a:schemeClr val="tx1"/>
                          </a:solidFill>
                          <a:effectLst/>
                          <a:latin typeface="Calibri body"/>
                          <a:ea typeface="Calibri"/>
                          <a:cs typeface="Times New Roman"/>
                        </a:rPr>
                        <a:t> destinației.</a:t>
                      </a:r>
                      <a:endParaRPr lang="ro-RO" sz="1700" dirty="0">
                        <a:solidFill>
                          <a:schemeClr val="tx1"/>
                        </a:solidFill>
                        <a:effectLst/>
                        <a:latin typeface="Calibri body"/>
                        <a:ea typeface="Calibri"/>
                        <a:cs typeface="Times New Roman"/>
                      </a:endParaRPr>
                    </a:p>
                    <a:p>
                      <a:pPr>
                        <a:lnSpc>
                          <a:spcPct val="107000"/>
                        </a:lnSpc>
                        <a:spcAft>
                          <a:spcPts val="0"/>
                        </a:spcAft>
                      </a:pPr>
                      <a:r>
                        <a:rPr lang="ro-RO" sz="1700" dirty="0">
                          <a:solidFill>
                            <a:schemeClr val="tx1"/>
                          </a:solidFill>
                          <a:effectLst/>
                          <a:latin typeface="Calibri body"/>
                          <a:ea typeface="Calibri"/>
                          <a:cs typeface="Times New Roman"/>
                        </a:rPr>
                        <a:t> </a:t>
                      </a:r>
                    </a:p>
                    <a:p>
                      <a:pPr>
                        <a:lnSpc>
                          <a:spcPct val="107000"/>
                        </a:lnSpc>
                        <a:spcAft>
                          <a:spcPts val="0"/>
                        </a:spcAft>
                      </a:pPr>
                      <a:r>
                        <a:rPr lang="ro-RO" sz="1700" dirty="0">
                          <a:solidFill>
                            <a:schemeClr val="tx1"/>
                          </a:solidFill>
                          <a:effectLst/>
                          <a:latin typeface="Calibri body"/>
                          <a:ea typeface="Calibri"/>
                          <a:cs typeface="Times New Roman"/>
                        </a:rPr>
                        <a:t> </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7000"/>
                        </a:lnSpc>
                        <a:spcAft>
                          <a:spcPts val="0"/>
                        </a:spcAft>
                      </a:pPr>
                      <a:r>
                        <a:rPr lang="ro-RO" sz="1700" dirty="0">
                          <a:solidFill>
                            <a:schemeClr val="tx1"/>
                          </a:solidFill>
                          <a:effectLst/>
                          <a:latin typeface="Calibri body"/>
                          <a:ea typeface="Calibri"/>
                          <a:cs typeface="Times New Roman"/>
                        </a:rPr>
                        <a:t>O entitate trebuie să clasifice </a:t>
                      </a:r>
                      <a:r>
                        <a:rPr lang="ro-RO" sz="1700" b="1" dirty="0">
                          <a:solidFill>
                            <a:schemeClr val="tx1"/>
                          </a:solidFill>
                          <a:effectLst/>
                          <a:latin typeface="Calibri body"/>
                          <a:ea typeface="Calibri"/>
                          <a:cs typeface="Times New Roman"/>
                        </a:rPr>
                        <a:t>un activ imobilizat</a:t>
                      </a:r>
                      <a:r>
                        <a:rPr lang="ro-RO" sz="1700" dirty="0">
                          <a:solidFill>
                            <a:schemeClr val="tx1"/>
                          </a:solidFill>
                          <a:effectLst/>
                          <a:latin typeface="Calibri body"/>
                          <a:ea typeface="Calibri"/>
                          <a:cs typeface="Times New Roman"/>
                        </a:rPr>
                        <a:t> (sau grup destinat cedării) ca </a:t>
                      </a:r>
                      <a:r>
                        <a:rPr lang="ro-RO" sz="1700" b="1" dirty="0">
                          <a:solidFill>
                            <a:schemeClr val="tx1"/>
                          </a:solidFill>
                          <a:effectLst/>
                          <a:latin typeface="Calibri body"/>
                          <a:ea typeface="Calibri"/>
                          <a:cs typeface="Times New Roman"/>
                        </a:rPr>
                        <a:t>fiind deţinut în vederea vânzării</a:t>
                      </a:r>
                      <a:r>
                        <a:rPr lang="ro-RO" sz="1700" dirty="0">
                          <a:solidFill>
                            <a:schemeClr val="tx1"/>
                          </a:solidFill>
                          <a:effectLst/>
                          <a:latin typeface="Calibri body"/>
                          <a:ea typeface="Calibri"/>
                          <a:cs typeface="Times New Roman"/>
                        </a:rPr>
                        <a:t> dacă </a:t>
                      </a:r>
                      <a:r>
                        <a:rPr lang="ro-RO" sz="1700" b="1" dirty="0">
                          <a:solidFill>
                            <a:schemeClr val="tx1"/>
                          </a:solidFill>
                          <a:effectLst/>
                          <a:latin typeface="Calibri body"/>
                          <a:ea typeface="Calibri"/>
                          <a:cs typeface="Times New Roman"/>
                        </a:rPr>
                        <a:t>valoarea sa contabilă va fi recuperată în principal printr-o tranzacţie de vânzare, şi nu prin utilizarea sa continuă</a:t>
                      </a:r>
                      <a:r>
                        <a:rPr lang="ro-RO" sz="1700" dirty="0">
                          <a:solidFill>
                            <a:schemeClr val="tx1"/>
                          </a:solidFill>
                          <a:effectLst/>
                          <a:latin typeface="Calibri body"/>
                          <a:ea typeface="Calibri"/>
                          <a:cs typeface="Times New Roman"/>
                        </a:rPr>
                        <a:t>.</a:t>
                      </a:r>
                    </a:p>
                    <a:p>
                      <a:pPr algn="just">
                        <a:lnSpc>
                          <a:spcPct val="107000"/>
                        </a:lnSpc>
                        <a:spcAft>
                          <a:spcPts val="0"/>
                        </a:spcAft>
                      </a:pPr>
                      <a:r>
                        <a:rPr lang="ro-RO" sz="1700" dirty="0">
                          <a:solidFill>
                            <a:schemeClr val="tx1"/>
                          </a:solidFill>
                          <a:effectLst/>
                          <a:latin typeface="Calibri body"/>
                          <a:ea typeface="Calibri"/>
                          <a:cs typeface="Times New Roman"/>
                        </a:rPr>
                        <a:t>O entitate trebuie </a:t>
                      </a:r>
                      <a:r>
                        <a:rPr lang="ro-RO" sz="1700" b="1" dirty="0">
                          <a:solidFill>
                            <a:schemeClr val="tx1"/>
                          </a:solidFill>
                          <a:effectLst/>
                          <a:latin typeface="Calibri body"/>
                          <a:ea typeface="Calibri"/>
                          <a:cs typeface="Times New Roman"/>
                        </a:rPr>
                        <a:t>să evalueze un activ imobilizat</a:t>
                      </a:r>
                      <a:r>
                        <a:rPr lang="ro-RO" sz="1700" dirty="0">
                          <a:solidFill>
                            <a:schemeClr val="tx1"/>
                          </a:solidFill>
                          <a:effectLst/>
                          <a:latin typeface="Calibri body"/>
                          <a:ea typeface="Calibri"/>
                          <a:cs typeface="Times New Roman"/>
                        </a:rPr>
                        <a:t> (sau grup destinat cedării) </a:t>
                      </a:r>
                      <a:r>
                        <a:rPr lang="ro-RO" sz="1700" b="1" dirty="0">
                          <a:solidFill>
                            <a:schemeClr val="tx1"/>
                          </a:solidFill>
                          <a:effectLst/>
                          <a:latin typeface="Calibri body"/>
                          <a:ea typeface="Calibri"/>
                          <a:cs typeface="Times New Roman"/>
                        </a:rPr>
                        <a:t>clasificat ca fiind DEŢINUT ÎN VEDEREA VÂNZĂRII la cea mai mică valoare dintre valoarea contabilă şi valoarea justă minus costurile generate de vânzare</a:t>
                      </a:r>
                      <a:r>
                        <a:rPr lang="ro-RO" sz="1700" dirty="0">
                          <a:solidFill>
                            <a:schemeClr val="tx1"/>
                          </a:solidFill>
                          <a:effectLst/>
                          <a:latin typeface="Calibri body"/>
                          <a:ea typeface="Calibri"/>
                          <a:cs typeface="Times New Roman"/>
                        </a:rPr>
                        <a:t>. (IFRS 5.5)</a:t>
                      </a:r>
                    </a:p>
                    <a:p>
                      <a:pPr algn="just">
                        <a:lnSpc>
                          <a:spcPct val="107000"/>
                        </a:lnSpc>
                        <a:spcAft>
                          <a:spcPts val="0"/>
                        </a:spcAft>
                      </a:pPr>
                      <a:r>
                        <a:rPr lang="ro-RO" sz="1700" b="1" dirty="0">
                          <a:solidFill>
                            <a:schemeClr val="tx1"/>
                          </a:solidFill>
                          <a:effectLst/>
                          <a:latin typeface="Calibri body"/>
                          <a:ea typeface="Calibri"/>
                          <a:cs typeface="Times New Roman"/>
                        </a:rPr>
                        <a:t>EVALUARE:</a:t>
                      </a:r>
                      <a:r>
                        <a:rPr lang="ro-RO" sz="1700" dirty="0">
                          <a:solidFill>
                            <a:schemeClr val="tx1"/>
                          </a:solidFill>
                          <a:effectLst/>
                          <a:latin typeface="Calibri body"/>
                          <a:ea typeface="Calibri"/>
                          <a:cs typeface="Times New Roman"/>
                        </a:rPr>
                        <a:t> </a:t>
                      </a:r>
                      <a:r>
                        <a:rPr lang="ro-RO" sz="1700" b="1" dirty="0">
                          <a:solidFill>
                            <a:schemeClr val="tx1"/>
                          </a:solidFill>
                          <a:effectLst/>
                          <a:latin typeface="Calibri body"/>
                          <a:ea typeface="Calibri"/>
                          <a:cs typeface="Times New Roman"/>
                        </a:rPr>
                        <a:t>MIN (valoarea contabilă; valoarea justă minus costurile generate de vânzare)</a:t>
                      </a:r>
                      <a:endParaRPr lang="ro-RO" sz="1700" dirty="0">
                        <a:solidFill>
                          <a:schemeClr val="tx1"/>
                        </a:solidFill>
                        <a:effectLst/>
                        <a:latin typeface="Calibri body"/>
                        <a:ea typeface="Calibri"/>
                        <a:cs typeface="Times New Roman"/>
                      </a:endParaRPr>
                    </a:p>
                    <a:p>
                      <a:pPr algn="just">
                        <a:lnSpc>
                          <a:spcPct val="107000"/>
                        </a:lnSpc>
                        <a:spcAft>
                          <a:spcPts val="0"/>
                        </a:spcAft>
                      </a:pPr>
                      <a:r>
                        <a:rPr lang="ro-RO" sz="1700" b="1" dirty="0">
                          <a:solidFill>
                            <a:schemeClr val="tx1"/>
                          </a:solidFill>
                          <a:effectLst/>
                          <a:latin typeface="Calibri body"/>
                          <a:ea typeface="Calibri"/>
                          <a:cs typeface="Times New Roman"/>
                        </a:rPr>
                        <a:t>IMPORTANT: </a:t>
                      </a:r>
                      <a:r>
                        <a:rPr lang="ro-RO" sz="1700" dirty="0">
                          <a:solidFill>
                            <a:schemeClr val="tx1"/>
                          </a:solidFill>
                          <a:effectLst/>
                          <a:latin typeface="Calibri body"/>
                          <a:ea typeface="Calibri"/>
                          <a:cs typeface="Times New Roman"/>
                        </a:rPr>
                        <a:t>Atunci când se preconizează că </a:t>
                      </a:r>
                      <a:r>
                        <a:rPr lang="ro-RO" sz="1700" b="1" dirty="0">
                          <a:solidFill>
                            <a:schemeClr val="tx1"/>
                          </a:solidFill>
                          <a:effectLst/>
                          <a:latin typeface="Calibri body"/>
                          <a:ea typeface="Calibri"/>
                          <a:cs typeface="Times New Roman"/>
                        </a:rPr>
                        <a:t>vânzarea va avea loc peste mai mult de un an</a:t>
                      </a:r>
                      <a:r>
                        <a:rPr lang="ro-RO" sz="1700" dirty="0">
                          <a:solidFill>
                            <a:schemeClr val="tx1"/>
                          </a:solidFill>
                          <a:effectLst/>
                          <a:latin typeface="Calibri body"/>
                          <a:ea typeface="Calibri"/>
                          <a:cs typeface="Times New Roman"/>
                        </a:rPr>
                        <a:t>, entitatea trebuie să </a:t>
                      </a:r>
                      <a:r>
                        <a:rPr lang="ro-RO" sz="1700" b="1" dirty="0">
                          <a:solidFill>
                            <a:schemeClr val="tx1"/>
                          </a:solidFill>
                          <a:effectLst/>
                          <a:latin typeface="Calibri body"/>
                          <a:ea typeface="Calibri"/>
                          <a:cs typeface="Times New Roman"/>
                        </a:rPr>
                        <a:t>evalueze costurile generate de vânzare la valoarea lor actualizată</a:t>
                      </a:r>
                      <a:r>
                        <a:rPr lang="ro-RO" sz="1700" dirty="0">
                          <a:solidFill>
                            <a:schemeClr val="tx1"/>
                          </a:solidFill>
                          <a:effectLst/>
                          <a:latin typeface="Calibri body"/>
                          <a:ea typeface="Calibri"/>
                          <a:cs typeface="Times New Roman"/>
                        </a:rPr>
                        <a:t>. Orice </a:t>
                      </a:r>
                      <a:r>
                        <a:rPr lang="ro-RO" sz="1700" b="1" dirty="0">
                          <a:solidFill>
                            <a:schemeClr val="tx1"/>
                          </a:solidFill>
                          <a:effectLst/>
                          <a:latin typeface="Calibri body"/>
                          <a:ea typeface="Calibri"/>
                          <a:cs typeface="Times New Roman"/>
                        </a:rPr>
                        <a:t>creştere a valorii actualizate a costurilor generate de vânzare care apare ca urmare a trecerii timpului trebuie să fie prezentată în profit sau pierdere drept COST DE FINANŢARE</a:t>
                      </a:r>
                      <a:r>
                        <a:rPr lang="ro-RO" sz="1700" dirty="0">
                          <a:solidFill>
                            <a:schemeClr val="tx1"/>
                          </a:solidFill>
                          <a:effectLst/>
                          <a:latin typeface="Calibri body"/>
                          <a:ea typeface="Calibri"/>
                          <a:cs typeface="Times New Roman"/>
                        </a:rPr>
                        <a:t>. (IFRS 5.17).</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
        <p:nvSpPr>
          <p:cNvPr id="4" name="Title 2">
            <a:extLst>
              <a:ext uri="{FF2B5EF4-FFF2-40B4-BE49-F238E27FC236}">
                <a16:creationId xmlns:a16="http://schemas.microsoft.com/office/drawing/2014/main" id="{F4697B11-36AF-361D-2EA4-FA21394A9894}"/>
              </a:ext>
            </a:extLst>
          </p:cNvPr>
          <p:cNvSpPr txBox="1">
            <a:spLocks/>
          </p:cNvSpPr>
          <p:nvPr/>
        </p:nvSpPr>
        <p:spPr>
          <a:xfrm>
            <a:off x="2196514" y="308769"/>
            <a:ext cx="7689436" cy="1062038"/>
          </a:xfrm>
        </p:spPr>
        <p:txBody>
          <a:bodyPr/>
          <a:lstStyle>
            <a:lvl1pPr algn="l" defTabSz="685800" rtl="0" eaLnBrk="1" fontAlgn="base" hangingPunct="1">
              <a:lnSpc>
                <a:spcPct val="90000"/>
              </a:lnSpc>
              <a:spcBef>
                <a:spcPct val="0"/>
              </a:spcBef>
              <a:spcAft>
                <a:spcPct val="0"/>
              </a:spcAft>
              <a:defRPr sz="28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ro-MD" cap="all"/>
              <a:t>IFRS 5</a:t>
            </a:r>
            <a:r>
              <a:rPr lang="vi-VN" cap="all"/>
              <a:t> Activele pe termen lung deținute pentru vânzare și activitățile întrerupte </a:t>
            </a:r>
            <a:endParaRPr lang="en-GB" altLang="ro-RO" cap="all" dirty="0"/>
          </a:p>
        </p:txBody>
      </p:sp>
    </p:spTree>
    <p:extLst>
      <p:ext uri="{BB962C8B-B14F-4D97-AF65-F5344CB8AC3E}">
        <p14:creationId xmlns:p14="http://schemas.microsoft.com/office/powerpoint/2010/main" val="278043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81775" y="1370807"/>
            <a:ext cx="8004175" cy="4521200"/>
          </a:xfrm>
        </p:spPr>
        <p:txBody>
          <a:bodyPr>
            <a:normAutofit/>
          </a:bodyPr>
          <a:lstStyle/>
          <a:p>
            <a:pPr marL="0" indent="0" algn="just">
              <a:lnSpc>
                <a:spcPct val="100000"/>
              </a:lnSpc>
              <a:spcBef>
                <a:spcPts val="0"/>
              </a:spcBef>
              <a:buClr>
                <a:srgbClr val="0070C0"/>
              </a:buClr>
              <a:buNone/>
              <a:defRPr/>
            </a:pPr>
            <a:r>
              <a:rPr lang="ro-RO" sz="2000" b="1" i="1" dirty="0"/>
              <a:t>Amortizare</a:t>
            </a:r>
          </a:p>
        </p:txBody>
      </p:sp>
      <p:graphicFrame>
        <p:nvGraphicFramePr>
          <p:cNvPr id="5" name="Table 4"/>
          <p:cNvGraphicFramePr>
            <a:graphicFrameLocks noGrp="1"/>
          </p:cNvGraphicFramePr>
          <p:nvPr>
            <p:extLst>
              <p:ext uri="{D42A27DB-BD31-4B8C-83A1-F6EECF244321}">
                <p14:modId xmlns:p14="http://schemas.microsoft.com/office/powerpoint/2010/main" val="4168577075"/>
              </p:ext>
            </p:extLst>
          </p:nvPr>
        </p:nvGraphicFramePr>
        <p:xfrm>
          <a:off x="1813711" y="2059766"/>
          <a:ext cx="8673220" cy="274273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834420">
                  <a:extLst>
                    <a:ext uri="{9D8B030D-6E8A-4147-A177-3AD203B41FA5}">
                      <a16:colId xmlns:a16="http://schemas.microsoft.com/office/drawing/2014/main" val="20000"/>
                    </a:ext>
                  </a:extLst>
                </a:gridCol>
                <a:gridCol w="4838800">
                  <a:extLst>
                    <a:ext uri="{9D8B030D-6E8A-4147-A177-3AD203B41FA5}">
                      <a16:colId xmlns:a16="http://schemas.microsoft.com/office/drawing/2014/main" val="20001"/>
                    </a:ext>
                  </a:extLst>
                </a:gridCol>
              </a:tblGrid>
              <a:tr h="349091">
                <a:tc>
                  <a:txBody>
                    <a:bodyPr/>
                    <a:lstStyle/>
                    <a:p>
                      <a:pPr algn="ctr">
                        <a:lnSpc>
                          <a:spcPct val="150000"/>
                        </a:lnSpc>
                      </a:pPr>
                      <a:r>
                        <a:rPr lang="ro-RO" sz="1400" dirty="0">
                          <a:solidFill>
                            <a:schemeClr val="tx1"/>
                          </a:solidFill>
                          <a:latin typeface="Calibri body"/>
                        </a:rPr>
                        <a:t>OMFP</a:t>
                      </a:r>
                      <a:r>
                        <a:rPr lang="ro-RO" sz="1400" baseline="0" dirty="0">
                          <a:solidFill>
                            <a:schemeClr val="tx1"/>
                          </a:solidFill>
                          <a:latin typeface="Calibri body"/>
                        </a:rPr>
                        <a:t> 1802/2014</a:t>
                      </a:r>
                      <a:endParaRPr lang="ro-RO" sz="1400" dirty="0">
                        <a:solidFill>
                          <a:schemeClr val="tx1"/>
                        </a:solidFill>
                        <a:latin typeface="Calibri body"/>
                      </a:endParaRPr>
                    </a:p>
                  </a:txBody>
                  <a:tcPr/>
                </a:tc>
                <a:tc>
                  <a:txBody>
                    <a:bodyPr/>
                    <a:lstStyle/>
                    <a:p>
                      <a:pPr algn="ctr">
                        <a:lnSpc>
                          <a:spcPct val="150000"/>
                        </a:lnSpc>
                      </a:pPr>
                      <a:r>
                        <a:rPr lang="en-US" sz="1400" dirty="0">
                          <a:solidFill>
                            <a:schemeClr val="tx1"/>
                          </a:solidFill>
                          <a:latin typeface="Calibri body"/>
                        </a:rPr>
                        <a:t>IFRS</a:t>
                      </a:r>
                      <a:r>
                        <a:rPr lang="en-US" sz="1400" baseline="0" dirty="0">
                          <a:solidFill>
                            <a:schemeClr val="tx1"/>
                          </a:solidFill>
                          <a:latin typeface="Calibri body"/>
                        </a:rPr>
                        <a:t> 5</a:t>
                      </a:r>
                      <a:endParaRPr lang="ro-RO" sz="1400" dirty="0">
                        <a:solidFill>
                          <a:schemeClr val="tx1"/>
                        </a:solidFill>
                        <a:latin typeface="Calibri body"/>
                      </a:endParaRPr>
                    </a:p>
                  </a:txBody>
                  <a:tcPr/>
                </a:tc>
                <a:extLst>
                  <a:ext uri="{0D108BD9-81ED-4DB2-BD59-A6C34878D82A}">
                    <a16:rowId xmlns:a16="http://schemas.microsoft.com/office/drawing/2014/main" val="10000"/>
                  </a:ext>
                </a:extLst>
              </a:tr>
              <a:tr h="2364334">
                <a:tc>
                  <a:txBody>
                    <a:bodyPr/>
                    <a:lstStyle/>
                    <a:p>
                      <a:pPr algn="just">
                        <a:lnSpc>
                          <a:spcPct val="150000"/>
                        </a:lnSpc>
                        <a:spcAft>
                          <a:spcPts val="0"/>
                        </a:spcAft>
                      </a:pPr>
                      <a:r>
                        <a:rPr lang="ro-RO" sz="2000" dirty="0">
                          <a:solidFill>
                            <a:schemeClr val="tx1"/>
                          </a:solidFill>
                          <a:effectLst/>
                          <a:latin typeface="Calibri body"/>
                          <a:ea typeface="Calibri"/>
                          <a:cs typeface="Times New Roman"/>
                        </a:rPr>
                        <a:t>Rămânând în categoria imobilizărilor corporale,</a:t>
                      </a:r>
                      <a:r>
                        <a:rPr lang="ro-RO" sz="2000" baseline="0" dirty="0">
                          <a:solidFill>
                            <a:schemeClr val="tx1"/>
                          </a:solidFill>
                          <a:effectLst/>
                          <a:latin typeface="Calibri body"/>
                          <a:ea typeface="Calibri"/>
                          <a:cs typeface="Times New Roman"/>
                        </a:rPr>
                        <a:t> </a:t>
                      </a:r>
                      <a:r>
                        <a:rPr lang="ro-RO" sz="2000" b="1" dirty="0">
                          <a:solidFill>
                            <a:schemeClr val="tx1"/>
                          </a:solidFill>
                          <a:effectLst/>
                          <a:latin typeface="Calibri body"/>
                          <a:ea typeface="Calibri"/>
                          <a:cs typeface="Times New Roman"/>
                        </a:rPr>
                        <a:t>se amortizează în continuare.</a:t>
                      </a:r>
                      <a:endParaRPr lang="ro-RO" sz="2000" dirty="0">
                        <a:solidFill>
                          <a:schemeClr val="tx1"/>
                        </a:solidFill>
                        <a:effectLst/>
                        <a:latin typeface="Calibri body"/>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000" dirty="0">
                          <a:solidFill>
                            <a:schemeClr val="tx1"/>
                          </a:solidFill>
                          <a:effectLst/>
                          <a:latin typeface="Calibri body"/>
                          <a:ea typeface="Calibri"/>
                          <a:cs typeface="Times New Roman"/>
                        </a:rPr>
                        <a:t>O entitate </a:t>
                      </a:r>
                      <a:r>
                        <a:rPr lang="ro-RO" sz="2000" b="1" dirty="0">
                          <a:solidFill>
                            <a:schemeClr val="tx1"/>
                          </a:solidFill>
                          <a:effectLst/>
                          <a:latin typeface="Calibri body"/>
                          <a:ea typeface="Calibri"/>
                          <a:cs typeface="Times New Roman"/>
                        </a:rPr>
                        <a:t>NU trebuie să amortizeze un activ imobilizat</a:t>
                      </a:r>
                      <a:r>
                        <a:rPr lang="ro-RO" sz="2000" dirty="0">
                          <a:solidFill>
                            <a:schemeClr val="tx1"/>
                          </a:solidFill>
                          <a:effectLst/>
                          <a:latin typeface="Calibri body"/>
                          <a:ea typeface="Calibri"/>
                          <a:cs typeface="Times New Roman"/>
                        </a:rPr>
                        <a:t> (corporal sau necorporal) </a:t>
                      </a:r>
                      <a:r>
                        <a:rPr lang="ro-RO" sz="2000" b="1" dirty="0">
                          <a:solidFill>
                            <a:schemeClr val="tx1"/>
                          </a:solidFill>
                          <a:effectLst/>
                          <a:latin typeface="Calibri body"/>
                          <a:ea typeface="Calibri"/>
                          <a:cs typeface="Times New Roman"/>
                        </a:rPr>
                        <a:t>cât timp acesta este clasificat ca fiind deţinut în vederea vânzării</a:t>
                      </a:r>
                      <a:r>
                        <a:rPr lang="ro-RO" sz="2000" dirty="0">
                          <a:solidFill>
                            <a:schemeClr val="tx1"/>
                          </a:solidFill>
                          <a:effectLst/>
                          <a:latin typeface="Calibri body"/>
                          <a:ea typeface="Calibri"/>
                          <a:cs typeface="Times New Roman"/>
                        </a:rPr>
                        <a:t> (IFRS</a:t>
                      </a:r>
                      <a:r>
                        <a:rPr lang="ro-RO" sz="2000" baseline="0" dirty="0">
                          <a:solidFill>
                            <a:schemeClr val="tx1"/>
                          </a:solidFill>
                          <a:effectLst/>
                          <a:latin typeface="Calibri body"/>
                          <a:ea typeface="Calibri"/>
                          <a:cs typeface="Times New Roman"/>
                        </a:rPr>
                        <a:t> 5. </a:t>
                      </a:r>
                      <a:r>
                        <a:rPr lang="ro-RO" sz="2000" dirty="0">
                          <a:solidFill>
                            <a:schemeClr val="tx1"/>
                          </a:solidFill>
                          <a:effectLst/>
                          <a:latin typeface="Calibri body"/>
                          <a:ea typeface="Calibri"/>
                          <a:cs typeface="Times New Roman"/>
                        </a:rPr>
                        <a:t>25)</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
        <p:nvSpPr>
          <p:cNvPr id="4" name="Title 2">
            <a:extLst>
              <a:ext uri="{FF2B5EF4-FFF2-40B4-BE49-F238E27FC236}">
                <a16:creationId xmlns:a16="http://schemas.microsoft.com/office/drawing/2014/main" id="{52AB938C-99D1-02DA-544E-D954C48ACA14}"/>
              </a:ext>
            </a:extLst>
          </p:cNvPr>
          <p:cNvSpPr txBox="1">
            <a:spLocks/>
          </p:cNvSpPr>
          <p:nvPr/>
        </p:nvSpPr>
        <p:spPr>
          <a:xfrm>
            <a:off x="2196514" y="308769"/>
            <a:ext cx="7689436" cy="1062038"/>
          </a:xfrm>
        </p:spPr>
        <p:txBody>
          <a:bodyPr/>
          <a:lstStyle>
            <a:lvl1pPr algn="l" defTabSz="685800" rtl="0" eaLnBrk="1" fontAlgn="base" hangingPunct="1">
              <a:lnSpc>
                <a:spcPct val="90000"/>
              </a:lnSpc>
              <a:spcBef>
                <a:spcPct val="0"/>
              </a:spcBef>
              <a:spcAft>
                <a:spcPct val="0"/>
              </a:spcAft>
              <a:defRPr sz="28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ro-MD" cap="all"/>
              <a:t>IFRS 5</a:t>
            </a:r>
            <a:r>
              <a:rPr lang="vi-VN" cap="all"/>
              <a:t> Activele pe termen lung deținute pentru vânzare și activitățile întrerupte </a:t>
            </a:r>
            <a:endParaRPr lang="en-GB" altLang="ro-RO" cap="all" dirty="0"/>
          </a:p>
        </p:txBody>
      </p:sp>
    </p:spTree>
    <p:extLst>
      <p:ext uri="{BB962C8B-B14F-4D97-AF65-F5344CB8AC3E}">
        <p14:creationId xmlns:p14="http://schemas.microsoft.com/office/powerpoint/2010/main" val="9433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3043" y="1370807"/>
            <a:ext cx="8004175" cy="4521200"/>
          </a:xfrm>
        </p:spPr>
        <p:txBody>
          <a:bodyPr>
            <a:normAutofit/>
          </a:bodyPr>
          <a:lstStyle/>
          <a:p>
            <a:pPr marL="0" indent="0" algn="just">
              <a:lnSpc>
                <a:spcPct val="100000"/>
              </a:lnSpc>
              <a:spcBef>
                <a:spcPts val="0"/>
              </a:spcBef>
              <a:buClr>
                <a:srgbClr val="0070C0"/>
              </a:buClr>
              <a:buNone/>
              <a:defRPr/>
            </a:pPr>
            <a:r>
              <a:rPr lang="ro-RO" sz="2000" b="1" i="1" dirty="0"/>
              <a:t>Transfer de la stocuri la imobilizări corporale</a:t>
            </a:r>
          </a:p>
        </p:txBody>
      </p:sp>
      <p:graphicFrame>
        <p:nvGraphicFramePr>
          <p:cNvPr id="5" name="Table 4"/>
          <p:cNvGraphicFramePr>
            <a:graphicFrameLocks noGrp="1"/>
          </p:cNvGraphicFramePr>
          <p:nvPr>
            <p:extLst>
              <p:ext uri="{D42A27DB-BD31-4B8C-83A1-F6EECF244321}">
                <p14:modId xmlns:p14="http://schemas.microsoft.com/office/powerpoint/2010/main" val="3643009701"/>
              </p:ext>
            </p:extLst>
          </p:nvPr>
        </p:nvGraphicFramePr>
        <p:xfrm>
          <a:off x="1813711" y="2059764"/>
          <a:ext cx="9646106" cy="386002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669243">
                  <a:extLst>
                    <a:ext uri="{9D8B030D-6E8A-4147-A177-3AD203B41FA5}">
                      <a16:colId xmlns:a16="http://schemas.microsoft.com/office/drawing/2014/main" val="20000"/>
                    </a:ext>
                  </a:extLst>
                </a:gridCol>
                <a:gridCol w="4976863">
                  <a:extLst>
                    <a:ext uri="{9D8B030D-6E8A-4147-A177-3AD203B41FA5}">
                      <a16:colId xmlns:a16="http://schemas.microsoft.com/office/drawing/2014/main" val="20001"/>
                    </a:ext>
                  </a:extLst>
                </a:gridCol>
              </a:tblGrid>
              <a:tr h="490801">
                <a:tc>
                  <a:txBody>
                    <a:bodyPr/>
                    <a:lstStyle/>
                    <a:p>
                      <a:pPr algn="ctr">
                        <a:lnSpc>
                          <a:spcPct val="150000"/>
                        </a:lnSpc>
                      </a:pPr>
                      <a:r>
                        <a:rPr lang="ro-RO" sz="1800" dirty="0">
                          <a:solidFill>
                            <a:schemeClr val="tx1"/>
                          </a:solidFill>
                          <a:latin typeface="Calibri body"/>
                        </a:rPr>
                        <a:t>OMFP</a:t>
                      </a:r>
                      <a:r>
                        <a:rPr lang="ro-RO" sz="1800" baseline="0" dirty="0">
                          <a:solidFill>
                            <a:schemeClr val="tx1"/>
                          </a:solidFill>
                          <a:latin typeface="Calibri body"/>
                        </a:rPr>
                        <a:t> 1802/2014</a:t>
                      </a:r>
                      <a:endParaRPr lang="ro-RO" sz="1800" dirty="0">
                        <a:solidFill>
                          <a:schemeClr val="tx1"/>
                        </a:solidFill>
                        <a:latin typeface="Calibri body"/>
                      </a:endParaRPr>
                    </a:p>
                  </a:txBody>
                  <a:tcPr/>
                </a:tc>
                <a:tc>
                  <a:txBody>
                    <a:bodyPr/>
                    <a:lstStyle/>
                    <a:p>
                      <a:pPr algn="ctr">
                        <a:lnSpc>
                          <a:spcPct val="150000"/>
                        </a:lnSpc>
                      </a:pPr>
                      <a:r>
                        <a:rPr lang="en-US" sz="1800" dirty="0">
                          <a:solidFill>
                            <a:schemeClr val="tx1"/>
                          </a:solidFill>
                          <a:latin typeface="Calibri body"/>
                        </a:rPr>
                        <a:t>IFRS</a:t>
                      </a:r>
                      <a:r>
                        <a:rPr lang="en-US" sz="1800" baseline="0" dirty="0">
                          <a:solidFill>
                            <a:schemeClr val="tx1"/>
                          </a:solidFill>
                          <a:latin typeface="Calibri body"/>
                        </a:rPr>
                        <a:t> 5</a:t>
                      </a:r>
                      <a:endParaRPr lang="ro-RO" sz="1800" dirty="0">
                        <a:solidFill>
                          <a:schemeClr val="tx1"/>
                        </a:solidFill>
                        <a:latin typeface="Calibri body"/>
                      </a:endParaRPr>
                    </a:p>
                  </a:txBody>
                  <a:tcPr/>
                </a:tc>
                <a:extLst>
                  <a:ext uri="{0D108BD9-81ED-4DB2-BD59-A6C34878D82A}">
                    <a16:rowId xmlns:a16="http://schemas.microsoft.com/office/drawing/2014/main" val="10000"/>
                  </a:ext>
                </a:extLst>
              </a:tr>
              <a:tr h="3369222">
                <a:tc>
                  <a:txBody>
                    <a:bodyPr/>
                    <a:lstStyle/>
                    <a:p>
                      <a:pPr algn="just">
                        <a:lnSpc>
                          <a:spcPct val="107000"/>
                        </a:lnSpc>
                        <a:spcAft>
                          <a:spcPts val="0"/>
                        </a:spcAft>
                      </a:pPr>
                      <a:r>
                        <a:rPr lang="ro-RO" sz="1800" dirty="0">
                          <a:solidFill>
                            <a:schemeClr val="tx1"/>
                          </a:solidFill>
                          <a:effectLst/>
                          <a:latin typeface="Calibri body"/>
                          <a:ea typeface="Calibri"/>
                          <a:cs typeface="Times New Roman"/>
                        </a:rPr>
                        <a:t>În cazul activelor de natura </a:t>
                      </a:r>
                      <a:r>
                        <a:rPr lang="ro-RO" sz="1800" b="1" dirty="0">
                          <a:solidFill>
                            <a:schemeClr val="tx1"/>
                          </a:solidFill>
                          <a:effectLst/>
                          <a:latin typeface="Calibri body"/>
                          <a:ea typeface="Calibri"/>
                          <a:cs typeface="Times New Roman"/>
                        </a:rPr>
                        <a:t>ansamblurilor</a:t>
                      </a:r>
                      <a:r>
                        <a:rPr lang="ro-RO" sz="1800" dirty="0">
                          <a:solidFill>
                            <a:schemeClr val="tx1"/>
                          </a:solidFill>
                          <a:effectLst/>
                          <a:latin typeface="Calibri body"/>
                          <a:ea typeface="Calibri"/>
                          <a:cs typeface="Times New Roman"/>
                        </a:rPr>
                        <a:t> sau </a:t>
                      </a:r>
                      <a:r>
                        <a:rPr lang="ro-RO" sz="1800" b="1" dirty="0">
                          <a:solidFill>
                            <a:schemeClr val="tx1"/>
                          </a:solidFill>
                          <a:effectLst/>
                          <a:latin typeface="Calibri body"/>
                          <a:ea typeface="Calibri"/>
                          <a:cs typeface="Times New Roman"/>
                        </a:rPr>
                        <a:t>complexurilor de locuinţe care iniţial erau destinate vânzării</a:t>
                      </a:r>
                      <a:r>
                        <a:rPr lang="ro-RO" sz="1800" dirty="0">
                          <a:solidFill>
                            <a:schemeClr val="tx1"/>
                          </a:solidFill>
                          <a:effectLst/>
                          <a:latin typeface="Calibri body"/>
                          <a:ea typeface="Calibri"/>
                          <a:cs typeface="Times New Roman"/>
                        </a:rPr>
                        <a:t> şi care </a:t>
                      </a:r>
                      <a:r>
                        <a:rPr lang="ro-RO" sz="1800" b="1" dirty="0">
                          <a:solidFill>
                            <a:schemeClr val="tx1"/>
                          </a:solidFill>
                          <a:effectLst/>
                          <a:latin typeface="Calibri body"/>
                          <a:ea typeface="Calibri"/>
                          <a:cs typeface="Times New Roman"/>
                        </a:rPr>
                        <a:t>ulterior îşi schimbă destinaţia, urmând a fi folosite de entitate pe o perioadă îndelungată </a:t>
                      </a:r>
                      <a:r>
                        <a:rPr lang="ro-RO" sz="1800" dirty="0">
                          <a:solidFill>
                            <a:schemeClr val="tx1"/>
                          </a:solidFill>
                          <a:effectLst/>
                          <a:latin typeface="Calibri body"/>
                          <a:ea typeface="Calibri"/>
                          <a:cs typeface="Times New Roman"/>
                        </a:rPr>
                        <a:t>sau să fie închiriate unor terţi, în contabilitate se înregistrează </a:t>
                      </a:r>
                      <a:r>
                        <a:rPr lang="ro-RO" sz="1800" b="1" dirty="0">
                          <a:solidFill>
                            <a:schemeClr val="tx1"/>
                          </a:solidFill>
                          <a:effectLst/>
                          <a:latin typeface="Calibri body"/>
                          <a:ea typeface="Calibri"/>
                          <a:cs typeface="Times New Roman"/>
                        </a:rPr>
                        <a:t>un transfer de la stocuri la imobilizări corporal</a:t>
                      </a:r>
                      <a:r>
                        <a:rPr lang="ro-RO" sz="1800" dirty="0">
                          <a:solidFill>
                            <a:schemeClr val="tx1"/>
                          </a:solidFill>
                          <a:effectLst/>
                          <a:latin typeface="Calibri body"/>
                          <a:ea typeface="Calibri"/>
                          <a:cs typeface="Times New Roman"/>
                        </a:rPr>
                        <a:t>e. Transferul se efectuează la data schimbării destinaţiei, </a:t>
                      </a:r>
                      <a:r>
                        <a:rPr lang="ro-RO" sz="1800" b="1" dirty="0">
                          <a:solidFill>
                            <a:schemeClr val="tx1"/>
                          </a:solidFill>
                          <a:effectLst/>
                          <a:latin typeface="Calibri body"/>
                          <a:ea typeface="Calibri"/>
                          <a:cs typeface="Times New Roman"/>
                        </a:rPr>
                        <a:t>la valoarea la care activele erau înregistrate în contabilitate (reprezentată de cost).</a:t>
                      </a:r>
                      <a:r>
                        <a:rPr lang="ro-RO" sz="1800" dirty="0">
                          <a:solidFill>
                            <a:schemeClr val="tx1"/>
                          </a:solidFill>
                          <a:effectLst/>
                          <a:latin typeface="Calibri body"/>
                          <a:ea typeface="Calibri"/>
                          <a:cs typeface="Times New Roman"/>
                        </a:rPr>
                        <a:t> (275)</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7000"/>
                        </a:lnSpc>
                        <a:spcAft>
                          <a:spcPts val="0"/>
                        </a:spcAft>
                      </a:pPr>
                      <a:r>
                        <a:rPr lang="ro-RO" sz="1800" dirty="0">
                          <a:solidFill>
                            <a:schemeClr val="tx1"/>
                          </a:solidFill>
                          <a:effectLst/>
                          <a:latin typeface="Calibri body"/>
                          <a:ea typeface="Calibri"/>
                          <a:cs typeface="Times New Roman"/>
                        </a:rPr>
                        <a:t>Entitatea trebuie să evalueze un activ imobilizat care </a:t>
                      </a:r>
                      <a:r>
                        <a:rPr lang="ro-RO" sz="1800" b="1" dirty="0">
                          <a:solidFill>
                            <a:schemeClr val="tx1"/>
                          </a:solidFill>
                          <a:effectLst/>
                          <a:latin typeface="Calibri body"/>
                          <a:ea typeface="Calibri"/>
                          <a:cs typeface="Times New Roman"/>
                        </a:rPr>
                        <a:t>încetează a mai fi clasificat ca deţinut în vederea vânzării</a:t>
                      </a:r>
                      <a:r>
                        <a:rPr lang="ro-RO" sz="1800" dirty="0">
                          <a:solidFill>
                            <a:schemeClr val="tx1"/>
                          </a:solidFill>
                          <a:effectLst/>
                          <a:latin typeface="Calibri body"/>
                          <a:ea typeface="Calibri"/>
                          <a:cs typeface="Times New Roman"/>
                        </a:rPr>
                        <a:t> la </a:t>
                      </a:r>
                      <a:r>
                        <a:rPr lang="ro-RO" sz="1800" b="1" dirty="0">
                          <a:solidFill>
                            <a:schemeClr val="tx1"/>
                          </a:solidFill>
                          <a:effectLst/>
                          <a:latin typeface="Calibri body"/>
                          <a:ea typeface="Calibri"/>
                          <a:cs typeface="Times New Roman"/>
                        </a:rPr>
                        <a:t>cea mai mică valoare dintre</a:t>
                      </a:r>
                      <a:r>
                        <a:rPr lang="ro-RO" sz="1800" dirty="0">
                          <a:solidFill>
                            <a:schemeClr val="tx1"/>
                          </a:solidFill>
                          <a:effectLst/>
                          <a:latin typeface="Calibri body"/>
                          <a:ea typeface="Calibri"/>
                          <a:cs typeface="Times New Roman"/>
                        </a:rPr>
                        <a:t>:</a:t>
                      </a:r>
                    </a:p>
                    <a:p>
                      <a:pPr algn="just">
                        <a:lnSpc>
                          <a:spcPct val="107000"/>
                        </a:lnSpc>
                        <a:spcAft>
                          <a:spcPts val="0"/>
                        </a:spcAft>
                      </a:pPr>
                      <a:r>
                        <a:rPr lang="ro-RO" sz="1800" dirty="0">
                          <a:solidFill>
                            <a:schemeClr val="tx1"/>
                          </a:solidFill>
                          <a:effectLst/>
                          <a:latin typeface="Calibri body"/>
                          <a:ea typeface="Calibri"/>
                          <a:cs typeface="Times New Roman"/>
                        </a:rPr>
                        <a:t>a) </a:t>
                      </a:r>
                      <a:r>
                        <a:rPr lang="ro-RO" sz="1800" b="1" dirty="0">
                          <a:solidFill>
                            <a:schemeClr val="tx1"/>
                          </a:solidFill>
                          <a:effectLst/>
                          <a:latin typeface="Calibri body"/>
                          <a:ea typeface="Calibri"/>
                          <a:cs typeface="Times New Roman"/>
                        </a:rPr>
                        <a:t>valoarea sa contabilă înainte ca activul</a:t>
                      </a:r>
                      <a:r>
                        <a:rPr lang="ro-RO" sz="1800" dirty="0">
                          <a:solidFill>
                            <a:schemeClr val="tx1"/>
                          </a:solidFill>
                          <a:effectLst/>
                          <a:latin typeface="Calibri body"/>
                          <a:ea typeface="Calibri"/>
                          <a:cs typeface="Times New Roman"/>
                        </a:rPr>
                        <a:t> </a:t>
                      </a:r>
                      <a:r>
                        <a:rPr lang="ro-RO" sz="1800" b="1" dirty="0">
                          <a:solidFill>
                            <a:schemeClr val="tx1"/>
                          </a:solidFill>
                          <a:effectLst/>
                          <a:latin typeface="Calibri body"/>
                          <a:ea typeface="Calibri"/>
                          <a:cs typeface="Times New Roman"/>
                        </a:rPr>
                        <a:t>să fi fost clasificat ca deţinut în vederea vânzării ajustată pentru orice depreciere, amortizare sau reevaluare care ar fi fost recunoscută dacă activul NU ar fi fost clasificat ca deţinut în vederea vânzării</a:t>
                      </a:r>
                      <a:r>
                        <a:rPr lang="ro-RO" sz="1800" dirty="0">
                          <a:solidFill>
                            <a:schemeClr val="tx1"/>
                          </a:solidFill>
                          <a:effectLst/>
                          <a:latin typeface="Calibri body"/>
                          <a:ea typeface="Calibri"/>
                          <a:cs typeface="Times New Roman"/>
                        </a:rPr>
                        <a:t> și</a:t>
                      </a:r>
                    </a:p>
                    <a:p>
                      <a:pPr algn="just">
                        <a:lnSpc>
                          <a:spcPct val="107000"/>
                        </a:lnSpc>
                        <a:spcAft>
                          <a:spcPts val="0"/>
                        </a:spcAft>
                      </a:pPr>
                      <a:r>
                        <a:rPr lang="ro-RO" sz="1800" dirty="0">
                          <a:solidFill>
                            <a:schemeClr val="tx1"/>
                          </a:solidFill>
                          <a:effectLst/>
                          <a:latin typeface="Calibri body"/>
                          <a:ea typeface="Calibri"/>
                          <a:cs typeface="Times New Roman"/>
                        </a:rPr>
                        <a:t>b) </a:t>
                      </a:r>
                      <a:r>
                        <a:rPr lang="ro-RO" sz="1800" b="1" dirty="0">
                          <a:solidFill>
                            <a:schemeClr val="tx1"/>
                          </a:solidFill>
                          <a:effectLst/>
                          <a:latin typeface="Calibri body"/>
                          <a:ea typeface="Calibri"/>
                          <a:cs typeface="Times New Roman"/>
                        </a:rPr>
                        <a:t>valoarea sa recuperabilă la data deciziei ulterioare de a nu fi vândut</a:t>
                      </a:r>
                      <a:r>
                        <a:rPr lang="ro-RO" sz="1800" dirty="0">
                          <a:solidFill>
                            <a:schemeClr val="tx1"/>
                          </a:solidFill>
                          <a:effectLst/>
                          <a:latin typeface="Calibri body"/>
                          <a:ea typeface="Calibri"/>
                          <a:cs typeface="Times New Roman"/>
                        </a:rPr>
                        <a:t> (IFRS 5.27)</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
        <p:nvSpPr>
          <p:cNvPr id="4" name="Title 2">
            <a:extLst>
              <a:ext uri="{FF2B5EF4-FFF2-40B4-BE49-F238E27FC236}">
                <a16:creationId xmlns:a16="http://schemas.microsoft.com/office/drawing/2014/main" id="{05151D9A-30C8-C508-4839-41026428D0FD}"/>
              </a:ext>
            </a:extLst>
          </p:cNvPr>
          <p:cNvSpPr txBox="1">
            <a:spLocks/>
          </p:cNvSpPr>
          <p:nvPr/>
        </p:nvSpPr>
        <p:spPr>
          <a:xfrm>
            <a:off x="2196514" y="308769"/>
            <a:ext cx="7689436" cy="1062038"/>
          </a:xfrm>
        </p:spPr>
        <p:txBody>
          <a:bodyPr/>
          <a:lstStyle>
            <a:lvl1pPr algn="l" defTabSz="685800" rtl="0" eaLnBrk="1" fontAlgn="base" hangingPunct="1">
              <a:lnSpc>
                <a:spcPct val="90000"/>
              </a:lnSpc>
              <a:spcBef>
                <a:spcPct val="0"/>
              </a:spcBef>
              <a:spcAft>
                <a:spcPct val="0"/>
              </a:spcAft>
              <a:defRPr sz="2800" b="1" kern="1200">
                <a:solidFill>
                  <a:schemeClr val="tx1"/>
                </a:solidFill>
                <a:latin typeface="+mn-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ro-MD" cap="all"/>
              <a:t>IFRS 5</a:t>
            </a:r>
            <a:r>
              <a:rPr lang="vi-VN" cap="all"/>
              <a:t> Activele pe termen lung deținute pentru vânzare și activitățile întrerupte </a:t>
            </a:r>
            <a:endParaRPr lang="en-GB" altLang="ro-RO" cap="all" dirty="0"/>
          </a:p>
        </p:txBody>
      </p:sp>
    </p:spTree>
    <p:extLst>
      <p:ext uri="{BB962C8B-B14F-4D97-AF65-F5344CB8AC3E}">
        <p14:creationId xmlns:p14="http://schemas.microsoft.com/office/powerpoint/2010/main" val="330672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108869"/>
            <a:ext cx="10515600" cy="4640262"/>
          </a:xfrm>
        </p:spPr>
        <p:txBody>
          <a:bodyPr>
            <a:normAutofit/>
          </a:bodyPr>
          <a:lstStyle/>
          <a:p>
            <a:pPr marL="0" indent="0" algn="ctr">
              <a:lnSpc>
                <a:spcPct val="170000"/>
              </a:lnSpc>
              <a:spcBef>
                <a:spcPts val="0"/>
              </a:spcBef>
              <a:spcAft>
                <a:spcPts val="0"/>
              </a:spcAft>
              <a:buNone/>
            </a:pPr>
            <a:r>
              <a:rPr lang="en-US" sz="2000" b="1" dirty="0" err="1">
                <a:solidFill>
                  <a:srgbClr val="FF0000"/>
                </a:solidFill>
              </a:rPr>
              <a:t>Aspecte</a:t>
            </a:r>
            <a:r>
              <a:rPr lang="en-US" sz="2000" b="1" dirty="0">
                <a:solidFill>
                  <a:srgbClr val="FF0000"/>
                </a:solidFill>
              </a:rPr>
              <a:t> comparative </a:t>
            </a:r>
            <a:r>
              <a:rPr lang="en-US" sz="2000" b="1" dirty="0" err="1">
                <a:solidFill>
                  <a:srgbClr val="FF0000"/>
                </a:solidFill>
              </a:rPr>
              <a:t>privind</a:t>
            </a:r>
            <a:r>
              <a:rPr lang="en-US" sz="2000" b="1" dirty="0">
                <a:solidFill>
                  <a:srgbClr val="FF0000"/>
                </a:solidFill>
              </a:rPr>
              <a:t> </a:t>
            </a:r>
            <a:r>
              <a:rPr lang="en-US" sz="2000" b="1" dirty="0" err="1">
                <a:solidFill>
                  <a:srgbClr val="FF0000"/>
                </a:solidFill>
              </a:rPr>
              <a:t>aplicarea</a:t>
            </a:r>
            <a:r>
              <a:rPr lang="en-US" sz="2000" b="1" dirty="0">
                <a:solidFill>
                  <a:srgbClr val="FF0000"/>
                </a:solidFill>
              </a:rPr>
              <a:t> IFRS </a:t>
            </a:r>
            <a:r>
              <a:rPr lang="ro-MD" sz="2000" b="1" dirty="0">
                <a:solidFill>
                  <a:srgbClr val="FF0000"/>
                </a:solidFill>
              </a:rPr>
              <a:t> </a:t>
            </a:r>
            <a:r>
              <a:rPr lang="en-US" sz="2000" b="1" dirty="0">
                <a:solidFill>
                  <a:srgbClr val="FF0000"/>
                </a:solidFill>
              </a:rPr>
              <a:t>versus </a:t>
            </a:r>
            <a:r>
              <a:rPr lang="en-US" sz="2000" b="1" dirty="0" err="1">
                <a:solidFill>
                  <a:srgbClr val="FF0000"/>
                </a:solidFill>
              </a:rPr>
              <a:t>referențialul</a:t>
            </a:r>
            <a:r>
              <a:rPr lang="en-US" sz="2000" b="1" dirty="0">
                <a:solidFill>
                  <a:srgbClr val="FF0000"/>
                </a:solidFill>
              </a:rPr>
              <a:t> </a:t>
            </a:r>
            <a:r>
              <a:rPr lang="en-US" sz="2000" b="1" dirty="0" err="1">
                <a:solidFill>
                  <a:srgbClr val="FF0000"/>
                </a:solidFill>
              </a:rPr>
              <a:t>contabil</a:t>
            </a:r>
            <a:r>
              <a:rPr lang="en-US" sz="2000" b="1" dirty="0">
                <a:solidFill>
                  <a:srgbClr val="FF0000"/>
                </a:solidFill>
              </a:rPr>
              <a:t> </a:t>
            </a:r>
            <a:r>
              <a:rPr lang="en-US" sz="2000" b="1" dirty="0" err="1">
                <a:solidFill>
                  <a:srgbClr val="FF0000"/>
                </a:solidFill>
              </a:rPr>
              <a:t>național</a:t>
            </a:r>
            <a:endParaRPr lang="ro-MD" sz="2000" b="1" dirty="0">
              <a:solidFill>
                <a:srgbClr val="FF0000"/>
              </a:solidFill>
            </a:endParaRPr>
          </a:p>
          <a:p>
            <a:pPr marL="857250" lvl="1" indent="-514350">
              <a:lnSpc>
                <a:spcPct val="170000"/>
              </a:lnSpc>
              <a:spcBef>
                <a:spcPts val="0"/>
              </a:spcBef>
              <a:spcAft>
                <a:spcPts val="0"/>
              </a:spcAft>
              <a:buFont typeface="+mj-lt"/>
              <a:buAutoNum type="arabicPeriod"/>
            </a:pPr>
            <a:endParaRPr lang="en-US" sz="2000" b="1" dirty="0">
              <a:solidFill>
                <a:srgbClr val="0070C0"/>
              </a:solidFill>
            </a:endParaRPr>
          </a:p>
          <a:p>
            <a:pPr marL="342900" lvl="1" indent="0">
              <a:lnSpc>
                <a:spcPct val="170000"/>
              </a:lnSpc>
              <a:spcBef>
                <a:spcPts val="0"/>
              </a:spcBef>
              <a:spcAft>
                <a:spcPts val="0"/>
              </a:spcAft>
              <a:buNone/>
            </a:pPr>
            <a:r>
              <a:rPr lang="ro-RO" sz="2000" b="1" dirty="0">
                <a:solidFill>
                  <a:srgbClr val="0070C0"/>
                </a:solidFill>
              </a:rPr>
              <a:t>1. </a:t>
            </a:r>
            <a:r>
              <a:rPr lang="en-US" sz="2000" b="1" dirty="0">
                <a:solidFill>
                  <a:srgbClr val="0070C0"/>
                </a:solidFill>
              </a:rPr>
              <a:t>IAS </a:t>
            </a:r>
            <a:r>
              <a:rPr lang="ro-MO" sz="2000" b="1" dirty="0">
                <a:solidFill>
                  <a:srgbClr val="0070C0"/>
                </a:solidFill>
              </a:rPr>
              <a:t>40 Investiții imobiliare</a:t>
            </a:r>
            <a:endParaRPr lang="en-US" sz="2000" b="1" dirty="0">
              <a:solidFill>
                <a:srgbClr val="0070C0"/>
              </a:solidFill>
            </a:endParaRPr>
          </a:p>
          <a:p>
            <a:pPr marL="342900" lvl="1" indent="0">
              <a:lnSpc>
                <a:spcPct val="170000"/>
              </a:lnSpc>
              <a:spcBef>
                <a:spcPts val="0"/>
              </a:spcBef>
              <a:spcAft>
                <a:spcPts val="0"/>
              </a:spcAft>
              <a:buNone/>
            </a:pPr>
            <a:r>
              <a:rPr lang="ro-MD" sz="2000" b="1" dirty="0">
                <a:solidFill>
                  <a:srgbClr val="0070C0"/>
                </a:solidFill>
              </a:rPr>
              <a:t>2. IFRS 5 </a:t>
            </a:r>
            <a:r>
              <a:rPr lang="vi-VN" sz="2000" b="1" dirty="0">
                <a:solidFill>
                  <a:srgbClr val="0070C0"/>
                </a:solidFill>
              </a:rPr>
              <a:t>Active</a:t>
            </a:r>
            <a:r>
              <a:rPr lang="ro-RO" sz="2000" b="1" dirty="0">
                <a:solidFill>
                  <a:srgbClr val="0070C0"/>
                </a:solidFill>
              </a:rPr>
              <a:t> imobilizate </a:t>
            </a:r>
            <a:r>
              <a:rPr lang="vi-VN" sz="2000" b="1" dirty="0">
                <a:solidFill>
                  <a:srgbClr val="0070C0"/>
                </a:solidFill>
              </a:rPr>
              <a:t>deținute </a:t>
            </a:r>
            <a:r>
              <a:rPr lang="ro-RO" sz="2000" b="1" dirty="0">
                <a:solidFill>
                  <a:srgbClr val="0070C0"/>
                </a:solidFill>
              </a:rPr>
              <a:t>în vederea </a:t>
            </a:r>
            <a:r>
              <a:rPr lang="vi-VN" sz="2000" b="1" dirty="0">
                <a:solidFill>
                  <a:srgbClr val="0070C0"/>
                </a:solidFill>
              </a:rPr>
              <a:t>vânz</a:t>
            </a:r>
            <a:r>
              <a:rPr lang="ro-RO" sz="2000" b="1" dirty="0" err="1">
                <a:solidFill>
                  <a:srgbClr val="0070C0"/>
                </a:solidFill>
              </a:rPr>
              <a:t>ării</a:t>
            </a:r>
            <a:r>
              <a:rPr lang="vi-VN" sz="2000" b="1" dirty="0">
                <a:solidFill>
                  <a:srgbClr val="0070C0"/>
                </a:solidFill>
              </a:rPr>
              <a:t> și activități întrerupte </a:t>
            </a:r>
            <a:endParaRPr lang="ro-RO" sz="2000" b="1" dirty="0">
              <a:solidFill>
                <a:srgbClr val="0070C0"/>
              </a:solidFill>
            </a:endParaRPr>
          </a:p>
          <a:p>
            <a:pPr marL="342900" indent="0">
              <a:lnSpc>
                <a:spcPct val="150000"/>
              </a:lnSpc>
              <a:spcBef>
                <a:spcPts val="1200"/>
              </a:spcBef>
              <a:buNone/>
            </a:pPr>
            <a:r>
              <a:rPr lang="ro-RO" sz="2000" b="1" dirty="0">
                <a:solidFill>
                  <a:srgbClr val="0070C0"/>
                </a:solidFill>
              </a:rPr>
              <a:t>3. </a:t>
            </a:r>
            <a:r>
              <a:rPr lang="en-US" sz="2000" b="1" dirty="0">
                <a:solidFill>
                  <a:srgbClr val="0070C0"/>
                </a:solidFill>
              </a:rPr>
              <a:t>IAS 20 </a:t>
            </a:r>
            <a:r>
              <a:rPr lang="en-US" sz="2000" b="1" dirty="0" err="1">
                <a:solidFill>
                  <a:srgbClr val="0070C0"/>
                </a:solidFill>
              </a:rPr>
              <a:t>Contabilitatea</a:t>
            </a:r>
            <a:r>
              <a:rPr lang="en-US" sz="2000" b="1" dirty="0">
                <a:solidFill>
                  <a:srgbClr val="0070C0"/>
                </a:solidFill>
              </a:rPr>
              <a:t> </a:t>
            </a:r>
            <a:r>
              <a:rPr lang="en-US" sz="2000" b="1" dirty="0" err="1">
                <a:solidFill>
                  <a:srgbClr val="0070C0"/>
                </a:solidFill>
              </a:rPr>
              <a:t>subvenţiilor</a:t>
            </a:r>
            <a:r>
              <a:rPr lang="en-US" sz="2000" b="1" dirty="0">
                <a:solidFill>
                  <a:srgbClr val="0070C0"/>
                </a:solidFill>
              </a:rPr>
              <a:t> </a:t>
            </a:r>
            <a:r>
              <a:rPr lang="en-US" sz="2000" b="1" dirty="0" err="1">
                <a:solidFill>
                  <a:srgbClr val="0070C0"/>
                </a:solidFill>
              </a:rPr>
              <a:t>guvernamentale</a:t>
            </a:r>
            <a:r>
              <a:rPr lang="en-US" sz="2000" b="1" dirty="0">
                <a:solidFill>
                  <a:srgbClr val="0070C0"/>
                </a:solidFill>
              </a:rPr>
              <a:t> </a:t>
            </a:r>
            <a:r>
              <a:rPr lang="en-US" sz="2000" b="1" dirty="0" err="1">
                <a:solidFill>
                  <a:srgbClr val="0070C0"/>
                </a:solidFill>
              </a:rPr>
              <a:t>şi</a:t>
            </a:r>
            <a:r>
              <a:rPr lang="en-US" sz="2000" b="1" dirty="0">
                <a:solidFill>
                  <a:srgbClr val="0070C0"/>
                </a:solidFill>
              </a:rPr>
              <a:t> </a:t>
            </a:r>
            <a:r>
              <a:rPr lang="en-US" sz="2000" b="1" dirty="0" err="1">
                <a:solidFill>
                  <a:srgbClr val="0070C0"/>
                </a:solidFill>
              </a:rPr>
              <a:t>prezentarea</a:t>
            </a:r>
            <a:r>
              <a:rPr lang="en-US" sz="2000" b="1" dirty="0">
                <a:solidFill>
                  <a:srgbClr val="0070C0"/>
                </a:solidFill>
              </a:rPr>
              <a:t> </a:t>
            </a:r>
            <a:r>
              <a:rPr lang="en-US" sz="2000" b="1" dirty="0" err="1">
                <a:solidFill>
                  <a:srgbClr val="0070C0"/>
                </a:solidFill>
              </a:rPr>
              <a:t>informaţiilor</a:t>
            </a:r>
            <a:r>
              <a:rPr lang="en-US" sz="2000" b="1" dirty="0">
                <a:solidFill>
                  <a:srgbClr val="0070C0"/>
                </a:solidFill>
              </a:rPr>
              <a:t> legate de </a:t>
            </a:r>
            <a:r>
              <a:rPr lang="en-US" sz="2000" b="1" dirty="0" err="1">
                <a:solidFill>
                  <a:srgbClr val="0070C0"/>
                </a:solidFill>
              </a:rPr>
              <a:t>asistenţa</a:t>
            </a:r>
            <a:r>
              <a:rPr lang="en-US" sz="2000" b="1" dirty="0">
                <a:solidFill>
                  <a:srgbClr val="0070C0"/>
                </a:solidFill>
              </a:rPr>
              <a:t> </a:t>
            </a:r>
            <a:r>
              <a:rPr lang="en-US" sz="2000" b="1" dirty="0" err="1">
                <a:solidFill>
                  <a:srgbClr val="0070C0"/>
                </a:solidFill>
              </a:rPr>
              <a:t>guvernamentală</a:t>
            </a:r>
            <a:endParaRPr lang="en-US" sz="2000" b="1" dirty="0">
              <a:solidFill>
                <a:srgbClr val="0070C0"/>
              </a:solidFill>
            </a:endParaRPr>
          </a:p>
          <a:p>
            <a:pPr marL="342900" indent="0">
              <a:lnSpc>
                <a:spcPct val="150000"/>
              </a:lnSpc>
              <a:spcBef>
                <a:spcPts val="1200"/>
              </a:spcBef>
              <a:buNone/>
            </a:pPr>
            <a:r>
              <a:rPr lang="ro-RO" sz="2000" b="1" dirty="0">
                <a:solidFill>
                  <a:srgbClr val="0070C0"/>
                </a:solidFill>
              </a:rPr>
              <a:t>4. </a:t>
            </a:r>
            <a:r>
              <a:rPr lang="en-US" sz="2000" b="1" dirty="0">
                <a:solidFill>
                  <a:srgbClr val="0070C0"/>
                </a:solidFill>
              </a:rPr>
              <a:t>IAS 23 </a:t>
            </a:r>
            <a:r>
              <a:rPr lang="en-US" sz="2000" b="1" dirty="0" err="1">
                <a:solidFill>
                  <a:srgbClr val="0070C0"/>
                </a:solidFill>
              </a:rPr>
              <a:t>Costurile</a:t>
            </a:r>
            <a:r>
              <a:rPr lang="en-US" sz="2000" b="1" dirty="0">
                <a:solidFill>
                  <a:srgbClr val="0070C0"/>
                </a:solidFill>
              </a:rPr>
              <a:t> </a:t>
            </a:r>
            <a:r>
              <a:rPr lang="en-US" sz="2000" b="1" dirty="0" err="1">
                <a:solidFill>
                  <a:srgbClr val="0070C0"/>
                </a:solidFill>
              </a:rPr>
              <a:t>îndatorării</a:t>
            </a:r>
            <a:endParaRPr lang="en-US" sz="2000" b="1" dirty="0">
              <a:solidFill>
                <a:srgbClr val="0070C0"/>
              </a:solidFill>
            </a:endParaRPr>
          </a:p>
          <a:p>
            <a:pPr marL="342900" lvl="1" indent="0">
              <a:lnSpc>
                <a:spcPct val="170000"/>
              </a:lnSpc>
              <a:spcBef>
                <a:spcPts val="0"/>
              </a:spcBef>
              <a:spcAft>
                <a:spcPts val="0"/>
              </a:spcAft>
              <a:buNone/>
            </a:pPr>
            <a:r>
              <a:rPr lang="ro-MO" sz="2000" b="1" dirty="0">
                <a:solidFill>
                  <a:srgbClr val="0070C0"/>
                </a:solidFill>
              </a:rPr>
              <a:t>5. IFRS 16 </a:t>
            </a:r>
            <a:r>
              <a:rPr lang="en-US" sz="2000" b="1" dirty="0" err="1">
                <a:solidFill>
                  <a:srgbClr val="0070C0"/>
                </a:solidFill>
              </a:rPr>
              <a:t>Contracte</a:t>
            </a:r>
            <a:r>
              <a:rPr lang="en-US" sz="2000" b="1" dirty="0">
                <a:solidFill>
                  <a:srgbClr val="0070C0"/>
                </a:solidFill>
              </a:rPr>
              <a:t> de leasing</a:t>
            </a:r>
          </a:p>
          <a:p>
            <a:pPr marL="342900" lvl="1" indent="0">
              <a:lnSpc>
                <a:spcPct val="170000"/>
              </a:lnSpc>
              <a:spcBef>
                <a:spcPts val="0"/>
              </a:spcBef>
              <a:spcAft>
                <a:spcPts val="0"/>
              </a:spcAft>
              <a:buNone/>
            </a:pPr>
            <a:endParaRPr lang="ro-MD" sz="2000" b="1" dirty="0">
              <a:solidFill>
                <a:srgbClr val="0070C0"/>
              </a:solidFill>
            </a:endParaRPr>
          </a:p>
          <a:p>
            <a:pPr marL="0" indent="0">
              <a:buNone/>
            </a:pPr>
            <a:endParaRPr lang="en-GB" dirty="0"/>
          </a:p>
        </p:txBody>
      </p:sp>
      <p:sp>
        <p:nvSpPr>
          <p:cNvPr id="3" name="Title 2"/>
          <p:cNvSpPr>
            <a:spLocks noGrp="1"/>
          </p:cNvSpPr>
          <p:nvPr>
            <p:ph type="title" idx="4294967295"/>
          </p:nvPr>
        </p:nvSpPr>
        <p:spPr>
          <a:xfrm>
            <a:off x="0" y="414338"/>
            <a:ext cx="10317163" cy="812800"/>
          </a:xfrm>
        </p:spPr>
        <p:txBody>
          <a:bodyPr/>
          <a:lstStyle/>
          <a:p>
            <a:pPr algn="ctr"/>
            <a:r>
              <a:rPr lang="ro-RO" sz="3600" dirty="0">
                <a:solidFill>
                  <a:srgbClr val="17375E"/>
                </a:solidFill>
                <a:effectLst>
                  <a:outerShdw blurRad="38100" dist="38100" dir="2700000" algn="tl">
                    <a:srgbClr val="C0C0C0"/>
                  </a:outerShdw>
                </a:effectLst>
              </a:rPr>
              <a:t>AGENDA CURSULUI</a:t>
            </a:r>
            <a:endParaRPr lang="en-GB" dirty="0"/>
          </a:p>
        </p:txBody>
      </p:sp>
    </p:spTree>
    <p:extLst>
      <p:ext uri="{BB962C8B-B14F-4D97-AF65-F5344CB8AC3E}">
        <p14:creationId xmlns:p14="http://schemas.microsoft.com/office/powerpoint/2010/main" val="9960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A9B2-C8D9-76E1-1436-FBC6A1F68FC6}"/>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2CF50444-B3CE-DEEE-CFC5-186AD6BAB70D}"/>
              </a:ext>
            </a:extLst>
          </p:cNvPr>
          <p:cNvSpPr/>
          <p:nvPr/>
        </p:nvSpPr>
        <p:spPr>
          <a:xfrm>
            <a:off x="0" y="5485856"/>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D63AEBCB-D95C-046F-0969-D59DDEDC3E84}"/>
              </a:ext>
            </a:extLst>
          </p:cNvPr>
          <p:cNvSpPr txBox="1"/>
          <p:nvPr/>
        </p:nvSpPr>
        <p:spPr>
          <a:xfrm>
            <a:off x="685800" y="1574800"/>
            <a:ext cx="10185400" cy="714811"/>
          </a:xfrm>
          <a:prstGeom prst="rect">
            <a:avLst/>
          </a:prstGeom>
        </p:spPr>
        <p:txBody>
          <a:bodyPr wrap="square" lIns="0" tIns="0" rIns="0" bIns="0" rtlCol="0" anchor="t">
            <a:spAutoFit/>
          </a:bodyPr>
          <a:lstStyle/>
          <a:p>
            <a:pPr algn="ctr">
              <a:lnSpc>
                <a:spcPts val="6425"/>
              </a:lnSpc>
            </a:pPr>
            <a:r>
              <a:rPr lang="ro-RO" sz="2933" b="1" dirty="0">
                <a:solidFill>
                  <a:srgbClr val="0070C0"/>
                </a:solidFill>
              </a:rPr>
              <a:t>APLICAȚII</a:t>
            </a:r>
            <a:endParaRPr lang="en-US" sz="2933"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DEC85780-821A-A196-E6B1-90401ACFA2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08400" y="2870200"/>
            <a:ext cx="4470400" cy="2917825"/>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95A64381-F58F-5176-851E-466EC2B67CEA}"/>
              </a:ext>
            </a:extLst>
          </p:cNvPr>
          <p:cNvSpPr/>
          <p:nvPr/>
        </p:nvSpPr>
        <p:spPr>
          <a:xfrm>
            <a:off x="2302757" y="6181725"/>
            <a:ext cx="4947797"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E547BD3F-E6F0-4C0E-7379-9F3379425003}"/>
              </a:ext>
            </a:extLst>
          </p:cNvPr>
          <p:cNvSpPr txBox="1"/>
          <p:nvPr/>
        </p:nvSpPr>
        <p:spPr>
          <a:xfrm>
            <a:off x="8686913" y="6322781"/>
            <a:ext cx="3399584" cy="179536"/>
          </a:xfrm>
          <a:prstGeom prst="rect">
            <a:avLst/>
          </a:prstGeom>
        </p:spPr>
        <p:txBody>
          <a:bodyPr lIns="0" tIns="0" rIns="0" bIns="0" rtlCol="0" anchor="t">
            <a:spAutoFit/>
          </a:bodyPr>
          <a:lstStyle/>
          <a:p>
            <a:pPr algn="r">
              <a:lnSpc>
                <a:spcPts val="1367"/>
              </a:lnSpc>
            </a:pPr>
            <a:r>
              <a:rPr lang="en-US" sz="1367">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5ED8BBB8-CD00-3D12-359D-372F920A0020}"/>
              </a:ext>
            </a:extLst>
          </p:cNvPr>
          <p:cNvSpPr/>
          <p:nvPr/>
        </p:nvSpPr>
        <p:spPr>
          <a:xfrm>
            <a:off x="7244204" y="6181725"/>
            <a:ext cx="4947797"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328895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ABD8EFE-EAA1-4821-892F-73FD6B77E8CC}"/>
              </a:ext>
            </a:extLst>
          </p:cNvPr>
          <p:cNvGrpSpPr/>
          <p:nvPr/>
        </p:nvGrpSpPr>
        <p:grpSpPr>
          <a:xfrm>
            <a:off x="7467600" y="-4170"/>
            <a:ext cx="7457884" cy="6858000"/>
            <a:chOff x="0" y="0"/>
            <a:chExt cx="14915767" cy="13716000"/>
          </a:xfrm>
        </p:grpSpPr>
        <p:pic>
          <p:nvPicPr>
            <p:cNvPr id="3" name="Picture 3">
              <a:extLst>
                <a:ext uri="{FF2B5EF4-FFF2-40B4-BE49-F238E27FC236}">
                  <a16:creationId xmlns:a16="http://schemas.microsoft.com/office/drawing/2014/main" id="{3D93E89C-F93F-41F4-9100-FA435DAE5D6D}"/>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8720F6D7-C21B-4FD9-9FF2-7544112AAF4F}"/>
              </a:ext>
            </a:extLst>
          </p:cNvPr>
          <p:cNvSpPr/>
          <p:nvPr/>
        </p:nvSpPr>
        <p:spPr>
          <a:xfrm>
            <a:off x="0" y="5462092"/>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4D02CAFC-1322-45A5-9540-B63E714FFFE3}"/>
              </a:ext>
            </a:extLst>
          </p:cNvPr>
          <p:cNvSpPr txBox="1"/>
          <p:nvPr/>
        </p:nvSpPr>
        <p:spPr>
          <a:xfrm>
            <a:off x="253182" y="1845327"/>
            <a:ext cx="6781799" cy="3159006"/>
          </a:xfrm>
          <a:prstGeom prst="rect">
            <a:avLst/>
          </a:prstGeom>
        </p:spPr>
        <p:txBody>
          <a:bodyPr wrap="square" lIns="0" tIns="0" rIns="0" bIns="0" rtlCol="0" anchor="t">
            <a:spAutoFit/>
          </a:bodyPr>
          <a:lstStyle/>
          <a:p>
            <a:pPr algn="ctr">
              <a:lnSpc>
                <a:spcPts val="6425"/>
              </a:lnSpc>
            </a:pPr>
            <a:r>
              <a:rPr lang="ro-RO" sz="2400" b="1" dirty="0">
                <a:solidFill>
                  <a:srgbClr val="0070C0"/>
                </a:solidFill>
              </a:rPr>
              <a:t>3. </a:t>
            </a:r>
            <a:r>
              <a:rPr lang="en-US" sz="2400" b="1" dirty="0">
                <a:solidFill>
                  <a:srgbClr val="0070C0"/>
                </a:solidFill>
              </a:rPr>
              <a:t>IAS 20 </a:t>
            </a:r>
            <a:r>
              <a:rPr lang="en-US" sz="2400" b="1" dirty="0" err="1">
                <a:solidFill>
                  <a:srgbClr val="0070C0"/>
                </a:solidFill>
              </a:rPr>
              <a:t>Contabilitatea</a:t>
            </a:r>
            <a:r>
              <a:rPr lang="en-US" sz="2400" b="1" dirty="0">
                <a:solidFill>
                  <a:srgbClr val="0070C0"/>
                </a:solidFill>
              </a:rPr>
              <a:t> </a:t>
            </a:r>
            <a:r>
              <a:rPr lang="en-US" sz="2400" b="1" dirty="0" err="1">
                <a:solidFill>
                  <a:srgbClr val="0070C0"/>
                </a:solidFill>
              </a:rPr>
              <a:t>subvenţiilor</a:t>
            </a:r>
            <a:r>
              <a:rPr lang="en-US" sz="2400" b="1" dirty="0">
                <a:solidFill>
                  <a:srgbClr val="0070C0"/>
                </a:solidFill>
              </a:rPr>
              <a:t> </a:t>
            </a:r>
            <a:r>
              <a:rPr lang="en-US" sz="2400" b="1" dirty="0" err="1">
                <a:solidFill>
                  <a:srgbClr val="0070C0"/>
                </a:solidFill>
              </a:rPr>
              <a:t>guvernamentale</a:t>
            </a:r>
            <a:r>
              <a:rPr lang="en-US" sz="2400" b="1" dirty="0">
                <a:solidFill>
                  <a:srgbClr val="0070C0"/>
                </a:solidFill>
              </a:rPr>
              <a:t> </a:t>
            </a:r>
            <a:r>
              <a:rPr lang="en-US" sz="2400" b="1" dirty="0" err="1">
                <a:solidFill>
                  <a:srgbClr val="0070C0"/>
                </a:solidFill>
              </a:rPr>
              <a:t>şi</a:t>
            </a:r>
            <a:r>
              <a:rPr lang="en-US" sz="2400" b="1" dirty="0">
                <a:solidFill>
                  <a:srgbClr val="0070C0"/>
                </a:solidFill>
              </a:rPr>
              <a:t> </a:t>
            </a:r>
            <a:r>
              <a:rPr lang="en-US" sz="2400" b="1" dirty="0" err="1">
                <a:solidFill>
                  <a:srgbClr val="0070C0"/>
                </a:solidFill>
              </a:rPr>
              <a:t>prezentarea</a:t>
            </a:r>
            <a:r>
              <a:rPr lang="en-US" sz="2400" b="1" dirty="0">
                <a:solidFill>
                  <a:srgbClr val="0070C0"/>
                </a:solidFill>
              </a:rPr>
              <a:t> </a:t>
            </a:r>
            <a:r>
              <a:rPr lang="en-US" sz="2400" b="1" dirty="0" err="1">
                <a:solidFill>
                  <a:srgbClr val="0070C0"/>
                </a:solidFill>
              </a:rPr>
              <a:t>informaţiilor</a:t>
            </a:r>
            <a:r>
              <a:rPr lang="en-US" sz="2400" b="1" dirty="0">
                <a:solidFill>
                  <a:srgbClr val="0070C0"/>
                </a:solidFill>
              </a:rPr>
              <a:t> legate de </a:t>
            </a:r>
            <a:r>
              <a:rPr lang="en-US" sz="2400" b="1" dirty="0" err="1">
                <a:solidFill>
                  <a:srgbClr val="0070C0"/>
                </a:solidFill>
              </a:rPr>
              <a:t>asistenţa</a:t>
            </a:r>
            <a:r>
              <a:rPr lang="en-US" sz="2400" b="1" dirty="0">
                <a:solidFill>
                  <a:srgbClr val="0070C0"/>
                </a:solidFill>
              </a:rPr>
              <a:t> </a:t>
            </a:r>
            <a:r>
              <a:rPr lang="en-US" sz="2400" b="1" dirty="0" err="1">
                <a:solidFill>
                  <a:srgbClr val="0070C0"/>
                </a:solidFill>
              </a:rPr>
              <a:t>guvernamentală</a:t>
            </a:r>
            <a:endParaRPr lang="en-US" sz="2400" b="1" dirty="0">
              <a:solidFill>
                <a:srgbClr val="0070C0"/>
              </a:solidFill>
            </a:endParaRPr>
          </a:p>
          <a:p>
            <a:pPr algn="ctr">
              <a:lnSpc>
                <a:spcPts val="6425"/>
              </a:lnSpc>
            </a:pPr>
            <a:endParaRPr lang="ro-RO" sz="2400" b="1" dirty="0">
              <a:solidFill>
                <a:srgbClr val="0070C0"/>
              </a:solidFill>
            </a:endParaRPr>
          </a:p>
        </p:txBody>
      </p:sp>
    </p:spTree>
    <p:extLst>
      <p:ext uri="{BB962C8B-B14F-4D97-AF65-F5344CB8AC3E}">
        <p14:creationId xmlns:p14="http://schemas.microsoft.com/office/powerpoint/2010/main" val="410620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Slide Number Placeholder 4">
            <a:extLst>
              <a:ext uri="{FF2B5EF4-FFF2-40B4-BE49-F238E27FC236}">
                <a16:creationId xmlns:a16="http://schemas.microsoft.com/office/drawing/2014/main" id="{146B622D-D25E-A0D1-A727-E0BBF269E36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D43032-67EC-478F-802A-2CE5767C5A26}" type="slidenum">
              <a:rPr lang="en-US" altLang="en-US">
                <a:solidFill>
                  <a:schemeClr val="tx2"/>
                </a:solidFill>
              </a:rPr>
              <a:pPr/>
              <a:t>22</a:t>
            </a:fld>
            <a:endParaRPr lang="en-US" altLang="en-US">
              <a:solidFill>
                <a:schemeClr val="tx2"/>
              </a:solidFill>
            </a:endParaRPr>
          </a:p>
        </p:txBody>
      </p:sp>
      <p:sp>
        <p:nvSpPr>
          <p:cNvPr id="52226" name="Content Placeholder 2">
            <a:extLst>
              <a:ext uri="{FF2B5EF4-FFF2-40B4-BE49-F238E27FC236}">
                <a16:creationId xmlns:a16="http://schemas.microsoft.com/office/drawing/2014/main" id="{9E149147-8B3A-5DB1-3546-1FBF003A2001}"/>
              </a:ext>
            </a:extLst>
          </p:cNvPr>
          <p:cNvSpPr>
            <a:spLocks noGrp="1"/>
          </p:cNvSpPr>
          <p:nvPr>
            <p:ph idx="4294967295"/>
          </p:nvPr>
        </p:nvSpPr>
        <p:spPr>
          <a:xfrm>
            <a:off x="1436914" y="1195387"/>
            <a:ext cx="8920163" cy="5160963"/>
          </a:xfrm>
        </p:spPr>
        <p:txBody>
          <a:bodyPr>
            <a:normAutofit/>
          </a:bodyPr>
          <a:lstStyle/>
          <a:p>
            <a:pPr marL="0" indent="0">
              <a:buNone/>
              <a:defRPr/>
            </a:pPr>
            <a:endParaRPr lang="ro-RO" b="1" dirty="0">
              <a:latin typeface="Arial Narrow" pitchFamily="34" charset="0"/>
            </a:endParaRPr>
          </a:p>
          <a:p>
            <a:pPr marL="0" indent="0" algn="just">
              <a:lnSpc>
                <a:spcPct val="150000"/>
              </a:lnSpc>
              <a:spcBef>
                <a:spcPts val="600"/>
              </a:spcBef>
              <a:buNone/>
              <a:defRPr/>
            </a:pPr>
            <a:r>
              <a:rPr lang="ro-RO" sz="2400" b="1" dirty="0">
                <a:solidFill>
                  <a:srgbClr val="FF0000"/>
                </a:solidFill>
              </a:rPr>
              <a:t>OBIECTIVE:</a:t>
            </a:r>
          </a:p>
          <a:p>
            <a:pPr marL="358775" indent="-358775" algn="just">
              <a:lnSpc>
                <a:spcPct val="100000"/>
              </a:lnSpc>
              <a:buFont typeface="Arial" charset="0"/>
              <a:buChar char="•"/>
              <a:defRPr/>
            </a:pPr>
            <a:r>
              <a:rPr lang="ro-RO" sz="2400" b="1" i="1" dirty="0">
                <a:solidFill>
                  <a:srgbClr val="0070C0"/>
                </a:solidFill>
              </a:rPr>
              <a:t>Condiții privind recunoașterea subvențiilor;</a:t>
            </a:r>
            <a:endParaRPr lang="en-US" sz="2400" b="1" i="1" dirty="0">
              <a:solidFill>
                <a:srgbClr val="0070C0"/>
              </a:solidFill>
            </a:endParaRPr>
          </a:p>
          <a:p>
            <a:pPr marL="358775" indent="-358775" algn="just">
              <a:lnSpc>
                <a:spcPct val="100000"/>
              </a:lnSpc>
              <a:buFont typeface="Arial" charset="0"/>
              <a:buChar char="•"/>
              <a:defRPr/>
            </a:pPr>
            <a:r>
              <a:rPr lang="ro-RO" sz="2400" b="1" i="1" dirty="0">
                <a:solidFill>
                  <a:srgbClr val="0070C0"/>
                </a:solidFill>
              </a:rPr>
              <a:t>Subvenții aferente activelor  - momentul recunoașterii venitului în contul de profit și pierdere;</a:t>
            </a:r>
            <a:endParaRPr lang="en-US" sz="2400" b="1" i="1" dirty="0">
              <a:solidFill>
                <a:srgbClr val="0070C0"/>
              </a:solidFill>
            </a:endParaRPr>
          </a:p>
          <a:p>
            <a:pPr marL="358775" indent="-358775" algn="just">
              <a:lnSpc>
                <a:spcPct val="100000"/>
              </a:lnSpc>
              <a:buFont typeface="Arial" charset="0"/>
              <a:buChar char="•"/>
              <a:defRPr/>
            </a:pPr>
            <a:r>
              <a:rPr lang="ro-RO" sz="2400" b="1" i="1" dirty="0">
                <a:solidFill>
                  <a:srgbClr val="0070C0"/>
                </a:solidFill>
              </a:rPr>
              <a:t>Subvenții aferente veniturilor - momentul recunoașterii venitului în contul de profit și pierdere;</a:t>
            </a:r>
            <a:endParaRPr lang="en-US" sz="2400" b="1" i="1" dirty="0">
              <a:solidFill>
                <a:srgbClr val="0070C0"/>
              </a:solidFill>
            </a:endParaRPr>
          </a:p>
          <a:p>
            <a:pPr marL="358775" indent="-358775" algn="just">
              <a:lnSpc>
                <a:spcPct val="100000"/>
              </a:lnSpc>
              <a:buFont typeface="Arial" charset="0"/>
              <a:buChar char="•"/>
              <a:defRPr/>
            </a:pPr>
            <a:r>
              <a:rPr lang="ro-RO" sz="2400" b="1" i="1" dirty="0">
                <a:solidFill>
                  <a:srgbClr val="0070C0"/>
                </a:solidFill>
              </a:rPr>
              <a:t>Metode de contabilizare: metoda recunoașterii subvenției ca venit amânat și metoda deducerii din cost;</a:t>
            </a:r>
            <a:endParaRPr lang="en-US" sz="2400" b="1" i="1" dirty="0">
              <a:solidFill>
                <a:srgbClr val="0070C0"/>
              </a:solidFill>
            </a:endParaRPr>
          </a:p>
          <a:p>
            <a:pPr marL="358775" indent="-358775" algn="just">
              <a:lnSpc>
                <a:spcPct val="100000"/>
              </a:lnSpc>
              <a:buFont typeface="Arial" charset="0"/>
              <a:buChar char="•"/>
              <a:defRPr/>
            </a:pPr>
            <a:r>
              <a:rPr lang="ro-RO" sz="2400" b="1" i="1" dirty="0">
                <a:solidFill>
                  <a:srgbClr val="0070C0"/>
                </a:solidFill>
              </a:rPr>
              <a:t>Rambursarea subvențiilor.</a:t>
            </a:r>
            <a:endParaRPr lang="en-US" sz="2800" dirty="0">
              <a:latin typeface="Arial Narrow" pitchFamily="34" charset="0"/>
            </a:endParaRPr>
          </a:p>
          <a:p>
            <a:pPr eaLnBrk="1" hangingPunct="1">
              <a:buFont typeface="Arial" charset="0"/>
              <a:buChar char="•"/>
              <a:defRPr/>
            </a:pPr>
            <a:endParaRPr lang="en-US" altLang="en-US" dirty="0">
              <a:latin typeface="Arial Narrow" pitchFamily="34" charset="0"/>
            </a:endParaRPr>
          </a:p>
        </p:txBody>
      </p:sp>
      <p:sp>
        <p:nvSpPr>
          <p:cNvPr id="50179" name="Title 1">
            <a:extLst>
              <a:ext uri="{FF2B5EF4-FFF2-40B4-BE49-F238E27FC236}">
                <a16:creationId xmlns:a16="http://schemas.microsoft.com/office/drawing/2014/main" id="{555F655A-A57C-901D-6FA8-B6482A4FC256}"/>
              </a:ext>
            </a:extLst>
          </p:cNvPr>
          <p:cNvSpPr>
            <a:spLocks noGrp="1"/>
          </p:cNvSpPr>
          <p:nvPr>
            <p:ph type="title" idx="4294967295"/>
          </p:nvPr>
        </p:nvSpPr>
        <p:spPr>
          <a:xfrm>
            <a:off x="0" y="76200"/>
            <a:ext cx="9074150" cy="1544638"/>
          </a:xfrm>
        </p:spPr>
        <p:txBody>
          <a:bodyPr/>
          <a:lstStyle/>
          <a:p>
            <a:pPr algn="ctr">
              <a:defRPr/>
            </a:pPr>
            <a:r>
              <a:rPr lang="ro-RO" altLang="en-US" sz="2400" cap="all" dirty="0"/>
              <a:t>IAS 20 Contabilitatea </a:t>
            </a:r>
            <a:r>
              <a:rPr lang="ro-RO" altLang="en-US" sz="2400" cap="all" dirty="0" err="1"/>
              <a:t>subvenţiilor</a:t>
            </a:r>
            <a:r>
              <a:rPr lang="ro-RO" altLang="en-US" sz="2400" cap="all" dirty="0"/>
              <a:t> </a:t>
            </a:r>
            <a:br>
              <a:rPr lang="en-US" altLang="en-US" sz="2400" cap="all" dirty="0"/>
            </a:br>
            <a:r>
              <a:rPr lang="ro-RO" altLang="en-US" sz="2400" cap="all" dirty="0"/>
              <a:t>guvernamentale </a:t>
            </a:r>
            <a:r>
              <a:rPr lang="ro-RO" altLang="en-US" sz="2400" cap="all" dirty="0" err="1"/>
              <a:t>şi</a:t>
            </a:r>
            <a:r>
              <a:rPr lang="ro-RO" altLang="en-US" sz="2400" cap="all" dirty="0"/>
              <a:t> prezentarea </a:t>
            </a:r>
            <a:br>
              <a:rPr lang="en-US" altLang="en-US" sz="2400" cap="all" dirty="0"/>
            </a:br>
            <a:r>
              <a:rPr lang="ro-RO" altLang="en-US" sz="2400" cap="all" dirty="0" err="1"/>
              <a:t>informaţiilor</a:t>
            </a:r>
            <a:r>
              <a:rPr lang="ro-RO" altLang="en-US" sz="2400" cap="all" dirty="0"/>
              <a:t> legate de </a:t>
            </a:r>
            <a:r>
              <a:rPr lang="ro-RO" altLang="en-US" sz="2400" cap="all" dirty="0" err="1"/>
              <a:t>asistenţa</a:t>
            </a:r>
            <a:r>
              <a:rPr lang="ro-RO" altLang="en-US" sz="2400" cap="all" dirty="0"/>
              <a:t> guvernamentală</a:t>
            </a:r>
            <a:endParaRPr lang="en-US" altLang="ro-RO" sz="2400" cap="al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4">
            <a:extLst>
              <a:ext uri="{FF2B5EF4-FFF2-40B4-BE49-F238E27FC236}">
                <a16:creationId xmlns:a16="http://schemas.microsoft.com/office/drawing/2014/main" id="{29A42793-B99A-18C2-2374-9C9F0755E58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2E274F-A5CC-446B-9294-B8C7DA1B94A6}" type="slidenum">
              <a:rPr lang="en-US" altLang="en-US">
                <a:solidFill>
                  <a:schemeClr val="tx2"/>
                </a:solidFill>
              </a:rPr>
              <a:pPr/>
              <a:t>23</a:t>
            </a:fld>
            <a:endParaRPr lang="en-US" altLang="en-US">
              <a:solidFill>
                <a:schemeClr val="tx2"/>
              </a:solidFill>
            </a:endParaRPr>
          </a:p>
        </p:txBody>
      </p:sp>
      <p:sp>
        <p:nvSpPr>
          <p:cNvPr id="51202" name="Content Placeholder 2">
            <a:extLst>
              <a:ext uri="{FF2B5EF4-FFF2-40B4-BE49-F238E27FC236}">
                <a16:creationId xmlns:a16="http://schemas.microsoft.com/office/drawing/2014/main" id="{3F5B503A-9F61-468D-24CA-010AC78A4518}"/>
              </a:ext>
            </a:extLst>
          </p:cNvPr>
          <p:cNvSpPr>
            <a:spLocks noGrp="1"/>
          </p:cNvSpPr>
          <p:nvPr>
            <p:ph idx="4294967295"/>
          </p:nvPr>
        </p:nvSpPr>
        <p:spPr>
          <a:xfrm>
            <a:off x="1408922" y="1269904"/>
            <a:ext cx="8920163" cy="4962525"/>
          </a:xfrm>
        </p:spPr>
        <p:txBody>
          <a:bodyPr>
            <a:normAutofit/>
          </a:bodyPr>
          <a:lstStyle/>
          <a:p>
            <a:pPr marL="531813" indent="-531813">
              <a:lnSpc>
                <a:spcPct val="150000"/>
              </a:lnSpc>
              <a:spcBef>
                <a:spcPts val="600"/>
              </a:spcBef>
              <a:buFont typeface="Wingdings" panose="05000000000000000000" pitchFamily="2" charset="2"/>
              <a:buChar char="Ø"/>
            </a:pPr>
            <a:r>
              <a:rPr lang="ro-RO" altLang="en-US" sz="2800" b="1" dirty="0" err="1">
                <a:solidFill>
                  <a:srgbClr val="0070C0"/>
                </a:solidFill>
              </a:rPr>
              <a:t>Subvenţiile</a:t>
            </a:r>
            <a:r>
              <a:rPr lang="ro-RO" altLang="en-US" sz="2800" b="1" dirty="0">
                <a:solidFill>
                  <a:srgbClr val="0070C0"/>
                </a:solidFill>
              </a:rPr>
              <a:t> guvernamentale </a:t>
            </a:r>
            <a:r>
              <a:rPr lang="ro-RO" altLang="en-US" sz="2800" dirty="0"/>
              <a:t>pot fi:</a:t>
            </a:r>
            <a:endParaRPr lang="en-US" altLang="en-US" sz="2800" dirty="0"/>
          </a:p>
          <a:p>
            <a:pPr marL="625475" lvl="1" indent="-282575" algn="just">
              <a:lnSpc>
                <a:spcPct val="150000"/>
              </a:lnSpc>
              <a:spcBef>
                <a:spcPts val="600"/>
              </a:spcBef>
              <a:buFont typeface="Wingdings" panose="05000000000000000000" pitchFamily="2" charset="2"/>
              <a:buChar char="ü"/>
            </a:pPr>
            <a:r>
              <a:rPr lang="ro-RO" altLang="en-US" sz="2500" b="1" dirty="0" err="1">
                <a:solidFill>
                  <a:srgbClr val="FFC000"/>
                </a:solidFill>
              </a:rPr>
              <a:t>subvenţii</a:t>
            </a:r>
            <a:r>
              <a:rPr lang="ro-RO" altLang="en-US" sz="2500" b="1" dirty="0">
                <a:solidFill>
                  <a:srgbClr val="FFC000"/>
                </a:solidFill>
              </a:rPr>
              <a:t> aferente activelor </a:t>
            </a:r>
            <a:r>
              <a:rPr lang="ro-RO" altLang="en-US" sz="2500" dirty="0"/>
              <a:t>– </a:t>
            </a:r>
            <a:r>
              <a:rPr lang="ro-RO" altLang="en-US" sz="2500" dirty="0" err="1"/>
              <a:t>subvenţiile</a:t>
            </a:r>
            <a:r>
              <a:rPr lang="ro-RO" altLang="en-US" sz="2500" dirty="0"/>
              <a:t> guvernamentale a căror </a:t>
            </a:r>
            <a:r>
              <a:rPr lang="ro-RO" altLang="en-US" sz="2500" dirty="0" err="1"/>
              <a:t>condiţie</a:t>
            </a:r>
            <a:r>
              <a:rPr lang="ro-RO" altLang="en-US" sz="2500" dirty="0"/>
              <a:t> principală este ca entitatea să cumpere, construiască sau să dobândească într-un alt fel un activ pe termen lung;</a:t>
            </a:r>
            <a:endParaRPr lang="en-US" altLang="en-US" sz="2500" dirty="0"/>
          </a:p>
          <a:p>
            <a:pPr marL="625475" lvl="1" indent="-282575" algn="just">
              <a:lnSpc>
                <a:spcPct val="150000"/>
              </a:lnSpc>
              <a:spcBef>
                <a:spcPts val="600"/>
              </a:spcBef>
              <a:buFont typeface="Wingdings" panose="05000000000000000000" pitchFamily="2" charset="2"/>
              <a:buChar char="ü"/>
            </a:pPr>
            <a:r>
              <a:rPr lang="ro-RO" altLang="en-US" sz="2500" b="1" dirty="0" err="1">
                <a:solidFill>
                  <a:srgbClr val="FFC000"/>
                </a:solidFill>
              </a:rPr>
              <a:t>subvenţii</a:t>
            </a:r>
            <a:r>
              <a:rPr lang="ro-RO" altLang="en-US" sz="2500" b="1" dirty="0">
                <a:solidFill>
                  <a:srgbClr val="FFC000"/>
                </a:solidFill>
              </a:rPr>
              <a:t> aferente veniturilor</a:t>
            </a:r>
            <a:r>
              <a:rPr lang="ro-RO" altLang="en-US" sz="2500" dirty="0"/>
              <a:t>, toate celelalte </a:t>
            </a:r>
            <a:r>
              <a:rPr lang="ro-RO" altLang="en-US" sz="2500" dirty="0" err="1"/>
              <a:t>subvenţii</a:t>
            </a:r>
            <a:r>
              <a:rPr lang="ro-RO" altLang="en-US" sz="2500" dirty="0"/>
              <a:t> care nu sunt aferente activelor, de ex., bani </a:t>
            </a:r>
            <a:r>
              <a:rPr lang="ro-RO" altLang="en-US" sz="2500" dirty="0" err="1"/>
              <a:t>primiţi</a:t>
            </a:r>
            <a:r>
              <a:rPr lang="ro-RO" altLang="en-US" sz="2500" dirty="0"/>
              <a:t> pentru crearea unor noi locuri de muncă.</a:t>
            </a:r>
            <a:endParaRPr lang="en-US" altLang="en-US" sz="2500" dirty="0"/>
          </a:p>
          <a:p>
            <a:pPr eaLnBrk="1" hangingPunct="1"/>
            <a:endParaRPr lang="en-US" altLang="en-US" dirty="0">
              <a:latin typeface="Arial Narrow" panose="020B0606020202030204" pitchFamily="34" charset="0"/>
            </a:endParaRPr>
          </a:p>
        </p:txBody>
      </p:sp>
      <p:sp>
        <p:nvSpPr>
          <p:cNvPr id="3" name="Title 1">
            <a:extLst>
              <a:ext uri="{FF2B5EF4-FFF2-40B4-BE49-F238E27FC236}">
                <a16:creationId xmlns:a16="http://schemas.microsoft.com/office/drawing/2014/main" id="{FE149163-4122-F912-FBF7-0C41DAD1BA84}"/>
              </a:ext>
            </a:extLst>
          </p:cNvPr>
          <p:cNvSpPr>
            <a:spLocks noGrp="1"/>
          </p:cNvSpPr>
          <p:nvPr>
            <p:ph type="title" idx="4294967295"/>
          </p:nvPr>
        </p:nvSpPr>
        <p:spPr>
          <a:xfrm>
            <a:off x="0" y="76200"/>
            <a:ext cx="9074150" cy="1544638"/>
          </a:xfrm>
        </p:spPr>
        <p:txBody>
          <a:bodyPr/>
          <a:lstStyle/>
          <a:p>
            <a:pPr algn="ctr">
              <a:defRPr/>
            </a:pPr>
            <a:r>
              <a:rPr lang="ro-RO" altLang="en-US" sz="2400" cap="all" dirty="0"/>
              <a:t>IAS 20 Contabilitatea </a:t>
            </a:r>
            <a:r>
              <a:rPr lang="ro-RO" altLang="en-US" sz="2400" cap="all" dirty="0" err="1"/>
              <a:t>subvenţiilor</a:t>
            </a:r>
            <a:r>
              <a:rPr lang="ro-RO" altLang="en-US" sz="2400" cap="all" dirty="0"/>
              <a:t> </a:t>
            </a:r>
            <a:br>
              <a:rPr lang="en-US" altLang="en-US" sz="2400" cap="all" dirty="0"/>
            </a:br>
            <a:r>
              <a:rPr lang="ro-RO" altLang="en-US" sz="2400" cap="all" dirty="0"/>
              <a:t>guvernamentale </a:t>
            </a:r>
            <a:r>
              <a:rPr lang="ro-RO" altLang="en-US" sz="2400" cap="all" dirty="0" err="1"/>
              <a:t>şi</a:t>
            </a:r>
            <a:r>
              <a:rPr lang="ro-RO" altLang="en-US" sz="2400" cap="all" dirty="0"/>
              <a:t> prezentarea </a:t>
            </a:r>
            <a:br>
              <a:rPr lang="en-US" altLang="en-US" sz="2400" cap="all" dirty="0"/>
            </a:br>
            <a:r>
              <a:rPr lang="ro-RO" altLang="en-US" sz="2400" cap="all" dirty="0" err="1"/>
              <a:t>informaţiilor</a:t>
            </a:r>
            <a:r>
              <a:rPr lang="ro-RO" altLang="en-US" sz="2400" cap="all" dirty="0"/>
              <a:t> legate de </a:t>
            </a:r>
            <a:r>
              <a:rPr lang="ro-RO" altLang="en-US" sz="2400" cap="all" dirty="0" err="1"/>
              <a:t>asistenţa</a:t>
            </a:r>
            <a:r>
              <a:rPr lang="ro-RO" altLang="en-US" sz="2400" cap="all" dirty="0"/>
              <a:t> guvernamentală</a:t>
            </a:r>
            <a:endParaRPr lang="en-US" altLang="ro-RO" sz="2400" cap="al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Slide Number Placeholder 4">
            <a:extLst>
              <a:ext uri="{FF2B5EF4-FFF2-40B4-BE49-F238E27FC236}">
                <a16:creationId xmlns:a16="http://schemas.microsoft.com/office/drawing/2014/main" id="{A3818F68-7E18-6F86-6D81-47148046BF1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CBB8E7-3CDB-4A5D-8ED4-819495F96D08}" type="slidenum">
              <a:rPr lang="en-US" altLang="en-US">
                <a:solidFill>
                  <a:schemeClr val="tx2"/>
                </a:solidFill>
              </a:rPr>
              <a:pPr/>
              <a:t>24</a:t>
            </a:fld>
            <a:endParaRPr lang="en-US" altLang="en-US">
              <a:solidFill>
                <a:schemeClr val="tx2"/>
              </a:solidFill>
            </a:endParaRPr>
          </a:p>
        </p:txBody>
      </p:sp>
      <p:sp>
        <p:nvSpPr>
          <p:cNvPr id="52226" name="Content Placeholder 2">
            <a:extLst>
              <a:ext uri="{FF2B5EF4-FFF2-40B4-BE49-F238E27FC236}">
                <a16:creationId xmlns:a16="http://schemas.microsoft.com/office/drawing/2014/main" id="{73AC1F55-80C3-D54C-004C-A798DB7767B9}"/>
              </a:ext>
            </a:extLst>
          </p:cNvPr>
          <p:cNvSpPr>
            <a:spLocks noGrp="1"/>
          </p:cNvSpPr>
          <p:nvPr>
            <p:ph idx="4294967295"/>
          </p:nvPr>
        </p:nvSpPr>
        <p:spPr>
          <a:xfrm>
            <a:off x="1091681" y="1195387"/>
            <a:ext cx="8920163" cy="5160963"/>
          </a:xfrm>
        </p:spPr>
        <p:txBody>
          <a:bodyPr>
            <a:normAutofit fontScale="92500"/>
          </a:bodyPr>
          <a:lstStyle/>
          <a:p>
            <a:pPr algn="just" eaLnBrk="1" hangingPunct="1">
              <a:buFont typeface="Wingdings 2" panose="05020102010507070707" pitchFamily="18" charset="2"/>
              <a:buNone/>
            </a:pPr>
            <a:endParaRPr lang="ro-RO" altLang="en-US" b="1" dirty="0">
              <a:latin typeface="Arial Narrow" panose="020B0606020202030204" pitchFamily="34" charset="0"/>
            </a:endParaRPr>
          </a:p>
          <a:p>
            <a:pPr marL="358775" indent="-358775" algn="just">
              <a:lnSpc>
                <a:spcPct val="150000"/>
              </a:lnSpc>
              <a:spcBef>
                <a:spcPts val="600"/>
              </a:spcBef>
              <a:buFont typeface="Wingdings" panose="05000000000000000000" pitchFamily="2" charset="2"/>
              <a:buChar char="Ø"/>
            </a:pPr>
            <a:r>
              <a:rPr lang="ro-RO" altLang="en-US" sz="2800" dirty="0"/>
              <a:t>IAS 20 are în vedere 2 </a:t>
            </a:r>
            <a:r>
              <a:rPr lang="ro-RO" altLang="en-US" sz="2800" b="1" dirty="0">
                <a:solidFill>
                  <a:srgbClr val="FFC000"/>
                </a:solidFill>
              </a:rPr>
              <a:t>principii</a:t>
            </a:r>
            <a:r>
              <a:rPr lang="ro-RO" altLang="en-US" sz="2800" dirty="0">
                <a:solidFill>
                  <a:srgbClr val="FF0000"/>
                </a:solidFill>
              </a:rPr>
              <a:t> </a:t>
            </a:r>
            <a:r>
              <a:rPr lang="ro-RO" altLang="en-US" sz="2800" dirty="0"/>
              <a:t>atunci când </a:t>
            </a:r>
            <a:r>
              <a:rPr lang="ro-RO" altLang="en-US" sz="2800" dirty="0" err="1"/>
              <a:t>stabileşte</a:t>
            </a:r>
            <a:r>
              <a:rPr lang="ro-RO" altLang="en-US" sz="2800" dirty="0"/>
              <a:t> tratamentul contabil al </a:t>
            </a:r>
            <a:r>
              <a:rPr lang="ro-RO" altLang="en-US" sz="2800" dirty="0" err="1"/>
              <a:t>subvenţiilor</a:t>
            </a:r>
            <a:r>
              <a:rPr lang="ro-RO" altLang="en-US" sz="2800" dirty="0"/>
              <a:t>:</a:t>
            </a:r>
          </a:p>
          <a:p>
            <a:pPr marL="717550" lvl="1" indent="-374650" algn="just">
              <a:lnSpc>
                <a:spcPct val="150000"/>
              </a:lnSpc>
              <a:spcBef>
                <a:spcPts val="600"/>
              </a:spcBef>
              <a:buFont typeface="Wingdings" panose="05000000000000000000" pitchFamily="2" charset="2"/>
              <a:buChar char="ü"/>
            </a:pPr>
            <a:r>
              <a:rPr lang="ro-RO" altLang="en-US" sz="2500" b="1" dirty="0" err="1">
                <a:solidFill>
                  <a:srgbClr val="FFC000"/>
                </a:solidFill>
              </a:rPr>
              <a:t>prudenţa</a:t>
            </a:r>
            <a:r>
              <a:rPr lang="ro-RO" altLang="en-US" sz="2500" b="1" dirty="0">
                <a:solidFill>
                  <a:srgbClr val="FFC000"/>
                </a:solidFill>
              </a:rPr>
              <a:t> </a:t>
            </a:r>
            <a:r>
              <a:rPr lang="ro-RO" altLang="en-US" sz="2500" dirty="0"/>
              <a:t>– </a:t>
            </a:r>
            <a:r>
              <a:rPr lang="ro-RO" altLang="en-US" sz="2500" dirty="0" err="1"/>
              <a:t>subvenţiile</a:t>
            </a:r>
            <a:r>
              <a:rPr lang="ro-RO" altLang="en-US" sz="2500" dirty="0"/>
              <a:t> nu trebuie recunoscute până când </a:t>
            </a:r>
            <a:r>
              <a:rPr lang="ro-RO" altLang="en-US" sz="2500" dirty="0" err="1"/>
              <a:t>condiţiile</a:t>
            </a:r>
            <a:r>
              <a:rPr lang="ro-RO" altLang="en-US" sz="2500" dirty="0"/>
              <a:t> pentru primirea acestora nu sunt îndeplinite </a:t>
            </a:r>
            <a:r>
              <a:rPr lang="ro-RO" altLang="en-US" sz="2500" dirty="0" err="1"/>
              <a:t>şi</a:t>
            </a:r>
            <a:r>
              <a:rPr lang="ro-RO" altLang="en-US" sz="2500" dirty="0"/>
              <a:t> până când nu se </a:t>
            </a:r>
            <a:r>
              <a:rPr lang="ro-RO" altLang="en-US" sz="2500" dirty="0" err="1"/>
              <a:t>obţine</a:t>
            </a:r>
            <a:r>
              <a:rPr lang="ro-RO" altLang="en-US" sz="2500" dirty="0"/>
              <a:t> o asigurare rezonabilă că </a:t>
            </a:r>
            <a:r>
              <a:rPr lang="ro-RO" altLang="en-US" sz="2500" dirty="0" err="1"/>
              <a:t>subvenţia</a:t>
            </a:r>
            <a:r>
              <a:rPr lang="ro-RO" altLang="en-US" sz="2500" dirty="0"/>
              <a:t> va fi primită;</a:t>
            </a:r>
            <a:endParaRPr lang="en-US" altLang="en-US" sz="2500" dirty="0"/>
          </a:p>
          <a:p>
            <a:pPr marL="717550" lvl="1" indent="-374650" algn="just">
              <a:lnSpc>
                <a:spcPct val="150000"/>
              </a:lnSpc>
              <a:spcBef>
                <a:spcPts val="600"/>
              </a:spcBef>
              <a:buFont typeface="Wingdings" panose="05000000000000000000" pitchFamily="2" charset="2"/>
              <a:buChar char="ü"/>
            </a:pPr>
            <a:r>
              <a:rPr lang="ro-RO" altLang="en-US" sz="2500" b="1" dirty="0">
                <a:solidFill>
                  <a:srgbClr val="FFC000"/>
                </a:solidFill>
              </a:rPr>
              <a:t>contabilitatea de angajamente </a:t>
            </a:r>
            <a:r>
              <a:rPr lang="ro-RO" altLang="en-US" sz="2500" dirty="0"/>
              <a:t>– </a:t>
            </a:r>
            <a:r>
              <a:rPr lang="ro-RO" altLang="en-US" sz="2500" dirty="0" err="1"/>
              <a:t>subvenţiile</a:t>
            </a:r>
            <a:r>
              <a:rPr lang="ro-RO" altLang="en-US" sz="2500" dirty="0"/>
              <a:t> trebuie conectate la cheltuielile pe care acestea trebuie să le compenseze.</a:t>
            </a:r>
            <a:endParaRPr lang="en-US" altLang="en-US" sz="2500" dirty="0"/>
          </a:p>
          <a:p>
            <a:pPr eaLnBrk="1" hangingPunct="1"/>
            <a:endParaRPr lang="en-US" altLang="en-US" dirty="0">
              <a:latin typeface="Arial Narrow" panose="020B0606020202030204" pitchFamily="34" charset="0"/>
            </a:endParaRPr>
          </a:p>
        </p:txBody>
      </p:sp>
      <p:sp>
        <p:nvSpPr>
          <p:cNvPr id="3" name="Title 1">
            <a:extLst>
              <a:ext uri="{FF2B5EF4-FFF2-40B4-BE49-F238E27FC236}">
                <a16:creationId xmlns:a16="http://schemas.microsoft.com/office/drawing/2014/main" id="{AD757765-ABD4-2BD6-AC4A-B091A9E88DC4}"/>
              </a:ext>
            </a:extLst>
          </p:cNvPr>
          <p:cNvSpPr>
            <a:spLocks noGrp="1"/>
          </p:cNvSpPr>
          <p:nvPr>
            <p:ph type="title" idx="4294967295"/>
          </p:nvPr>
        </p:nvSpPr>
        <p:spPr>
          <a:xfrm>
            <a:off x="0" y="76200"/>
            <a:ext cx="9074150" cy="1544638"/>
          </a:xfrm>
        </p:spPr>
        <p:txBody>
          <a:bodyPr/>
          <a:lstStyle/>
          <a:p>
            <a:pPr algn="ctr">
              <a:defRPr/>
            </a:pPr>
            <a:r>
              <a:rPr lang="ro-RO" altLang="en-US" sz="2400" cap="all" dirty="0"/>
              <a:t>IAS 20 Contabilitatea </a:t>
            </a:r>
            <a:r>
              <a:rPr lang="ro-RO" altLang="en-US" sz="2400" cap="all" dirty="0" err="1"/>
              <a:t>subvenţiilor</a:t>
            </a:r>
            <a:r>
              <a:rPr lang="ro-RO" altLang="en-US" sz="2400" cap="all" dirty="0"/>
              <a:t> </a:t>
            </a:r>
            <a:br>
              <a:rPr lang="en-US" altLang="en-US" sz="2400" cap="all" dirty="0"/>
            </a:br>
            <a:r>
              <a:rPr lang="ro-RO" altLang="en-US" sz="2400" cap="all" dirty="0"/>
              <a:t>guvernamentale </a:t>
            </a:r>
            <a:r>
              <a:rPr lang="ro-RO" altLang="en-US" sz="2400" cap="all" dirty="0" err="1"/>
              <a:t>şi</a:t>
            </a:r>
            <a:r>
              <a:rPr lang="ro-RO" altLang="en-US" sz="2400" cap="all" dirty="0"/>
              <a:t> prezentarea </a:t>
            </a:r>
            <a:br>
              <a:rPr lang="en-US" altLang="en-US" sz="2400" cap="all" dirty="0"/>
            </a:br>
            <a:r>
              <a:rPr lang="ro-RO" altLang="en-US" sz="2400" cap="all" dirty="0" err="1"/>
              <a:t>informaţiilor</a:t>
            </a:r>
            <a:r>
              <a:rPr lang="ro-RO" altLang="en-US" sz="2400" cap="all" dirty="0"/>
              <a:t> legate de </a:t>
            </a:r>
            <a:r>
              <a:rPr lang="ro-RO" altLang="en-US" sz="2400" cap="all" dirty="0" err="1"/>
              <a:t>asistenţa</a:t>
            </a:r>
            <a:r>
              <a:rPr lang="ro-RO" altLang="en-US" sz="2400" cap="all" dirty="0"/>
              <a:t> guvernamentală</a:t>
            </a:r>
            <a:endParaRPr lang="en-US" altLang="ro-RO" sz="2400" cap="al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Slide Number Placeholder 4">
            <a:extLst>
              <a:ext uri="{FF2B5EF4-FFF2-40B4-BE49-F238E27FC236}">
                <a16:creationId xmlns:a16="http://schemas.microsoft.com/office/drawing/2014/main" id="{8514C2F2-146A-8283-35AE-D4D959430E2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BEDFD2-4611-4244-9913-15AFACACBD93}" type="slidenum">
              <a:rPr lang="en-US" altLang="en-US">
                <a:solidFill>
                  <a:schemeClr val="tx2"/>
                </a:solidFill>
              </a:rPr>
              <a:pPr/>
              <a:t>25</a:t>
            </a:fld>
            <a:endParaRPr lang="en-US" altLang="en-US">
              <a:solidFill>
                <a:schemeClr val="tx2"/>
              </a:solidFill>
            </a:endParaRPr>
          </a:p>
        </p:txBody>
      </p:sp>
      <p:sp>
        <p:nvSpPr>
          <p:cNvPr id="53250" name="Content Placeholder 2">
            <a:extLst>
              <a:ext uri="{FF2B5EF4-FFF2-40B4-BE49-F238E27FC236}">
                <a16:creationId xmlns:a16="http://schemas.microsoft.com/office/drawing/2014/main" id="{7983B497-48CB-AA01-964D-F5B6A7F55DC8}"/>
              </a:ext>
            </a:extLst>
          </p:cNvPr>
          <p:cNvSpPr>
            <a:spLocks noGrp="1"/>
          </p:cNvSpPr>
          <p:nvPr>
            <p:ph idx="4294967295"/>
          </p:nvPr>
        </p:nvSpPr>
        <p:spPr>
          <a:xfrm>
            <a:off x="1812925" y="1270519"/>
            <a:ext cx="8566150" cy="4856163"/>
          </a:xfrm>
        </p:spPr>
        <p:txBody>
          <a:bodyPr>
            <a:normAutofit fontScale="92500"/>
          </a:bodyPr>
          <a:lstStyle/>
          <a:p>
            <a:pPr marL="450850" indent="-450850" algn="just">
              <a:lnSpc>
                <a:spcPct val="150000"/>
              </a:lnSpc>
              <a:spcBef>
                <a:spcPts val="600"/>
              </a:spcBef>
              <a:buFont typeface="Wingdings" panose="05000000000000000000" pitchFamily="2" charset="2"/>
              <a:buChar char="Ø"/>
            </a:pPr>
            <a:r>
              <a:rPr lang="ro-RO" altLang="en-US" sz="2800" dirty="0"/>
              <a:t>IAS 20 permite ca </a:t>
            </a:r>
            <a:r>
              <a:rPr lang="ro-RO" altLang="en-US" sz="2800" b="1" dirty="0" err="1">
                <a:solidFill>
                  <a:srgbClr val="FFC000"/>
                </a:solidFill>
              </a:rPr>
              <a:t>subvenţiile</a:t>
            </a:r>
            <a:r>
              <a:rPr lang="ro-RO" altLang="en-US" sz="2800" b="1" dirty="0">
                <a:solidFill>
                  <a:srgbClr val="FFC000"/>
                </a:solidFill>
              </a:rPr>
              <a:t> aferente veniturilor </a:t>
            </a:r>
            <a:r>
              <a:rPr lang="ro-RO" altLang="en-US" sz="2800" dirty="0"/>
              <a:t>să fie:</a:t>
            </a:r>
            <a:endParaRPr lang="en-US" altLang="en-US" sz="2800" dirty="0"/>
          </a:p>
          <a:p>
            <a:pPr marL="717550" lvl="1" indent="-374650" algn="just">
              <a:lnSpc>
                <a:spcPct val="150000"/>
              </a:lnSpc>
              <a:spcBef>
                <a:spcPts val="600"/>
              </a:spcBef>
              <a:buFont typeface="Wingdings" panose="05000000000000000000" pitchFamily="2" charset="2"/>
              <a:buChar char="ü"/>
            </a:pPr>
            <a:r>
              <a:rPr lang="en-US" altLang="en-US" sz="2500" dirty="0"/>
              <a:t>P</a:t>
            </a:r>
            <a:r>
              <a:rPr lang="ro-RO" altLang="en-US" sz="2500" dirty="0" err="1"/>
              <a:t>rezentate</a:t>
            </a:r>
            <a:r>
              <a:rPr lang="ro-RO" altLang="en-US" sz="2500" dirty="0"/>
              <a:t> ca venit în contul de profit </a:t>
            </a:r>
            <a:r>
              <a:rPr lang="ro-RO" altLang="en-US" sz="2500" dirty="0" err="1"/>
              <a:t>şi</a:t>
            </a:r>
            <a:r>
              <a:rPr lang="ro-RO" altLang="en-US" sz="2500" dirty="0"/>
              <a:t> pierdere, sau</a:t>
            </a:r>
            <a:endParaRPr lang="en-US" altLang="en-US" sz="2500" dirty="0"/>
          </a:p>
          <a:p>
            <a:pPr marL="717550" lvl="1" indent="-374650" algn="just">
              <a:lnSpc>
                <a:spcPct val="150000"/>
              </a:lnSpc>
              <a:spcBef>
                <a:spcPts val="600"/>
              </a:spcBef>
              <a:buFont typeface="Wingdings" panose="05000000000000000000" pitchFamily="2" charset="2"/>
              <a:buChar char="ü"/>
            </a:pPr>
            <a:r>
              <a:rPr lang="en-US" altLang="en-US" sz="2500" dirty="0"/>
              <a:t>D</a:t>
            </a:r>
            <a:r>
              <a:rPr lang="ro-RO" altLang="en-US" sz="2500" dirty="0" err="1"/>
              <a:t>eduse</a:t>
            </a:r>
            <a:r>
              <a:rPr lang="ro-RO" altLang="en-US" sz="2500" dirty="0"/>
              <a:t> din valoarea cheltuielilor pe care le compensează.</a:t>
            </a:r>
            <a:endParaRPr lang="en-US" altLang="en-US" sz="2500" dirty="0"/>
          </a:p>
          <a:p>
            <a:pPr marL="450850" indent="-450850" algn="just">
              <a:lnSpc>
                <a:spcPct val="150000"/>
              </a:lnSpc>
              <a:spcBef>
                <a:spcPts val="600"/>
              </a:spcBef>
              <a:buFont typeface="Wingdings" panose="05000000000000000000" pitchFamily="2" charset="2"/>
              <a:buChar char="Ø"/>
            </a:pPr>
            <a:r>
              <a:rPr lang="ro-RO" altLang="en-US" sz="2800" dirty="0"/>
              <a:t>IAS 20 permite ca </a:t>
            </a:r>
            <a:r>
              <a:rPr lang="ro-RO" altLang="en-US" sz="2800" b="1" dirty="0" err="1">
                <a:solidFill>
                  <a:srgbClr val="FFC000"/>
                </a:solidFill>
              </a:rPr>
              <a:t>subvenţiile</a:t>
            </a:r>
            <a:r>
              <a:rPr lang="ro-RO" altLang="en-US" sz="2800" b="1" dirty="0">
                <a:solidFill>
                  <a:srgbClr val="FFC000"/>
                </a:solidFill>
              </a:rPr>
              <a:t> aferente activelor</a:t>
            </a:r>
            <a:r>
              <a:rPr lang="ro-RO" altLang="en-US" sz="2800" dirty="0"/>
              <a:t>, sa fie:</a:t>
            </a:r>
            <a:endParaRPr lang="en-US" altLang="en-US" sz="2800" dirty="0"/>
          </a:p>
          <a:p>
            <a:pPr marL="717550" lvl="1" indent="-374650" algn="just">
              <a:lnSpc>
                <a:spcPct val="150000"/>
              </a:lnSpc>
              <a:spcBef>
                <a:spcPts val="600"/>
              </a:spcBef>
              <a:buFont typeface="Wingdings" panose="05000000000000000000" pitchFamily="2" charset="2"/>
              <a:buChar char="ü"/>
            </a:pPr>
            <a:r>
              <a:rPr lang="ro-RO" altLang="en-US" sz="2500" dirty="0"/>
              <a:t>Deduse din costul activului non-curent dobândit </a:t>
            </a:r>
            <a:r>
              <a:rPr lang="ro-RO" altLang="en-US" sz="2500" dirty="0" err="1"/>
              <a:t>şi</a:t>
            </a:r>
            <a:r>
              <a:rPr lang="ro-RO" altLang="en-US" sz="2500" dirty="0"/>
              <a:t> amortizarea costului astfel redus; </a:t>
            </a:r>
            <a:endParaRPr lang="en-US" altLang="en-US" sz="2500" dirty="0"/>
          </a:p>
          <a:p>
            <a:pPr marL="717550" lvl="1" indent="-374650" algn="just">
              <a:lnSpc>
                <a:spcPct val="150000"/>
              </a:lnSpc>
              <a:spcBef>
                <a:spcPts val="600"/>
              </a:spcBef>
              <a:buFont typeface="Wingdings" panose="05000000000000000000" pitchFamily="2" charset="2"/>
              <a:buChar char="ü"/>
            </a:pPr>
            <a:r>
              <a:rPr lang="ro-RO" altLang="en-US" sz="2500" dirty="0"/>
              <a:t>Recunoscute ca venit amânat </a:t>
            </a:r>
            <a:r>
              <a:rPr lang="ro-RO" altLang="en-US" sz="2500" dirty="0" err="1"/>
              <a:t>şi</a:t>
            </a:r>
            <a:r>
              <a:rPr lang="ro-RO" altLang="en-US" sz="2500" dirty="0"/>
              <a:t> transferate la veniturile curente în fiecare an, pe măsura amortizării activului.</a:t>
            </a:r>
            <a:endParaRPr lang="en-US" altLang="en-US" sz="2500" dirty="0"/>
          </a:p>
          <a:p>
            <a:pPr eaLnBrk="1" hangingPunct="1"/>
            <a:endParaRPr lang="en-US" altLang="en-US" sz="2400" dirty="0">
              <a:latin typeface="Arial Narrow" panose="020B0606020202030204" pitchFamily="34" charset="0"/>
            </a:endParaRPr>
          </a:p>
        </p:txBody>
      </p:sp>
      <p:sp>
        <p:nvSpPr>
          <p:cNvPr id="3" name="Title 1">
            <a:extLst>
              <a:ext uri="{FF2B5EF4-FFF2-40B4-BE49-F238E27FC236}">
                <a16:creationId xmlns:a16="http://schemas.microsoft.com/office/drawing/2014/main" id="{B4083020-80D9-7625-EE35-EC4AFE3B01F6}"/>
              </a:ext>
            </a:extLst>
          </p:cNvPr>
          <p:cNvSpPr>
            <a:spLocks noGrp="1"/>
          </p:cNvSpPr>
          <p:nvPr>
            <p:ph type="title" idx="4294967295"/>
          </p:nvPr>
        </p:nvSpPr>
        <p:spPr>
          <a:xfrm>
            <a:off x="0" y="76200"/>
            <a:ext cx="9074150" cy="1544638"/>
          </a:xfrm>
        </p:spPr>
        <p:txBody>
          <a:bodyPr/>
          <a:lstStyle/>
          <a:p>
            <a:pPr algn="ctr">
              <a:defRPr/>
            </a:pPr>
            <a:r>
              <a:rPr lang="ro-RO" altLang="en-US" sz="2400" cap="all" dirty="0"/>
              <a:t>IAS 20 Contabilitatea </a:t>
            </a:r>
            <a:r>
              <a:rPr lang="ro-RO" altLang="en-US" sz="2400" cap="all" dirty="0" err="1"/>
              <a:t>subvenţiilor</a:t>
            </a:r>
            <a:r>
              <a:rPr lang="ro-RO" altLang="en-US" sz="2400" cap="all" dirty="0"/>
              <a:t> </a:t>
            </a:r>
            <a:br>
              <a:rPr lang="en-US" altLang="en-US" sz="2400" cap="all" dirty="0"/>
            </a:br>
            <a:r>
              <a:rPr lang="ro-RO" altLang="en-US" sz="2400" cap="all" dirty="0"/>
              <a:t>guvernamentale </a:t>
            </a:r>
            <a:r>
              <a:rPr lang="ro-RO" altLang="en-US" sz="2400" cap="all" dirty="0" err="1"/>
              <a:t>şi</a:t>
            </a:r>
            <a:r>
              <a:rPr lang="ro-RO" altLang="en-US" sz="2400" cap="all" dirty="0"/>
              <a:t> prezentarea </a:t>
            </a:r>
            <a:br>
              <a:rPr lang="en-US" altLang="en-US" sz="2400" cap="all" dirty="0"/>
            </a:br>
            <a:r>
              <a:rPr lang="ro-RO" altLang="en-US" sz="2400" cap="all" dirty="0" err="1"/>
              <a:t>informaţiilor</a:t>
            </a:r>
            <a:r>
              <a:rPr lang="ro-RO" altLang="en-US" sz="2400" cap="all" dirty="0"/>
              <a:t> legate de </a:t>
            </a:r>
            <a:r>
              <a:rPr lang="ro-RO" altLang="en-US" sz="2400" cap="all" dirty="0" err="1"/>
              <a:t>asistenţa</a:t>
            </a:r>
            <a:r>
              <a:rPr lang="ro-RO" altLang="en-US" sz="2400" cap="all" dirty="0"/>
              <a:t> guvernamentală</a:t>
            </a:r>
            <a:endParaRPr lang="en-US" altLang="ro-RO" sz="2400" cap="al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5485-D1B4-165B-0413-907E4FD6274F}"/>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7261EDBF-3588-79D3-EA65-37501A64DD30}"/>
              </a:ext>
            </a:extLst>
          </p:cNvPr>
          <p:cNvSpPr/>
          <p:nvPr/>
        </p:nvSpPr>
        <p:spPr>
          <a:xfrm>
            <a:off x="0" y="5485856"/>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9574F2B8-D546-F544-EA8C-C869EF672A53}"/>
              </a:ext>
            </a:extLst>
          </p:cNvPr>
          <p:cNvSpPr txBox="1"/>
          <p:nvPr/>
        </p:nvSpPr>
        <p:spPr>
          <a:xfrm>
            <a:off x="685800" y="1574800"/>
            <a:ext cx="10185400" cy="714811"/>
          </a:xfrm>
          <a:prstGeom prst="rect">
            <a:avLst/>
          </a:prstGeom>
        </p:spPr>
        <p:txBody>
          <a:bodyPr wrap="square" lIns="0" tIns="0" rIns="0" bIns="0" rtlCol="0" anchor="t">
            <a:spAutoFit/>
          </a:bodyPr>
          <a:lstStyle/>
          <a:p>
            <a:pPr algn="ctr">
              <a:lnSpc>
                <a:spcPts val="6425"/>
              </a:lnSpc>
            </a:pPr>
            <a:r>
              <a:rPr lang="ro-RO" sz="2933" b="1" dirty="0">
                <a:solidFill>
                  <a:srgbClr val="0070C0"/>
                </a:solidFill>
              </a:rPr>
              <a:t>APLICAȚII</a:t>
            </a:r>
            <a:endParaRPr lang="en-US" sz="2933"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1E5754A7-75CA-FE73-87D1-70C1CEC4BA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08400" y="2870200"/>
            <a:ext cx="4470400" cy="2917825"/>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62E7D830-DCE4-CBEA-AECA-F8AC6FA1BA82}"/>
              </a:ext>
            </a:extLst>
          </p:cNvPr>
          <p:cNvSpPr/>
          <p:nvPr/>
        </p:nvSpPr>
        <p:spPr>
          <a:xfrm>
            <a:off x="2302757" y="6181725"/>
            <a:ext cx="4947797"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F2520C40-3C59-9A08-DA9B-E47A2DAEC435}"/>
              </a:ext>
            </a:extLst>
          </p:cNvPr>
          <p:cNvSpPr txBox="1"/>
          <p:nvPr/>
        </p:nvSpPr>
        <p:spPr>
          <a:xfrm>
            <a:off x="8686913" y="6322781"/>
            <a:ext cx="3399584" cy="179536"/>
          </a:xfrm>
          <a:prstGeom prst="rect">
            <a:avLst/>
          </a:prstGeom>
        </p:spPr>
        <p:txBody>
          <a:bodyPr lIns="0" tIns="0" rIns="0" bIns="0" rtlCol="0" anchor="t">
            <a:spAutoFit/>
          </a:bodyPr>
          <a:lstStyle/>
          <a:p>
            <a:pPr algn="r">
              <a:lnSpc>
                <a:spcPts val="1367"/>
              </a:lnSpc>
            </a:pPr>
            <a:r>
              <a:rPr lang="en-US" sz="1367">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5A5750FF-C6CD-CC5D-91E2-6F978D8227AF}"/>
              </a:ext>
            </a:extLst>
          </p:cNvPr>
          <p:cNvSpPr/>
          <p:nvPr/>
        </p:nvSpPr>
        <p:spPr>
          <a:xfrm>
            <a:off x="7244204" y="6181725"/>
            <a:ext cx="4947797"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570952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7222-C86A-7E95-A5D5-4913157238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E2D3AD7-6622-4046-A496-866F21AB3B8B}"/>
              </a:ext>
            </a:extLst>
          </p:cNvPr>
          <p:cNvGrpSpPr/>
          <p:nvPr/>
        </p:nvGrpSpPr>
        <p:grpSpPr>
          <a:xfrm>
            <a:off x="7467600" y="-4170"/>
            <a:ext cx="7457884" cy="6858000"/>
            <a:chOff x="0" y="0"/>
            <a:chExt cx="14915767" cy="13716000"/>
          </a:xfrm>
        </p:grpSpPr>
        <p:pic>
          <p:nvPicPr>
            <p:cNvPr id="3" name="Picture 3">
              <a:extLst>
                <a:ext uri="{FF2B5EF4-FFF2-40B4-BE49-F238E27FC236}">
                  <a16:creationId xmlns:a16="http://schemas.microsoft.com/office/drawing/2014/main" id="{4D05D62D-F98E-F456-DEA5-0F294194CBD0}"/>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6FD17F27-8F5E-6318-9A51-400148FCAD08}"/>
              </a:ext>
            </a:extLst>
          </p:cNvPr>
          <p:cNvSpPr/>
          <p:nvPr/>
        </p:nvSpPr>
        <p:spPr>
          <a:xfrm>
            <a:off x="0" y="5462092"/>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2B806551-87B4-A608-FAF8-04789D6B7113}"/>
              </a:ext>
            </a:extLst>
          </p:cNvPr>
          <p:cNvSpPr txBox="1"/>
          <p:nvPr/>
        </p:nvSpPr>
        <p:spPr>
          <a:xfrm>
            <a:off x="194188" y="2255695"/>
            <a:ext cx="6781799" cy="2338269"/>
          </a:xfrm>
          <a:prstGeom prst="rect">
            <a:avLst/>
          </a:prstGeom>
        </p:spPr>
        <p:txBody>
          <a:bodyPr wrap="square" lIns="0" tIns="0" rIns="0" bIns="0" rtlCol="0" anchor="t">
            <a:spAutoFit/>
          </a:bodyPr>
          <a:lstStyle/>
          <a:p>
            <a:pPr algn="ctr">
              <a:lnSpc>
                <a:spcPts val="6425"/>
              </a:lnSpc>
            </a:pPr>
            <a:r>
              <a:rPr lang="ro-RO" sz="2400" b="1" dirty="0">
                <a:solidFill>
                  <a:srgbClr val="0070C0"/>
                </a:solidFill>
              </a:rPr>
              <a:t>4. </a:t>
            </a:r>
            <a:r>
              <a:rPr lang="en-US" sz="2400" b="1" dirty="0">
                <a:solidFill>
                  <a:srgbClr val="0070C0"/>
                </a:solidFill>
              </a:rPr>
              <a:t>IAS 23 </a:t>
            </a:r>
            <a:r>
              <a:rPr lang="en-US" sz="2400" b="1" dirty="0" err="1">
                <a:solidFill>
                  <a:srgbClr val="0070C0"/>
                </a:solidFill>
              </a:rPr>
              <a:t>Costurile</a:t>
            </a:r>
            <a:r>
              <a:rPr lang="en-US" sz="2400" b="1" dirty="0">
                <a:solidFill>
                  <a:srgbClr val="0070C0"/>
                </a:solidFill>
              </a:rPr>
              <a:t> </a:t>
            </a:r>
            <a:r>
              <a:rPr lang="en-US" sz="2400" b="1" dirty="0" err="1">
                <a:solidFill>
                  <a:srgbClr val="0070C0"/>
                </a:solidFill>
              </a:rPr>
              <a:t>îndatorării</a:t>
            </a:r>
            <a:endParaRPr lang="en-US" sz="2400" b="1" dirty="0">
              <a:solidFill>
                <a:srgbClr val="0070C0"/>
              </a:solidFill>
            </a:endParaRPr>
          </a:p>
          <a:p>
            <a:pPr algn="ctr">
              <a:lnSpc>
                <a:spcPts val="6425"/>
              </a:lnSpc>
            </a:pPr>
            <a:endParaRPr lang="en-US" sz="2400" b="1" dirty="0">
              <a:solidFill>
                <a:srgbClr val="0070C0"/>
              </a:solidFill>
            </a:endParaRPr>
          </a:p>
          <a:p>
            <a:pPr algn="ctr">
              <a:lnSpc>
                <a:spcPts val="6425"/>
              </a:lnSpc>
            </a:pPr>
            <a:endParaRPr lang="ro-RO" sz="2400" b="1" dirty="0">
              <a:solidFill>
                <a:srgbClr val="0070C0"/>
              </a:solidFill>
            </a:endParaRPr>
          </a:p>
        </p:txBody>
      </p:sp>
    </p:spTree>
    <p:extLst>
      <p:ext uri="{BB962C8B-B14F-4D97-AF65-F5344CB8AC3E}">
        <p14:creationId xmlns:p14="http://schemas.microsoft.com/office/powerpoint/2010/main" val="135354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F7E05A-FC51-43B8-8EF5-C24DB8C552D8}" type="slidenum">
              <a:rPr lang="en-US" altLang="en-US" smtClean="0">
                <a:solidFill>
                  <a:schemeClr val="tx2"/>
                </a:solidFill>
              </a:rPr>
              <a:pPr/>
              <a:t>28</a:t>
            </a:fld>
            <a:endParaRPr lang="en-US" altLang="en-US">
              <a:solidFill>
                <a:schemeClr val="tx2"/>
              </a:solidFill>
            </a:endParaRPr>
          </a:p>
        </p:txBody>
      </p:sp>
      <p:sp>
        <p:nvSpPr>
          <p:cNvPr id="48130" name="Content Placeholder 2"/>
          <p:cNvSpPr>
            <a:spLocks noGrp="1"/>
          </p:cNvSpPr>
          <p:nvPr>
            <p:ph idx="4294967295"/>
          </p:nvPr>
        </p:nvSpPr>
        <p:spPr>
          <a:xfrm>
            <a:off x="1582445" y="1387638"/>
            <a:ext cx="8566150" cy="4640262"/>
          </a:xfrm>
        </p:spPr>
        <p:txBody>
          <a:bodyPr>
            <a:normAutofit/>
          </a:bodyPr>
          <a:lstStyle/>
          <a:p>
            <a:pPr marL="0" indent="0">
              <a:lnSpc>
                <a:spcPct val="150000"/>
              </a:lnSpc>
              <a:spcBef>
                <a:spcPts val="600"/>
              </a:spcBef>
              <a:buNone/>
              <a:defRPr/>
            </a:pPr>
            <a:r>
              <a:rPr lang="ro-RO" sz="2200" b="1" dirty="0">
                <a:solidFill>
                  <a:srgbClr val="FF0000"/>
                </a:solidFill>
              </a:rPr>
              <a:t>OBIECTIVE:</a:t>
            </a:r>
          </a:p>
          <a:p>
            <a:pPr marL="396875" indent="-396875" algn="just" eaLnBrk="0" hangingPunct="0">
              <a:lnSpc>
                <a:spcPct val="150000"/>
              </a:lnSpc>
              <a:spcBef>
                <a:spcPct val="20000"/>
              </a:spcBef>
              <a:buClr>
                <a:srgbClr val="0070C0"/>
              </a:buClr>
              <a:buFont typeface="Arial" charset="0"/>
              <a:buChar char="•"/>
            </a:pPr>
            <a:r>
              <a:rPr lang="ro-RO" sz="2200" b="1" i="1" dirty="0">
                <a:solidFill>
                  <a:srgbClr val="0070C0"/>
                </a:solidFill>
              </a:rPr>
              <a:t>Identificarea diferențelor față de referențialul contabil național</a:t>
            </a:r>
          </a:p>
          <a:p>
            <a:pPr marL="396875" indent="-396875" algn="just" eaLnBrk="0" hangingPunct="0">
              <a:lnSpc>
                <a:spcPct val="150000"/>
              </a:lnSpc>
              <a:spcBef>
                <a:spcPct val="20000"/>
              </a:spcBef>
              <a:buClr>
                <a:srgbClr val="0070C0"/>
              </a:buClr>
              <a:buFont typeface="Arial" charset="0"/>
              <a:buChar char="•"/>
            </a:pPr>
            <a:r>
              <a:rPr lang="ro-RO" sz="2200" b="1" i="1" dirty="0">
                <a:solidFill>
                  <a:srgbClr val="0070C0"/>
                </a:solidFill>
              </a:rPr>
              <a:t>Determinarea ratei medii de capitalizare</a:t>
            </a:r>
          </a:p>
          <a:p>
            <a:pPr marL="396875" indent="-396875" algn="just" eaLnBrk="0" hangingPunct="0">
              <a:lnSpc>
                <a:spcPct val="150000"/>
              </a:lnSpc>
              <a:spcBef>
                <a:spcPct val="20000"/>
              </a:spcBef>
              <a:buClr>
                <a:srgbClr val="0070C0"/>
              </a:buClr>
              <a:buFont typeface="Arial" charset="0"/>
              <a:buChar char="•"/>
            </a:pPr>
            <a:r>
              <a:rPr lang="ro-RO" sz="2200" b="1" i="1" dirty="0">
                <a:solidFill>
                  <a:srgbClr val="0070C0"/>
                </a:solidFill>
              </a:rPr>
              <a:t>Stabilirea perioadei de capitalizare: </a:t>
            </a:r>
          </a:p>
          <a:p>
            <a:pPr marL="890588" lvl="1" indent="-547688" algn="just">
              <a:lnSpc>
                <a:spcPct val="150000"/>
              </a:lnSpc>
              <a:spcBef>
                <a:spcPts val="600"/>
              </a:spcBef>
              <a:buClr>
                <a:srgbClr val="0070C0"/>
              </a:buClr>
              <a:buFont typeface="Wingdings" pitchFamily="2" charset="2"/>
              <a:buChar char="ü"/>
              <a:tabLst>
                <a:tab pos="746125" algn="l"/>
              </a:tabLst>
              <a:defRPr/>
            </a:pPr>
            <a:r>
              <a:rPr lang="ro-RO" sz="2200" b="1" i="1" dirty="0">
                <a:solidFill>
                  <a:srgbClr val="0070C0"/>
                </a:solidFill>
              </a:rPr>
              <a:t>Începerea capitalizării</a:t>
            </a:r>
          </a:p>
          <a:p>
            <a:pPr marL="890588" lvl="1" indent="-547688" algn="just">
              <a:lnSpc>
                <a:spcPct val="150000"/>
              </a:lnSpc>
              <a:spcBef>
                <a:spcPts val="600"/>
              </a:spcBef>
              <a:buClr>
                <a:srgbClr val="0070C0"/>
              </a:buClr>
              <a:buFont typeface="Wingdings" pitchFamily="2" charset="2"/>
              <a:buChar char="ü"/>
              <a:tabLst>
                <a:tab pos="746125" algn="l"/>
              </a:tabLst>
              <a:defRPr/>
            </a:pPr>
            <a:r>
              <a:rPr lang="ro-RO" sz="2200" b="1" i="1" dirty="0">
                <a:solidFill>
                  <a:srgbClr val="0070C0"/>
                </a:solidFill>
              </a:rPr>
              <a:t>Întreruperea capitalizării</a:t>
            </a:r>
          </a:p>
          <a:p>
            <a:pPr marL="890588" lvl="1" indent="-547688" algn="just">
              <a:lnSpc>
                <a:spcPct val="150000"/>
              </a:lnSpc>
              <a:spcBef>
                <a:spcPts val="600"/>
              </a:spcBef>
              <a:buClr>
                <a:srgbClr val="0070C0"/>
              </a:buClr>
              <a:buFont typeface="Wingdings" pitchFamily="2" charset="2"/>
              <a:buChar char="ü"/>
              <a:tabLst>
                <a:tab pos="746125" algn="l"/>
              </a:tabLst>
              <a:defRPr/>
            </a:pPr>
            <a:r>
              <a:rPr lang="ro-RO" sz="2200" b="1" i="1" dirty="0">
                <a:solidFill>
                  <a:srgbClr val="0070C0"/>
                </a:solidFill>
              </a:rPr>
              <a:t>Sfârșitul capitalizării</a:t>
            </a:r>
          </a:p>
          <a:p>
            <a:pPr marL="396875" indent="-396875" algn="just" eaLnBrk="0" hangingPunct="0">
              <a:lnSpc>
                <a:spcPct val="150000"/>
              </a:lnSpc>
              <a:spcBef>
                <a:spcPct val="20000"/>
              </a:spcBef>
              <a:buClr>
                <a:srgbClr val="0070C0"/>
              </a:buClr>
              <a:buFont typeface="Arial" charset="0"/>
              <a:buChar char="•"/>
            </a:pPr>
            <a:r>
              <a:rPr lang="ro-RO" sz="2200" b="1" i="1" dirty="0">
                <a:solidFill>
                  <a:srgbClr val="0070C0"/>
                </a:solidFill>
              </a:rPr>
              <a:t>Capitalizarea costurilor îndatorării</a:t>
            </a:r>
            <a:endParaRPr lang="en-US" sz="2200" b="1" i="1" dirty="0">
              <a:solidFill>
                <a:srgbClr val="0070C0"/>
              </a:solidFill>
            </a:endParaRPr>
          </a:p>
          <a:p>
            <a:pPr marL="396875" indent="-396875" algn="just" eaLnBrk="0" hangingPunct="0">
              <a:lnSpc>
                <a:spcPct val="150000"/>
              </a:lnSpc>
              <a:spcBef>
                <a:spcPct val="20000"/>
              </a:spcBef>
              <a:buClr>
                <a:srgbClr val="0070C0"/>
              </a:buClr>
              <a:buFont typeface="Arial" charset="0"/>
              <a:buChar char="•"/>
            </a:pPr>
            <a:endParaRPr lang="ro-RO" sz="2800" b="1" i="1" dirty="0"/>
          </a:p>
          <a:p>
            <a:pPr marL="396875" indent="-396875" eaLnBrk="0" hangingPunct="0">
              <a:lnSpc>
                <a:spcPct val="150000"/>
              </a:lnSpc>
              <a:spcBef>
                <a:spcPct val="20000"/>
              </a:spcBef>
              <a:buClr>
                <a:srgbClr val="0070C0"/>
              </a:buClr>
              <a:buFont typeface="Arial" charset="0"/>
              <a:buChar char="•"/>
            </a:pPr>
            <a:endParaRPr lang="en-US" sz="2800" b="1" i="1" dirty="0"/>
          </a:p>
          <a:p>
            <a:pPr marL="0" indent="0"/>
            <a:endParaRPr lang="en-US" altLang="en-US" dirty="0">
              <a:latin typeface="Arial Narrow" pitchFamily="34" charset="0"/>
            </a:endParaRPr>
          </a:p>
        </p:txBody>
      </p:sp>
      <p:sp>
        <p:nvSpPr>
          <p:cNvPr id="2" name="Title 1"/>
          <p:cNvSpPr>
            <a:spLocks noGrp="1"/>
          </p:cNvSpPr>
          <p:nvPr>
            <p:ph type="title" idx="4294967295"/>
          </p:nvPr>
        </p:nvSpPr>
        <p:spPr>
          <a:xfrm>
            <a:off x="0" y="414338"/>
            <a:ext cx="10317163" cy="812800"/>
          </a:xfrm>
        </p:spPr>
        <p:txBody>
          <a:bodyPr>
            <a:noAutofit/>
          </a:bodyPr>
          <a:lstStyle/>
          <a:p>
            <a:pPr algn="ctr"/>
            <a:r>
              <a:rPr lang="ro-RO" b="1" cap="all" dirty="0"/>
              <a:t>IAS 23 Costurile îndatorării</a:t>
            </a:r>
          </a:p>
        </p:txBody>
      </p:sp>
      <p:sp>
        <p:nvSpPr>
          <p:cNvPr id="22532" name="Footer Placeholder 3"/>
          <p:cNvSpPr>
            <a:spLocks noGrp="1"/>
          </p:cNvSpPr>
          <p:nvPr>
            <p:ph type="ftr" sz="quarter" idx="4294967295"/>
          </p:nvPr>
        </p:nvSpPr>
        <p:spPr bwMode="auto">
          <a:xfrm>
            <a:off x="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chemeClr val="tx2"/>
                </a:solidFill>
              </a:rPr>
              <a:t> </a:t>
            </a:r>
          </a:p>
        </p:txBody>
      </p:sp>
    </p:spTree>
    <p:extLst>
      <p:ext uri="{BB962C8B-B14F-4D97-AF65-F5344CB8AC3E}">
        <p14:creationId xmlns:p14="http://schemas.microsoft.com/office/powerpoint/2010/main" val="164808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FED06EF-10E1-4B7E-8773-800454AFF366}" type="slidenum">
              <a:rPr lang="en-US" altLang="en-US" smtClean="0">
                <a:solidFill>
                  <a:schemeClr val="tx2"/>
                </a:solidFill>
              </a:rPr>
              <a:pPr/>
              <a:t>29</a:t>
            </a:fld>
            <a:endParaRPr lang="en-US" altLang="en-US">
              <a:solidFill>
                <a:schemeClr val="tx2"/>
              </a:solidFill>
            </a:endParaRPr>
          </a:p>
        </p:txBody>
      </p:sp>
      <p:sp>
        <p:nvSpPr>
          <p:cNvPr id="48130" name="Content Placeholder 2"/>
          <p:cNvSpPr>
            <a:spLocks noGrp="1"/>
          </p:cNvSpPr>
          <p:nvPr>
            <p:ph idx="4294967295"/>
          </p:nvPr>
        </p:nvSpPr>
        <p:spPr>
          <a:xfrm>
            <a:off x="838200" y="1227138"/>
            <a:ext cx="10515600" cy="4640262"/>
          </a:xfrm>
        </p:spPr>
        <p:txBody>
          <a:bodyPr>
            <a:normAutofit lnSpcReduction="10000"/>
          </a:bodyPr>
          <a:lstStyle/>
          <a:p>
            <a:pPr marL="339725" indent="0" algn="just">
              <a:lnSpc>
                <a:spcPct val="150000"/>
              </a:lnSpc>
              <a:buNone/>
            </a:pPr>
            <a:r>
              <a:rPr lang="ro-RO" altLang="en-US" sz="2400" b="1" dirty="0">
                <a:solidFill>
                  <a:srgbClr val="0070C0"/>
                </a:solidFill>
              </a:rPr>
              <a:t>Costurile îndatorării</a:t>
            </a:r>
            <a:r>
              <a:rPr lang="ro-RO" altLang="en-US" sz="2400" dirty="0">
                <a:solidFill>
                  <a:srgbClr val="0070C0"/>
                </a:solidFill>
              </a:rPr>
              <a:t> </a:t>
            </a:r>
            <a:r>
              <a:rPr lang="ro-RO" altLang="en-US" sz="2400" dirty="0"/>
              <a:t>cuprind dobânzile şi alte cheltuieli suportate de o întreprindere în legătură cu împrumutul de fonduri. Acestea pot include:</a:t>
            </a:r>
            <a:endParaRPr lang="en-US" altLang="en-US" sz="2400" dirty="0"/>
          </a:p>
          <a:p>
            <a:pPr marL="685800" indent="-346075" algn="just">
              <a:lnSpc>
                <a:spcPct val="150000"/>
              </a:lnSpc>
              <a:buFont typeface="Wingdings" panose="05000000000000000000" pitchFamily="2" charset="2"/>
              <a:buChar char="Ø"/>
            </a:pPr>
            <a:r>
              <a:rPr lang="ro-RO" altLang="en-US" sz="2400" b="1" dirty="0">
                <a:solidFill>
                  <a:srgbClr val="FFC000"/>
                </a:solidFill>
              </a:rPr>
              <a:t>dobânzile</a:t>
            </a:r>
            <a:r>
              <a:rPr lang="ro-RO" altLang="en-US" sz="2400" dirty="0"/>
              <a:t> corespunzătoare </a:t>
            </a:r>
            <a:r>
              <a:rPr lang="ro-RO" altLang="en-US" sz="2400" b="1" dirty="0">
                <a:solidFill>
                  <a:srgbClr val="FFC000"/>
                </a:solidFill>
              </a:rPr>
              <a:t>descoperirilor de cont şi împrumuturilor pe termen scurt şi lung;</a:t>
            </a:r>
            <a:endParaRPr lang="en-US" altLang="en-US" sz="2400" b="1" dirty="0">
              <a:solidFill>
                <a:srgbClr val="FFC000"/>
              </a:solidFill>
            </a:endParaRPr>
          </a:p>
          <a:p>
            <a:pPr marL="685800" indent="-346075" algn="just">
              <a:lnSpc>
                <a:spcPct val="150000"/>
              </a:lnSpc>
              <a:buFont typeface="Wingdings" panose="05000000000000000000" pitchFamily="2" charset="2"/>
              <a:buChar char="Ø"/>
            </a:pPr>
            <a:r>
              <a:rPr lang="ro-RO" altLang="en-US" sz="2400" b="1" dirty="0">
                <a:solidFill>
                  <a:srgbClr val="FFC000"/>
                </a:solidFill>
              </a:rPr>
              <a:t>cheltuielile financiare aferente leasing-ului financiar </a:t>
            </a:r>
            <a:r>
              <a:rPr lang="ro-RO" altLang="en-US" sz="2400" dirty="0"/>
              <a:t>şi recunoscute în conformitate cu (IFRS 16 Leasing / IAS 17 Leasing) şi</a:t>
            </a:r>
            <a:endParaRPr lang="en-US" altLang="en-US" sz="2400" dirty="0"/>
          </a:p>
          <a:p>
            <a:pPr marL="685800" indent="-346075" algn="just">
              <a:lnSpc>
                <a:spcPct val="150000"/>
              </a:lnSpc>
              <a:buFont typeface="Wingdings" panose="05000000000000000000" pitchFamily="2" charset="2"/>
              <a:buChar char="Ø"/>
            </a:pPr>
            <a:r>
              <a:rPr lang="ro-RO" altLang="en-US" sz="2400" b="1" dirty="0">
                <a:solidFill>
                  <a:srgbClr val="FFC000"/>
                </a:solidFill>
              </a:rPr>
              <a:t>diferenţele de curs valutar </a:t>
            </a:r>
            <a:r>
              <a:rPr lang="ro-RO" altLang="en-US" sz="2400" dirty="0"/>
              <a:t>aferente împrumuturilor într-o monedă străină, </a:t>
            </a:r>
            <a:r>
              <a:rPr lang="ro-RO" altLang="en-US" sz="2400" b="1" dirty="0">
                <a:solidFill>
                  <a:srgbClr val="FFC000"/>
                </a:solidFill>
              </a:rPr>
              <a:t>în măsura în care sunt privite ca o ajustare a cheltuielilor cu dobânda.</a:t>
            </a:r>
            <a:endParaRPr lang="en-US" altLang="en-US" sz="2400" b="1" dirty="0">
              <a:solidFill>
                <a:srgbClr val="FFC000"/>
              </a:solidFill>
            </a:endParaRPr>
          </a:p>
          <a:p>
            <a:pPr marL="339725" indent="0"/>
            <a:endParaRPr lang="en-US" altLang="en-US" dirty="0">
              <a:latin typeface="Arial Narrow" pitchFamily="34" charset="0"/>
            </a:endParaRPr>
          </a:p>
        </p:txBody>
      </p:sp>
      <p:sp>
        <p:nvSpPr>
          <p:cNvPr id="2" name="Title 1"/>
          <p:cNvSpPr>
            <a:spLocks noGrp="1"/>
          </p:cNvSpPr>
          <p:nvPr>
            <p:ph type="title" idx="4294967295"/>
          </p:nvPr>
        </p:nvSpPr>
        <p:spPr>
          <a:xfrm>
            <a:off x="0" y="414338"/>
            <a:ext cx="10317163" cy="812800"/>
          </a:xfrm>
        </p:spPr>
        <p:txBody>
          <a:bodyPr>
            <a:noAutofit/>
          </a:bodyPr>
          <a:lstStyle/>
          <a:p>
            <a:pPr algn="ctr"/>
            <a:r>
              <a:rPr lang="ro-RO" b="1" cap="all" dirty="0"/>
              <a:t>IAS 23 Costurile îndatorării</a:t>
            </a:r>
          </a:p>
        </p:txBody>
      </p:sp>
      <p:sp>
        <p:nvSpPr>
          <p:cNvPr id="23556" name="Footer Placeholder 3"/>
          <p:cNvSpPr>
            <a:spLocks noGrp="1"/>
          </p:cNvSpPr>
          <p:nvPr>
            <p:ph type="ftr" sz="quarter" idx="4294967295"/>
          </p:nvPr>
        </p:nvSpPr>
        <p:spPr bwMode="auto">
          <a:xfrm>
            <a:off x="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chemeClr val="tx2"/>
                </a:solidFill>
              </a:rPr>
              <a:t> </a:t>
            </a:r>
          </a:p>
        </p:txBody>
      </p:sp>
    </p:spTree>
    <p:extLst>
      <p:ext uri="{BB962C8B-B14F-4D97-AF65-F5344CB8AC3E}">
        <p14:creationId xmlns:p14="http://schemas.microsoft.com/office/powerpoint/2010/main" val="130653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DD4A-C1DC-9471-4E95-8068073B82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8A7FE08-408D-94D6-CE54-8FEA1CD30DCA}"/>
              </a:ext>
            </a:extLst>
          </p:cNvPr>
          <p:cNvGrpSpPr/>
          <p:nvPr/>
        </p:nvGrpSpPr>
        <p:grpSpPr>
          <a:xfrm>
            <a:off x="7467600" y="-4170"/>
            <a:ext cx="7457884" cy="6858000"/>
            <a:chOff x="0" y="0"/>
            <a:chExt cx="14915767" cy="13716000"/>
          </a:xfrm>
        </p:grpSpPr>
        <p:pic>
          <p:nvPicPr>
            <p:cNvPr id="3" name="Picture 3">
              <a:extLst>
                <a:ext uri="{FF2B5EF4-FFF2-40B4-BE49-F238E27FC236}">
                  <a16:creationId xmlns:a16="http://schemas.microsoft.com/office/drawing/2014/main" id="{F8353301-5E58-712F-9E4E-B4986809B289}"/>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CAD2D68-3387-CE8D-2220-C4FE64674842}"/>
              </a:ext>
            </a:extLst>
          </p:cNvPr>
          <p:cNvSpPr/>
          <p:nvPr/>
        </p:nvSpPr>
        <p:spPr>
          <a:xfrm>
            <a:off x="0" y="5462092"/>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C026B084-BD45-610C-AF10-44F6F5BCA7FE}"/>
              </a:ext>
            </a:extLst>
          </p:cNvPr>
          <p:cNvSpPr txBox="1"/>
          <p:nvPr/>
        </p:nvSpPr>
        <p:spPr>
          <a:xfrm>
            <a:off x="0" y="2390878"/>
            <a:ext cx="6799167" cy="2338269"/>
          </a:xfrm>
          <a:prstGeom prst="rect">
            <a:avLst/>
          </a:prstGeom>
        </p:spPr>
        <p:txBody>
          <a:bodyPr lIns="0" tIns="0" rIns="0" bIns="0" rtlCol="0" anchor="t">
            <a:spAutoFit/>
          </a:bodyPr>
          <a:lstStyle/>
          <a:p>
            <a:pPr algn="ctr">
              <a:lnSpc>
                <a:spcPts val="6425"/>
              </a:lnSpc>
            </a:pPr>
            <a:r>
              <a:rPr lang="ro-RO" sz="2400" b="1" dirty="0">
                <a:solidFill>
                  <a:srgbClr val="0070C0"/>
                </a:solidFill>
              </a:rPr>
              <a:t>1. </a:t>
            </a:r>
            <a:r>
              <a:rPr lang="en-US" sz="2400" b="1" dirty="0">
                <a:solidFill>
                  <a:srgbClr val="0070C0"/>
                </a:solidFill>
              </a:rPr>
              <a:t>IAS </a:t>
            </a:r>
            <a:r>
              <a:rPr lang="ro-MO" sz="2400" b="1" dirty="0">
                <a:solidFill>
                  <a:srgbClr val="0070C0"/>
                </a:solidFill>
              </a:rPr>
              <a:t>40 Investiții imobiliare</a:t>
            </a:r>
            <a:endParaRPr lang="en-GB" sz="2400" dirty="0"/>
          </a:p>
          <a:p>
            <a:pPr algn="ctr">
              <a:lnSpc>
                <a:spcPts val="6425"/>
              </a:lnSpc>
            </a:pPr>
            <a:endParaRPr lang="en-GB" sz="2400" b="1" dirty="0">
              <a:solidFill>
                <a:srgbClr val="0070C0"/>
              </a:solidFill>
            </a:endParaRPr>
          </a:p>
          <a:p>
            <a:pPr algn="ctr">
              <a:lnSpc>
                <a:spcPts val="6425"/>
              </a:lnSpc>
            </a:pPr>
            <a:endParaRPr lang="ro-RO" sz="2400" b="1" dirty="0">
              <a:solidFill>
                <a:srgbClr val="0070C0"/>
              </a:solidFill>
            </a:endParaRPr>
          </a:p>
        </p:txBody>
      </p:sp>
    </p:spTree>
    <p:extLst>
      <p:ext uri="{BB962C8B-B14F-4D97-AF65-F5344CB8AC3E}">
        <p14:creationId xmlns:p14="http://schemas.microsoft.com/office/powerpoint/2010/main" val="2895843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A1CF97-9736-49F1-A40E-76DA3A9103F8}" type="slidenum">
              <a:rPr lang="en-US" altLang="en-US" smtClean="0">
                <a:solidFill>
                  <a:schemeClr val="tx2"/>
                </a:solidFill>
              </a:rPr>
              <a:pPr/>
              <a:t>30</a:t>
            </a:fld>
            <a:endParaRPr lang="en-US" altLang="en-US">
              <a:solidFill>
                <a:schemeClr val="tx2"/>
              </a:solidFill>
            </a:endParaRPr>
          </a:p>
        </p:txBody>
      </p:sp>
      <p:sp>
        <p:nvSpPr>
          <p:cNvPr id="24578" name="Content Placeholder 2"/>
          <p:cNvSpPr>
            <a:spLocks noGrp="1"/>
          </p:cNvSpPr>
          <p:nvPr>
            <p:ph idx="4294967295"/>
          </p:nvPr>
        </p:nvSpPr>
        <p:spPr>
          <a:xfrm>
            <a:off x="995265" y="1471613"/>
            <a:ext cx="10515600" cy="4640262"/>
          </a:xfrm>
        </p:spPr>
        <p:txBody>
          <a:bodyPr>
            <a:normAutofit/>
          </a:bodyPr>
          <a:lstStyle/>
          <a:p>
            <a:pPr marL="0" indent="0" algn="ctr">
              <a:lnSpc>
                <a:spcPct val="150000"/>
              </a:lnSpc>
              <a:buClr>
                <a:srgbClr val="1C4272"/>
              </a:buClr>
              <a:buNone/>
            </a:pPr>
            <a:r>
              <a:rPr lang="ro-RO" altLang="en-US" sz="2400" b="1" dirty="0">
                <a:solidFill>
                  <a:srgbClr val="0070C0"/>
                </a:solidFill>
              </a:rPr>
              <a:t>Perioada de capitalizare</a:t>
            </a:r>
            <a:endParaRPr lang="en-US" altLang="en-US" sz="2400" dirty="0">
              <a:solidFill>
                <a:srgbClr val="0070C0"/>
              </a:solidFill>
            </a:endParaRPr>
          </a:p>
          <a:p>
            <a:pPr marL="349250" indent="-288925" algn="just">
              <a:lnSpc>
                <a:spcPct val="150000"/>
              </a:lnSpc>
              <a:buClr>
                <a:srgbClr val="1C4272"/>
              </a:buClr>
              <a:buFont typeface="Wingdings" pitchFamily="2" charset="2"/>
              <a:buChar char="Ø"/>
            </a:pPr>
            <a:r>
              <a:rPr lang="ro-RO" altLang="en-US" sz="2400" b="1" dirty="0">
                <a:solidFill>
                  <a:srgbClr val="FFC000"/>
                </a:solidFill>
              </a:rPr>
              <a:t>Începerea capitalizării</a:t>
            </a:r>
            <a:r>
              <a:rPr lang="ro-RO" altLang="en-US" sz="2400" dirty="0">
                <a:solidFill>
                  <a:srgbClr val="FFC000"/>
                </a:solidFill>
              </a:rPr>
              <a:t> </a:t>
            </a:r>
            <a:r>
              <a:rPr lang="ro-RO" altLang="en-US" sz="2400" dirty="0"/>
              <a:t>costurilor îndatorării, ca parte a costului unui activ pe termen lung, trebuie să înceapă când:</a:t>
            </a:r>
            <a:endParaRPr lang="en-US" altLang="en-US" sz="2400" dirty="0"/>
          </a:p>
          <a:p>
            <a:pPr marL="1082675" lvl="2" indent="-390525" algn="just">
              <a:lnSpc>
                <a:spcPct val="150000"/>
              </a:lnSpc>
              <a:buClr>
                <a:srgbClr val="1C4272"/>
              </a:buClr>
            </a:pPr>
            <a:r>
              <a:rPr lang="ro-RO" altLang="en-US" sz="2400" dirty="0"/>
              <a:t>se </a:t>
            </a:r>
            <a:r>
              <a:rPr lang="ro-RO" altLang="en-US" sz="2400" b="1" dirty="0">
                <a:solidFill>
                  <a:srgbClr val="FFC000"/>
                </a:solidFill>
              </a:rPr>
              <a:t>realizează cheltuielile pentru acel activ</a:t>
            </a:r>
            <a:r>
              <a:rPr lang="ro-RO" altLang="en-US" sz="2400" dirty="0"/>
              <a:t>;</a:t>
            </a:r>
            <a:endParaRPr lang="en-US" altLang="en-US" sz="2400" dirty="0"/>
          </a:p>
          <a:p>
            <a:pPr marL="1082675" lvl="2" indent="-390525" algn="just">
              <a:lnSpc>
                <a:spcPct val="150000"/>
              </a:lnSpc>
              <a:buClr>
                <a:srgbClr val="1C4272"/>
              </a:buClr>
            </a:pPr>
            <a:r>
              <a:rPr lang="ro-RO" altLang="en-US" sz="2400" dirty="0"/>
              <a:t>se </a:t>
            </a:r>
            <a:r>
              <a:rPr lang="ro-RO" altLang="en-US" sz="2400" b="1" dirty="0">
                <a:solidFill>
                  <a:srgbClr val="FFC000"/>
                </a:solidFill>
              </a:rPr>
              <a:t>generează costurile îndatorării</a:t>
            </a:r>
            <a:r>
              <a:rPr lang="ro-RO" altLang="en-US" sz="2400" dirty="0"/>
              <a:t>;</a:t>
            </a:r>
            <a:endParaRPr lang="en-US" altLang="en-US" sz="2400" dirty="0"/>
          </a:p>
          <a:p>
            <a:pPr marL="1082675" lvl="2" indent="-390525" algn="just">
              <a:lnSpc>
                <a:spcPct val="150000"/>
              </a:lnSpc>
              <a:buClr>
                <a:srgbClr val="1C4272"/>
              </a:buClr>
            </a:pPr>
            <a:r>
              <a:rPr lang="ro-RO" altLang="en-US" sz="2400" dirty="0"/>
              <a:t>sunt </a:t>
            </a:r>
            <a:r>
              <a:rPr lang="ro-RO" altLang="en-US" sz="2400" b="1" dirty="0">
                <a:solidFill>
                  <a:srgbClr val="FFC000"/>
                </a:solidFill>
              </a:rPr>
              <a:t>în curs activităţile necesare pentru pregătirea activului în vederea folosirii sau vânzării lui</a:t>
            </a:r>
            <a:r>
              <a:rPr lang="ro-RO" altLang="en-US" sz="2400" dirty="0"/>
              <a:t>.</a:t>
            </a:r>
            <a:endParaRPr lang="en-US" altLang="en-US" sz="2400" dirty="0"/>
          </a:p>
          <a:p>
            <a:pPr marL="739775" lvl="1" indent="-390525" algn="just">
              <a:buClr>
                <a:srgbClr val="1C4272"/>
              </a:buClr>
            </a:pPr>
            <a:endParaRPr lang="en-US" altLang="en-US" sz="2300" dirty="0">
              <a:latin typeface="Arial Narrow" pitchFamily="34" charset="0"/>
            </a:endParaRPr>
          </a:p>
        </p:txBody>
      </p:sp>
      <p:sp>
        <p:nvSpPr>
          <p:cNvPr id="24579" name="Title 1"/>
          <p:cNvSpPr>
            <a:spLocks noGrp="1"/>
          </p:cNvSpPr>
          <p:nvPr>
            <p:ph type="title" idx="4294967295"/>
          </p:nvPr>
        </p:nvSpPr>
        <p:spPr>
          <a:xfrm>
            <a:off x="0" y="414338"/>
            <a:ext cx="10317163" cy="812800"/>
          </a:xfrm>
        </p:spPr>
        <p:txBody>
          <a:bodyPr>
            <a:normAutofit/>
          </a:bodyPr>
          <a:lstStyle/>
          <a:p>
            <a:pPr algn="ctr"/>
            <a:r>
              <a:rPr lang="ro-RO" b="1" cap="all" dirty="0"/>
              <a:t>IAS</a:t>
            </a:r>
            <a:r>
              <a:rPr lang="ro-RO" sz="3600" dirty="0">
                <a:solidFill>
                  <a:srgbClr val="0070C0"/>
                </a:solidFill>
              </a:rPr>
              <a:t> </a:t>
            </a:r>
            <a:r>
              <a:rPr lang="ro-RO" b="1" cap="all" dirty="0"/>
              <a:t>23 Costurile îndatorării</a:t>
            </a:r>
            <a:endParaRPr lang="en-US" altLang="ro-RO" b="1" cap="all" dirty="0"/>
          </a:p>
        </p:txBody>
      </p:sp>
      <p:sp>
        <p:nvSpPr>
          <p:cNvPr id="24580" name="Footer Placeholder 3"/>
          <p:cNvSpPr>
            <a:spLocks noGrp="1"/>
          </p:cNvSpPr>
          <p:nvPr>
            <p:ph type="ftr" sz="quarter" idx="4294967295"/>
          </p:nvPr>
        </p:nvSpPr>
        <p:spPr bwMode="auto">
          <a:xfrm>
            <a:off x="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chemeClr val="tx2"/>
                </a:solidFill>
              </a:rPr>
              <a:t> </a:t>
            </a:r>
          </a:p>
        </p:txBody>
      </p:sp>
    </p:spTree>
    <p:extLst>
      <p:ext uri="{BB962C8B-B14F-4D97-AF65-F5344CB8AC3E}">
        <p14:creationId xmlns:p14="http://schemas.microsoft.com/office/powerpoint/2010/main" val="117708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BAEB31C-7357-4EE6-B67A-BBDB7F9C7EB0}" type="slidenum">
              <a:rPr lang="en-US" altLang="en-US" smtClean="0">
                <a:solidFill>
                  <a:schemeClr val="tx2"/>
                </a:solidFill>
              </a:rPr>
              <a:pPr/>
              <a:t>31</a:t>
            </a:fld>
            <a:endParaRPr lang="en-US" altLang="en-US">
              <a:solidFill>
                <a:schemeClr val="tx2"/>
              </a:solidFill>
            </a:endParaRPr>
          </a:p>
        </p:txBody>
      </p:sp>
      <p:sp>
        <p:nvSpPr>
          <p:cNvPr id="25602" name="Content Placeholder 2"/>
          <p:cNvSpPr>
            <a:spLocks noGrp="1"/>
          </p:cNvSpPr>
          <p:nvPr>
            <p:ph idx="4294967295"/>
          </p:nvPr>
        </p:nvSpPr>
        <p:spPr>
          <a:xfrm>
            <a:off x="1250302" y="1091682"/>
            <a:ext cx="10758196" cy="5160687"/>
          </a:xfrm>
        </p:spPr>
        <p:txBody>
          <a:bodyPr>
            <a:noAutofit/>
          </a:bodyPr>
          <a:lstStyle/>
          <a:p>
            <a:pPr marL="60325" indent="0" algn="ctr">
              <a:lnSpc>
                <a:spcPct val="100000"/>
              </a:lnSpc>
              <a:buClr>
                <a:srgbClr val="1C4272"/>
              </a:buClr>
              <a:buNone/>
            </a:pPr>
            <a:r>
              <a:rPr lang="ro-RO" altLang="en-US" sz="2400" b="1" dirty="0">
                <a:solidFill>
                  <a:srgbClr val="0070C0"/>
                </a:solidFill>
              </a:rPr>
              <a:t>Perioada de capitalizare</a:t>
            </a:r>
            <a:endParaRPr lang="en-US" altLang="en-US" sz="2400" dirty="0">
              <a:solidFill>
                <a:srgbClr val="0070C0"/>
              </a:solidFill>
            </a:endParaRPr>
          </a:p>
          <a:p>
            <a:pPr marL="349250" indent="-288925" algn="just">
              <a:lnSpc>
                <a:spcPct val="100000"/>
              </a:lnSpc>
              <a:buClr>
                <a:srgbClr val="1C4272"/>
              </a:buClr>
              <a:buFont typeface="Wingdings" pitchFamily="2" charset="2"/>
              <a:buChar char="Ø"/>
            </a:pPr>
            <a:r>
              <a:rPr lang="ro-RO" altLang="en-US" sz="2000" b="1" dirty="0">
                <a:solidFill>
                  <a:srgbClr val="FFC000"/>
                </a:solidFill>
              </a:rPr>
              <a:t>Întreruperea capitalizării:</a:t>
            </a:r>
          </a:p>
          <a:p>
            <a:pPr marL="1082675" lvl="2" indent="-390525" algn="just">
              <a:lnSpc>
                <a:spcPct val="100000"/>
              </a:lnSpc>
              <a:buClr>
                <a:srgbClr val="1C4272"/>
              </a:buClr>
              <a:buFont typeface="Wingdings" panose="05000000000000000000" pitchFamily="2" charset="2"/>
              <a:buChar char="ü"/>
            </a:pPr>
            <a:r>
              <a:rPr lang="en-US" altLang="en-US" sz="2000" dirty="0"/>
              <a:t>C</a:t>
            </a:r>
            <a:r>
              <a:rPr lang="ro-RO" altLang="en-US" sz="2000" dirty="0" err="1"/>
              <a:t>osturilor</a:t>
            </a:r>
            <a:r>
              <a:rPr lang="ro-RO" altLang="en-US" sz="2000" dirty="0"/>
              <a:t> îndatorării trebuie efectuată în cursul perioadelor prelungite în care nu se lucrează pentru obţinerea activului respectiv.</a:t>
            </a:r>
          </a:p>
          <a:p>
            <a:pPr marL="1082675" lvl="2" indent="-390525" algn="just">
              <a:lnSpc>
                <a:spcPct val="100000"/>
              </a:lnSpc>
              <a:buClr>
                <a:srgbClr val="1C4272"/>
              </a:buClr>
              <a:buFont typeface="Wingdings" panose="05000000000000000000" pitchFamily="2" charset="2"/>
              <a:buChar char="ü"/>
            </a:pPr>
            <a:r>
              <a:rPr lang="ro-RO" altLang="en-US" sz="2000" dirty="0"/>
              <a:t>Costurile îndatorării realizate în cursul unei perioade prelungite în care se întrerup activităţile necesare pregătirii unui activ pentru utilizare sau vânzare, acesta fiind parţial finalizat, nu se capitalizează.</a:t>
            </a:r>
          </a:p>
          <a:p>
            <a:pPr marL="1082675" lvl="2" indent="-390525" algn="just">
              <a:lnSpc>
                <a:spcPct val="100000"/>
              </a:lnSpc>
              <a:buClr>
                <a:srgbClr val="1C4272"/>
              </a:buClr>
              <a:buFont typeface="Wingdings" panose="05000000000000000000" pitchFamily="2" charset="2"/>
              <a:buChar char="ü"/>
            </a:pPr>
            <a:r>
              <a:rPr lang="ro-RO" altLang="en-US" sz="2000" dirty="0"/>
              <a:t>În mod normal, capitalizarea costurilor îndatorării nu se întrerupe pe parcursul unei perioade în care se desfăşoară importante lucrări tehnice şi administrative sau când o pauză este  o parte necesară a procesului de aducere a unui activ în starea de a fi utilizat sau vândut.</a:t>
            </a:r>
          </a:p>
          <a:p>
            <a:pPr marL="349250" indent="-288925" algn="just">
              <a:lnSpc>
                <a:spcPct val="100000"/>
              </a:lnSpc>
              <a:buClr>
                <a:srgbClr val="1C4272"/>
              </a:buClr>
              <a:buFont typeface="Wingdings" pitchFamily="2" charset="2"/>
              <a:buChar char="Ø"/>
            </a:pPr>
            <a:r>
              <a:rPr lang="ro-RO" altLang="ro-RO" sz="2000" b="1" dirty="0">
                <a:solidFill>
                  <a:srgbClr val="FFC000"/>
                </a:solidFill>
              </a:rPr>
              <a:t>Încetarea capitalizării </a:t>
            </a:r>
            <a:r>
              <a:rPr lang="ro-RO" altLang="ro-RO" sz="2000" dirty="0"/>
              <a:t>se produce când se realizează cea mai mare parte a activităţilor necesare pentru pregătirea activului pe termen lung în vederea utilizării sau vânzării sale.</a:t>
            </a:r>
            <a:endParaRPr lang="en-US" altLang="ro-RO" sz="2000" dirty="0"/>
          </a:p>
        </p:txBody>
      </p:sp>
      <p:sp>
        <p:nvSpPr>
          <p:cNvPr id="25603" name="Title 1"/>
          <p:cNvSpPr>
            <a:spLocks noGrp="1"/>
          </p:cNvSpPr>
          <p:nvPr>
            <p:ph type="title" idx="4294967295"/>
          </p:nvPr>
        </p:nvSpPr>
        <p:spPr>
          <a:xfrm>
            <a:off x="0" y="414338"/>
            <a:ext cx="10317163" cy="812800"/>
          </a:xfrm>
        </p:spPr>
        <p:txBody>
          <a:bodyPr>
            <a:normAutofit/>
          </a:bodyPr>
          <a:lstStyle/>
          <a:p>
            <a:pPr algn="ctr"/>
            <a:r>
              <a:rPr lang="ro-RO" b="1" cap="all" dirty="0"/>
              <a:t>IAS 23 Costurile îndatorării</a:t>
            </a:r>
            <a:endParaRPr lang="en-US" altLang="ro-RO" b="1" cap="all" dirty="0"/>
          </a:p>
        </p:txBody>
      </p:sp>
      <p:sp>
        <p:nvSpPr>
          <p:cNvPr id="25604" name="Footer Placeholder 3"/>
          <p:cNvSpPr>
            <a:spLocks noGrp="1"/>
          </p:cNvSpPr>
          <p:nvPr>
            <p:ph type="ftr" sz="quarter" idx="4294967295"/>
          </p:nvPr>
        </p:nvSpPr>
        <p:spPr bwMode="auto">
          <a:xfrm>
            <a:off x="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solidFill>
                  <a:schemeClr val="tx2"/>
                </a:solidFill>
              </a:rPr>
              <a:t> </a:t>
            </a:r>
          </a:p>
        </p:txBody>
      </p:sp>
    </p:spTree>
    <p:extLst>
      <p:ext uri="{BB962C8B-B14F-4D97-AF65-F5344CB8AC3E}">
        <p14:creationId xmlns:p14="http://schemas.microsoft.com/office/powerpoint/2010/main" val="307352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A705B-5DB4-1FE5-8923-07C7CD288299}"/>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35605111-55E9-E299-BBC9-F44F6B53D2D1}"/>
              </a:ext>
            </a:extLst>
          </p:cNvPr>
          <p:cNvSpPr/>
          <p:nvPr/>
        </p:nvSpPr>
        <p:spPr>
          <a:xfrm>
            <a:off x="0" y="5485856"/>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B6B3FADD-7028-5144-CA69-3D2A2251E6DF}"/>
              </a:ext>
            </a:extLst>
          </p:cNvPr>
          <p:cNvSpPr txBox="1"/>
          <p:nvPr/>
        </p:nvSpPr>
        <p:spPr>
          <a:xfrm>
            <a:off x="685800" y="1574800"/>
            <a:ext cx="10185400" cy="714811"/>
          </a:xfrm>
          <a:prstGeom prst="rect">
            <a:avLst/>
          </a:prstGeom>
        </p:spPr>
        <p:txBody>
          <a:bodyPr wrap="square" lIns="0" tIns="0" rIns="0" bIns="0" rtlCol="0" anchor="t">
            <a:spAutoFit/>
          </a:bodyPr>
          <a:lstStyle/>
          <a:p>
            <a:pPr algn="ctr">
              <a:lnSpc>
                <a:spcPts val="6425"/>
              </a:lnSpc>
            </a:pPr>
            <a:r>
              <a:rPr lang="ro-RO" sz="2933" b="1" dirty="0">
                <a:solidFill>
                  <a:srgbClr val="0070C0"/>
                </a:solidFill>
              </a:rPr>
              <a:t>APLICAȚII</a:t>
            </a:r>
            <a:endParaRPr lang="en-US" sz="2933"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55A2C53A-DF76-9881-115B-9AB8A86565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08400" y="2870200"/>
            <a:ext cx="4470400" cy="2917825"/>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003CDCC2-7328-A26A-3D54-82534D5DAF92}"/>
              </a:ext>
            </a:extLst>
          </p:cNvPr>
          <p:cNvSpPr/>
          <p:nvPr/>
        </p:nvSpPr>
        <p:spPr>
          <a:xfrm>
            <a:off x="2302757" y="6181725"/>
            <a:ext cx="4947797"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79AC30C9-E572-83EA-57D1-33DD99112380}"/>
              </a:ext>
            </a:extLst>
          </p:cNvPr>
          <p:cNvSpPr txBox="1"/>
          <p:nvPr/>
        </p:nvSpPr>
        <p:spPr>
          <a:xfrm>
            <a:off x="8686913" y="6322781"/>
            <a:ext cx="3399584" cy="179536"/>
          </a:xfrm>
          <a:prstGeom prst="rect">
            <a:avLst/>
          </a:prstGeom>
        </p:spPr>
        <p:txBody>
          <a:bodyPr lIns="0" tIns="0" rIns="0" bIns="0" rtlCol="0" anchor="t">
            <a:spAutoFit/>
          </a:bodyPr>
          <a:lstStyle/>
          <a:p>
            <a:pPr algn="r">
              <a:lnSpc>
                <a:spcPts val="1367"/>
              </a:lnSpc>
            </a:pPr>
            <a:r>
              <a:rPr lang="en-US" sz="1367">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0214EBBB-3743-6288-0D78-B78ED01B1E6D}"/>
              </a:ext>
            </a:extLst>
          </p:cNvPr>
          <p:cNvSpPr/>
          <p:nvPr/>
        </p:nvSpPr>
        <p:spPr>
          <a:xfrm>
            <a:off x="7244204" y="6181725"/>
            <a:ext cx="4947797"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1870982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A1E02-6105-B01A-DB54-4C42008A8F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2463FA7-EE29-0ACA-93CF-E99D36781F39}"/>
              </a:ext>
            </a:extLst>
          </p:cNvPr>
          <p:cNvGrpSpPr/>
          <p:nvPr/>
        </p:nvGrpSpPr>
        <p:grpSpPr>
          <a:xfrm>
            <a:off x="7467600" y="-4170"/>
            <a:ext cx="7457884" cy="6858000"/>
            <a:chOff x="0" y="0"/>
            <a:chExt cx="14915767" cy="13716000"/>
          </a:xfrm>
        </p:grpSpPr>
        <p:pic>
          <p:nvPicPr>
            <p:cNvPr id="3" name="Picture 3">
              <a:extLst>
                <a:ext uri="{FF2B5EF4-FFF2-40B4-BE49-F238E27FC236}">
                  <a16:creationId xmlns:a16="http://schemas.microsoft.com/office/drawing/2014/main" id="{FFC52C1A-2910-7FC1-1E8E-275F0760DA83}"/>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B99DD79D-7908-323A-9632-AD1C403BE8E7}"/>
              </a:ext>
            </a:extLst>
          </p:cNvPr>
          <p:cNvSpPr/>
          <p:nvPr/>
        </p:nvSpPr>
        <p:spPr>
          <a:xfrm>
            <a:off x="0" y="5462092"/>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33205F21-EF13-D89E-D644-79D807A5C484}"/>
              </a:ext>
            </a:extLst>
          </p:cNvPr>
          <p:cNvSpPr txBox="1"/>
          <p:nvPr/>
        </p:nvSpPr>
        <p:spPr>
          <a:xfrm>
            <a:off x="272847" y="2371214"/>
            <a:ext cx="6799167" cy="3979744"/>
          </a:xfrm>
          <a:prstGeom prst="rect">
            <a:avLst/>
          </a:prstGeom>
        </p:spPr>
        <p:txBody>
          <a:bodyPr lIns="0" tIns="0" rIns="0" bIns="0" rtlCol="0" anchor="t">
            <a:spAutoFit/>
          </a:bodyPr>
          <a:lstStyle/>
          <a:p>
            <a:pPr algn="ctr">
              <a:lnSpc>
                <a:spcPts val="6425"/>
              </a:lnSpc>
            </a:pPr>
            <a:r>
              <a:rPr lang="ro-MO" sz="2400" b="1" dirty="0">
                <a:solidFill>
                  <a:srgbClr val="0070C0"/>
                </a:solidFill>
              </a:rPr>
              <a:t>5. IFRS 16 Contracte de leasing</a:t>
            </a:r>
            <a:endParaRPr lang="en-GB" sz="2400" b="1" dirty="0">
              <a:solidFill>
                <a:srgbClr val="0070C0"/>
              </a:solidFill>
            </a:endParaRPr>
          </a:p>
          <a:p>
            <a:pPr algn="ctr">
              <a:lnSpc>
                <a:spcPts val="6425"/>
              </a:lnSpc>
            </a:pPr>
            <a:r>
              <a:rPr lang="vi-VN" sz="2400" b="1" dirty="0">
                <a:solidFill>
                  <a:srgbClr val="0070C0"/>
                </a:solidFill>
                <a:latin typeface="Calibri body"/>
              </a:rPr>
              <a:t> </a:t>
            </a:r>
            <a:endParaRPr lang="en-GB" sz="2400" b="1" dirty="0">
              <a:solidFill>
                <a:srgbClr val="0070C0"/>
              </a:solidFill>
            </a:endParaRPr>
          </a:p>
          <a:p>
            <a:pPr algn="ctr">
              <a:lnSpc>
                <a:spcPts val="6425"/>
              </a:lnSpc>
            </a:pPr>
            <a:endParaRPr lang="en-GB" sz="2400" dirty="0"/>
          </a:p>
          <a:p>
            <a:pPr algn="ctr">
              <a:lnSpc>
                <a:spcPts val="6425"/>
              </a:lnSpc>
            </a:pPr>
            <a:endParaRPr lang="en-GB" sz="2400" b="1" dirty="0">
              <a:solidFill>
                <a:srgbClr val="0070C0"/>
              </a:solidFill>
            </a:endParaRPr>
          </a:p>
          <a:p>
            <a:pPr algn="ctr">
              <a:lnSpc>
                <a:spcPts val="6425"/>
              </a:lnSpc>
            </a:pPr>
            <a:endParaRPr lang="ro-RO" sz="2400" b="1" dirty="0">
              <a:solidFill>
                <a:srgbClr val="0070C0"/>
              </a:solidFill>
            </a:endParaRPr>
          </a:p>
        </p:txBody>
      </p:sp>
    </p:spTree>
    <p:extLst>
      <p:ext uri="{BB962C8B-B14F-4D97-AF65-F5344CB8AC3E}">
        <p14:creationId xmlns:p14="http://schemas.microsoft.com/office/powerpoint/2010/main" val="377761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03614" y="2514600"/>
            <a:ext cx="5075237" cy="1557338"/>
          </a:xfrm>
          <a:prstGeom prst="rect">
            <a:avLst/>
          </a:prstGeom>
        </p:spPr>
        <p:txBody>
          <a:bodyPr>
            <a:normAutofit/>
          </a:bodyPr>
          <a:lstStyle>
            <a:lvl1pPr marL="0" indent="0" algn="ctr" rtl="0" eaLnBrk="1" latinLnBrk="0" hangingPunct="1">
              <a:spcBef>
                <a:spcPct val="0"/>
              </a:spcBef>
              <a:buFont typeface="Arial" pitchFamily="34" charset="0"/>
              <a:buNone/>
              <a:defRPr kumimoji="0" sz="2400" b="1" kern="1200" cap="all">
                <a:solidFill>
                  <a:schemeClr val="accent3">
                    <a:shade val="75000"/>
                  </a:schemeClr>
                </a:solidFill>
                <a:latin typeface="+mn-lt"/>
                <a:ea typeface="+mj-ea"/>
                <a:cs typeface="+mj-cs"/>
              </a:defRPr>
            </a:lvl1pPr>
          </a:lstStyle>
          <a:p>
            <a:pPr fontAlgn="auto">
              <a:spcAft>
                <a:spcPts val="0"/>
              </a:spcAft>
              <a:defRPr/>
            </a:pPr>
            <a:endParaRPr lang="en-US" dirty="0"/>
          </a:p>
        </p:txBody>
      </p:sp>
      <p:sp>
        <p:nvSpPr>
          <p:cNvPr id="9" name="Slide Number Placeholder 5"/>
          <p:cNvSpPr txBox="1">
            <a:spLocks/>
          </p:cNvSpPr>
          <p:nvPr/>
        </p:nvSpPr>
        <p:spPr>
          <a:xfrm>
            <a:off x="8470900" y="6548439"/>
            <a:ext cx="1955800" cy="287337"/>
          </a:xfrm>
          <a:prstGeom prst="rect">
            <a:avLst/>
          </a:prstGeom>
        </p:spPr>
        <p:txBody>
          <a:bodyPr lIns="45720" rIns="45720" anchor="ctr">
            <a:normAutofit fontScale="92500" lnSpcReduction="20000"/>
          </a:bodyPr>
          <a:lstStyle>
            <a:defPPr>
              <a:defRPr lang="ro-RO"/>
            </a:defPPr>
            <a:lvl1pPr algn="ctr" rtl="0" eaLnBrk="1" fontAlgn="base" latinLnBrk="0" hangingPunct="1">
              <a:spcBef>
                <a:spcPct val="0"/>
              </a:spcBef>
              <a:spcAft>
                <a:spcPct val="0"/>
              </a:spcAft>
              <a:defRPr kumimoji="0" sz="1600" kern="1200">
                <a:solidFill>
                  <a:schemeClr val="bg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6887672-7CF3-4A60-AB01-E13D1D625D3A}" type="slidenum">
              <a:rPr lang="en-US"/>
              <a:pPr>
                <a:defRPr/>
              </a:pPr>
              <a:t>34</a:t>
            </a:fld>
            <a:endParaRPr lang="en-US" dirty="0"/>
          </a:p>
        </p:txBody>
      </p:sp>
      <p:sp>
        <p:nvSpPr>
          <p:cNvPr id="27" name="Slide Number Placeholder 3">
            <a:extLst>
              <a:ext uri="{FF2B5EF4-FFF2-40B4-BE49-F238E27FC236}">
                <a16:creationId xmlns:a16="http://schemas.microsoft.com/office/drawing/2014/main" id="{69D5CE41-DDC1-4641-ABD5-1DFA48CEF365}"/>
              </a:ext>
            </a:extLst>
          </p:cNvPr>
          <p:cNvSpPr txBox="1">
            <a:spLocks/>
          </p:cNvSpPr>
          <p:nvPr/>
        </p:nvSpPr>
        <p:spPr>
          <a:xfrm>
            <a:off x="8077200" y="6356351"/>
            <a:ext cx="2133600" cy="365125"/>
          </a:xfrm>
          <a:prstGeom prst="rect">
            <a:avLst/>
          </a:prstGeom>
        </p:spPr>
        <p:txBody>
          <a:bodyPr vert="horz" lIns="91440" tIns="45720" rIns="91440" bIns="45720" rtlCol="0" anchor="ctr"/>
          <a:lstStyle>
            <a:defPPr lvl="0">
              <a:defRPr lang="en-GB"/>
            </a:defPPr>
            <a:lvl1pPr lvl="0" algn="r" rtl="0" eaLnBrk="1" fontAlgn="auto" hangingPunct="1">
              <a:spcBef>
                <a:spcPts val="0"/>
              </a:spcBef>
              <a:spcAft>
                <a:spcPts val="0"/>
              </a:spcAft>
              <a:defRPr sz="900" kern="1200" smtClean="0">
                <a:solidFill>
                  <a:schemeClr val="tx1">
                    <a:tint val="75000"/>
                  </a:schemeClr>
                </a:solidFill>
                <a:latin typeface="+mn-lt"/>
                <a:ea typeface="+mn-ea"/>
                <a:cs typeface="+mn-cs"/>
              </a:defRPr>
            </a:lvl1pPr>
            <a:lvl2pPr marL="457200" lvl="1"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lvl="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lvl="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lvl="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lvl="5" algn="l" defTabSz="914400" rtl="0" eaLnBrk="1" latinLnBrk="0" hangingPunct="1">
              <a:defRPr kern="1200">
                <a:solidFill>
                  <a:schemeClr val="tx1"/>
                </a:solidFill>
                <a:latin typeface="Calibri" panose="020F0502020204030204" pitchFamily="34" charset="0"/>
                <a:ea typeface="+mn-ea"/>
                <a:cs typeface="+mn-cs"/>
              </a:defRPr>
            </a:lvl6pPr>
            <a:lvl7pPr marL="2743200" lvl="6" algn="l" defTabSz="914400" rtl="0" eaLnBrk="1" latinLnBrk="0" hangingPunct="1">
              <a:defRPr kern="1200">
                <a:solidFill>
                  <a:schemeClr val="tx1"/>
                </a:solidFill>
                <a:latin typeface="Calibri" panose="020F0502020204030204" pitchFamily="34" charset="0"/>
                <a:ea typeface="+mn-ea"/>
                <a:cs typeface="+mn-cs"/>
              </a:defRPr>
            </a:lvl7pPr>
            <a:lvl8pPr marL="3200400" lvl="7" algn="l" defTabSz="914400" rtl="0" eaLnBrk="1" latinLnBrk="0" hangingPunct="1">
              <a:defRPr kern="1200">
                <a:solidFill>
                  <a:schemeClr val="tx1"/>
                </a:solidFill>
                <a:latin typeface="Calibri" panose="020F0502020204030204" pitchFamily="34" charset="0"/>
                <a:ea typeface="+mn-ea"/>
                <a:cs typeface="+mn-cs"/>
              </a:defRPr>
            </a:lvl8pPr>
            <a:lvl9pPr marL="3657600" lvl="8"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B127BE44-A1A0-453A-BB3E-7A779583B457}" type="slidenum">
              <a:rPr lang="en-US" altLang="ro-RO"/>
              <a:pPr>
                <a:defRPr/>
              </a:pPr>
              <a:t>34</a:t>
            </a:fld>
            <a:endParaRPr lang="en-US" altLang="ro-RO" dirty="0"/>
          </a:p>
        </p:txBody>
      </p:sp>
      <p:sp>
        <p:nvSpPr>
          <p:cNvPr id="6" name="Content Placeholder 2"/>
          <p:cNvSpPr>
            <a:spLocks noGrp="1"/>
          </p:cNvSpPr>
          <p:nvPr>
            <p:ph idx="4294967295"/>
          </p:nvPr>
        </p:nvSpPr>
        <p:spPr>
          <a:xfrm>
            <a:off x="1355172" y="1587499"/>
            <a:ext cx="10054950" cy="4654551"/>
          </a:xfrm>
        </p:spPr>
        <p:txBody>
          <a:bodyPr>
            <a:normAutofit fontScale="92500" lnSpcReduction="20000"/>
          </a:bodyPr>
          <a:lstStyle/>
          <a:p>
            <a:pPr marL="0" indent="0">
              <a:lnSpc>
                <a:spcPct val="150000"/>
              </a:lnSpc>
              <a:spcBef>
                <a:spcPts val="600"/>
              </a:spcBef>
              <a:buNone/>
              <a:defRPr/>
            </a:pPr>
            <a:r>
              <a:rPr lang="ro-RO" sz="2400" b="1" dirty="0">
                <a:solidFill>
                  <a:srgbClr val="FF0000"/>
                </a:solidFill>
              </a:rPr>
              <a:t>OBIECTIVE:</a:t>
            </a:r>
          </a:p>
          <a:p>
            <a:pPr algn="just">
              <a:lnSpc>
                <a:spcPct val="170000"/>
              </a:lnSpc>
            </a:pPr>
            <a:r>
              <a:rPr lang="ro-RO" sz="2600" b="1" i="1" dirty="0">
                <a:solidFill>
                  <a:srgbClr val="0070C0"/>
                </a:solidFill>
                <a:latin typeface="Calibri body"/>
              </a:rPr>
              <a:t>Identificarea diferențelor existente față de referențialul contabil național: </a:t>
            </a:r>
            <a:r>
              <a:rPr lang="vi-VN" sz="2600" b="1" i="1" dirty="0">
                <a:solidFill>
                  <a:srgbClr val="0070C0"/>
                </a:solidFill>
                <a:latin typeface="Calibri body"/>
              </a:rPr>
              <a:t>Ordonanţa nr. 51/1997 privind operaţiunile de leasing şi societăţile de leasing</a:t>
            </a:r>
            <a:r>
              <a:rPr lang="ro-RO" sz="2600" b="1" i="1" dirty="0">
                <a:solidFill>
                  <a:srgbClr val="0070C0"/>
                </a:solidFill>
                <a:latin typeface="Calibri body"/>
              </a:rPr>
              <a:t> și OMFP 1802/2014</a:t>
            </a:r>
          </a:p>
          <a:p>
            <a:pPr algn="just">
              <a:lnSpc>
                <a:spcPct val="170000"/>
              </a:lnSpc>
              <a:spcBef>
                <a:spcPts val="600"/>
              </a:spcBef>
              <a:buClr>
                <a:srgbClr val="0070C0"/>
              </a:buClr>
              <a:buFont typeface="Wingdings" pitchFamily="2" charset="2"/>
              <a:buChar char="§"/>
              <a:defRPr/>
            </a:pPr>
            <a:r>
              <a:rPr lang="ro-RO" sz="2600" b="1" i="1" dirty="0">
                <a:solidFill>
                  <a:srgbClr val="0070C0"/>
                </a:solidFill>
                <a:latin typeface="Calibri body"/>
              </a:rPr>
              <a:t>Particularități privind aplicarea IFRS 16 Contracte de leasing</a:t>
            </a:r>
          </a:p>
          <a:p>
            <a:pPr lvl="1" algn="just">
              <a:lnSpc>
                <a:spcPct val="170000"/>
              </a:lnSpc>
              <a:spcBef>
                <a:spcPts val="600"/>
              </a:spcBef>
              <a:buClr>
                <a:srgbClr val="0070C0"/>
              </a:buClr>
              <a:buFont typeface="Wingdings" pitchFamily="2" charset="2"/>
              <a:buChar char="ü"/>
              <a:defRPr/>
            </a:pPr>
            <a:r>
              <a:rPr lang="ro-RO" sz="2200" b="1" i="1" dirty="0">
                <a:solidFill>
                  <a:srgbClr val="0070C0"/>
                </a:solidFill>
                <a:latin typeface="Calibri body"/>
              </a:rPr>
              <a:t>Recunoașterea contractelor de leasing din perspectiva utilizatorului</a:t>
            </a:r>
            <a:endParaRPr lang="en-US" sz="2200" b="1" i="1" dirty="0">
              <a:solidFill>
                <a:srgbClr val="0070C0"/>
              </a:solidFill>
              <a:latin typeface="Calibri body"/>
            </a:endParaRPr>
          </a:p>
          <a:p>
            <a:pPr lvl="1" algn="just">
              <a:lnSpc>
                <a:spcPct val="170000"/>
              </a:lnSpc>
              <a:spcBef>
                <a:spcPts val="600"/>
              </a:spcBef>
              <a:buClr>
                <a:srgbClr val="0070C0"/>
              </a:buClr>
              <a:buFont typeface="Wingdings" pitchFamily="2" charset="2"/>
              <a:buChar char="ü"/>
              <a:defRPr/>
            </a:pPr>
            <a:r>
              <a:rPr lang="ro-RO" sz="2200" b="1" i="1" dirty="0">
                <a:solidFill>
                  <a:srgbClr val="0070C0"/>
                </a:solidFill>
                <a:latin typeface="Calibri body"/>
              </a:rPr>
              <a:t>Amortizarea activelor aferente dreptului de utilizare a activelor luate în leasing</a:t>
            </a:r>
            <a:endParaRPr lang="en-US" sz="2200" b="1" i="1" dirty="0">
              <a:solidFill>
                <a:srgbClr val="0070C0"/>
              </a:solidFill>
              <a:latin typeface="Calibri body"/>
            </a:endParaRPr>
          </a:p>
          <a:p>
            <a:pPr lvl="1" algn="just">
              <a:lnSpc>
                <a:spcPct val="170000"/>
              </a:lnSpc>
              <a:spcBef>
                <a:spcPts val="600"/>
              </a:spcBef>
              <a:buClr>
                <a:srgbClr val="0070C0"/>
              </a:buClr>
              <a:buFont typeface="Wingdings" pitchFamily="2" charset="2"/>
              <a:buChar char="ü"/>
              <a:defRPr/>
            </a:pPr>
            <a:r>
              <a:rPr lang="ro-RO" sz="2300" b="1" i="1" dirty="0">
                <a:latin typeface="Calibri body"/>
              </a:rPr>
              <a:t> </a:t>
            </a:r>
            <a:r>
              <a:rPr lang="ro-RO" sz="2300" b="1" i="1" dirty="0">
                <a:solidFill>
                  <a:srgbClr val="0070C0"/>
                </a:solidFill>
                <a:latin typeface="Calibri body"/>
              </a:rPr>
              <a:t>Recunoașterea și prezentarea în situațiile financiare.</a:t>
            </a:r>
          </a:p>
        </p:txBody>
      </p:sp>
      <p:sp>
        <p:nvSpPr>
          <p:cNvPr id="7" name="Title 2"/>
          <p:cNvSpPr>
            <a:spLocks noGrp="1"/>
          </p:cNvSpPr>
          <p:nvPr>
            <p:ph type="title" idx="4294967295"/>
          </p:nvPr>
        </p:nvSpPr>
        <p:spPr>
          <a:xfrm>
            <a:off x="0" y="414338"/>
            <a:ext cx="7737475" cy="812800"/>
          </a:xfrm>
        </p:spPr>
        <p:txBody>
          <a:bodyPr/>
          <a:lstStyle/>
          <a:p>
            <a:pPr algn="ctr" eaLnBrk="1" hangingPunct="1">
              <a:defRPr/>
            </a:pPr>
            <a:r>
              <a:rPr lang="ro-MO" b="1" cap="all" dirty="0"/>
              <a:t>Ifrs 16 contracte de leasing</a:t>
            </a:r>
            <a:endParaRPr lang="en-GB" altLang="ro-RO" dirty="0"/>
          </a:p>
        </p:txBody>
      </p:sp>
    </p:spTree>
    <p:extLst>
      <p:ext uri="{BB962C8B-B14F-4D97-AF65-F5344CB8AC3E}">
        <p14:creationId xmlns:p14="http://schemas.microsoft.com/office/powerpoint/2010/main" val="2330146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00727" y="1227138"/>
            <a:ext cx="10346636" cy="4521200"/>
          </a:xfrm>
        </p:spPr>
        <p:txBody>
          <a:bodyPr>
            <a:normAutofit/>
          </a:bodyPr>
          <a:lstStyle/>
          <a:p>
            <a:pPr marL="0" indent="0" algn="just">
              <a:lnSpc>
                <a:spcPct val="100000"/>
              </a:lnSpc>
              <a:spcBef>
                <a:spcPts val="0"/>
              </a:spcBef>
              <a:buClr>
                <a:srgbClr val="0070C0"/>
              </a:buClr>
              <a:buNone/>
              <a:defRPr/>
            </a:pPr>
            <a:r>
              <a:rPr lang="ro-RO" sz="2600" b="1" i="1" dirty="0">
                <a:solidFill>
                  <a:schemeClr val="accent5">
                    <a:lumMod val="75000"/>
                  </a:schemeClr>
                </a:solidFill>
              </a:rPr>
              <a:t>Identificarea </a:t>
            </a:r>
            <a:r>
              <a:rPr lang="ro-RO" sz="2600" b="1" i="1" dirty="0">
                <a:solidFill>
                  <a:srgbClr val="FF0000"/>
                </a:solidFill>
              </a:rPr>
              <a:t>diferențelor</a:t>
            </a:r>
            <a:r>
              <a:rPr lang="ro-RO" sz="2600" b="1" i="1" dirty="0">
                <a:solidFill>
                  <a:schemeClr val="accent5">
                    <a:lumMod val="75000"/>
                  </a:schemeClr>
                </a:solidFill>
              </a:rPr>
              <a:t> existente față de referențialul contabil național:  Ordonanța 51/117 și OMFP 1802/2014</a:t>
            </a:r>
          </a:p>
          <a:p>
            <a:pPr marL="0" indent="0" algn="just">
              <a:lnSpc>
                <a:spcPct val="150000"/>
              </a:lnSpc>
              <a:spcBef>
                <a:spcPts val="600"/>
              </a:spcBef>
              <a:buClr>
                <a:srgbClr val="0070C0"/>
              </a:buClr>
              <a:buNone/>
              <a:defRPr/>
            </a:pP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en-US" b="1" cap="all" dirty="0"/>
              <a:t>IFRS 16 CONTRACTELE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20372445"/>
              </p:ext>
            </p:extLst>
          </p:nvPr>
        </p:nvGraphicFramePr>
        <p:xfrm>
          <a:off x="1520686" y="2368477"/>
          <a:ext cx="10346636" cy="370057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472854">
                  <a:extLst>
                    <a:ext uri="{9D8B030D-6E8A-4147-A177-3AD203B41FA5}">
                      <a16:colId xmlns:a16="http://schemas.microsoft.com/office/drawing/2014/main" val="20000"/>
                    </a:ext>
                  </a:extLst>
                </a:gridCol>
                <a:gridCol w="3142102">
                  <a:extLst>
                    <a:ext uri="{9D8B030D-6E8A-4147-A177-3AD203B41FA5}">
                      <a16:colId xmlns:a16="http://schemas.microsoft.com/office/drawing/2014/main" val="20001"/>
                    </a:ext>
                  </a:extLst>
                </a:gridCol>
                <a:gridCol w="4731680">
                  <a:extLst>
                    <a:ext uri="{9D8B030D-6E8A-4147-A177-3AD203B41FA5}">
                      <a16:colId xmlns:a16="http://schemas.microsoft.com/office/drawing/2014/main" val="20002"/>
                    </a:ext>
                  </a:extLst>
                </a:gridCol>
              </a:tblGrid>
              <a:tr h="604081">
                <a:tc>
                  <a:txBody>
                    <a:bodyPr/>
                    <a:lstStyle/>
                    <a:p>
                      <a:pPr algn="ctr"/>
                      <a:r>
                        <a:rPr lang="ro-RO" sz="1800" dirty="0">
                          <a:solidFill>
                            <a:schemeClr val="tx1"/>
                          </a:solidFill>
                        </a:rPr>
                        <a:t> Informații</a:t>
                      </a:r>
                    </a:p>
                  </a:txBody>
                  <a:tcPr/>
                </a:tc>
                <a:tc>
                  <a:txBody>
                    <a:bodyPr/>
                    <a:lstStyle/>
                    <a:p>
                      <a:pPr algn="ctr"/>
                      <a:r>
                        <a:rPr lang="vi-VN" sz="1800" b="1" kern="1200" dirty="0">
                          <a:solidFill>
                            <a:schemeClr val="tx1"/>
                          </a:solidFill>
                          <a:latin typeface="+mn-lt"/>
                          <a:ea typeface="+mn-ea"/>
                          <a:cs typeface="+mn-cs"/>
                        </a:rPr>
                        <a:t>Ordonanţa 51/1997</a:t>
                      </a:r>
                      <a:r>
                        <a:rPr lang="ro-RO" sz="1800" b="1" kern="1200" dirty="0">
                          <a:solidFill>
                            <a:schemeClr val="tx1"/>
                          </a:solidFill>
                          <a:latin typeface="+mn-lt"/>
                          <a:ea typeface="+mn-ea"/>
                          <a:cs typeface="+mn-cs"/>
                        </a:rPr>
                        <a:t>și </a:t>
                      </a:r>
                      <a:r>
                        <a:rPr lang="ro-RO" sz="1800" dirty="0">
                          <a:solidFill>
                            <a:schemeClr val="tx1"/>
                          </a:solidFill>
                        </a:rPr>
                        <a:t>OMFP</a:t>
                      </a:r>
                      <a:r>
                        <a:rPr lang="ro-RO" sz="1800" baseline="0" dirty="0">
                          <a:solidFill>
                            <a:schemeClr val="tx1"/>
                          </a:solidFill>
                        </a:rPr>
                        <a:t> 1802/2014</a:t>
                      </a:r>
                      <a:endParaRPr lang="ro-RO" sz="1800" dirty="0">
                        <a:solidFill>
                          <a:schemeClr val="tx1"/>
                        </a:solidFill>
                      </a:endParaRPr>
                    </a:p>
                  </a:txBody>
                  <a:tcPr/>
                </a:tc>
                <a:tc>
                  <a:txBody>
                    <a:bodyPr/>
                    <a:lstStyle/>
                    <a:p>
                      <a:pPr algn="ctr"/>
                      <a:r>
                        <a:rPr lang="ro-RO" sz="1800" dirty="0">
                          <a:solidFill>
                            <a:schemeClr val="tx1"/>
                          </a:solidFill>
                        </a:rPr>
                        <a:t> IFRS 16</a:t>
                      </a:r>
                    </a:p>
                  </a:txBody>
                  <a:tcPr/>
                </a:tc>
                <a:extLst>
                  <a:ext uri="{0D108BD9-81ED-4DB2-BD59-A6C34878D82A}">
                    <a16:rowId xmlns:a16="http://schemas.microsoft.com/office/drawing/2014/main" val="10000"/>
                  </a:ext>
                </a:extLst>
              </a:tr>
              <a:tr h="1898539">
                <a:tc>
                  <a:txBody>
                    <a:bodyPr/>
                    <a:lstStyle/>
                    <a:p>
                      <a:pPr algn="ctr"/>
                      <a:r>
                        <a:rPr lang="ro-MO" sz="1800" b="1" dirty="0"/>
                        <a:t>Tipuri de contracte</a:t>
                      </a:r>
                      <a:r>
                        <a:rPr lang="ro-MO" sz="1800" b="1" baseline="0" dirty="0"/>
                        <a:t> de leasing</a:t>
                      </a:r>
                      <a:endParaRPr lang="ro-RO" sz="18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85750" indent="-285750" algn="just">
                        <a:buFont typeface="Arial" pitchFamily="34" charset="0"/>
                        <a:buChar char="•"/>
                      </a:pPr>
                      <a:r>
                        <a:rPr lang="ro-MO" sz="1800" dirty="0"/>
                        <a:t> Financiar</a:t>
                      </a:r>
                    </a:p>
                    <a:p>
                      <a:pPr marL="285750" indent="-285750" algn="l">
                        <a:buFont typeface="Arial" pitchFamily="34" charset="0"/>
                        <a:buChar char="•"/>
                      </a:pPr>
                      <a:r>
                        <a:rPr lang="ro-MO" sz="1800" baseline="0" dirty="0"/>
                        <a:t> De exploatare (operațional)</a:t>
                      </a:r>
                      <a:endParaRPr lang="ro-RO" sz="18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marR="0" lvl="1" indent="-342900" algn="l" defTabSz="685800" rtl="0" eaLnBrk="1" fontAlgn="auto" latinLnBrk="0" hangingPunct="1">
                        <a:lnSpc>
                          <a:spcPct val="100000"/>
                        </a:lnSpc>
                        <a:spcBef>
                          <a:spcPts val="0"/>
                        </a:spcBef>
                        <a:spcAft>
                          <a:spcPts val="0"/>
                        </a:spcAft>
                        <a:buClrTx/>
                        <a:buSzTx/>
                        <a:buFont typeface="Arial" pitchFamily="34" charset="0"/>
                        <a:buChar char="•"/>
                        <a:tabLst/>
                        <a:defRPr/>
                      </a:pPr>
                      <a:r>
                        <a:rPr lang="ro-RO" sz="1800" kern="1200" dirty="0">
                          <a:solidFill>
                            <a:schemeClr val="dk1"/>
                          </a:solidFill>
                          <a:effectLst/>
                          <a:latin typeface="+mn-lt"/>
                          <a:ea typeface="+mn-ea"/>
                          <a:cs typeface="+mn-cs"/>
                        </a:rPr>
                        <a:t>Perspectiva</a:t>
                      </a:r>
                      <a:r>
                        <a:rPr lang="ro-RO" sz="1800" kern="1200" baseline="0" dirty="0">
                          <a:solidFill>
                            <a:schemeClr val="dk1"/>
                          </a:solidFill>
                          <a:effectLst/>
                          <a:latin typeface="+mn-lt"/>
                          <a:ea typeface="+mn-ea"/>
                          <a:cs typeface="+mn-cs"/>
                        </a:rPr>
                        <a:t> utilizatorului:NU există diferențe  cu excepția contractelor de </a:t>
                      </a:r>
                      <a:r>
                        <a:rPr lang="ro-RO" sz="1800" b="1" kern="1200" baseline="0" dirty="0">
                          <a:solidFill>
                            <a:schemeClr val="dk1"/>
                          </a:solidFill>
                          <a:effectLst/>
                          <a:latin typeface="+mn-lt"/>
                          <a:ea typeface="+mn-ea"/>
                          <a:cs typeface="+mn-cs"/>
                        </a:rPr>
                        <a:t>leasing pe termen scurt</a:t>
                      </a:r>
                      <a:r>
                        <a:rPr lang="ro-RO" sz="1800" kern="1200" baseline="0" dirty="0">
                          <a:solidFill>
                            <a:schemeClr val="dk1"/>
                          </a:solidFill>
                          <a:effectLst/>
                          <a:latin typeface="+mn-lt"/>
                          <a:ea typeface="+mn-ea"/>
                          <a:cs typeface="+mn-cs"/>
                        </a:rPr>
                        <a:t> </a:t>
                      </a:r>
                      <a:r>
                        <a:rPr lang="ro-RO" sz="1800" b="1" kern="1200" baseline="0" dirty="0">
                          <a:solidFill>
                            <a:schemeClr val="dk1"/>
                          </a:solidFill>
                          <a:effectLst/>
                          <a:latin typeface="+mn-lt"/>
                          <a:ea typeface="+mn-ea"/>
                          <a:cs typeface="+mn-cs"/>
                        </a:rPr>
                        <a:t>sau cu valoare mică</a:t>
                      </a:r>
                    </a:p>
                    <a:p>
                      <a:pPr marL="342900" marR="0" lvl="1" indent="-342900" algn="l" defTabSz="685800" rtl="0" eaLnBrk="1" fontAlgn="auto" latinLnBrk="0" hangingPunct="1">
                        <a:lnSpc>
                          <a:spcPct val="100000"/>
                        </a:lnSpc>
                        <a:spcBef>
                          <a:spcPts val="0"/>
                        </a:spcBef>
                        <a:spcAft>
                          <a:spcPts val="0"/>
                        </a:spcAft>
                        <a:buClrTx/>
                        <a:buSzTx/>
                        <a:buFont typeface="Arial" pitchFamily="34" charset="0"/>
                        <a:buChar char="•"/>
                        <a:tabLst/>
                        <a:defRPr/>
                      </a:pPr>
                      <a:r>
                        <a:rPr lang="ro-RO" sz="1800" kern="1200" baseline="0" dirty="0">
                          <a:solidFill>
                            <a:schemeClr val="dk1"/>
                          </a:solidFill>
                          <a:effectLst/>
                          <a:latin typeface="+mn-lt"/>
                          <a:ea typeface="+mn-ea"/>
                          <a:cs typeface="+mn-cs"/>
                        </a:rPr>
                        <a:t>Perspectiva locatorului:</a:t>
                      </a:r>
                    </a:p>
                    <a:p>
                      <a:pPr marL="628650" lvl="1" indent="-285750" algn="just">
                        <a:buFont typeface="Arial" pitchFamily="34" charset="0"/>
                        <a:buChar char="•"/>
                      </a:pPr>
                      <a:r>
                        <a:rPr lang="ro-MO" sz="1800" dirty="0"/>
                        <a:t>Financiar</a:t>
                      </a:r>
                    </a:p>
                    <a:p>
                      <a:pPr marL="628650" lvl="1" indent="-285750" algn="l">
                        <a:buFont typeface="Arial" pitchFamily="34" charset="0"/>
                        <a:buChar char="•"/>
                      </a:pPr>
                      <a:r>
                        <a:rPr lang="ro-MO" sz="1800" baseline="0" dirty="0"/>
                        <a:t>De exploatare (operațional)</a:t>
                      </a:r>
                      <a:endParaRPr lang="ro-RO" sz="18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116195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RO" sz="1800" b="1" kern="1200" dirty="0">
                          <a:solidFill>
                            <a:schemeClr val="dk1"/>
                          </a:solidFill>
                          <a:effectLst/>
                          <a:latin typeface="+mn-lt"/>
                          <a:ea typeface="+mn-ea"/>
                          <a:cs typeface="+mn-cs"/>
                        </a:rPr>
                        <a:t>Activ</a:t>
                      </a:r>
                      <a:r>
                        <a:rPr lang="ro-RO" sz="1800" b="1" kern="1200" baseline="0" dirty="0">
                          <a:solidFill>
                            <a:schemeClr val="dk1"/>
                          </a:solidFill>
                          <a:effectLst/>
                          <a:latin typeface="+mn-lt"/>
                          <a:ea typeface="+mn-ea"/>
                          <a:cs typeface="+mn-cs"/>
                        </a:rPr>
                        <a:t> - suport</a:t>
                      </a:r>
                      <a:endParaRPr lang="ro-RO" sz="1800" b="1"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1800" kern="1200" dirty="0">
                          <a:solidFill>
                            <a:schemeClr val="dk1"/>
                          </a:solidFill>
                          <a:effectLst/>
                          <a:latin typeface="+mn-lt"/>
                          <a:ea typeface="+mn-ea"/>
                          <a:cs typeface="+mn-cs"/>
                        </a:rPr>
                        <a:t> Nu este definit</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ro-RO" sz="1800" kern="1200" dirty="0">
                          <a:solidFill>
                            <a:schemeClr val="dk1"/>
                          </a:solidFill>
                          <a:effectLst/>
                          <a:latin typeface="+mn-lt"/>
                          <a:ea typeface="+mn-ea"/>
                          <a:cs typeface="+mn-cs"/>
                        </a:rPr>
                        <a:t>Un activ care face obiectul unui contract de leasing și pentru care un locator a acordat dreptul de utilizare a acelui activ unui locatar</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885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8218" y="1020901"/>
            <a:ext cx="10598981" cy="4521200"/>
          </a:xfrm>
        </p:spPr>
        <p:txBody>
          <a:bodyPr>
            <a:normAutofit/>
          </a:bodyPr>
          <a:lstStyle/>
          <a:p>
            <a:pPr marL="0" indent="0" algn="just">
              <a:lnSpc>
                <a:spcPct val="100000"/>
              </a:lnSpc>
              <a:spcBef>
                <a:spcPts val="0"/>
              </a:spcBef>
              <a:buClr>
                <a:srgbClr val="0070C0"/>
              </a:buClr>
              <a:buNone/>
              <a:defRPr/>
            </a:pPr>
            <a:r>
              <a:rPr lang="ro-RO" sz="2600" b="1" i="1" dirty="0">
                <a:solidFill>
                  <a:schemeClr val="accent5">
                    <a:lumMod val="75000"/>
                  </a:schemeClr>
                </a:solidFill>
              </a:rPr>
              <a:t>Identificarea </a:t>
            </a:r>
            <a:r>
              <a:rPr lang="ro-RO" sz="2600" b="1" i="1" dirty="0">
                <a:solidFill>
                  <a:srgbClr val="FF0000"/>
                </a:solidFill>
              </a:rPr>
              <a:t>diferențelor</a:t>
            </a:r>
            <a:r>
              <a:rPr lang="ro-RO" sz="2600" b="1" i="1" dirty="0">
                <a:solidFill>
                  <a:schemeClr val="accent5">
                    <a:lumMod val="75000"/>
                  </a:schemeClr>
                </a:solidFill>
              </a:rPr>
              <a:t> existente față de referențialul contabil național:  Ordonanța 51/117 și OMFP 1802/2014</a:t>
            </a:r>
          </a:p>
          <a:p>
            <a:pPr marL="0" indent="0" algn="just">
              <a:lnSpc>
                <a:spcPct val="150000"/>
              </a:lnSpc>
              <a:spcBef>
                <a:spcPts val="600"/>
              </a:spcBef>
              <a:buClr>
                <a:srgbClr val="0070C0"/>
              </a:buClr>
              <a:buNone/>
              <a:defRPr/>
            </a:pP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en-US" b="1" cap="all" dirty="0"/>
              <a:t>IFRS 16 CONTRACTELE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75633668"/>
              </p:ext>
            </p:extLst>
          </p:nvPr>
        </p:nvGraphicFramePr>
        <p:xfrm>
          <a:off x="1391477" y="1833701"/>
          <a:ext cx="10495722" cy="4511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95387">
                  <a:extLst>
                    <a:ext uri="{9D8B030D-6E8A-4147-A177-3AD203B41FA5}">
                      <a16:colId xmlns:a16="http://schemas.microsoft.com/office/drawing/2014/main" val="20000"/>
                    </a:ext>
                  </a:extLst>
                </a:gridCol>
                <a:gridCol w="2440739">
                  <a:extLst>
                    <a:ext uri="{9D8B030D-6E8A-4147-A177-3AD203B41FA5}">
                      <a16:colId xmlns:a16="http://schemas.microsoft.com/office/drawing/2014/main" val="20001"/>
                    </a:ext>
                  </a:extLst>
                </a:gridCol>
                <a:gridCol w="6059596">
                  <a:extLst>
                    <a:ext uri="{9D8B030D-6E8A-4147-A177-3AD203B41FA5}">
                      <a16:colId xmlns:a16="http://schemas.microsoft.com/office/drawing/2014/main" val="20002"/>
                    </a:ext>
                  </a:extLst>
                </a:gridCol>
              </a:tblGrid>
              <a:tr h="500986">
                <a:tc>
                  <a:txBody>
                    <a:bodyPr/>
                    <a:lstStyle/>
                    <a:p>
                      <a:pPr algn="ctr"/>
                      <a:r>
                        <a:rPr lang="ro-RO" sz="1600" dirty="0">
                          <a:solidFill>
                            <a:schemeClr val="tx1"/>
                          </a:solidFill>
                        </a:rPr>
                        <a:t> Informații</a:t>
                      </a:r>
                    </a:p>
                  </a:txBody>
                  <a:tcPr/>
                </a:tc>
                <a:tc>
                  <a:txBody>
                    <a:bodyPr/>
                    <a:lstStyle/>
                    <a:p>
                      <a:pPr algn="ctr"/>
                      <a:r>
                        <a:rPr lang="vi-VN" sz="1600" b="1" kern="1200" dirty="0">
                          <a:solidFill>
                            <a:schemeClr val="tx1"/>
                          </a:solidFill>
                          <a:latin typeface="+mn-lt"/>
                          <a:ea typeface="+mn-ea"/>
                          <a:cs typeface="+mn-cs"/>
                        </a:rPr>
                        <a:t>Ordonanţa 51/1997</a:t>
                      </a:r>
                      <a:r>
                        <a:rPr lang="ro-RO" sz="1600" b="1" kern="1200" dirty="0">
                          <a:solidFill>
                            <a:schemeClr val="tx1"/>
                          </a:solidFill>
                          <a:latin typeface="+mn-lt"/>
                          <a:ea typeface="+mn-ea"/>
                          <a:cs typeface="+mn-cs"/>
                        </a:rPr>
                        <a:t>și </a:t>
                      </a:r>
                      <a:r>
                        <a:rPr lang="ro-RO" sz="1600" dirty="0">
                          <a:solidFill>
                            <a:schemeClr val="tx1"/>
                          </a:solidFill>
                        </a:rPr>
                        <a:t>OMFP</a:t>
                      </a:r>
                      <a:r>
                        <a:rPr lang="ro-RO" sz="1600" baseline="0" dirty="0">
                          <a:solidFill>
                            <a:schemeClr val="tx1"/>
                          </a:solidFill>
                        </a:rPr>
                        <a:t> 1802/2014</a:t>
                      </a:r>
                      <a:endParaRPr lang="ro-RO" sz="1600" dirty="0">
                        <a:solidFill>
                          <a:schemeClr val="tx1"/>
                        </a:solidFill>
                      </a:endParaRPr>
                    </a:p>
                  </a:txBody>
                  <a:tcPr/>
                </a:tc>
                <a:tc>
                  <a:txBody>
                    <a:bodyPr/>
                    <a:lstStyle/>
                    <a:p>
                      <a:pPr algn="ctr"/>
                      <a:r>
                        <a:rPr lang="ro-RO" sz="1600" dirty="0">
                          <a:solidFill>
                            <a:schemeClr val="tx1"/>
                          </a:solidFill>
                        </a:rPr>
                        <a:t> IFRS 16</a:t>
                      </a:r>
                    </a:p>
                  </a:txBody>
                  <a:tcPr/>
                </a:tc>
                <a:extLst>
                  <a:ext uri="{0D108BD9-81ED-4DB2-BD59-A6C34878D82A}">
                    <a16:rowId xmlns:a16="http://schemas.microsoft.com/office/drawing/2014/main" val="10000"/>
                  </a:ext>
                </a:extLst>
              </a:tr>
              <a:tr h="91356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MO" sz="1600" b="1" kern="1200" dirty="0">
                          <a:solidFill>
                            <a:schemeClr val="dk1"/>
                          </a:solidFill>
                          <a:effectLst/>
                          <a:latin typeface="+mn-lt"/>
                          <a:ea typeface="+mn-ea"/>
                          <a:cs typeface="+mn-cs"/>
                        </a:rPr>
                        <a:t>Dreptul</a:t>
                      </a:r>
                      <a:r>
                        <a:rPr lang="ro-MO" sz="1600" b="1" kern="1200" baseline="0" dirty="0">
                          <a:solidFill>
                            <a:schemeClr val="dk1"/>
                          </a:solidFill>
                          <a:effectLst/>
                          <a:latin typeface="+mn-lt"/>
                          <a:ea typeface="+mn-ea"/>
                          <a:cs typeface="+mn-cs"/>
                        </a:rPr>
                        <a:t> de utilizare a unui activ (activul suport) </a:t>
                      </a:r>
                      <a:endParaRPr lang="ro-RO" sz="1600" b="1"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1600" kern="1200" dirty="0">
                          <a:solidFill>
                            <a:schemeClr val="dk1"/>
                          </a:solidFill>
                          <a:effectLst/>
                          <a:latin typeface="+mn-lt"/>
                          <a:ea typeface="+mn-ea"/>
                          <a:cs typeface="+mn-cs"/>
                        </a:rPr>
                        <a:t>NU</a:t>
                      </a:r>
                      <a:r>
                        <a:rPr lang="ro-RO" sz="1600" kern="1200" baseline="0" dirty="0">
                          <a:solidFill>
                            <a:schemeClr val="dk1"/>
                          </a:solidFill>
                          <a:effectLst/>
                          <a:latin typeface="+mn-lt"/>
                          <a:ea typeface="+mn-ea"/>
                          <a:cs typeface="+mn-cs"/>
                        </a:rPr>
                        <a:t> îl recunosc distinct, contabilizez activul fizic în cazul contractului de leasiing financiar</a:t>
                      </a:r>
                      <a:endParaRPr lang="ro-RO" sz="1600"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ro-RO" sz="1600" dirty="0"/>
                        <a:t>Recunosc</a:t>
                      </a:r>
                      <a:r>
                        <a:rPr lang="ro-RO" sz="1600" baseline="0" dirty="0"/>
                        <a:t> distinct dreptul de utilizare a activului</a:t>
                      </a:r>
                      <a:endParaRPr lang="ro-RO" sz="16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1738717">
                <a:tc>
                  <a:txBody>
                    <a:bodyPr/>
                    <a:lstStyle/>
                    <a:p>
                      <a:pPr algn="ctr"/>
                      <a:r>
                        <a:rPr lang="ro-RO" sz="1600" b="1" dirty="0"/>
                        <a:t>Durata contractului de leasing </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just">
                        <a:buFont typeface="Arial" pitchFamily="34" charset="0"/>
                        <a:buNone/>
                      </a:pPr>
                      <a:r>
                        <a:rPr lang="ro-RO" sz="1600" dirty="0"/>
                        <a:t> Mai</a:t>
                      </a:r>
                      <a:r>
                        <a:rPr lang="ro-RO" sz="1600" baseline="0" dirty="0"/>
                        <a:t> mare de 1 an</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vi-VN" sz="1600" b="0" i="0" u="none" strike="noStrike" kern="1200" baseline="0" dirty="0">
                          <a:solidFill>
                            <a:schemeClr val="dk1"/>
                          </a:solidFill>
                          <a:latin typeface="+mn-lt"/>
                          <a:ea typeface="+mn-ea"/>
                          <a:cs typeface="+mn-cs"/>
                        </a:rPr>
                        <a:t>Perioada irevocabilă pentru care un </a:t>
                      </a:r>
                      <a:r>
                        <a:rPr lang="vi-VN" sz="1600" b="1" i="0" u="none" strike="noStrike" kern="1200" baseline="0" dirty="0">
                          <a:solidFill>
                            <a:schemeClr val="dk1"/>
                          </a:solidFill>
                          <a:latin typeface="+mn-lt"/>
                          <a:ea typeface="+mn-ea"/>
                          <a:cs typeface="+mn-cs"/>
                        </a:rPr>
                        <a:t>locatar </a:t>
                      </a:r>
                      <a:r>
                        <a:rPr lang="vi-VN" sz="1600" b="0" i="0" u="none" strike="noStrike" kern="1200" baseline="0" dirty="0">
                          <a:solidFill>
                            <a:schemeClr val="dk1"/>
                          </a:solidFill>
                          <a:latin typeface="+mn-lt"/>
                          <a:ea typeface="+mn-ea"/>
                          <a:cs typeface="+mn-cs"/>
                        </a:rPr>
                        <a:t>are dreptul să utilizeze</a:t>
                      </a:r>
                      <a:r>
                        <a:rPr lang="ro-RO" sz="1600" b="0" i="0" u="none" strike="noStrike" kern="1200" baseline="0" dirty="0">
                          <a:solidFill>
                            <a:schemeClr val="dk1"/>
                          </a:solidFill>
                          <a:latin typeface="+mn-lt"/>
                          <a:ea typeface="+mn-ea"/>
                          <a:cs typeface="+mn-cs"/>
                        </a:rPr>
                        <a:t> </a:t>
                      </a:r>
                      <a:r>
                        <a:rPr lang="vi-VN" sz="1600" b="0" i="0" u="none" strike="noStrike" kern="1200" baseline="0" dirty="0">
                          <a:solidFill>
                            <a:schemeClr val="dk1"/>
                          </a:solidFill>
                          <a:latin typeface="+mn-lt"/>
                          <a:ea typeface="+mn-ea"/>
                          <a:cs typeface="+mn-cs"/>
                        </a:rPr>
                        <a:t>un </a:t>
                      </a:r>
                      <a:r>
                        <a:rPr lang="vi-VN" sz="1600" b="1" i="0" u="none" strike="noStrike" kern="1200" baseline="0" dirty="0">
                          <a:solidFill>
                            <a:schemeClr val="dk1"/>
                          </a:solidFill>
                          <a:latin typeface="+mn-lt"/>
                          <a:ea typeface="+mn-ea"/>
                          <a:cs typeface="+mn-cs"/>
                        </a:rPr>
                        <a:t>activ-suport</a:t>
                      </a:r>
                      <a:r>
                        <a:rPr lang="vi-VN" sz="1600" b="0" i="0" u="none" strike="noStrike" kern="1200" baseline="0" dirty="0">
                          <a:solidFill>
                            <a:schemeClr val="dk1"/>
                          </a:solidFill>
                          <a:latin typeface="+mn-lt"/>
                          <a:ea typeface="+mn-ea"/>
                          <a:cs typeface="+mn-cs"/>
                        </a:rPr>
                        <a:t>, împreună cu:</a:t>
                      </a:r>
                    </a:p>
                    <a:p>
                      <a:pPr algn="just"/>
                      <a:r>
                        <a:rPr lang="pt-BR" sz="1600" b="0" i="0" u="none" strike="noStrike" kern="1200" baseline="0" dirty="0">
                          <a:solidFill>
                            <a:schemeClr val="dk1"/>
                          </a:solidFill>
                          <a:latin typeface="+mn-lt"/>
                          <a:ea typeface="+mn-ea"/>
                          <a:cs typeface="+mn-cs"/>
                        </a:rPr>
                        <a:t>(a) perioadele acoperite de o opțiune de prelungire a </a:t>
                      </a:r>
                      <a:r>
                        <a:rPr lang="pt-BR" sz="1600" b="1" i="0" u="none" strike="noStrike" kern="1200" baseline="0" dirty="0">
                          <a:solidFill>
                            <a:schemeClr val="dk1"/>
                          </a:solidFill>
                          <a:latin typeface="+mn-lt"/>
                          <a:ea typeface="+mn-ea"/>
                          <a:cs typeface="+mn-cs"/>
                        </a:rPr>
                        <a:t>contractului</a:t>
                      </a:r>
                      <a:r>
                        <a:rPr lang="ro-RO" sz="1600" b="1" i="0" u="none" strike="noStrike" kern="1200" baseline="0" dirty="0">
                          <a:solidFill>
                            <a:schemeClr val="dk1"/>
                          </a:solidFill>
                          <a:latin typeface="+mn-lt"/>
                          <a:ea typeface="+mn-ea"/>
                          <a:cs typeface="+mn-cs"/>
                        </a:rPr>
                        <a:t> </a:t>
                      </a:r>
                      <a:r>
                        <a:rPr lang="vi-VN" sz="1600" b="1" i="0" u="none" strike="noStrike" kern="1200" baseline="0" dirty="0">
                          <a:solidFill>
                            <a:schemeClr val="dk1"/>
                          </a:solidFill>
                          <a:latin typeface="+mn-lt"/>
                          <a:ea typeface="+mn-ea"/>
                          <a:cs typeface="+mn-cs"/>
                        </a:rPr>
                        <a:t>de leasing</a:t>
                      </a:r>
                      <a:r>
                        <a:rPr lang="vi-VN" sz="1600" b="0" i="0" u="none" strike="noStrike" kern="1200" baseline="0" dirty="0">
                          <a:solidFill>
                            <a:schemeClr val="dk1"/>
                          </a:solidFill>
                          <a:latin typeface="+mn-lt"/>
                          <a:ea typeface="+mn-ea"/>
                          <a:cs typeface="+mn-cs"/>
                        </a:rPr>
                        <a:t>, dacă locatarul are certitudinea rezonabilă</a:t>
                      </a:r>
                      <a:r>
                        <a:rPr lang="ro-RO" sz="1600" b="0" i="0" u="none" strike="noStrike" kern="1200" baseline="0" dirty="0">
                          <a:solidFill>
                            <a:schemeClr val="dk1"/>
                          </a:solidFill>
                          <a:latin typeface="+mn-lt"/>
                          <a:ea typeface="+mn-ea"/>
                          <a:cs typeface="+mn-cs"/>
                        </a:rPr>
                        <a:t> </a:t>
                      </a:r>
                      <a:r>
                        <a:rPr lang="vi-VN" sz="1600" b="0" i="0" u="none" strike="noStrike" kern="1200" baseline="0" dirty="0">
                          <a:solidFill>
                            <a:schemeClr val="dk1"/>
                          </a:solidFill>
                          <a:latin typeface="+mn-lt"/>
                          <a:ea typeface="+mn-ea"/>
                          <a:cs typeface="+mn-cs"/>
                        </a:rPr>
                        <a:t>că va exercita acea opţiune; și</a:t>
                      </a:r>
                    </a:p>
                    <a:p>
                      <a:pPr algn="just"/>
                      <a:r>
                        <a:rPr lang="ro-RO" sz="1600" b="0" i="0" u="none" strike="noStrike" kern="1200" baseline="0" dirty="0">
                          <a:solidFill>
                            <a:schemeClr val="dk1"/>
                          </a:solidFill>
                          <a:latin typeface="+mn-lt"/>
                          <a:ea typeface="+mn-ea"/>
                          <a:cs typeface="+mn-cs"/>
                        </a:rPr>
                        <a:t>(b) perioadele acoperite de o opțiune de reziliere a contractului </a:t>
                      </a:r>
                      <a:r>
                        <a:rPr lang="vi-VN" sz="1600" b="0" i="0" u="none" strike="noStrike" kern="1200" baseline="0" dirty="0">
                          <a:solidFill>
                            <a:schemeClr val="dk1"/>
                          </a:solidFill>
                          <a:latin typeface="+mn-lt"/>
                          <a:ea typeface="+mn-ea"/>
                          <a:cs typeface="+mn-cs"/>
                        </a:rPr>
                        <a:t>de leasing, dacă locatarul are certitudinea rezonabilă că nu</a:t>
                      </a:r>
                      <a:r>
                        <a:rPr lang="ro-RO" sz="1600" b="0" i="0" u="none" strike="noStrike" kern="1200" baseline="0" dirty="0">
                          <a:solidFill>
                            <a:schemeClr val="dk1"/>
                          </a:solidFill>
                          <a:latin typeface="+mn-lt"/>
                          <a:ea typeface="+mn-ea"/>
                          <a:cs typeface="+mn-cs"/>
                        </a:rPr>
                        <a:t> va exercita acea opţiune.</a:t>
                      </a:r>
                      <a:endParaRPr lang="ro-RO" sz="16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79389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RO" sz="1600" b="1" kern="1200" dirty="0">
                          <a:solidFill>
                            <a:schemeClr val="dk1"/>
                          </a:solidFill>
                          <a:effectLst/>
                          <a:latin typeface="+mn-lt"/>
                          <a:ea typeface="+mn-ea"/>
                          <a:cs typeface="+mn-cs"/>
                        </a:rPr>
                        <a:t> Amortizarea</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1600" kern="1200" dirty="0">
                          <a:solidFill>
                            <a:schemeClr val="dk1"/>
                          </a:solidFill>
                          <a:effectLst/>
                          <a:latin typeface="+mn-lt"/>
                          <a:ea typeface="+mn-ea"/>
                          <a:cs typeface="+mn-cs"/>
                        </a:rPr>
                        <a:t> Durata de viață</a:t>
                      </a:r>
                      <a:r>
                        <a:rPr lang="ro-RO" sz="1600" kern="1200" baseline="0" dirty="0">
                          <a:solidFill>
                            <a:schemeClr val="dk1"/>
                          </a:solidFill>
                          <a:effectLst/>
                          <a:latin typeface="+mn-lt"/>
                          <a:ea typeface="+mn-ea"/>
                          <a:cs typeface="+mn-cs"/>
                        </a:rPr>
                        <a:t> utilă</a:t>
                      </a:r>
                      <a:endParaRPr lang="ro-RO" sz="1600"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indent="-342900" algn="just">
                        <a:buFont typeface="Arial" pitchFamily="34" charset="0"/>
                        <a:buChar char="•"/>
                      </a:pPr>
                      <a:r>
                        <a:rPr lang="ro-RO" sz="1600" dirty="0"/>
                        <a:t>Transfer dreptul de proprietate: durata de viață</a:t>
                      </a:r>
                      <a:r>
                        <a:rPr lang="ro-RO" sz="1600" baseline="0" dirty="0"/>
                        <a:t> utilă</a:t>
                      </a:r>
                      <a:endParaRPr lang="ro-RO" sz="1600" dirty="0"/>
                    </a:p>
                    <a:p>
                      <a:pPr marL="342900" indent="-342900" algn="just">
                        <a:buFont typeface="Arial" pitchFamily="34" charset="0"/>
                        <a:buChar char="•"/>
                      </a:pPr>
                      <a:r>
                        <a:rPr lang="ro-RO" sz="1600" dirty="0"/>
                        <a:t>NU</a:t>
                      </a:r>
                      <a:r>
                        <a:rPr lang="ro-RO" sz="1600" baseline="0" dirty="0"/>
                        <a:t> transfer dreptul de proprietate: MIN (Durata contract; Durată viață utilă)</a:t>
                      </a:r>
                      <a:endParaRPr lang="ro-RO" sz="16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69907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63286" y="1227138"/>
            <a:ext cx="8004175" cy="4521200"/>
          </a:xfrm>
        </p:spPr>
        <p:txBody>
          <a:bodyPr>
            <a:normAutofit/>
          </a:bodyPr>
          <a:lstStyle/>
          <a:p>
            <a:pPr marL="0" indent="0" algn="just">
              <a:lnSpc>
                <a:spcPct val="150000"/>
              </a:lnSpc>
              <a:spcBef>
                <a:spcPts val="600"/>
              </a:spcBef>
              <a:buClr>
                <a:srgbClr val="0070C0"/>
              </a:buClr>
              <a:buNone/>
              <a:defRPr/>
            </a:pPr>
            <a:r>
              <a:rPr lang="ro-MO" sz="2600" b="1" i="1" dirty="0"/>
              <a:t>Definiție contract leasing</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94567123"/>
              </p:ext>
            </p:extLst>
          </p:nvPr>
        </p:nvGraphicFramePr>
        <p:xfrm>
          <a:off x="1753985" y="2057457"/>
          <a:ext cx="9546806" cy="364760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657472">
                  <a:extLst>
                    <a:ext uri="{9D8B030D-6E8A-4147-A177-3AD203B41FA5}">
                      <a16:colId xmlns:a16="http://schemas.microsoft.com/office/drawing/2014/main" val="20000"/>
                    </a:ext>
                  </a:extLst>
                </a:gridCol>
                <a:gridCol w="4889334">
                  <a:extLst>
                    <a:ext uri="{9D8B030D-6E8A-4147-A177-3AD203B41FA5}">
                      <a16:colId xmlns:a16="http://schemas.microsoft.com/office/drawing/2014/main" val="20001"/>
                    </a:ext>
                  </a:extLst>
                </a:gridCol>
              </a:tblGrid>
              <a:tr h="572003">
                <a:tc>
                  <a:txBody>
                    <a:bodyPr/>
                    <a:lstStyle/>
                    <a:p>
                      <a:pPr algn="ctr">
                        <a:lnSpc>
                          <a:spcPct val="150000"/>
                        </a:lnSpc>
                      </a:pPr>
                      <a:r>
                        <a:rPr lang="en-US" sz="2000" dirty="0">
                          <a:solidFill>
                            <a:schemeClr val="tx1"/>
                          </a:solidFill>
                        </a:rPr>
                        <a:t>OMFP 1802/2014</a:t>
                      </a:r>
                      <a:endParaRPr lang="ro-RO" sz="2000" dirty="0">
                        <a:solidFill>
                          <a:schemeClr val="tx1"/>
                        </a:solidFill>
                      </a:endParaRPr>
                    </a:p>
                  </a:txBody>
                  <a:tcPr/>
                </a:tc>
                <a:tc>
                  <a:txBody>
                    <a:bodyPr/>
                    <a:lstStyle/>
                    <a:p>
                      <a:pPr algn="ctr">
                        <a:lnSpc>
                          <a:spcPct val="150000"/>
                        </a:lnSpc>
                      </a:pPr>
                      <a:r>
                        <a:rPr lang="ro-RO" sz="2000" dirty="0">
                          <a:solidFill>
                            <a:schemeClr val="tx1"/>
                          </a:solidFill>
                        </a:rPr>
                        <a:t>IFRS</a:t>
                      </a:r>
                      <a:r>
                        <a:rPr lang="ro-RO" sz="2000" baseline="0" dirty="0">
                          <a:solidFill>
                            <a:schemeClr val="tx1"/>
                          </a:solidFill>
                        </a:rPr>
                        <a:t> 16</a:t>
                      </a:r>
                      <a:endParaRPr lang="ro-RO" sz="2000" dirty="0">
                        <a:solidFill>
                          <a:schemeClr val="tx1"/>
                        </a:solidFill>
                      </a:endParaRPr>
                    </a:p>
                  </a:txBody>
                  <a:tcPr/>
                </a:tc>
                <a:extLst>
                  <a:ext uri="{0D108BD9-81ED-4DB2-BD59-A6C34878D82A}">
                    <a16:rowId xmlns:a16="http://schemas.microsoft.com/office/drawing/2014/main" val="10000"/>
                  </a:ext>
                </a:extLst>
              </a:tr>
              <a:tr h="3075600">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en-US" sz="2000" kern="1200" dirty="0">
                          <a:solidFill>
                            <a:schemeClr val="dk1"/>
                          </a:solidFill>
                          <a:effectLst/>
                          <a:latin typeface="+mn-lt"/>
                          <a:ea typeface="+mn-ea"/>
                          <a:cs typeface="+mn-cs"/>
                        </a:rPr>
                        <a:t> Un</a:t>
                      </a:r>
                      <a:r>
                        <a:rPr lang="en-US" sz="2000" kern="1200" baseline="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acord</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prin</a:t>
                      </a:r>
                      <a:r>
                        <a:rPr lang="en-US" sz="2000" kern="1200" dirty="0">
                          <a:solidFill>
                            <a:schemeClr val="dk1"/>
                          </a:solidFill>
                          <a:effectLst/>
                          <a:latin typeface="+mn-lt"/>
                          <a:ea typeface="+mn-ea"/>
                          <a:cs typeface="+mn-cs"/>
                        </a:rPr>
                        <a:t> care </a:t>
                      </a:r>
                      <a:r>
                        <a:rPr lang="en-US" sz="2000" b="1" kern="1200" dirty="0" err="1">
                          <a:solidFill>
                            <a:schemeClr val="dk1"/>
                          </a:solidFill>
                          <a:effectLst/>
                          <a:latin typeface="+mn-lt"/>
                          <a:ea typeface="+mn-ea"/>
                          <a:cs typeface="+mn-cs"/>
                        </a:rPr>
                        <a:t>locatorul</a:t>
                      </a:r>
                      <a:r>
                        <a:rPr lang="en-US" sz="2000" kern="1200" dirty="0">
                          <a:solidFill>
                            <a:schemeClr val="dk1"/>
                          </a:solidFill>
                          <a:effectLst/>
                          <a:latin typeface="+mn-lt"/>
                          <a:ea typeface="+mn-ea"/>
                          <a:cs typeface="+mn-cs"/>
                        </a:rPr>
                        <a:t> </a:t>
                      </a:r>
                      <a:r>
                        <a:rPr lang="en-US" sz="2000" b="1" kern="1200" dirty="0" err="1">
                          <a:solidFill>
                            <a:schemeClr val="dk1"/>
                          </a:solidFill>
                          <a:effectLst/>
                          <a:latin typeface="+mn-lt"/>
                          <a:ea typeface="+mn-ea"/>
                          <a:cs typeface="+mn-cs"/>
                        </a:rPr>
                        <a:t>cedează</a:t>
                      </a:r>
                      <a:r>
                        <a:rPr lang="en-US" sz="2000" kern="1200" dirty="0">
                          <a:solidFill>
                            <a:schemeClr val="dk1"/>
                          </a:solidFill>
                          <a:effectLst/>
                          <a:latin typeface="+mn-lt"/>
                          <a:ea typeface="+mn-ea"/>
                          <a:cs typeface="+mn-cs"/>
                        </a:rPr>
                        <a:t> </a:t>
                      </a:r>
                      <a:r>
                        <a:rPr lang="en-US" sz="2000" b="1" kern="1200" dirty="0" err="1">
                          <a:solidFill>
                            <a:schemeClr val="dk1"/>
                          </a:solidFill>
                          <a:effectLst/>
                          <a:latin typeface="+mn-lt"/>
                          <a:ea typeface="+mn-ea"/>
                          <a:cs typeface="+mn-cs"/>
                        </a:rPr>
                        <a:t>locatarului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în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schimbul</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unei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plăţi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sau</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serii</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plăţi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dreptul</a:t>
                      </a:r>
                      <a:r>
                        <a:rPr lang="en-US" sz="2000" kern="1200" dirty="0">
                          <a:solidFill>
                            <a:schemeClr val="dk1"/>
                          </a:solidFill>
                          <a:effectLst/>
                          <a:latin typeface="+mn-lt"/>
                          <a:ea typeface="+mn-ea"/>
                          <a:cs typeface="+mn-cs"/>
                        </a:rPr>
                        <a:t> de a </a:t>
                      </a:r>
                      <a:r>
                        <a:rPr lang="en-US" sz="2000" kern="1200" dirty="0" err="1">
                          <a:solidFill>
                            <a:schemeClr val="dk1"/>
                          </a:solidFill>
                          <a:effectLst/>
                          <a:latin typeface="+mn-lt"/>
                          <a:ea typeface="+mn-ea"/>
                          <a:cs typeface="+mn-cs"/>
                        </a:rPr>
                        <a:t>utiliza</a:t>
                      </a:r>
                      <a:r>
                        <a:rPr lang="en-US" sz="2000" kern="1200" dirty="0">
                          <a:solidFill>
                            <a:schemeClr val="dk1"/>
                          </a:solidFill>
                          <a:effectLst/>
                          <a:latin typeface="+mn-lt"/>
                          <a:ea typeface="+mn-ea"/>
                          <a:cs typeface="+mn-cs"/>
                        </a:rPr>
                        <a:t> un bun </a:t>
                      </a:r>
                      <a:r>
                        <a:rPr lang="en-US" sz="2000" kern="1200" dirty="0" err="1">
                          <a:solidFill>
                            <a:schemeClr val="dk1"/>
                          </a:solidFill>
                          <a:effectLst/>
                          <a:latin typeface="+mn-lt"/>
                          <a:ea typeface="+mn-ea"/>
                          <a:cs typeface="+mn-cs"/>
                        </a:rPr>
                        <a:t>pentru</a:t>
                      </a:r>
                      <a:r>
                        <a:rPr lang="en-US" sz="2000" kern="1200" dirty="0">
                          <a:solidFill>
                            <a:schemeClr val="dk1"/>
                          </a:solidFill>
                          <a:effectLst/>
                          <a:latin typeface="+mn-lt"/>
                          <a:ea typeface="+mn-ea"/>
                          <a:cs typeface="+mn-cs"/>
                        </a:rPr>
                        <a:t> o </a:t>
                      </a:r>
                      <a:r>
                        <a:rPr lang="en-US" sz="2000" kern="1200" dirty="0" err="1">
                          <a:solidFill>
                            <a:schemeClr val="dk1"/>
                          </a:solidFill>
                          <a:effectLst/>
                          <a:latin typeface="+mn-lt"/>
                          <a:ea typeface="+mn-ea"/>
                          <a:cs typeface="+mn-cs"/>
                        </a:rPr>
                        <a:t>perioadă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stabilită</a:t>
                      </a:r>
                      <a:r>
                        <a:rPr lang="ro-RO" sz="2000" kern="1200" baseline="0" dirty="0">
                          <a:solidFill>
                            <a:schemeClr val="dk1"/>
                          </a:solidFill>
                          <a:effectLst/>
                          <a:latin typeface="+mn-lt"/>
                          <a:ea typeface="+mn-ea"/>
                          <a:cs typeface="+mn-cs"/>
                        </a:rPr>
                        <a:t>.</a:t>
                      </a:r>
                    </a:p>
                    <a:p>
                      <a:pPr marL="0" marR="0" indent="0" algn="just" defTabSz="685800" rtl="0" eaLnBrk="1" fontAlgn="auto" latinLnBrk="0" hangingPunct="1">
                        <a:lnSpc>
                          <a:spcPct val="150000"/>
                        </a:lnSpc>
                        <a:spcBef>
                          <a:spcPts val="0"/>
                        </a:spcBef>
                        <a:spcAft>
                          <a:spcPts val="0"/>
                        </a:spcAft>
                        <a:buClrTx/>
                        <a:buSzTx/>
                        <a:buFontTx/>
                        <a:buNone/>
                        <a:tabLst/>
                        <a:defRPr/>
                      </a:pPr>
                      <a:r>
                        <a:rPr lang="en-US" sz="2000" kern="1200" dirty="0">
                          <a:solidFill>
                            <a:schemeClr val="dk1"/>
                          </a:solidFill>
                          <a:effectLst/>
                          <a:latin typeface="+mn-lt"/>
                          <a:ea typeface="+mn-ea"/>
                          <a:cs typeface="+mn-cs"/>
                        </a:rPr>
                        <a:t>(</a:t>
                      </a:r>
                      <a:r>
                        <a:rPr lang="ro-RO" sz="2000" kern="1200" dirty="0">
                          <a:solidFill>
                            <a:schemeClr val="dk1"/>
                          </a:solidFill>
                          <a:effectLst/>
                          <a:latin typeface="+mn-lt"/>
                          <a:ea typeface="+mn-ea"/>
                          <a:cs typeface="+mn-cs"/>
                        </a:rPr>
                        <a:t>OMFP 1802/2014,</a:t>
                      </a:r>
                      <a:r>
                        <a:rPr lang="ro-RO" sz="2000" kern="1200" baseline="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213(1.a))</a:t>
                      </a:r>
                      <a:endParaRPr lang="ro-RO" sz="2000" kern="1200" dirty="0">
                        <a:solidFill>
                          <a:schemeClr val="dk1"/>
                        </a:solidFill>
                        <a:effectLst/>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ro-RO" sz="2000" dirty="0"/>
                        <a:t>Un contract, sau o parte a unui contract, care acordă </a:t>
                      </a:r>
                      <a:r>
                        <a:rPr lang="ro-RO" sz="2000" b="1" dirty="0"/>
                        <a:t>dreptul de a utiliza un activ </a:t>
                      </a:r>
                      <a:r>
                        <a:rPr lang="ro-RO" sz="2000" dirty="0"/>
                        <a:t>(activul-suport) pentru o anumită </a:t>
                      </a:r>
                      <a:r>
                        <a:rPr lang="ro-RO" sz="2000" b="1" dirty="0"/>
                        <a:t>perioadă de timp</a:t>
                      </a:r>
                      <a:r>
                        <a:rPr lang="ro-RO" sz="2000" dirty="0"/>
                        <a:t> în schimbul unei </a:t>
                      </a:r>
                      <a:r>
                        <a:rPr lang="ro-RO" sz="2000" b="1" dirty="0"/>
                        <a:t>contravalori</a:t>
                      </a:r>
                      <a:r>
                        <a:rPr lang="ro-RO" sz="2000" dirty="0"/>
                        <a:t>.</a:t>
                      </a:r>
                      <a:r>
                        <a:rPr lang="ro-RO" sz="2000" baseline="0" dirty="0"/>
                        <a:t> </a:t>
                      </a:r>
                    </a:p>
                    <a:p>
                      <a:pPr marL="0" marR="0" indent="0" algn="just" defTabSz="685800" rtl="0" eaLnBrk="1" fontAlgn="auto" latinLnBrk="0" hangingPunct="1">
                        <a:lnSpc>
                          <a:spcPct val="150000"/>
                        </a:lnSpc>
                        <a:spcBef>
                          <a:spcPts val="0"/>
                        </a:spcBef>
                        <a:spcAft>
                          <a:spcPts val="0"/>
                        </a:spcAft>
                        <a:buClrTx/>
                        <a:buSzTx/>
                        <a:buFontTx/>
                        <a:buNone/>
                        <a:tabLst/>
                        <a:defRPr/>
                      </a:pPr>
                      <a:r>
                        <a:rPr lang="ro-RO" sz="2000" b="0" dirty="0">
                          <a:solidFill>
                            <a:schemeClr val="tx1"/>
                          </a:solidFill>
                        </a:rPr>
                        <a:t>(IFRS</a:t>
                      </a:r>
                      <a:r>
                        <a:rPr lang="ro-RO" sz="2000" b="0" baseline="0" dirty="0">
                          <a:solidFill>
                            <a:schemeClr val="tx1"/>
                          </a:solidFill>
                        </a:rPr>
                        <a:t> 16, </a:t>
                      </a:r>
                      <a:r>
                        <a:rPr lang="ro-RO" sz="2000" b="0" dirty="0">
                          <a:solidFill>
                            <a:schemeClr val="tx1"/>
                          </a:solidFill>
                        </a:rPr>
                        <a:t>Anexa</a:t>
                      </a:r>
                      <a:r>
                        <a:rPr lang="ro-RO" sz="2000" b="0" baseline="0" dirty="0">
                          <a:solidFill>
                            <a:schemeClr val="tx1"/>
                          </a:solidFill>
                        </a:rPr>
                        <a:t> A)</a:t>
                      </a:r>
                      <a:endParaRPr lang="ro-RO" sz="2000" b="0" dirty="0">
                        <a:solidFill>
                          <a:schemeClr val="tx1"/>
                        </a:solidFill>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6382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43408" y="1001022"/>
            <a:ext cx="8004175" cy="4521200"/>
          </a:xfrm>
        </p:spPr>
        <p:txBody>
          <a:bodyPr>
            <a:normAutofit/>
          </a:bodyPr>
          <a:lstStyle/>
          <a:p>
            <a:pPr marL="0" indent="0" algn="just">
              <a:lnSpc>
                <a:spcPct val="150000"/>
              </a:lnSpc>
              <a:spcBef>
                <a:spcPts val="600"/>
              </a:spcBef>
              <a:buClr>
                <a:srgbClr val="0070C0"/>
              </a:buClr>
              <a:buNone/>
              <a:defRPr/>
            </a:pPr>
            <a:r>
              <a:rPr lang="ro-MO" sz="2600" b="1" i="1" dirty="0"/>
              <a:t>Părțile contractului de leasing</a:t>
            </a:r>
          </a:p>
          <a:p>
            <a:pPr marL="0" indent="0" algn="just">
              <a:lnSpc>
                <a:spcPct val="150000"/>
              </a:lnSpc>
              <a:spcBef>
                <a:spcPts val="600"/>
              </a:spcBef>
              <a:buClr>
                <a:srgbClr val="0070C0"/>
              </a:buClr>
              <a:buNone/>
              <a:defRPr/>
            </a:pPr>
            <a:endParaRPr lang="ro-MO" sz="2600" b="1" i="1" dirty="0"/>
          </a:p>
          <a:p>
            <a:pPr marL="0" indent="0" algn="just">
              <a:lnSpc>
                <a:spcPct val="150000"/>
              </a:lnSpc>
              <a:spcBef>
                <a:spcPts val="600"/>
              </a:spcBef>
              <a:buClr>
                <a:srgbClr val="0070C0"/>
              </a:buClr>
              <a:buNone/>
              <a:defRPr/>
            </a:pPr>
            <a:r>
              <a:rPr lang="ro-MO" sz="2600" b="1" i="1" dirty="0"/>
              <a:t>i</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92403773"/>
              </p:ext>
            </p:extLst>
          </p:nvPr>
        </p:nvGraphicFramePr>
        <p:xfrm>
          <a:off x="1741285" y="2025707"/>
          <a:ext cx="9897437" cy="417630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886987">
                  <a:extLst>
                    <a:ext uri="{9D8B030D-6E8A-4147-A177-3AD203B41FA5}">
                      <a16:colId xmlns:a16="http://schemas.microsoft.com/office/drawing/2014/main" val="20000"/>
                    </a:ext>
                  </a:extLst>
                </a:gridCol>
                <a:gridCol w="5010450">
                  <a:extLst>
                    <a:ext uri="{9D8B030D-6E8A-4147-A177-3AD203B41FA5}">
                      <a16:colId xmlns:a16="http://schemas.microsoft.com/office/drawing/2014/main" val="20001"/>
                    </a:ext>
                  </a:extLst>
                </a:gridCol>
              </a:tblGrid>
              <a:tr h="480460">
                <a:tc>
                  <a:txBody>
                    <a:bodyPr/>
                    <a:lstStyle/>
                    <a:p>
                      <a:pPr algn="ctr"/>
                      <a:r>
                        <a:rPr lang="ro-RO" sz="2000" dirty="0">
                          <a:solidFill>
                            <a:schemeClr val="tx1"/>
                          </a:solidFill>
                        </a:rPr>
                        <a:t> Ordonanța 51/1997</a:t>
                      </a:r>
                    </a:p>
                  </a:txBody>
                  <a:tcPr/>
                </a:tc>
                <a:tc>
                  <a:txBody>
                    <a:bodyPr/>
                    <a:lstStyle/>
                    <a:p>
                      <a:pPr algn="ctr"/>
                      <a:r>
                        <a:rPr lang="ro-RO" sz="2000" dirty="0">
                          <a:solidFill>
                            <a:schemeClr val="tx1"/>
                          </a:solidFill>
                        </a:rPr>
                        <a:t>IFRS</a:t>
                      </a:r>
                      <a:r>
                        <a:rPr lang="ro-RO" sz="2000" baseline="0" dirty="0">
                          <a:solidFill>
                            <a:schemeClr val="tx1"/>
                          </a:solidFill>
                        </a:rPr>
                        <a:t> 16</a:t>
                      </a:r>
                      <a:endParaRPr lang="ro-RO" sz="2000" dirty="0">
                        <a:solidFill>
                          <a:schemeClr val="tx1"/>
                        </a:solidFill>
                      </a:endParaRPr>
                    </a:p>
                  </a:txBody>
                  <a:tcPr/>
                </a:tc>
                <a:extLst>
                  <a:ext uri="{0D108BD9-81ED-4DB2-BD59-A6C34878D82A}">
                    <a16:rowId xmlns:a16="http://schemas.microsoft.com/office/drawing/2014/main" val="10000"/>
                  </a:ext>
                </a:extLst>
              </a:tr>
              <a:tr h="184792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2000" b="1" i="0" kern="1200" dirty="0">
                          <a:solidFill>
                            <a:schemeClr val="dk1"/>
                          </a:solidFill>
                          <a:effectLst/>
                          <a:latin typeface="+mn-lt"/>
                          <a:ea typeface="+mn-ea"/>
                          <a:cs typeface="+mn-cs"/>
                        </a:rPr>
                        <a:t>Locatorul/finanţatorul: </a:t>
                      </a:r>
                      <a:r>
                        <a:rPr lang="ro-RO" sz="2000" b="0" i="0" kern="1200" dirty="0">
                          <a:solidFill>
                            <a:schemeClr val="dk1"/>
                          </a:solidFill>
                          <a:effectLst/>
                          <a:latin typeface="+mn-lt"/>
                          <a:ea typeface="+mn-ea"/>
                          <a:cs typeface="+mn-cs"/>
                        </a:rPr>
                        <a:t>parte</a:t>
                      </a:r>
                      <a:r>
                        <a:rPr lang="ro-RO" sz="2000" b="0" i="0" kern="1200" baseline="0" dirty="0">
                          <a:solidFill>
                            <a:schemeClr val="dk1"/>
                          </a:solidFill>
                          <a:effectLst/>
                          <a:latin typeface="+mn-lt"/>
                          <a:ea typeface="+mn-ea"/>
                          <a:cs typeface="+mn-cs"/>
                        </a:rPr>
                        <a:t> ce</a:t>
                      </a:r>
                      <a:r>
                        <a:rPr lang="ro-RO" sz="2000" b="0" i="0" kern="1200" dirty="0">
                          <a:solidFill>
                            <a:schemeClr val="dk1"/>
                          </a:solidFill>
                          <a:effectLst/>
                          <a:latin typeface="+mn-lt"/>
                          <a:ea typeface="+mn-ea"/>
                          <a:cs typeface="+mn-cs"/>
                        </a:rPr>
                        <a:t> </a:t>
                      </a:r>
                      <a:r>
                        <a:rPr lang="ro-RO" sz="2000" kern="1200" dirty="0">
                          <a:solidFill>
                            <a:schemeClr val="dk1"/>
                          </a:solidFill>
                          <a:effectLst/>
                          <a:latin typeface="+mn-lt"/>
                          <a:ea typeface="+mn-ea"/>
                          <a:cs typeface="+mn-cs"/>
                        </a:rPr>
                        <a:t>transmite pentru o </a:t>
                      </a:r>
                      <a:r>
                        <a:rPr lang="ro-RO" sz="2000" b="0" i="0" kern="1200" dirty="0">
                          <a:solidFill>
                            <a:schemeClr val="dk1"/>
                          </a:solidFill>
                          <a:effectLst/>
                          <a:latin typeface="+mn-lt"/>
                          <a:ea typeface="+mn-ea"/>
                          <a:cs typeface="+mn-cs"/>
                        </a:rPr>
                        <a:t>perioadă determinată dreptul de folosinţă asupra unui bun, al cărui proprietar este.</a:t>
                      </a:r>
                      <a:r>
                        <a:rPr lang="ro-RO" sz="2000" b="0" i="0" kern="1200" baseline="0" dirty="0">
                          <a:solidFill>
                            <a:schemeClr val="dk1"/>
                          </a:solidFill>
                          <a:effectLst/>
                          <a:latin typeface="+mn-lt"/>
                          <a:ea typeface="+mn-ea"/>
                          <a:cs typeface="+mn-cs"/>
                        </a:rPr>
                        <a:t> </a:t>
                      </a:r>
                    </a:p>
                    <a:p>
                      <a:pPr marL="0" marR="0" indent="0" algn="just" defTabSz="685800" rtl="0" eaLnBrk="1" fontAlgn="auto" latinLnBrk="0" hangingPunct="1">
                        <a:lnSpc>
                          <a:spcPct val="100000"/>
                        </a:lnSpc>
                        <a:spcBef>
                          <a:spcPts val="0"/>
                        </a:spcBef>
                        <a:spcAft>
                          <a:spcPts val="0"/>
                        </a:spcAft>
                        <a:buClrTx/>
                        <a:buSzTx/>
                        <a:buFontTx/>
                        <a:buNone/>
                        <a:tabLst/>
                        <a:defRPr/>
                      </a:pPr>
                      <a:r>
                        <a:rPr lang="ro-RO" sz="2000" b="0" kern="1200" dirty="0">
                          <a:solidFill>
                            <a:schemeClr val="tx1"/>
                          </a:solidFill>
                          <a:latin typeface="+mn-lt"/>
                          <a:ea typeface="+mn-ea"/>
                          <a:cs typeface="+mn-cs"/>
                        </a:rPr>
                        <a:t>(</a:t>
                      </a:r>
                      <a:r>
                        <a:rPr lang="ro-RO" sz="2000" dirty="0">
                          <a:solidFill>
                            <a:schemeClr val="tx1"/>
                          </a:solidFill>
                        </a:rPr>
                        <a:t>Ordonanța 51/1997,</a:t>
                      </a:r>
                      <a:r>
                        <a:rPr lang="ro-RO" sz="2000" baseline="0" dirty="0">
                          <a:solidFill>
                            <a:schemeClr val="tx1"/>
                          </a:solidFill>
                        </a:rPr>
                        <a:t> </a:t>
                      </a:r>
                      <a:r>
                        <a:rPr lang="ro-RO" sz="2000" b="0" kern="1200" dirty="0">
                          <a:solidFill>
                            <a:schemeClr val="tx1"/>
                          </a:solidFill>
                          <a:latin typeface="+mn-lt"/>
                          <a:ea typeface="+mn-ea"/>
                          <a:cs typeface="+mn-cs"/>
                        </a:rPr>
                        <a:t>1.1 + 6.1.(a))</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2000" b="1" dirty="0"/>
                        <a:t>Locatorul</a:t>
                      </a:r>
                      <a:r>
                        <a:rPr lang="ro-RO" sz="2000" dirty="0"/>
                        <a:t> este o entitatea care furnizează dreptul de a utiliza un activ-suport pentru o anumită perioadă de timp în schimbul unei contravalori. </a:t>
                      </a:r>
                    </a:p>
                    <a:p>
                      <a:pPr marL="0" marR="0" indent="0" algn="just" defTabSz="685800" rtl="0" eaLnBrk="1" fontAlgn="auto" latinLnBrk="0" hangingPunct="1">
                        <a:lnSpc>
                          <a:spcPct val="100000"/>
                        </a:lnSpc>
                        <a:spcBef>
                          <a:spcPts val="0"/>
                        </a:spcBef>
                        <a:spcAft>
                          <a:spcPts val="0"/>
                        </a:spcAft>
                        <a:buClrTx/>
                        <a:buSzTx/>
                        <a:buFontTx/>
                        <a:buNone/>
                        <a:tabLst/>
                        <a:defRPr/>
                      </a:pPr>
                      <a:r>
                        <a:rPr lang="ro-RO" sz="2000" dirty="0"/>
                        <a:t>(IFRS 16,  Anexa A)</a:t>
                      </a:r>
                      <a:endParaRPr lang="en-US" sz="2000" b="0" dirty="0">
                        <a:solidFill>
                          <a:schemeClr val="tx1"/>
                        </a:solidFill>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1847924">
                <a:tc>
                  <a:txBody>
                    <a:bodyPr/>
                    <a:lstStyle/>
                    <a:p>
                      <a:r>
                        <a:rPr lang="ro-RO" sz="2000" b="1" i="0" kern="1200" dirty="0">
                          <a:solidFill>
                            <a:schemeClr val="dk1"/>
                          </a:solidFill>
                          <a:effectLst/>
                          <a:latin typeface="+mn-lt"/>
                          <a:ea typeface="+mn-ea"/>
                          <a:cs typeface="+mn-cs"/>
                        </a:rPr>
                        <a:t>Utilizatorul: </a:t>
                      </a:r>
                      <a:r>
                        <a:rPr lang="ro-RO" sz="2000" b="0" i="0" kern="1200" dirty="0">
                          <a:solidFill>
                            <a:schemeClr val="dk1"/>
                          </a:solidFill>
                          <a:effectLst/>
                          <a:latin typeface="+mn-lt"/>
                          <a:ea typeface="+mn-ea"/>
                          <a:cs typeface="+mn-cs"/>
                        </a:rPr>
                        <a:t>cealaltă parte</a:t>
                      </a:r>
                      <a:r>
                        <a:rPr lang="ro-RO" sz="2000" b="0" i="0" kern="1200" baseline="0" dirty="0">
                          <a:solidFill>
                            <a:schemeClr val="dk1"/>
                          </a:solidFill>
                          <a:effectLst/>
                          <a:latin typeface="+mn-lt"/>
                          <a:ea typeface="+mn-ea"/>
                          <a:cs typeface="+mn-cs"/>
                        </a:rPr>
                        <a:t> </a:t>
                      </a:r>
                    </a:p>
                    <a:p>
                      <a:r>
                        <a:rPr lang="ro-RO" sz="2000" b="0" kern="1200" dirty="0">
                          <a:solidFill>
                            <a:schemeClr val="tx1"/>
                          </a:solidFill>
                          <a:latin typeface="+mn-lt"/>
                          <a:ea typeface="+mn-ea"/>
                          <a:cs typeface="+mn-cs"/>
                        </a:rPr>
                        <a:t>(</a:t>
                      </a:r>
                      <a:r>
                        <a:rPr lang="ro-RO" sz="2000" dirty="0">
                          <a:solidFill>
                            <a:schemeClr val="tx1"/>
                          </a:solidFill>
                        </a:rPr>
                        <a:t>Ordonanța 51/1997,</a:t>
                      </a:r>
                      <a:r>
                        <a:rPr lang="ro-RO" sz="2000" baseline="0" dirty="0">
                          <a:solidFill>
                            <a:schemeClr val="tx1"/>
                          </a:solidFill>
                        </a:rPr>
                        <a:t> </a:t>
                      </a:r>
                      <a:r>
                        <a:rPr lang="ro-RO" sz="2000" b="0" kern="1200" dirty="0">
                          <a:solidFill>
                            <a:schemeClr val="tx1"/>
                          </a:solidFill>
                          <a:latin typeface="+mn-lt"/>
                          <a:ea typeface="+mn-ea"/>
                          <a:cs typeface="+mn-cs"/>
                        </a:rPr>
                        <a:t>1.1 + 6.1.(a))</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2000" b="1" dirty="0"/>
                        <a:t>Locatarul</a:t>
                      </a:r>
                      <a:r>
                        <a:rPr lang="ro-RO" sz="2000" dirty="0"/>
                        <a:t> este o entitatea care obține dreptul de a utiliza un activ-suport pentru o anumită perioadă de timp în schimbul unei contravalori. </a:t>
                      </a:r>
                    </a:p>
                    <a:p>
                      <a:pPr marL="0" marR="0" indent="0" algn="just" defTabSz="685800" rtl="0" eaLnBrk="1" fontAlgn="auto" latinLnBrk="0" hangingPunct="1">
                        <a:lnSpc>
                          <a:spcPct val="100000"/>
                        </a:lnSpc>
                        <a:spcBef>
                          <a:spcPts val="0"/>
                        </a:spcBef>
                        <a:spcAft>
                          <a:spcPts val="0"/>
                        </a:spcAft>
                        <a:buClrTx/>
                        <a:buSzTx/>
                        <a:buFontTx/>
                        <a:buNone/>
                        <a:tabLst/>
                        <a:defRPr/>
                      </a:pPr>
                      <a:r>
                        <a:rPr lang="ro-RO" sz="2000" dirty="0"/>
                        <a:t>(IFRS 16,  Anexa A)</a:t>
                      </a:r>
                      <a:endParaRPr lang="en-US" sz="2000" b="0" dirty="0">
                        <a:solidFill>
                          <a:schemeClr val="tx1"/>
                        </a:solidFill>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0581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23530" y="824292"/>
            <a:ext cx="8004175" cy="4637088"/>
          </a:xfrm>
        </p:spPr>
        <p:txBody>
          <a:bodyPr>
            <a:normAutofit/>
          </a:bodyPr>
          <a:lstStyle/>
          <a:p>
            <a:pPr marL="0" indent="0" algn="just">
              <a:lnSpc>
                <a:spcPct val="100000"/>
              </a:lnSpc>
              <a:spcBef>
                <a:spcPts val="0"/>
              </a:spcBef>
              <a:buClr>
                <a:srgbClr val="0070C0"/>
              </a:buClr>
              <a:buNone/>
              <a:defRPr/>
            </a:pPr>
            <a:r>
              <a:rPr lang="en-US" sz="2000" b="1" i="1" dirty="0" err="1"/>
              <a:t>Tipurile</a:t>
            </a:r>
            <a:r>
              <a:rPr lang="en-US" sz="2000" b="1" i="1" dirty="0"/>
              <a:t> </a:t>
            </a:r>
            <a:r>
              <a:rPr lang="en-US" sz="2000" b="1" i="1" dirty="0" err="1"/>
              <a:t>contractului</a:t>
            </a:r>
            <a:r>
              <a:rPr lang="en-US" sz="2000" b="1" i="1" dirty="0"/>
              <a:t> de leasing</a:t>
            </a:r>
            <a:endParaRPr lang="ro-MO" sz="2000" b="1" i="1" dirty="0"/>
          </a:p>
          <a:p>
            <a:pPr marL="0" indent="0" algn="just">
              <a:lnSpc>
                <a:spcPct val="150000"/>
              </a:lnSpc>
              <a:spcBef>
                <a:spcPts val="600"/>
              </a:spcBef>
              <a:buClr>
                <a:srgbClr val="0070C0"/>
              </a:buClr>
              <a:buNone/>
              <a:defRPr/>
            </a:pPr>
            <a:endParaRPr lang="ro-MO" sz="2600" b="1" i="1" dirty="0"/>
          </a:p>
          <a:p>
            <a:pPr marL="0" indent="0" algn="just">
              <a:lnSpc>
                <a:spcPct val="150000"/>
              </a:lnSpc>
              <a:spcBef>
                <a:spcPts val="600"/>
              </a:spcBef>
              <a:buClr>
                <a:srgbClr val="0070C0"/>
              </a:buClr>
              <a:buNone/>
              <a:defRPr/>
            </a:pPr>
            <a:r>
              <a:rPr lang="ro-MO" sz="2600" b="1" i="1" dirty="0"/>
              <a:t>i</a:t>
            </a:r>
            <a:endParaRPr lang="ro-RO" sz="2600" b="1" i="1" dirty="0"/>
          </a:p>
        </p:txBody>
      </p:sp>
      <p:sp>
        <p:nvSpPr>
          <p:cNvPr id="2" name="Title 1"/>
          <p:cNvSpPr>
            <a:spLocks noGrp="1"/>
          </p:cNvSpPr>
          <p:nvPr>
            <p:ph type="title" idx="4294967295"/>
          </p:nvPr>
        </p:nvSpPr>
        <p:spPr>
          <a:xfrm>
            <a:off x="0" y="414338"/>
            <a:ext cx="7737475" cy="671512"/>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47408199"/>
              </p:ext>
            </p:extLst>
          </p:nvPr>
        </p:nvGraphicFramePr>
        <p:xfrm>
          <a:off x="1103243" y="1269428"/>
          <a:ext cx="10555357" cy="517423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831318">
                  <a:extLst>
                    <a:ext uri="{9D8B030D-6E8A-4147-A177-3AD203B41FA5}">
                      <a16:colId xmlns:a16="http://schemas.microsoft.com/office/drawing/2014/main" val="20000"/>
                    </a:ext>
                  </a:extLst>
                </a:gridCol>
                <a:gridCol w="5724039">
                  <a:extLst>
                    <a:ext uri="{9D8B030D-6E8A-4147-A177-3AD203B41FA5}">
                      <a16:colId xmlns:a16="http://schemas.microsoft.com/office/drawing/2014/main" val="20001"/>
                    </a:ext>
                  </a:extLst>
                </a:gridCol>
              </a:tblGrid>
              <a:tr h="325120">
                <a:tc>
                  <a:txBody>
                    <a:bodyPr/>
                    <a:lstStyle/>
                    <a:p>
                      <a:pPr algn="ctr">
                        <a:lnSpc>
                          <a:spcPct val="150000"/>
                        </a:lnSpc>
                      </a:pPr>
                      <a:r>
                        <a:rPr lang="ro-RO" sz="1600" dirty="0">
                          <a:solidFill>
                            <a:schemeClr val="tx1"/>
                          </a:solidFill>
                        </a:rPr>
                        <a:t> Ordonanța 51/1997</a:t>
                      </a:r>
                      <a:r>
                        <a:rPr lang="en-US" sz="1600" dirty="0">
                          <a:solidFill>
                            <a:schemeClr val="tx1"/>
                          </a:solidFill>
                        </a:rPr>
                        <a:t> </a:t>
                      </a:r>
                      <a:r>
                        <a:rPr lang="ro-RO" sz="1600" dirty="0">
                          <a:solidFill>
                            <a:schemeClr val="tx1"/>
                          </a:solidFill>
                        </a:rPr>
                        <a:t>și</a:t>
                      </a:r>
                      <a:r>
                        <a:rPr lang="ro-RO" sz="1600" baseline="0" dirty="0">
                          <a:solidFill>
                            <a:schemeClr val="tx1"/>
                          </a:solidFill>
                        </a:rPr>
                        <a:t> OMFP 1802/2014</a:t>
                      </a:r>
                      <a:endParaRPr lang="ro-RO" sz="1600" dirty="0">
                        <a:solidFill>
                          <a:schemeClr val="tx1"/>
                        </a:solidFill>
                      </a:endParaRPr>
                    </a:p>
                  </a:txBody>
                  <a:tcPr/>
                </a:tc>
                <a:tc>
                  <a:txBody>
                    <a:bodyPr/>
                    <a:lstStyle/>
                    <a:p>
                      <a:pPr algn="ctr">
                        <a:lnSpc>
                          <a:spcPct val="150000"/>
                        </a:lnSpc>
                      </a:pPr>
                      <a:r>
                        <a:rPr lang="ro-RO" sz="1600" dirty="0">
                          <a:solidFill>
                            <a:schemeClr val="tx1"/>
                          </a:solidFill>
                        </a:rPr>
                        <a:t>IFRS</a:t>
                      </a:r>
                      <a:r>
                        <a:rPr lang="ro-RO" sz="1600" baseline="0" dirty="0">
                          <a:solidFill>
                            <a:schemeClr val="tx1"/>
                          </a:solidFill>
                        </a:rPr>
                        <a:t> 16</a:t>
                      </a:r>
                      <a:endParaRPr lang="ro-RO" sz="1600" dirty="0">
                        <a:solidFill>
                          <a:schemeClr val="tx1"/>
                        </a:solidFill>
                      </a:endParaRPr>
                    </a:p>
                  </a:txBody>
                  <a:tcPr/>
                </a:tc>
                <a:extLst>
                  <a:ext uri="{0D108BD9-81ED-4DB2-BD59-A6C34878D82A}">
                    <a16:rowId xmlns:a16="http://schemas.microsoft.com/office/drawing/2014/main" val="10000"/>
                  </a:ext>
                </a:extLst>
              </a:tr>
              <a:tr h="902638">
                <a:tc>
                  <a:txBody>
                    <a:bodyPr/>
                    <a:lstStyle/>
                    <a:p>
                      <a:pPr marL="285750" indent="-285750" algn="just">
                        <a:lnSpc>
                          <a:spcPct val="100000"/>
                        </a:lnSpc>
                        <a:buFont typeface="Arial" pitchFamily="34" charset="0"/>
                        <a:buChar char="•"/>
                      </a:pPr>
                      <a:r>
                        <a:rPr lang="ro-MO" sz="1600" b="1" dirty="0"/>
                        <a:t>Financiar</a:t>
                      </a:r>
                    </a:p>
                    <a:p>
                      <a:pPr marL="285750" indent="-285750" algn="just">
                        <a:lnSpc>
                          <a:spcPct val="100000"/>
                        </a:lnSpc>
                        <a:buFont typeface="Arial" pitchFamily="34" charset="0"/>
                        <a:buChar char="•"/>
                      </a:pPr>
                      <a:r>
                        <a:rPr lang="ro-MO" sz="1600" b="1" baseline="0" dirty="0"/>
                        <a:t>De exploatare (operațional)</a:t>
                      </a:r>
                    </a:p>
                    <a:p>
                      <a:pPr marL="0" marR="0" indent="0" algn="just" defTabSz="685800" rtl="0" eaLnBrk="1" fontAlgn="auto" latinLnBrk="0" hangingPunct="1">
                        <a:lnSpc>
                          <a:spcPct val="100000"/>
                        </a:lnSpc>
                        <a:spcBef>
                          <a:spcPts val="0"/>
                        </a:spcBef>
                        <a:spcAft>
                          <a:spcPts val="0"/>
                        </a:spcAft>
                        <a:buClrTx/>
                        <a:buSzTx/>
                        <a:buFont typeface="Arial" pitchFamily="34" charset="0"/>
                        <a:buNone/>
                        <a:tabLst/>
                        <a:defRPr/>
                      </a:pPr>
                      <a:r>
                        <a:rPr lang="ro-RO" sz="1600" b="0" kern="1200" dirty="0">
                          <a:solidFill>
                            <a:schemeClr val="tx1"/>
                          </a:solidFill>
                          <a:latin typeface="+mn-lt"/>
                          <a:ea typeface="+mn-ea"/>
                          <a:cs typeface="+mn-cs"/>
                        </a:rPr>
                        <a:t>(Ordonanța 51/1997, 6.1.(a))</a:t>
                      </a:r>
                    </a:p>
                    <a:p>
                      <a:pPr marL="285750" indent="-285750" algn="just">
                        <a:lnSpc>
                          <a:spcPct val="100000"/>
                        </a:lnSpc>
                        <a:buFont typeface="Arial" pitchFamily="34" charset="0"/>
                        <a:buChar char="•"/>
                      </a:pP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marR="0" lvl="1" indent="-342900" algn="just" defTabSz="685800" rtl="0" eaLnBrk="1" fontAlgn="auto" latinLnBrk="0" hangingPunct="1">
                        <a:lnSpc>
                          <a:spcPct val="100000"/>
                        </a:lnSpc>
                        <a:spcBef>
                          <a:spcPts val="0"/>
                        </a:spcBef>
                        <a:spcAft>
                          <a:spcPts val="0"/>
                        </a:spcAft>
                        <a:buClrTx/>
                        <a:buSzTx/>
                        <a:buFont typeface="Arial" pitchFamily="34" charset="0"/>
                        <a:buChar char="•"/>
                        <a:tabLst/>
                        <a:defRPr/>
                      </a:pPr>
                      <a:r>
                        <a:rPr lang="ro-RO" sz="1600" b="1" kern="1200" dirty="0">
                          <a:solidFill>
                            <a:schemeClr val="dk1"/>
                          </a:solidFill>
                          <a:effectLst/>
                          <a:latin typeface="+mn-lt"/>
                          <a:ea typeface="+mn-ea"/>
                          <a:cs typeface="+mn-cs"/>
                        </a:rPr>
                        <a:t>Perspectiva</a:t>
                      </a:r>
                      <a:r>
                        <a:rPr lang="ro-RO" sz="1600" b="1" kern="1200" baseline="0" dirty="0">
                          <a:solidFill>
                            <a:schemeClr val="dk1"/>
                          </a:solidFill>
                          <a:effectLst/>
                          <a:latin typeface="+mn-lt"/>
                          <a:ea typeface="+mn-ea"/>
                          <a:cs typeface="+mn-cs"/>
                        </a:rPr>
                        <a:t> utilizatorului: </a:t>
                      </a:r>
                      <a:r>
                        <a:rPr lang="ro-RO" sz="1600" kern="1200" baseline="0" dirty="0">
                          <a:solidFill>
                            <a:schemeClr val="dk1"/>
                          </a:solidFill>
                          <a:effectLst/>
                          <a:latin typeface="+mn-lt"/>
                          <a:ea typeface="+mn-ea"/>
                          <a:cs typeface="+mn-cs"/>
                        </a:rPr>
                        <a:t>NU există diferențe  de contabilizare cu excepția </a:t>
                      </a:r>
                      <a:r>
                        <a:rPr lang="ro-RO" sz="1600" b="1" kern="1200" baseline="0" dirty="0">
                          <a:solidFill>
                            <a:schemeClr val="dk1"/>
                          </a:solidFill>
                          <a:effectLst/>
                          <a:latin typeface="+mn-lt"/>
                          <a:ea typeface="+mn-ea"/>
                          <a:cs typeface="+mn-cs"/>
                        </a:rPr>
                        <a:t>contractelor de leasing pe termen scurt și a  contractelor de leasing cu valoare mică</a:t>
                      </a:r>
                    </a:p>
                    <a:p>
                      <a:pPr marL="342900" marR="0" lvl="1" indent="-342900" algn="just" defTabSz="685800" rtl="0" eaLnBrk="1" fontAlgn="auto" latinLnBrk="0" hangingPunct="1">
                        <a:lnSpc>
                          <a:spcPct val="100000"/>
                        </a:lnSpc>
                        <a:spcBef>
                          <a:spcPts val="0"/>
                        </a:spcBef>
                        <a:spcAft>
                          <a:spcPts val="0"/>
                        </a:spcAft>
                        <a:buClrTx/>
                        <a:buSzTx/>
                        <a:buFont typeface="Arial" pitchFamily="34" charset="0"/>
                        <a:buChar char="•"/>
                        <a:tabLst/>
                        <a:defRPr/>
                      </a:pPr>
                      <a:r>
                        <a:rPr lang="ro-RO" sz="1600" b="1" kern="1200" baseline="0" dirty="0">
                          <a:solidFill>
                            <a:schemeClr val="dk1"/>
                          </a:solidFill>
                          <a:effectLst/>
                          <a:latin typeface="+mn-lt"/>
                          <a:ea typeface="+mn-ea"/>
                          <a:cs typeface="+mn-cs"/>
                        </a:rPr>
                        <a:t>Perspectiva locatorului:</a:t>
                      </a:r>
                    </a:p>
                    <a:p>
                      <a:pPr marL="628650" lvl="1" indent="-285750" algn="just">
                        <a:lnSpc>
                          <a:spcPct val="100000"/>
                        </a:lnSpc>
                        <a:buFont typeface="Wingdings" pitchFamily="2" charset="2"/>
                        <a:buChar char="ü"/>
                      </a:pPr>
                      <a:r>
                        <a:rPr lang="ro-MO" sz="1600" dirty="0"/>
                        <a:t>Financiar</a:t>
                      </a:r>
                    </a:p>
                    <a:p>
                      <a:pPr marL="628650" lvl="1" indent="-285750" algn="just">
                        <a:lnSpc>
                          <a:spcPct val="100000"/>
                        </a:lnSpc>
                        <a:buFont typeface="Wingdings" pitchFamily="2" charset="2"/>
                        <a:buChar char="ü"/>
                      </a:pPr>
                      <a:r>
                        <a:rPr lang="ro-MO" sz="1600" baseline="0" dirty="0"/>
                        <a:t>De exploatare (operațional)</a:t>
                      </a:r>
                      <a:endParaRPr lang="ro-RO" sz="16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902638">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1600" b="0" kern="1200" dirty="0">
                          <a:solidFill>
                            <a:schemeClr val="dk1"/>
                          </a:solidFill>
                          <a:effectLst/>
                          <a:latin typeface="+mn-lt"/>
                          <a:ea typeface="+mn-ea"/>
                          <a:cs typeface="+mn-cs"/>
                        </a:rPr>
                        <a:t>L</a:t>
                      </a:r>
                      <a:r>
                        <a:rPr lang="en-US" sz="1600" b="1" kern="1200" dirty="0">
                          <a:solidFill>
                            <a:schemeClr val="dk1"/>
                          </a:solidFill>
                          <a:effectLst/>
                          <a:latin typeface="+mn-lt"/>
                          <a:ea typeface="+mn-ea"/>
                          <a:cs typeface="+mn-cs"/>
                        </a:rPr>
                        <a:t>easing</a:t>
                      </a:r>
                      <a:r>
                        <a:rPr lang="ro-RO" sz="1600" b="1" kern="1200" dirty="0">
                          <a:solidFill>
                            <a:schemeClr val="dk1"/>
                          </a:solidFill>
                          <a:effectLst/>
                          <a:latin typeface="+mn-lt"/>
                          <a:ea typeface="+mn-ea"/>
                          <a:cs typeface="+mn-cs"/>
                        </a:rPr>
                        <a:t>ul</a:t>
                      </a:r>
                      <a:r>
                        <a:rPr lang="en-US" sz="1600" b="1" kern="1200" dirty="0">
                          <a:solidFill>
                            <a:schemeClr val="dk1"/>
                          </a:solidFill>
                          <a:effectLst/>
                          <a:latin typeface="+mn-lt"/>
                          <a:ea typeface="+mn-ea"/>
                          <a:cs typeface="+mn-cs"/>
                        </a:rPr>
                        <a:t> </a:t>
                      </a:r>
                      <a:r>
                        <a:rPr lang="en-US" sz="1600" b="1" kern="1200" dirty="0" err="1">
                          <a:solidFill>
                            <a:schemeClr val="dk1"/>
                          </a:solidFill>
                          <a:effectLst/>
                          <a:latin typeface="+mn-lt"/>
                          <a:ea typeface="+mn-ea"/>
                          <a:cs typeface="+mn-cs"/>
                        </a:rPr>
                        <a:t>financiar</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este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operaţiunea</a:t>
                      </a:r>
                      <a:r>
                        <a:rPr lang="en-US" sz="1600" kern="1200" dirty="0">
                          <a:solidFill>
                            <a:schemeClr val="dk1"/>
                          </a:solidFill>
                          <a:effectLst/>
                          <a:latin typeface="+mn-lt"/>
                          <a:ea typeface="+mn-ea"/>
                          <a:cs typeface="+mn-cs"/>
                        </a:rPr>
                        <a:t> de leasing care </a:t>
                      </a:r>
                      <a:r>
                        <a:rPr lang="en-US" sz="1600" kern="1200" dirty="0" err="1">
                          <a:solidFill>
                            <a:schemeClr val="dk1"/>
                          </a:solidFill>
                          <a:effectLst/>
                          <a:latin typeface="+mn-lt"/>
                          <a:ea typeface="+mn-ea"/>
                          <a:cs typeface="+mn-cs"/>
                        </a:rPr>
                        <a:t>transferă</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cea</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mai</a:t>
                      </a:r>
                      <a:r>
                        <a:rPr lang="en-US" sz="1600" kern="1200" dirty="0">
                          <a:solidFill>
                            <a:schemeClr val="dk1"/>
                          </a:solidFill>
                          <a:effectLst/>
                          <a:latin typeface="+mn-lt"/>
                          <a:ea typeface="+mn-ea"/>
                          <a:cs typeface="+mn-cs"/>
                        </a:rPr>
                        <a:t> mare parte din </a:t>
                      </a:r>
                      <a:r>
                        <a:rPr lang="en-US" sz="1600" kern="1200" dirty="0" err="1">
                          <a:solidFill>
                            <a:schemeClr val="dk1"/>
                          </a:solidFill>
                          <a:effectLst/>
                          <a:latin typeface="+mn-lt"/>
                          <a:ea typeface="+mn-ea"/>
                          <a:cs typeface="+mn-cs"/>
                        </a:rPr>
                        <a:t>riscurile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şi</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avantajele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aferente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dreptului</a:t>
                      </a:r>
                      <a:r>
                        <a:rPr lang="en-US" sz="1600" kern="1200" dirty="0">
                          <a:solidFill>
                            <a:schemeClr val="dk1"/>
                          </a:solidFill>
                          <a:effectLst/>
                          <a:latin typeface="+mn-lt"/>
                          <a:ea typeface="+mn-ea"/>
                          <a:cs typeface="+mn-cs"/>
                        </a:rPr>
                        <a:t> de </a:t>
                      </a:r>
                      <a:r>
                        <a:rPr lang="en-US" sz="1600" kern="1200" dirty="0" err="1">
                          <a:solidFill>
                            <a:schemeClr val="dk1"/>
                          </a:solidFill>
                          <a:effectLst/>
                          <a:latin typeface="+mn-lt"/>
                          <a:ea typeface="+mn-ea"/>
                          <a:cs typeface="+mn-cs"/>
                        </a:rPr>
                        <a:t>proprietate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asupra</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activului</a:t>
                      </a:r>
                      <a:r>
                        <a:rPr lang="ro-RO" sz="1600" kern="1200" dirty="0">
                          <a:solidFill>
                            <a:schemeClr val="dk1"/>
                          </a:solidFill>
                          <a:effectLst/>
                          <a:latin typeface="+mn-lt"/>
                          <a:ea typeface="+mn-ea"/>
                          <a:cs typeface="+mn-cs"/>
                        </a:rPr>
                        <a:t>. (OMFP</a:t>
                      </a:r>
                      <a:r>
                        <a:rPr lang="ro-RO" sz="1600" kern="1200" baseline="0" dirty="0">
                          <a:solidFill>
                            <a:schemeClr val="dk1"/>
                          </a:solidFill>
                          <a:effectLst/>
                          <a:latin typeface="+mn-lt"/>
                          <a:ea typeface="+mn-ea"/>
                          <a:cs typeface="+mn-cs"/>
                        </a:rPr>
                        <a:t> 1802/2014, </a:t>
                      </a:r>
                      <a:r>
                        <a:rPr lang="en-US" sz="1600" kern="1200" dirty="0">
                          <a:solidFill>
                            <a:schemeClr val="dk1"/>
                          </a:solidFill>
                          <a:effectLst/>
                          <a:latin typeface="+mn-lt"/>
                          <a:ea typeface="+mn-ea"/>
                          <a:cs typeface="+mn-cs"/>
                        </a:rPr>
                        <a:t>213(1))</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1600" b="0" kern="1200" dirty="0">
                          <a:solidFill>
                            <a:schemeClr val="dk1"/>
                          </a:solidFill>
                          <a:effectLst/>
                          <a:latin typeface="+mn-lt"/>
                          <a:ea typeface="+mn-ea"/>
                          <a:cs typeface="+mn-cs"/>
                        </a:rPr>
                        <a:t>L</a:t>
                      </a:r>
                      <a:r>
                        <a:rPr lang="en-US" sz="1600" b="1" kern="1200" dirty="0">
                          <a:solidFill>
                            <a:schemeClr val="dk1"/>
                          </a:solidFill>
                          <a:effectLst/>
                          <a:latin typeface="+mn-lt"/>
                          <a:ea typeface="+mn-ea"/>
                          <a:cs typeface="+mn-cs"/>
                        </a:rPr>
                        <a:t>easing</a:t>
                      </a:r>
                      <a:r>
                        <a:rPr lang="ro-RO" sz="1600" b="1" kern="1200" dirty="0">
                          <a:solidFill>
                            <a:schemeClr val="dk1"/>
                          </a:solidFill>
                          <a:effectLst/>
                          <a:latin typeface="+mn-lt"/>
                          <a:ea typeface="+mn-ea"/>
                          <a:cs typeface="+mn-cs"/>
                        </a:rPr>
                        <a:t>ul</a:t>
                      </a:r>
                      <a:r>
                        <a:rPr lang="en-US" sz="1600" b="1" kern="1200" dirty="0">
                          <a:solidFill>
                            <a:schemeClr val="dk1"/>
                          </a:solidFill>
                          <a:effectLst/>
                          <a:latin typeface="+mn-lt"/>
                          <a:ea typeface="+mn-ea"/>
                          <a:cs typeface="+mn-cs"/>
                        </a:rPr>
                        <a:t> </a:t>
                      </a:r>
                      <a:r>
                        <a:rPr lang="en-US" sz="1600" b="1" kern="1200" dirty="0" err="1">
                          <a:solidFill>
                            <a:schemeClr val="dk1"/>
                          </a:solidFill>
                          <a:effectLst/>
                          <a:latin typeface="+mn-lt"/>
                          <a:ea typeface="+mn-ea"/>
                          <a:cs typeface="+mn-cs"/>
                        </a:rPr>
                        <a:t>financiar</a:t>
                      </a:r>
                      <a:r>
                        <a:rPr lang="en-US" sz="1600" kern="1200" dirty="0">
                          <a:solidFill>
                            <a:schemeClr val="dk1"/>
                          </a:solidFill>
                          <a:effectLst/>
                          <a:latin typeface="+mn-lt"/>
                          <a:ea typeface="+mn-ea"/>
                          <a:cs typeface="+mn-cs"/>
                        </a:rPr>
                        <a:t> </a:t>
                      </a:r>
                      <a:r>
                        <a:rPr lang="en-US" sz="1600" b="0" i="0" u="none" strike="noStrike" kern="1200" baseline="0" dirty="0" err="1">
                          <a:solidFill>
                            <a:schemeClr val="dk1"/>
                          </a:solidFill>
                          <a:latin typeface="+mn-lt"/>
                          <a:ea typeface="+mn-ea"/>
                          <a:cs typeface="+mn-cs"/>
                        </a:rPr>
                        <a:t>este</a:t>
                      </a:r>
                      <a:r>
                        <a:rPr lang="en-US" sz="1600" b="0" i="0" u="none" strike="noStrike" kern="1200" baseline="0" dirty="0">
                          <a:solidFill>
                            <a:schemeClr val="dk1"/>
                          </a:solidFill>
                          <a:latin typeface="+mn-lt"/>
                          <a:ea typeface="+mn-ea"/>
                          <a:cs typeface="+mn-cs"/>
                        </a:rPr>
                        <a:t> </a:t>
                      </a:r>
                      <a:r>
                        <a:rPr lang="ro-RO" sz="1600" b="0" i="0" u="none" strike="noStrike" kern="1200" baseline="0" dirty="0">
                          <a:solidFill>
                            <a:schemeClr val="dk1"/>
                          </a:solidFill>
                          <a:latin typeface="+mn-lt"/>
                          <a:ea typeface="+mn-ea"/>
                          <a:cs typeface="+mn-cs"/>
                        </a:rPr>
                        <a:t>u</a:t>
                      </a:r>
                      <a:r>
                        <a:rPr lang="vi-VN" sz="1600" b="0" i="0" u="none" strike="noStrike" kern="1200" baseline="0" dirty="0">
                          <a:solidFill>
                            <a:schemeClr val="dk1"/>
                          </a:solidFill>
                          <a:latin typeface="+mn-lt"/>
                          <a:ea typeface="+mn-ea"/>
                          <a:cs typeface="+mn-cs"/>
                        </a:rPr>
                        <a:t>n leasing care transferă în esență toate riscurile şi recompensele</a:t>
                      </a:r>
                      <a:r>
                        <a:rPr lang="ro-RO" sz="1600" b="0" i="0" u="none" strike="noStrike" kern="1200" baseline="0" dirty="0">
                          <a:solidFill>
                            <a:schemeClr val="dk1"/>
                          </a:solidFill>
                          <a:latin typeface="+mn-lt"/>
                          <a:ea typeface="+mn-ea"/>
                          <a:cs typeface="+mn-cs"/>
                        </a:rPr>
                        <a:t> </a:t>
                      </a:r>
                      <a:r>
                        <a:rPr lang="pt-BR" sz="1600" b="0" i="0" u="none" strike="noStrike" kern="1200" baseline="0" dirty="0">
                          <a:solidFill>
                            <a:schemeClr val="dk1"/>
                          </a:solidFill>
                          <a:latin typeface="+mn-lt"/>
                          <a:ea typeface="+mn-ea"/>
                          <a:cs typeface="+mn-cs"/>
                        </a:rPr>
                        <a:t>aferente dreptului de proprietate asupra unui </a:t>
                      </a:r>
                      <a:r>
                        <a:rPr lang="pt-BR" sz="1600" b="1" i="0" u="none" strike="noStrike" kern="1200" baseline="0" dirty="0">
                          <a:solidFill>
                            <a:schemeClr val="dk1"/>
                          </a:solidFill>
                          <a:latin typeface="+mn-lt"/>
                          <a:ea typeface="+mn-ea"/>
                          <a:cs typeface="+mn-cs"/>
                        </a:rPr>
                        <a:t>activ-suport</a:t>
                      </a:r>
                      <a:r>
                        <a:rPr lang="pt-BR" sz="1600" b="0" i="0" u="none" strike="noStrike" kern="1200" baseline="0" dirty="0">
                          <a:solidFill>
                            <a:schemeClr val="dk1"/>
                          </a:solidFill>
                          <a:latin typeface="+mn-lt"/>
                          <a:ea typeface="+mn-ea"/>
                          <a:cs typeface="+mn-cs"/>
                        </a:rPr>
                        <a:t>.</a:t>
                      </a:r>
                      <a:r>
                        <a:rPr lang="ro-RO" sz="1600" b="0" i="0" u="none" strike="noStrike" kern="1200" baseline="0" dirty="0">
                          <a:solidFill>
                            <a:schemeClr val="dk1"/>
                          </a:solidFill>
                          <a:latin typeface="+mn-lt"/>
                          <a:ea typeface="+mn-ea"/>
                          <a:cs typeface="+mn-cs"/>
                        </a:rPr>
                        <a:t> </a:t>
                      </a:r>
                      <a:r>
                        <a:rPr lang="ro-RO" sz="1600" dirty="0"/>
                        <a:t>(IFRS 16,  Anexa A)</a:t>
                      </a:r>
                      <a:endParaRPr lang="en-US" sz="1600" b="0" dirty="0">
                        <a:solidFill>
                          <a:schemeClr val="tx1"/>
                        </a:solidFill>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675582">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1600" kern="1200" dirty="0">
                          <a:solidFill>
                            <a:schemeClr val="dk1"/>
                          </a:solidFill>
                          <a:effectLst/>
                          <a:latin typeface="+mn-lt"/>
                          <a:ea typeface="+mn-ea"/>
                          <a:cs typeface="+mn-cs"/>
                        </a:rPr>
                        <a:t>L</a:t>
                      </a:r>
                      <a:r>
                        <a:rPr lang="en-US" sz="1600" b="1" kern="1200" dirty="0">
                          <a:solidFill>
                            <a:schemeClr val="dk1"/>
                          </a:solidFill>
                          <a:effectLst/>
                          <a:latin typeface="+mn-lt"/>
                          <a:ea typeface="+mn-ea"/>
                          <a:cs typeface="+mn-cs"/>
                        </a:rPr>
                        <a:t>easing</a:t>
                      </a:r>
                      <a:r>
                        <a:rPr lang="ro-RO" sz="1600" b="1" kern="1200" dirty="0">
                          <a:solidFill>
                            <a:schemeClr val="dk1"/>
                          </a:solidFill>
                          <a:effectLst/>
                          <a:latin typeface="+mn-lt"/>
                          <a:ea typeface="+mn-ea"/>
                          <a:cs typeface="+mn-cs"/>
                        </a:rPr>
                        <a:t>ul</a:t>
                      </a:r>
                      <a:r>
                        <a:rPr lang="en-US" sz="1600" b="1" kern="1200" dirty="0">
                          <a:solidFill>
                            <a:schemeClr val="dk1"/>
                          </a:solidFill>
                          <a:effectLst/>
                          <a:latin typeface="+mn-lt"/>
                          <a:ea typeface="+mn-ea"/>
                          <a:cs typeface="+mn-cs"/>
                        </a:rPr>
                        <a:t> </a:t>
                      </a:r>
                      <a:r>
                        <a:rPr lang="en-US" sz="1600" b="1" kern="1200" dirty="0" err="1">
                          <a:solidFill>
                            <a:schemeClr val="dk1"/>
                          </a:solidFill>
                          <a:effectLst/>
                          <a:latin typeface="+mn-lt"/>
                          <a:ea typeface="+mn-ea"/>
                          <a:cs typeface="+mn-cs"/>
                        </a:rPr>
                        <a:t>operaţional</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este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operaţiunea</a:t>
                      </a:r>
                      <a:r>
                        <a:rPr lang="en-US" sz="1600" kern="1200" dirty="0">
                          <a:solidFill>
                            <a:schemeClr val="dk1"/>
                          </a:solidFill>
                          <a:effectLst/>
                          <a:latin typeface="+mn-lt"/>
                          <a:ea typeface="+mn-ea"/>
                          <a:cs typeface="+mn-cs"/>
                        </a:rPr>
                        <a:t> de leasing </a:t>
                      </a:r>
                      <a:r>
                        <a:rPr lang="en-US" sz="1600" kern="1200" dirty="0" err="1">
                          <a:solidFill>
                            <a:schemeClr val="dk1"/>
                          </a:solidFill>
                          <a:effectLst/>
                          <a:latin typeface="+mn-lt"/>
                          <a:ea typeface="+mn-ea"/>
                          <a:cs typeface="+mn-cs"/>
                        </a:rPr>
                        <a:t>ce</a:t>
                      </a:r>
                      <a:r>
                        <a:rPr lang="en-US" sz="1600" kern="1200" dirty="0">
                          <a:solidFill>
                            <a:schemeClr val="dk1"/>
                          </a:solidFill>
                          <a:effectLst/>
                          <a:latin typeface="+mn-lt"/>
                          <a:ea typeface="+mn-ea"/>
                          <a:cs typeface="+mn-cs"/>
                        </a:rPr>
                        <a:t> nu </a:t>
                      </a:r>
                      <a:r>
                        <a:rPr lang="en-US" sz="1600" kern="1200" dirty="0" err="1">
                          <a:solidFill>
                            <a:schemeClr val="dk1"/>
                          </a:solidFill>
                          <a:effectLst/>
                          <a:latin typeface="+mn-lt"/>
                          <a:ea typeface="+mn-ea"/>
                          <a:cs typeface="+mn-cs"/>
                        </a:rPr>
                        <a:t>intră</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în</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categoria</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leasingului</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financiar</a:t>
                      </a:r>
                      <a:r>
                        <a:rPr lang="en-US" sz="1600" kern="1200" dirty="0">
                          <a:solidFill>
                            <a:schemeClr val="dk1"/>
                          </a:solidFill>
                          <a:effectLst/>
                          <a:latin typeface="+mn-lt"/>
                          <a:ea typeface="+mn-ea"/>
                          <a:cs typeface="+mn-cs"/>
                        </a:rPr>
                        <a:t>.</a:t>
                      </a:r>
                      <a:r>
                        <a:rPr lang="ro-RO" sz="1600" kern="1200" dirty="0">
                          <a:solidFill>
                            <a:schemeClr val="dk1"/>
                          </a:solidFill>
                          <a:effectLst/>
                          <a:latin typeface="+mn-lt"/>
                          <a:ea typeface="+mn-ea"/>
                          <a:cs typeface="+mn-cs"/>
                        </a:rPr>
                        <a:t> </a:t>
                      </a:r>
                    </a:p>
                    <a:p>
                      <a:pPr marL="0" marR="0" indent="0" algn="just" defTabSz="685800" rtl="0" eaLnBrk="1" fontAlgn="auto" latinLnBrk="0" hangingPunct="1">
                        <a:lnSpc>
                          <a:spcPct val="100000"/>
                        </a:lnSpc>
                        <a:spcBef>
                          <a:spcPts val="0"/>
                        </a:spcBef>
                        <a:spcAft>
                          <a:spcPts val="0"/>
                        </a:spcAft>
                        <a:buClrTx/>
                        <a:buSzTx/>
                        <a:buFontTx/>
                        <a:buNone/>
                        <a:tabLst/>
                        <a:defRPr/>
                      </a:pPr>
                      <a:r>
                        <a:rPr lang="ro-RO" sz="1600" kern="1200" dirty="0">
                          <a:solidFill>
                            <a:schemeClr val="dk1"/>
                          </a:solidFill>
                          <a:effectLst/>
                          <a:latin typeface="+mn-lt"/>
                          <a:ea typeface="+mn-ea"/>
                          <a:cs typeface="+mn-cs"/>
                        </a:rPr>
                        <a:t>(OMFP</a:t>
                      </a:r>
                      <a:r>
                        <a:rPr lang="ro-RO" sz="1600" kern="1200" baseline="0" dirty="0">
                          <a:solidFill>
                            <a:schemeClr val="dk1"/>
                          </a:solidFill>
                          <a:effectLst/>
                          <a:latin typeface="+mn-lt"/>
                          <a:ea typeface="+mn-ea"/>
                          <a:cs typeface="+mn-cs"/>
                        </a:rPr>
                        <a:t> 1802, </a:t>
                      </a:r>
                      <a:r>
                        <a:rPr lang="en-US" sz="1600" kern="1200" dirty="0">
                          <a:solidFill>
                            <a:schemeClr val="dk1"/>
                          </a:solidFill>
                          <a:effectLst/>
                          <a:latin typeface="+mn-lt"/>
                          <a:ea typeface="+mn-ea"/>
                          <a:cs typeface="+mn-cs"/>
                        </a:rPr>
                        <a:t>213(1))</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ro-RO" sz="1600" kern="1200" dirty="0">
                          <a:solidFill>
                            <a:schemeClr val="dk1"/>
                          </a:solidFill>
                          <a:effectLst/>
                          <a:latin typeface="+mn-lt"/>
                          <a:ea typeface="+mn-ea"/>
                          <a:cs typeface="+mn-cs"/>
                        </a:rPr>
                        <a:t>L</a:t>
                      </a:r>
                      <a:r>
                        <a:rPr lang="en-US" sz="1600" b="1" kern="1200" dirty="0">
                          <a:solidFill>
                            <a:schemeClr val="dk1"/>
                          </a:solidFill>
                          <a:effectLst/>
                          <a:latin typeface="+mn-lt"/>
                          <a:ea typeface="+mn-ea"/>
                          <a:cs typeface="+mn-cs"/>
                        </a:rPr>
                        <a:t>easing</a:t>
                      </a:r>
                      <a:r>
                        <a:rPr lang="ro-RO" sz="1600" b="1" kern="1200" dirty="0">
                          <a:solidFill>
                            <a:schemeClr val="dk1"/>
                          </a:solidFill>
                          <a:effectLst/>
                          <a:latin typeface="+mn-lt"/>
                          <a:ea typeface="+mn-ea"/>
                          <a:cs typeface="+mn-cs"/>
                        </a:rPr>
                        <a:t>ul</a:t>
                      </a:r>
                      <a:r>
                        <a:rPr lang="en-US" sz="1600" b="1" kern="1200" dirty="0">
                          <a:solidFill>
                            <a:schemeClr val="dk1"/>
                          </a:solidFill>
                          <a:effectLst/>
                          <a:latin typeface="+mn-lt"/>
                          <a:ea typeface="+mn-ea"/>
                          <a:cs typeface="+mn-cs"/>
                        </a:rPr>
                        <a:t> </a:t>
                      </a:r>
                      <a:r>
                        <a:rPr lang="en-US" sz="1600" b="1" kern="1200" dirty="0" err="1">
                          <a:solidFill>
                            <a:schemeClr val="dk1"/>
                          </a:solidFill>
                          <a:effectLst/>
                          <a:latin typeface="+mn-lt"/>
                          <a:ea typeface="+mn-ea"/>
                          <a:cs typeface="+mn-cs"/>
                        </a:rPr>
                        <a:t>operaţional</a:t>
                      </a:r>
                      <a:r>
                        <a:rPr lang="en-US" sz="1600" kern="1200" dirty="0">
                          <a:solidFill>
                            <a:schemeClr val="dk1"/>
                          </a:solidFill>
                          <a:effectLst/>
                          <a:latin typeface="+mn-lt"/>
                          <a:ea typeface="+mn-ea"/>
                          <a:cs typeface="+mn-cs"/>
                        </a:rPr>
                        <a:t> </a:t>
                      </a:r>
                      <a:r>
                        <a:rPr lang="ro-RO" sz="1600" kern="1200" dirty="0">
                          <a:solidFill>
                            <a:schemeClr val="dk1"/>
                          </a:solidFill>
                          <a:effectLst/>
                          <a:latin typeface="+mn-lt"/>
                          <a:ea typeface="+mn-ea"/>
                          <a:cs typeface="+mn-cs"/>
                        </a:rPr>
                        <a:t> este </a:t>
                      </a:r>
                      <a:r>
                        <a:rPr lang="ro-RO" sz="1600" b="0" i="0" u="none" strike="noStrike" kern="1200" baseline="0" dirty="0">
                          <a:solidFill>
                            <a:schemeClr val="dk1"/>
                          </a:solidFill>
                          <a:latin typeface="+mn-lt"/>
                          <a:ea typeface="+mn-ea"/>
                          <a:cs typeface="+mn-cs"/>
                        </a:rPr>
                        <a:t>u</a:t>
                      </a:r>
                      <a:r>
                        <a:rPr lang="vi-VN" sz="1600" b="0" i="0" u="none" strike="noStrike" kern="1200" baseline="0" dirty="0">
                          <a:solidFill>
                            <a:schemeClr val="dk1"/>
                          </a:solidFill>
                          <a:latin typeface="+mn-lt"/>
                          <a:ea typeface="+mn-ea"/>
                          <a:cs typeface="+mn-cs"/>
                        </a:rPr>
                        <a:t>n leasing care nu transferă în esență toate riscurile şi recompensele</a:t>
                      </a:r>
                      <a:r>
                        <a:rPr lang="ro-RO" sz="1600" b="0" i="0" u="none" strike="noStrike" kern="1200" baseline="0" dirty="0">
                          <a:solidFill>
                            <a:schemeClr val="dk1"/>
                          </a:solidFill>
                          <a:latin typeface="+mn-lt"/>
                          <a:ea typeface="+mn-ea"/>
                          <a:cs typeface="+mn-cs"/>
                        </a:rPr>
                        <a:t> </a:t>
                      </a:r>
                      <a:r>
                        <a:rPr lang="pt-BR" sz="1600" b="0" i="0" u="none" strike="noStrike" kern="1200" baseline="0" dirty="0">
                          <a:solidFill>
                            <a:schemeClr val="dk1"/>
                          </a:solidFill>
                          <a:latin typeface="+mn-lt"/>
                          <a:ea typeface="+mn-ea"/>
                          <a:cs typeface="+mn-cs"/>
                        </a:rPr>
                        <a:t>aferente dreptului de proprietate asupra unui </a:t>
                      </a:r>
                      <a:r>
                        <a:rPr lang="pt-BR" sz="1600" b="1" i="0" u="none" strike="noStrike" kern="1200" baseline="0" dirty="0">
                          <a:solidFill>
                            <a:schemeClr val="dk1"/>
                          </a:solidFill>
                          <a:latin typeface="+mn-lt"/>
                          <a:ea typeface="+mn-ea"/>
                          <a:cs typeface="+mn-cs"/>
                        </a:rPr>
                        <a:t>activ-suport</a:t>
                      </a:r>
                      <a:r>
                        <a:rPr lang="pt-BR" sz="1600" b="0" i="0" u="none" strike="noStrike" kern="1200" baseline="0" dirty="0">
                          <a:solidFill>
                            <a:schemeClr val="dk1"/>
                          </a:solidFill>
                          <a:latin typeface="+mn-lt"/>
                          <a:ea typeface="+mn-ea"/>
                          <a:cs typeface="+mn-cs"/>
                        </a:rPr>
                        <a:t>.</a:t>
                      </a:r>
                      <a:r>
                        <a:rPr lang="ro-RO" sz="1600" b="0" i="0" u="none" strike="noStrike" kern="1200" baseline="0" dirty="0">
                          <a:solidFill>
                            <a:schemeClr val="dk1"/>
                          </a:solidFill>
                          <a:latin typeface="+mn-lt"/>
                          <a:ea typeface="+mn-ea"/>
                          <a:cs typeface="+mn-cs"/>
                        </a:rPr>
                        <a:t> </a:t>
                      </a:r>
                      <a:r>
                        <a:rPr lang="ro-RO" sz="1600" dirty="0"/>
                        <a:t>(IFRS 16,  Anexa A)</a:t>
                      </a:r>
                      <a:endParaRPr lang="en-US" sz="1600" b="0" dirty="0">
                        <a:solidFill>
                          <a:schemeClr val="tx1"/>
                        </a:solidFill>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r h="902638">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1600" b="1" i="0" u="none" strike="noStrike" kern="1200" baseline="0" dirty="0">
                          <a:solidFill>
                            <a:schemeClr val="dk1"/>
                          </a:solidFill>
                          <a:latin typeface="+mn-lt"/>
                          <a:ea typeface="+mn-ea"/>
                          <a:cs typeface="+mn-cs"/>
                        </a:rPr>
                        <a:t>Contractul de leasing pe termen scurt </a:t>
                      </a:r>
                      <a:r>
                        <a:rPr lang="ro-RO" sz="1600" b="0" i="0" u="none" strike="noStrike" kern="1200" baseline="0" dirty="0">
                          <a:solidFill>
                            <a:schemeClr val="dk1"/>
                          </a:solidFill>
                          <a:latin typeface="+mn-lt"/>
                          <a:ea typeface="+mn-ea"/>
                          <a:cs typeface="+mn-cs"/>
                        </a:rPr>
                        <a:t> reprezintă un </a:t>
                      </a:r>
                      <a:r>
                        <a:rPr lang="vi-VN" sz="1600" b="1" i="0" u="none" strike="noStrike" kern="1200" baseline="0" dirty="0">
                          <a:solidFill>
                            <a:schemeClr val="dk1"/>
                          </a:solidFill>
                          <a:latin typeface="+mn-lt"/>
                          <a:ea typeface="+mn-ea"/>
                          <a:cs typeface="+mn-cs"/>
                        </a:rPr>
                        <a:t>contract de leasing </a:t>
                      </a:r>
                      <a:r>
                        <a:rPr lang="vi-VN" sz="1600" b="0" i="0" u="none" strike="noStrike" kern="1200" baseline="0" dirty="0">
                          <a:solidFill>
                            <a:schemeClr val="dk1"/>
                          </a:solidFill>
                          <a:latin typeface="+mn-lt"/>
                          <a:ea typeface="+mn-ea"/>
                          <a:cs typeface="+mn-cs"/>
                        </a:rPr>
                        <a:t>care, la </a:t>
                      </a:r>
                      <a:r>
                        <a:rPr lang="vi-VN" sz="1600" b="1" i="0" u="none" strike="noStrike" kern="1200" baseline="0" dirty="0">
                          <a:solidFill>
                            <a:schemeClr val="dk1"/>
                          </a:solidFill>
                          <a:latin typeface="+mn-lt"/>
                          <a:ea typeface="+mn-ea"/>
                          <a:cs typeface="+mn-cs"/>
                        </a:rPr>
                        <a:t>data începerii derulării </a:t>
                      </a:r>
                      <a:r>
                        <a:rPr lang="vi-VN" sz="1600" b="0" i="0" u="none" strike="noStrike" kern="1200" baseline="0" dirty="0">
                          <a:solidFill>
                            <a:schemeClr val="dk1"/>
                          </a:solidFill>
                          <a:latin typeface="+mn-lt"/>
                          <a:ea typeface="+mn-ea"/>
                          <a:cs typeface="+mn-cs"/>
                        </a:rPr>
                        <a:t>sale,</a:t>
                      </a:r>
                      <a:r>
                        <a:rPr lang="ro-RO" sz="1600" b="0" i="0" u="none" strike="noStrike" kern="1200" baseline="0" dirty="0">
                          <a:solidFill>
                            <a:schemeClr val="dk1"/>
                          </a:solidFill>
                          <a:latin typeface="+mn-lt"/>
                          <a:ea typeface="+mn-ea"/>
                          <a:cs typeface="+mn-cs"/>
                        </a:rPr>
                        <a:t> </a:t>
                      </a:r>
                      <a:r>
                        <a:rPr lang="vi-VN" sz="1600" b="0" i="0" u="none" strike="noStrike" kern="1200" baseline="0" dirty="0">
                          <a:solidFill>
                            <a:schemeClr val="dk1"/>
                          </a:solidFill>
                          <a:latin typeface="+mn-lt"/>
                          <a:ea typeface="+mn-ea"/>
                          <a:cs typeface="+mn-cs"/>
                        </a:rPr>
                        <a:t>are o </a:t>
                      </a:r>
                      <a:r>
                        <a:rPr lang="vi-VN" sz="1600" b="1" i="0" u="none" strike="noStrike" kern="1200" baseline="0" dirty="0">
                          <a:solidFill>
                            <a:schemeClr val="dk1"/>
                          </a:solidFill>
                          <a:latin typeface="+mn-lt"/>
                          <a:ea typeface="+mn-ea"/>
                          <a:cs typeface="+mn-cs"/>
                        </a:rPr>
                        <a:t>durată </a:t>
                      </a:r>
                      <a:r>
                        <a:rPr lang="vi-VN" sz="1600" b="0" i="0" u="none" strike="noStrike" kern="1200" baseline="0" dirty="0">
                          <a:solidFill>
                            <a:schemeClr val="dk1"/>
                          </a:solidFill>
                          <a:latin typeface="+mn-lt"/>
                          <a:ea typeface="+mn-ea"/>
                          <a:cs typeface="+mn-cs"/>
                        </a:rPr>
                        <a:t>de cel mult 12 luni. Un contract de leasing care</a:t>
                      </a:r>
                      <a:r>
                        <a:rPr lang="ro-RO" sz="1600" b="0" i="0" u="none" strike="noStrike" kern="1200" baseline="0" dirty="0">
                          <a:solidFill>
                            <a:schemeClr val="dk1"/>
                          </a:solidFill>
                          <a:latin typeface="+mn-lt"/>
                          <a:ea typeface="+mn-ea"/>
                          <a:cs typeface="+mn-cs"/>
                        </a:rPr>
                        <a:t> include </a:t>
                      </a:r>
                      <a:r>
                        <a:rPr lang="vi-VN" sz="1600" b="0" i="0" u="none" strike="noStrike" kern="1200" baseline="0" dirty="0">
                          <a:solidFill>
                            <a:schemeClr val="dk1"/>
                          </a:solidFill>
                          <a:latin typeface="+mn-lt"/>
                          <a:ea typeface="+mn-ea"/>
                          <a:cs typeface="+mn-cs"/>
                        </a:rPr>
                        <a:t>o opţiune de cumpărare nu este un contract de leasing</a:t>
                      </a:r>
                      <a:r>
                        <a:rPr lang="ro-RO" sz="1600" b="0" i="0" u="none" strike="noStrike" kern="1200" baseline="0" dirty="0">
                          <a:solidFill>
                            <a:schemeClr val="dk1"/>
                          </a:solidFill>
                          <a:latin typeface="+mn-lt"/>
                          <a:ea typeface="+mn-ea"/>
                          <a:cs typeface="+mn-cs"/>
                        </a:rPr>
                        <a:t> pe termen scurt. </a:t>
                      </a:r>
                      <a:r>
                        <a:rPr lang="ro-RO" sz="1600" dirty="0"/>
                        <a:t>(IFRS 16,  Anexa A)</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3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51319" y="1363564"/>
            <a:ext cx="10041359" cy="4971921"/>
          </a:xfrm>
        </p:spPr>
        <p:txBody>
          <a:bodyPr>
            <a:normAutofit fontScale="92500" lnSpcReduction="20000"/>
          </a:bodyPr>
          <a:lstStyle/>
          <a:p>
            <a:pPr marL="0" indent="0">
              <a:lnSpc>
                <a:spcPct val="150000"/>
              </a:lnSpc>
              <a:spcBef>
                <a:spcPts val="600"/>
              </a:spcBef>
              <a:buNone/>
              <a:defRPr/>
            </a:pPr>
            <a:r>
              <a:rPr lang="ro-RO" sz="2400" b="1" dirty="0">
                <a:solidFill>
                  <a:srgbClr val="FF0000"/>
                </a:solidFill>
              </a:rPr>
              <a:t>OBIECTIVE:</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Identificarea diferențelor existente față de referențialul contabil național: OMFP 1802/2014</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Particularități privind aplicarea IAS 40 Investiții imobiliare:</a:t>
            </a:r>
          </a:p>
          <a:p>
            <a:pPr lvl="1" algn="just">
              <a:lnSpc>
                <a:spcPct val="150000"/>
              </a:lnSpc>
              <a:spcBef>
                <a:spcPts val="600"/>
              </a:spcBef>
              <a:buClr>
                <a:srgbClr val="0070C0"/>
              </a:buClr>
              <a:buFont typeface="Wingdings" pitchFamily="2" charset="2"/>
              <a:buChar char="ü"/>
              <a:defRPr/>
            </a:pPr>
            <a:r>
              <a:rPr lang="ro-RO" sz="2300" b="1" i="1" dirty="0">
                <a:solidFill>
                  <a:srgbClr val="0070C0"/>
                </a:solidFill>
              </a:rPr>
              <a:t>Transferul de la imobilizări corporale evaluate la cost la investiții imobiliare evaluate la valoarea justă</a:t>
            </a:r>
          </a:p>
          <a:p>
            <a:pPr lvl="1" algn="just">
              <a:lnSpc>
                <a:spcPct val="150000"/>
              </a:lnSpc>
              <a:spcBef>
                <a:spcPts val="600"/>
              </a:spcBef>
              <a:buClr>
                <a:srgbClr val="0070C0"/>
              </a:buClr>
              <a:buFont typeface="Wingdings" pitchFamily="2" charset="2"/>
              <a:buChar char="ü"/>
              <a:defRPr/>
            </a:pPr>
            <a:r>
              <a:rPr lang="ro-RO" sz="2300" b="1" i="1" dirty="0">
                <a:solidFill>
                  <a:srgbClr val="0070C0"/>
                </a:solidFill>
              </a:rPr>
              <a:t>Transferul de la investiții imobiliare evaluate la valoarea justă la imobilizări corporale </a:t>
            </a:r>
          </a:p>
          <a:p>
            <a:pPr lvl="1" algn="just">
              <a:lnSpc>
                <a:spcPct val="150000"/>
              </a:lnSpc>
              <a:spcBef>
                <a:spcPts val="600"/>
              </a:spcBef>
              <a:buClr>
                <a:srgbClr val="0070C0"/>
              </a:buClr>
              <a:buFont typeface="Wingdings" pitchFamily="2" charset="2"/>
              <a:buChar char="ü"/>
              <a:defRPr/>
            </a:pPr>
            <a:r>
              <a:rPr lang="ro-RO" sz="2300" b="1" i="1" dirty="0">
                <a:solidFill>
                  <a:srgbClr val="0070C0"/>
                </a:solidFill>
              </a:rPr>
              <a:t>Vânzarea investițiilor imobiliare evaluate la valoarea justă</a:t>
            </a:r>
          </a:p>
          <a:p>
            <a:pPr lvl="1" algn="just">
              <a:lnSpc>
                <a:spcPct val="150000"/>
              </a:lnSpc>
              <a:spcBef>
                <a:spcPts val="600"/>
              </a:spcBef>
              <a:buClr>
                <a:srgbClr val="0070C0"/>
              </a:buClr>
              <a:buFont typeface="Wingdings" pitchFamily="2" charset="2"/>
              <a:buChar char="ü"/>
              <a:defRPr/>
            </a:pPr>
            <a:r>
              <a:rPr lang="ro-RO" sz="2300" b="1" i="1" dirty="0">
                <a:solidFill>
                  <a:srgbClr val="0070C0"/>
                </a:solidFill>
              </a:rPr>
              <a:t>Vânzarea investițiilor imobiliare evaluate la cost</a:t>
            </a:r>
          </a:p>
          <a:p>
            <a:pPr lvl="1" algn="just">
              <a:lnSpc>
                <a:spcPct val="150000"/>
              </a:lnSpc>
              <a:spcBef>
                <a:spcPts val="600"/>
              </a:spcBef>
              <a:buClr>
                <a:srgbClr val="0070C0"/>
              </a:buClr>
              <a:buFont typeface="Wingdings" pitchFamily="2" charset="2"/>
              <a:buChar char="ü"/>
              <a:defRPr/>
            </a:pPr>
            <a:endParaRPr lang="ro-RO" sz="2300" b="1" i="1" dirty="0">
              <a:solidFill>
                <a:srgbClr val="0070C0"/>
              </a:solidFill>
            </a:endParaRPr>
          </a:p>
        </p:txBody>
      </p:sp>
      <p:sp>
        <p:nvSpPr>
          <p:cNvPr id="2" name="Title 1"/>
          <p:cNvSpPr>
            <a:spLocks noGrp="1"/>
          </p:cNvSpPr>
          <p:nvPr>
            <p:ph type="title" idx="4294967295"/>
          </p:nvPr>
        </p:nvSpPr>
        <p:spPr>
          <a:xfrm>
            <a:off x="0" y="414338"/>
            <a:ext cx="7737475" cy="812800"/>
          </a:xfrm>
        </p:spPr>
        <p:txBody>
          <a:bodyPr/>
          <a:lstStyle/>
          <a:p>
            <a:pPr algn="ctr" eaLnBrk="1" hangingPunct="1">
              <a:defRPr/>
            </a:pPr>
            <a:r>
              <a:rPr lang="fr-FR" b="1" cap="all" dirty="0"/>
              <a:t>IAS</a:t>
            </a:r>
            <a:r>
              <a:rPr lang="fr-FR" b="1" dirty="0">
                <a:solidFill>
                  <a:srgbClr val="002060"/>
                </a:solidFill>
                <a:latin typeface="Arial Narrow" pitchFamily="34" charset="0"/>
              </a:rPr>
              <a:t> </a:t>
            </a:r>
            <a:r>
              <a:rPr lang="ro-MO" b="1" cap="all" dirty="0"/>
              <a:t>40</a:t>
            </a:r>
            <a:r>
              <a:rPr lang="fr-FR" b="1" cap="all" dirty="0"/>
              <a:t> </a:t>
            </a:r>
            <a:r>
              <a:rPr lang="ro-MO" b="1" cap="all" dirty="0"/>
              <a:t>investiții imobiliare</a:t>
            </a:r>
            <a:endParaRPr lang="en-GB" dirty="0"/>
          </a:p>
        </p:txBody>
      </p:sp>
    </p:spTree>
    <p:extLst>
      <p:ext uri="{BB962C8B-B14F-4D97-AF65-F5344CB8AC3E}">
        <p14:creationId xmlns:p14="http://schemas.microsoft.com/office/powerpoint/2010/main" val="2797442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17482" y="921510"/>
            <a:ext cx="8004175" cy="4521200"/>
          </a:xfrm>
        </p:spPr>
        <p:txBody>
          <a:bodyPr>
            <a:normAutofit/>
          </a:bodyPr>
          <a:lstStyle/>
          <a:p>
            <a:pPr marL="0" indent="0" algn="just">
              <a:lnSpc>
                <a:spcPct val="150000"/>
              </a:lnSpc>
              <a:spcBef>
                <a:spcPts val="600"/>
              </a:spcBef>
              <a:buClr>
                <a:srgbClr val="0070C0"/>
              </a:buClr>
              <a:buNone/>
              <a:defRPr/>
            </a:pPr>
            <a:r>
              <a:rPr lang="ro-RO" sz="2600" b="1" i="1" dirty="0"/>
              <a:t> </a:t>
            </a:r>
            <a:r>
              <a:rPr lang="ro-RO" sz="2000" b="1" i="1" dirty="0"/>
              <a:t>Condiții pentru recunoașterea unui contract de leasing financiar</a:t>
            </a:r>
            <a:endParaRPr lang="ro-MO" sz="2000" b="1" i="1" dirty="0"/>
          </a:p>
        </p:txBody>
      </p:sp>
      <p:sp>
        <p:nvSpPr>
          <p:cNvPr id="2" name="Title 1"/>
          <p:cNvSpPr>
            <a:spLocks noGrp="1"/>
          </p:cNvSpPr>
          <p:nvPr>
            <p:ph type="title" idx="4294967295"/>
          </p:nvPr>
        </p:nvSpPr>
        <p:spPr>
          <a:xfrm>
            <a:off x="0" y="414338"/>
            <a:ext cx="7737475" cy="812800"/>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43309965"/>
              </p:ext>
            </p:extLst>
          </p:nvPr>
        </p:nvGraphicFramePr>
        <p:xfrm>
          <a:off x="1272209" y="1525992"/>
          <a:ext cx="10088217" cy="466661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123924">
                  <a:extLst>
                    <a:ext uri="{9D8B030D-6E8A-4147-A177-3AD203B41FA5}">
                      <a16:colId xmlns:a16="http://schemas.microsoft.com/office/drawing/2014/main" val="20000"/>
                    </a:ext>
                  </a:extLst>
                </a:gridCol>
                <a:gridCol w="1964293">
                  <a:extLst>
                    <a:ext uri="{9D8B030D-6E8A-4147-A177-3AD203B41FA5}">
                      <a16:colId xmlns:a16="http://schemas.microsoft.com/office/drawing/2014/main" val="20001"/>
                    </a:ext>
                  </a:extLst>
                </a:gridCol>
              </a:tblGrid>
              <a:tr h="284425">
                <a:tc>
                  <a:txBody>
                    <a:bodyPr/>
                    <a:lstStyle/>
                    <a:p>
                      <a:pPr algn="just">
                        <a:lnSpc>
                          <a:spcPct val="150000"/>
                        </a:lnSpc>
                      </a:pPr>
                      <a:r>
                        <a:rPr lang="ro-RO" sz="1800" dirty="0">
                          <a:solidFill>
                            <a:schemeClr val="tx1"/>
                          </a:solidFill>
                        </a:rPr>
                        <a:t> Ordonanța 51/1997</a:t>
                      </a:r>
                      <a:r>
                        <a:rPr lang="en-US" sz="1800" dirty="0">
                          <a:solidFill>
                            <a:schemeClr val="tx1"/>
                          </a:solidFill>
                        </a:rPr>
                        <a:t> </a:t>
                      </a:r>
                      <a:r>
                        <a:rPr lang="ro-RO" sz="1800" dirty="0">
                          <a:solidFill>
                            <a:schemeClr val="tx1"/>
                          </a:solidFill>
                        </a:rPr>
                        <a:t>și</a:t>
                      </a:r>
                      <a:r>
                        <a:rPr lang="ro-RO" sz="1800" baseline="0" dirty="0">
                          <a:solidFill>
                            <a:schemeClr val="tx1"/>
                          </a:solidFill>
                        </a:rPr>
                        <a:t> OMFP 1802/2014</a:t>
                      </a:r>
                      <a:endParaRPr lang="ro-RO" sz="1800" dirty="0">
                        <a:solidFill>
                          <a:schemeClr val="tx1"/>
                        </a:solidFill>
                      </a:endParaRPr>
                    </a:p>
                  </a:txBody>
                  <a:tcPr/>
                </a:tc>
                <a:tc>
                  <a:txBody>
                    <a:bodyPr/>
                    <a:lstStyle/>
                    <a:p>
                      <a:pPr algn="just">
                        <a:lnSpc>
                          <a:spcPct val="150000"/>
                        </a:lnSpc>
                      </a:pPr>
                      <a:r>
                        <a:rPr lang="ro-RO" sz="1800" dirty="0">
                          <a:solidFill>
                            <a:schemeClr val="tx1"/>
                          </a:solidFill>
                        </a:rPr>
                        <a:t>IFRS</a:t>
                      </a:r>
                      <a:r>
                        <a:rPr lang="ro-RO" sz="1800" baseline="0" dirty="0">
                          <a:solidFill>
                            <a:schemeClr val="tx1"/>
                          </a:solidFill>
                        </a:rPr>
                        <a:t> 16</a:t>
                      </a:r>
                      <a:endParaRPr lang="ro-RO" sz="1800" dirty="0">
                        <a:solidFill>
                          <a:schemeClr val="tx1"/>
                        </a:solidFill>
                      </a:endParaRPr>
                    </a:p>
                  </a:txBody>
                  <a:tcPr/>
                </a:tc>
                <a:extLst>
                  <a:ext uri="{0D108BD9-81ED-4DB2-BD59-A6C34878D82A}">
                    <a16:rowId xmlns:a16="http://schemas.microsoft.com/office/drawing/2014/main" val="10000"/>
                  </a:ext>
                </a:extLst>
              </a:tr>
              <a:tr h="902638">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Un contract de leasing </a:t>
                      </a:r>
                      <a:r>
                        <a:rPr lang="en-US" sz="1800" b="1" kern="1200" dirty="0" err="1">
                          <a:solidFill>
                            <a:schemeClr val="dk1"/>
                          </a:solidFill>
                          <a:effectLst/>
                          <a:latin typeface="+mn-lt"/>
                          <a:ea typeface="+mn-ea"/>
                          <a:cs typeface="+mn-cs"/>
                        </a:rPr>
                        <a:t>este</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recunoscut</a:t>
                      </a:r>
                      <a:r>
                        <a:rPr lang="en-US" sz="1800" b="1"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ca</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leasing </a:t>
                      </a:r>
                      <a:r>
                        <a:rPr lang="en-US" sz="1800" b="1" kern="1200" dirty="0" err="1">
                          <a:solidFill>
                            <a:schemeClr val="dk1"/>
                          </a:solidFill>
                          <a:effectLst/>
                          <a:latin typeface="+mn-lt"/>
                          <a:ea typeface="+mn-ea"/>
                          <a:cs typeface="+mn-cs"/>
                        </a:rPr>
                        <a:t>financiar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dacă</a:t>
                      </a:r>
                      <a:r>
                        <a:rPr lang="en-US" sz="1800"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îndeplineşte</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cel</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puţin</a:t>
                      </a:r>
                      <a:r>
                        <a:rPr lang="en-US" sz="1800" b="1"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una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dintre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următoarele</a:t>
                      </a:r>
                      <a:r>
                        <a:rPr lang="en-US" sz="1800" kern="1200" dirty="0">
                          <a:solidFill>
                            <a:schemeClr val="dk1"/>
                          </a:solidFill>
                          <a:effectLst/>
                          <a:latin typeface="+mn-lt"/>
                          <a:ea typeface="+mn-ea"/>
                          <a:cs typeface="+mn-cs"/>
                        </a:rPr>
                        <a:t> </a:t>
                      </a:r>
                      <a:r>
                        <a:rPr lang="en-US" sz="1800" b="1" kern="1200" dirty="0" err="1">
                          <a:solidFill>
                            <a:schemeClr val="dk1"/>
                          </a:solidFill>
                          <a:effectLst/>
                          <a:latin typeface="+mn-lt"/>
                          <a:ea typeface="+mn-ea"/>
                          <a:cs typeface="+mn-cs"/>
                        </a:rPr>
                        <a:t>condiţii</a:t>
                      </a:r>
                      <a:r>
                        <a:rPr lang="ro-RO" sz="1800" b="1" kern="1200" dirty="0">
                          <a:solidFill>
                            <a:schemeClr val="dk1"/>
                          </a:solidFill>
                          <a:effectLst/>
                          <a:latin typeface="+mn-lt"/>
                          <a:ea typeface="+mn-ea"/>
                          <a:cs typeface="+mn-cs"/>
                        </a:rPr>
                        <a:t> </a:t>
                      </a:r>
                      <a:r>
                        <a:rPr lang="ro-RO" sz="1800" b="0" kern="1200" dirty="0">
                          <a:solidFill>
                            <a:schemeClr val="dk1"/>
                          </a:solidFill>
                          <a:effectLst/>
                          <a:latin typeface="+mn-lt"/>
                          <a:ea typeface="+mn-ea"/>
                          <a:cs typeface="+mn-cs"/>
                        </a:rPr>
                        <a:t>(OMFP </a:t>
                      </a:r>
                      <a:r>
                        <a:rPr lang="ro-RO" sz="1800" b="0" kern="1200" baseline="0" dirty="0">
                          <a:solidFill>
                            <a:schemeClr val="dk1"/>
                          </a:solidFill>
                          <a:effectLst/>
                          <a:latin typeface="+mn-lt"/>
                          <a:ea typeface="+mn-ea"/>
                          <a:cs typeface="+mn-cs"/>
                        </a:rPr>
                        <a:t>1</a:t>
                      </a:r>
                      <a:r>
                        <a:rPr lang="ro-RO" sz="1800" kern="1200" baseline="0" dirty="0">
                          <a:solidFill>
                            <a:schemeClr val="dk1"/>
                          </a:solidFill>
                          <a:effectLst/>
                          <a:latin typeface="+mn-lt"/>
                          <a:ea typeface="+mn-ea"/>
                          <a:cs typeface="+mn-cs"/>
                        </a:rPr>
                        <a:t>802/2014,</a:t>
                      </a:r>
                      <a:r>
                        <a:rPr lang="en-US" sz="1800" kern="1200" dirty="0">
                          <a:solidFill>
                            <a:schemeClr val="dk1"/>
                          </a:solidFill>
                          <a:effectLst/>
                          <a:latin typeface="+mn-lt"/>
                          <a:ea typeface="+mn-ea"/>
                          <a:cs typeface="+mn-cs"/>
                        </a:rPr>
                        <a:t> (213(2))</a:t>
                      </a:r>
                      <a:r>
                        <a:rPr lang="en-US" sz="1800" b="1" kern="1200" dirty="0">
                          <a:solidFill>
                            <a:schemeClr val="dk1"/>
                          </a:solidFill>
                          <a:effectLst/>
                          <a:latin typeface="+mn-lt"/>
                          <a:ea typeface="+mn-ea"/>
                          <a:cs typeface="+mn-cs"/>
                        </a:rPr>
                        <a:t>:</a:t>
                      </a:r>
                      <a:endParaRPr lang="ro-RO" sz="1800" kern="1200" dirty="0">
                        <a:solidFill>
                          <a:schemeClr val="dk1"/>
                        </a:solidFill>
                        <a:effectLst/>
                        <a:latin typeface="+mn-lt"/>
                        <a:ea typeface="+mn-ea"/>
                        <a:cs typeface="+mn-cs"/>
                      </a:endParaRPr>
                    </a:p>
                    <a:p>
                      <a:pPr marL="342900" indent="-342900" algn="just">
                        <a:buFont typeface="+mj-lt"/>
                        <a:buAutoNum type="alphaLcParenR"/>
                      </a:pPr>
                      <a:r>
                        <a:rPr lang="en-US" sz="1800" kern="1200" dirty="0" err="1">
                          <a:solidFill>
                            <a:schemeClr val="dk1"/>
                          </a:solidFill>
                          <a:effectLst/>
                          <a:latin typeface="+mn-lt"/>
                          <a:ea typeface="+mn-ea"/>
                          <a:cs typeface="+mn-cs"/>
                        </a:rPr>
                        <a:t>leasingul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transferă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locatarului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titlul</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proprietate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asupra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bunului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până</a:t>
                      </a:r>
                      <a:r>
                        <a:rPr lang="en-US" sz="1800" kern="1200" dirty="0">
                          <a:solidFill>
                            <a:schemeClr val="dk1"/>
                          </a:solidFill>
                          <a:effectLst/>
                          <a:latin typeface="+mn-lt"/>
                          <a:ea typeface="+mn-ea"/>
                          <a:cs typeface="+mn-cs"/>
                        </a:rPr>
                        <a:t> la </a:t>
                      </a:r>
                      <a:r>
                        <a:rPr lang="en-US" sz="1800" kern="1200" dirty="0" err="1">
                          <a:solidFill>
                            <a:schemeClr val="dk1"/>
                          </a:solidFill>
                          <a:effectLst/>
                          <a:latin typeface="+mn-lt"/>
                          <a:ea typeface="+mn-ea"/>
                          <a:cs typeface="+mn-cs"/>
                        </a:rPr>
                        <a:t>sfârşitul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duratei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contractului</a:t>
                      </a:r>
                      <a:r>
                        <a:rPr lang="en-US" sz="1800" kern="1200" dirty="0">
                          <a:solidFill>
                            <a:schemeClr val="dk1"/>
                          </a:solidFill>
                          <a:effectLst/>
                          <a:latin typeface="+mn-lt"/>
                          <a:ea typeface="+mn-ea"/>
                          <a:cs typeface="+mn-cs"/>
                        </a:rPr>
                        <a:t> de leasing;</a:t>
                      </a:r>
                      <a:endParaRPr lang="ro-RO" sz="1800" kern="1200" dirty="0">
                        <a:solidFill>
                          <a:schemeClr val="dk1"/>
                        </a:solidFill>
                        <a:effectLst/>
                        <a:latin typeface="+mn-lt"/>
                        <a:ea typeface="+mn-ea"/>
                        <a:cs typeface="+mn-cs"/>
                      </a:endParaRPr>
                    </a:p>
                    <a:p>
                      <a:pPr marL="342900" indent="-342900" algn="just">
                        <a:buFont typeface="+mj-lt"/>
                        <a:buAutoNum type="alphaLcParenR"/>
                      </a:pPr>
                      <a:r>
                        <a:rPr lang="en-US" sz="1800" kern="1200" dirty="0" err="1">
                          <a:solidFill>
                            <a:schemeClr val="dk1"/>
                          </a:solidFill>
                          <a:effectLst/>
                          <a:latin typeface="+mn-lt"/>
                          <a:ea typeface="+mn-ea"/>
                          <a:cs typeface="+mn-cs"/>
                        </a:rPr>
                        <a:t>locatarul</a:t>
                      </a:r>
                      <a:r>
                        <a:rPr lang="en-US" sz="1800" kern="1200" dirty="0">
                          <a:solidFill>
                            <a:schemeClr val="dk1"/>
                          </a:solidFill>
                          <a:effectLst/>
                          <a:latin typeface="+mn-lt"/>
                          <a:ea typeface="+mn-ea"/>
                          <a:cs typeface="+mn-cs"/>
                        </a:rPr>
                        <a:t> are </a:t>
                      </a:r>
                      <a:r>
                        <a:rPr lang="en-US" sz="1800" kern="1200" dirty="0" err="1">
                          <a:solidFill>
                            <a:schemeClr val="dk1"/>
                          </a:solidFill>
                          <a:effectLst/>
                          <a:latin typeface="+mn-lt"/>
                          <a:ea typeface="+mn-ea"/>
                          <a:cs typeface="+mn-cs"/>
                        </a:rPr>
                        <a:t>opţiunea</a:t>
                      </a:r>
                      <a:r>
                        <a:rPr lang="en-US" sz="1800" kern="1200" dirty="0">
                          <a:solidFill>
                            <a:schemeClr val="dk1"/>
                          </a:solidFill>
                          <a:effectLst/>
                          <a:latin typeface="+mn-lt"/>
                          <a:ea typeface="+mn-ea"/>
                          <a:cs typeface="+mn-cs"/>
                        </a:rPr>
                        <a:t> de a </a:t>
                      </a:r>
                      <a:r>
                        <a:rPr lang="en-US" sz="1800" kern="1200" dirty="0" err="1">
                          <a:solidFill>
                            <a:schemeClr val="dk1"/>
                          </a:solidFill>
                          <a:effectLst/>
                          <a:latin typeface="+mn-lt"/>
                          <a:ea typeface="+mn-ea"/>
                          <a:cs typeface="+mn-cs"/>
                        </a:rPr>
                        <a:t>cumpăra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bunul</a:t>
                      </a:r>
                      <a:r>
                        <a:rPr lang="en-US" sz="1800" kern="1200" dirty="0">
                          <a:solidFill>
                            <a:schemeClr val="dk1"/>
                          </a:solidFill>
                          <a:effectLst/>
                          <a:latin typeface="+mn-lt"/>
                          <a:ea typeface="+mn-ea"/>
                          <a:cs typeface="+mn-cs"/>
                        </a:rPr>
                        <a:t> la un </a:t>
                      </a:r>
                      <a:r>
                        <a:rPr lang="en-US" sz="1800" kern="1200" dirty="0" err="1">
                          <a:solidFill>
                            <a:schemeClr val="dk1"/>
                          </a:solidFill>
                          <a:effectLst/>
                          <a:latin typeface="+mn-lt"/>
                          <a:ea typeface="+mn-ea"/>
                          <a:cs typeface="+mn-cs"/>
                        </a:rPr>
                        <a:t>preţ</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estimat</a:t>
                      </a:r>
                      <a:r>
                        <a:rPr lang="en-US" sz="1800" kern="1200" dirty="0">
                          <a:solidFill>
                            <a:schemeClr val="dk1"/>
                          </a:solidFill>
                          <a:effectLst/>
                          <a:latin typeface="+mn-lt"/>
                          <a:ea typeface="+mn-ea"/>
                          <a:cs typeface="+mn-cs"/>
                        </a:rPr>
                        <a:t> a fi </a:t>
                      </a:r>
                      <a:r>
                        <a:rPr lang="en-US" sz="1800" kern="1200" dirty="0" err="1">
                          <a:solidFill>
                            <a:schemeClr val="dk1"/>
                          </a:solidFill>
                          <a:effectLst/>
                          <a:latin typeface="+mn-lt"/>
                          <a:ea typeface="+mn-ea"/>
                          <a:cs typeface="+mn-cs"/>
                        </a:rPr>
                        <a:t>suficient</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mic</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comparaţie</a:t>
                      </a:r>
                      <a:r>
                        <a:rPr lang="en-US" sz="1800" kern="1200" dirty="0">
                          <a:solidFill>
                            <a:schemeClr val="dk1"/>
                          </a:solidFill>
                          <a:effectLst/>
                          <a:latin typeface="+mn-lt"/>
                          <a:ea typeface="+mn-ea"/>
                          <a:cs typeface="+mn-cs"/>
                        </a:rPr>
                        <a:t> cu </a:t>
                      </a:r>
                      <a:r>
                        <a:rPr lang="en-US" sz="1800" kern="1200" dirty="0" err="1">
                          <a:solidFill>
                            <a:schemeClr val="dk1"/>
                          </a:solidFill>
                          <a:effectLst/>
                          <a:latin typeface="+mn-lt"/>
                          <a:ea typeface="+mn-ea"/>
                          <a:cs typeface="+mn-cs"/>
                        </a:rPr>
                        <a:t>valoarea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justă</a:t>
                      </a:r>
                      <a:r>
                        <a:rPr lang="en-US" sz="1800" kern="1200" dirty="0">
                          <a:solidFill>
                            <a:schemeClr val="dk1"/>
                          </a:solidFill>
                          <a:effectLst/>
                          <a:latin typeface="+mn-lt"/>
                          <a:ea typeface="+mn-ea"/>
                          <a:cs typeface="+mn-cs"/>
                        </a:rPr>
                        <a:t> la data la care </a:t>
                      </a:r>
                      <a:r>
                        <a:rPr lang="en-US" sz="1800" kern="1200" dirty="0" err="1">
                          <a:solidFill>
                            <a:schemeClr val="dk1"/>
                          </a:solidFill>
                          <a:effectLst/>
                          <a:latin typeface="+mn-lt"/>
                          <a:ea typeface="+mn-ea"/>
                          <a:cs typeface="+mn-cs"/>
                        </a:rPr>
                        <a:t>opţiunea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devine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exercitabilă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astfel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încât</a:t>
                      </a:r>
                      <a:r>
                        <a:rPr lang="en-US" sz="1800" kern="1200" dirty="0">
                          <a:solidFill>
                            <a:schemeClr val="dk1"/>
                          </a:solidFill>
                          <a:effectLst/>
                          <a:latin typeface="+mn-lt"/>
                          <a:ea typeface="+mn-ea"/>
                          <a:cs typeface="+mn-cs"/>
                        </a:rPr>
                        <a:t>, la </a:t>
                      </a:r>
                      <a:r>
                        <a:rPr lang="en-US" sz="1800" kern="1200" dirty="0" err="1">
                          <a:solidFill>
                            <a:schemeClr val="dk1"/>
                          </a:solidFill>
                          <a:effectLst/>
                          <a:latin typeface="+mn-lt"/>
                          <a:ea typeface="+mn-ea"/>
                          <a:cs typeface="+mn-cs"/>
                        </a:rPr>
                        <a:t>începutul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contractului</a:t>
                      </a:r>
                      <a:r>
                        <a:rPr lang="en-US" sz="1800" kern="1200" dirty="0">
                          <a:solidFill>
                            <a:schemeClr val="dk1"/>
                          </a:solidFill>
                          <a:effectLst/>
                          <a:latin typeface="+mn-lt"/>
                          <a:ea typeface="+mn-ea"/>
                          <a:cs typeface="+mn-cs"/>
                        </a:rPr>
                        <a:t> de leasing, </a:t>
                      </a:r>
                      <a:r>
                        <a:rPr lang="en-US" sz="1800" kern="1200" dirty="0" err="1">
                          <a:solidFill>
                            <a:schemeClr val="dk1"/>
                          </a:solidFill>
                          <a:effectLst/>
                          <a:latin typeface="+mn-lt"/>
                          <a:ea typeface="+mn-ea"/>
                          <a:cs typeface="+mn-cs"/>
                        </a:rPr>
                        <a:t>există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mod </a:t>
                      </a:r>
                      <a:r>
                        <a:rPr lang="en-US" sz="1800" kern="1200" dirty="0" err="1">
                          <a:solidFill>
                            <a:schemeClr val="dk1"/>
                          </a:solidFill>
                          <a:effectLst/>
                          <a:latin typeface="+mn-lt"/>
                          <a:ea typeface="+mn-ea"/>
                          <a:cs typeface="+mn-cs"/>
                        </a:rPr>
                        <a:t>rezonabil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certitudinea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opţiunea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va</a:t>
                      </a:r>
                      <a:r>
                        <a:rPr lang="en-US" sz="1800" kern="1200" dirty="0">
                          <a:solidFill>
                            <a:schemeClr val="dk1"/>
                          </a:solidFill>
                          <a:effectLst/>
                          <a:latin typeface="+mn-lt"/>
                          <a:ea typeface="+mn-ea"/>
                          <a:cs typeface="+mn-cs"/>
                        </a:rPr>
                        <a:t> fi </a:t>
                      </a:r>
                      <a:r>
                        <a:rPr lang="en-US" sz="1800" kern="1200" dirty="0" err="1">
                          <a:solidFill>
                            <a:schemeClr val="dk1"/>
                          </a:solidFill>
                          <a:effectLst/>
                          <a:latin typeface="+mn-lt"/>
                          <a:ea typeface="+mn-ea"/>
                          <a:cs typeface="+mn-cs"/>
                        </a:rPr>
                        <a:t>exercitată</a:t>
                      </a:r>
                      <a:r>
                        <a:rPr lang="en-US" sz="1800" kern="1200" dirty="0">
                          <a:solidFill>
                            <a:schemeClr val="dk1"/>
                          </a:solidFill>
                          <a:effectLst/>
                          <a:latin typeface="+mn-lt"/>
                          <a:ea typeface="+mn-ea"/>
                          <a:cs typeface="+mn-cs"/>
                        </a:rPr>
                        <a:t>;</a:t>
                      </a:r>
                      <a:endParaRPr lang="ro-RO" sz="1800" kern="1200" dirty="0">
                        <a:solidFill>
                          <a:schemeClr val="dk1"/>
                        </a:solidFill>
                        <a:effectLst/>
                        <a:latin typeface="+mn-lt"/>
                        <a:ea typeface="+mn-ea"/>
                        <a:cs typeface="+mn-cs"/>
                      </a:endParaRPr>
                    </a:p>
                    <a:p>
                      <a:pPr marL="342900" indent="-342900" algn="just">
                        <a:buFont typeface="+mj-lt"/>
                        <a:buAutoNum type="alphaLcParenR"/>
                      </a:pPr>
                      <a:r>
                        <a:rPr lang="en-US" sz="1800" kern="1200" dirty="0" err="1">
                          <a:solidFill>
                            <a:schemeClr val="dk1"/>
                          </a:solidFill>
                          <a:effectLst/>
                          <a:latin typeface="+mn-lt"/>
                          <a:ea typeface="+mn-ea"/>
                          <a:cs typeface="+mn-cs"/>
                        </a:rPr>
                        <a:t>durata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contractului</a:t>
                      </a:r>
                      <a:r>
                        <a:rPr lang="en-US" sz="1800" kern="1200" dirty="0">
                          <a:solidFill>
                            <a:schemeClr val="dk1"/>
                          </a:solidFill>
                          <a:effectLst/>
                          <a:latin typeface="+mn-lt"/>
                          <a:ea typeface="+mn-ea"/>
                          <a:cs typeface="+mn-cs"/>
                        </a:rPr>
                        <a:t> de leasing </a:t>
                      </a:r>
                      <a:r>
                        <a:rPr lang="en-US" sz="1800" kern="1200" dirty="0" err="1">
                          <a:solidFill>
                            <a:schemeClr val="dk1"/>
                          </a:solidFill>
                          <a:effectLst/>
                          <a:latin typeface="+mn-lt"/>
                          <a:ea typeface="+mn-ea"/>
                          <a:cs typeface="+mn-cs"/>
                        </a:rPr>
                        <a:t>acoperă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mai</a:t>
                      </a:r>
                      <a:r>
                        <a:rPr lang="en-US" sz="1800" kern="1200" dirty="0">
                          <a:solidFill>
                            <a:schemeClr val="dk1"/>
                          </a:solidFill>
                          <a:effectLst/>
                          <a:latin typeface="+mn-lt"/>
                          <a:ea typeface="+mn-ea"/>
                          <a:cs typeface="+mn-cs"/>
                        </a:rPr>
                        <a:t> mare parte, </a:t>
                      </a:r>
                      <a:r>
                        <a:rPr lang="en-US" sz="1800" kern="1200" dirty="0" err="1">
                          <a:solidFill>
                            <a:schemeClr val="dk1"/>
                          </a:solidFill>
                          <a:effectLst/>
                          <a:latin typeface="+mn-lt"/>
                          <a:ea typeface="+mn-ea"/>
                          <a:cs typeface="+mn-cs"/>
                        </a:rPr>
                        <a:t>durata</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viaţă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economică</a:t>
                      </a:r>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bunului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chiar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dacă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titlul</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proprietate</a:t>
                      </a:r>
                      <a:r>
                        <a:rPr lang="en-US" sz="1800" kern="1200" dirty="0">
                          <a:solidFill>
                            <a:schemeClr val="dk1"/>
                          </a:solidFill>
                          <a:effectLst/>
                          <a:latin typeface="+mn-lt"/>
                          <a:ea typeface="+mn-ea"/>
                          <a:cs typeface="+mn-cs"/>
                        </a:rPr>
                        <a:t> nu </a:t>
                      </a:r>
                      <a:r>
                        <a:rPr lang="en-US" sz="1800" kern="1200" dirty="0" err="1">
                          <a:solidFill>
                            <a:schemeClr val="dk1"/>
                          </a:solidFill>
                          <a:effectLst/>
                          <a:latin typeface="+mn-lt"/>
                          <a:ea typeface="+mn-ea"/>
                          <a:cs typeface="+mn-cs"/>
                        </a:rPr>
                        <a:t>este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transferat</a:t>
                      </a:r>
                      <a:r>
                        <a:rPr lang="en-US" sz="1800" kern="1200" dirty="0">
                          <a:solidFill>
                            <a:schemeClr val="dk1"/>
                          </a:solidFill>
                          <a:effectLst/>
                          <a:latin typeface="+mn-lt"/>
                          <a:ea typeface="+mn-ea"/>
                          <a:cs typeface="+mn-cs"/>
                        </a:rPr>
                        <a:t>;</a:t>
                      </a:r>
                      <a:endParaRPr lang="ro-RO" sz="1800" kern="1200" dirty="0">
                        <a:solidFill>
                          <a:schemeClr val="dk1"/>
                        </a:solidFill>
                        <a:effectLst/>
                        <a:latin typeface="+mn-lt"/>
                        <a:ea typeface="+mn-ea"/>
                        <a:cs typeface="+mn-cs"/>
                      </a:endParaRPr>
                    </a:p>
                    <a:p>
                      <a:pPr marL="342900" indent="-342900" algn="just">
                        <a:buFont typeface="+mj-lt"/>
                        <a:buAutoNum type="alphaLcParenR"/>
                      </a:pPr>
                      <a:r>
                        <a:rPr lang="en-US" sz="1800" kern="1200" dirty="0" err="1">
                          <a:solidFill>
                            <a:schemeClr val="dk1"/>
                          </a:solidFill>
                          <a:effectLst/>
                          <a:latin typeface="+mn-lt"/>
                          <a:ea typeface="+mn-ea"/>
                          <a:cs typeface="+mn-cs"/>
                        </a:rPr>
                        <a:t>valoarea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totală</a:t>
                      </a:r>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ratelor</a:t>
                      </a:r>
                      <a:r>
                        <a:rPr lang="en-US" sz="1800" kern="1200" dirty="0">
                          <a:solidFill>
                            <a:schemeClr val="dk1"/>
                          </a:solidFill>
                          <a:effectLst/>
                          <a:latin typeface="+mn-lt"/>
                          <a:ea typeface="+mn-ea"/>
                          <a:cs typeface="+mn-cs"/>
                        </a:rPr>
                        <a:t> de leasing, </a:t>
                      </a:r>
                      <a:r>
                        <a:rPr lang="en-US" sz="1800" kern="1200" dirty="0" err="1">
                          <a:solidFill>
                            <a:schemeClr val="dk1"/>
                          </a:solidFill>
                          <a:effectLst/>
                          <a:latin typeface="+mn-lt"/>
                          <a:ea typeface="+mn-ea"/>
                          <a:cs typeface="+mn-cs"/>
                        </a:rPr>
                        <a:t>mai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puţin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cheltuielile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accesorii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mai</a:t>
                      </a:r>
                      <a:r>
                        <a:rPr lang="en-US" sz="1800" kern="1200" dirty="0">
                          <a:solidFill>
                            <a:schemeClr val="dk1"/>
                          </a:solidFill>
                          <a:effectLst/>
                          <a:latin typeface="+mn-lt"/>
                          <a:ea typeface="+mn-ea"/>
                          <a:cs typeface="+mn-cs"/>
                        </a:rPr>
                        <a:t> mare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egală</a:t>
                      </a:r>
                      <a:r>
                        <a:rPr lang="en-US" sz="1800" kern="1200" dirty="0">
                          <a:solidFill>
                            <a:schemeClr val="dk1"/>
                          </a:solidFill>
                          <a:effectLst/>
                          <a:latin typeface="+mn-lt"/>
                          <a:ea typeface="+mn-ea"/>
                          <a:cs typeface="+mn-cs"/>
                        </a:rPr>
                        <a:t> cu </a:t>
                      </a:r>
                      <a:r>
                        <a:rPr lang="en-US" sz="1800" kern="1200" dirty="0" err="1">
                          <a:solidFill>
                            <a:schemeClr val="dk1"/>
                          </a:solidFill>
                          <a:effectLst/>
                          <a:latin typeface="+mn-lt"/>
                          <a:ea typeface="+mn-ea"/>
                          <a:cs typeface="+mn-cs"/>
                        </a:rPr>
                        <a:t>valoarea</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intrare</a:t>
                      </a:r>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bunului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reprezentată</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valoarea</a:t>
                      </a:r>
                      <a:r>
                        <a:rPr lang="en-US" sz="1800" kern="1200" dirty="0">
                          <a:solidFill>
                            <a:schemeClr val="dk1"/>
                          </a:solidFill>
                          <a:effectLst/>
                          <a:latin typeface="+mn-lt"/>
                          <a:ea typeface="+mn-ea"/>
                          <a:cs typeface="+mn-cs"/>
                        </a:rPr>
                        <a:t> la care a </a:t>
                      </a:r>
                      <a:r>
                        <a:rPr lang="en-US" sz="1800" kern="1200" dirty="0" err="1">
                          <a:solidFill>
                            <a:schemeClr val="dk1"/>
                          </a:solidFill>
                          <a:effectLst/>
                          <a:latin typeface="+mn-lt"/>
                          <a:ea typeface="+mn-ea"/>
                          <a:cs typeface="+mn-cs"/>
                        </a:rPr>
                        <a:t>fost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achiziţionat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bunul</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către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finanţator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respectiv</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costul</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achiziţie</a:t>
                      </a:r>
                      <a:r>
                        <a:rPr lang="en-US" sz="1800" kern="1200" dirty="0">
                          <a:solidFill>
                            <a:schemeClr val="dk1"/>
                          </a:solidFill>
                          <a:effectLst/>
                          <a:latin typeface="+mn-lt"/>
                          <a:ea typeface="+mn-ea"/>
                          <a:cs typeface="+mn-cs"/>
                        </a:rPr>
                        <a:t>;</a:t>
                      </a:r>
                      <a:endParaRPr lang="ro-RO" sz="1800" kern="1200" dirty="0">
                        <a:solidFill>
                          <a:schemeClr val="dk1"/>
                        </a:solidFill>
                        <a:effectLst/>
                        <a:latin typeface="+mn-lt"/>
                        <a:ea typeface="+mn-ea"/>
                        <a:cs typeface="+mn-cs"/>
                      </a:endParaRPr>
                    </a:p>
                    <a:p>
                      <a:pPr marL="342900" indent="-342900" algn="just">
                        <a:buFont typeface="+mj-lt"/>
                        <a:buAutoNum type="alphaLcParenR"/>
                      </a:pPr>
                      <a:r>
                        <a:rPr lang="en-US" sz="1800" kern="1200" dirty="0" err="1">
                          <a:solidFill>
                            <a:schemeClr val="dk1"/>
                          </a:solidFill>
                          <a:effectLst/>
                          <a:latin typeface="+mn-lt"/>
                          <a:ea typeface="+mn-ea"/>
                          <a:cs typeface="+mn-cs"/>
                        </a:rPr>
                        <a:t>bunurile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constituie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obiectul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contractului</a:t>
                      </a:r>
                      <a:r>
                        <a:rPr lang="en-US" sz="1800" kern="1200" dirty="0">
                          <a:solidFill>
                            <a:schemeClr val="dk1"/>
                          </a:solidFill>
                          <a:effectLst/>
                          <a:latin typeface="+mn-lt"/>
                          <a:ea typeface="+mn-ea"/>
                          <a:cs typeface="+mn-cs"/>
                        </a:rPr>
                        <a:t> de leasing </a:t>
                      </a:r>
                      <a:r>
                        <a:rPr lang="en-US" sz="1800" kern="1200" dirty="0" err="1">
                          <a:solidFill>
                            <a:schemeClr val="dk1"/>
                          </a:solidFill>
                          <a:effectLst/>
                          <a:latin typeface="+mn-lt"/>
                          <a:ea typeface="+mn-ea"/>
                          <a:cs typeface="+mn-cs"/>
                        </a:rPr>
                        <a:t>sunt</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natură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specială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astfel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încât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numai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locatarul</a:t>
                      </a:r>
                      <a:r>
                        <a:rPr lang="en-US" sz="1800" kern="1200" dirty="0">
                          <a:solidFill>
                            <a:schemeClr val="dk1"/>
                          </a:solidFill>
                          <a:effectLst/>
                          <a:latin typeface="+mn-lt"/>
                          <a:ea typeface="+mn-ea"/>
                          <a:cs typeface="+mn-cs"/>
                        </a:rPr>
                        <a:t> le </a:t>
                      </a:r>
                      <a:r>
                        <a:rPr lang="en-US" sz="1800" kern="1200" dirty="0" err="1">
                          <a:solidFill>
                            <a:schemeClr val="dk1"/>
                          </a:solidFill>
                          <a:effectLst/>
                          <a:latin typeface="+mn-lt"/>
                          <a:ea typeface="+mn-ea"/>
                          <a:cs typeface="+mn-cs"/>
                        </a:rPr>
                        <a:t>poate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utiliza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fără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modificări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majore</a:t>
                      </a:r>
                      <a:r>
                        <a:rPr lang="en-US" sz="1800" kern="1200" dirty="0">
                          <a:solidFill>
                            <a:schemeClr val="dk1"/>
                          </a:solidFill>
                          <a:effectLst/>
                          <a:latin typeface="+mn-lt"/>
                          <a:ea typeface="+mn-ea"/>
                          <a:cs typeface="+mn-cs"/>
                        </a:rPr>
                        <a:t>.</a:t>
                      </a:r>
                      <a:r>
                        <a:rPr lang="ro-RO" sz="1800" kern="1200" baseline="0" dirty="0">
                          <a:solidFill>
                            <a:schemeClr val="dk1"/>
                          </a:solidFill>
                          <a:effectLst/>
                          <a:latin typeface="+mn-lt"/>
                          <a:ea typeface="+mn-ea"/>
                          <a:cs typeface="+mn-cs"/>
                        </a:rPr>
                        <a:t> </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1" indent="0" algn="just" defTabSz="685800" rtl="0" eaLnBrk="1" fontAlgn="auto" latinLnBrk="0" hangingPunct="1">
                        <a:lnSpc>
                          <a:spcPct val="100000"/>
                        </a:lnSpc>
                        <a:spcBef>
                          <a:spcPts val="0"/>
                        </a:spcBef>
                        <a:spcAft>
                          <a:spcPts val="0"/>
                        </a:spcAft>
                        <a:buClrTx/>
                        <a:buSzTx/>
                        <a:buFont typeface="Arial" pitchFamily="34" charset="0"/>
                        <a:buNone/>
                        <a:tabLst/>
                        <a:defRPr/>
                      </a:pPr>
                      <a:r>
                        <a:rPr lang="ro-RO" sz="1800" dirty="0"/>
                        <a:t> NU</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5074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32ED3FA-1F29-48F2-B193-98EF362E4A71}" type="slidenum">
              <a:rPr lang="en-US" altLang="en-US" sz="1200">
                <a:solidFill>
                  <a:srgbClr val="FFFFFF"/>
                </a:solidFill>
                <a:latin typeface="Arial" charset="0"/>
              </a:rPr>
              <a:pPr/>
              <a:t>41</a:t>
            </a:fld>
            <a:endParaRPr lang="en-US" altLang="en-US" sz="1200">
              <a:solidFill>
                <a:srgbClr val="FFFFFF"/>
              </a:solidFill>
              <a:latin typeface="Arial" charset="0"/>
            </a:endParaRPr>
          </a:p>
        </p:txBody>
      </p:sp>
      <p:sp>
        <p:nvSpPr>
          <p:cNvPr id="2" name="Content Placeholder 1"/>
          <p:cNvSpPr>
            <a:spLocks noGrp="1"/>
          </p:cNvSpPr>
          <p:nvPr>
            <p:ph idx="4294967295"/>
          </p:nvPr>
        </p:nvSpPr>
        <p:spPr>
          <a:xfrm>
            <a:off x="1058333" y="1253331"/>
            <a:ext cx="10272275" cy="4958626"/>
          </a:xfrm>
        </p:spPr>
        <p:txBody>
          <a:bodyPr>
            <a:normAutofit fontScale="40000" lnSpcReduction="20000"/>
          </a:bodyPr>
          <a:lstStyle/>
          <a:p>
            <a:pPr marL="0" lvl="1" indent="0" algn="just" fontAlgn="auto">
              <a:lnSpc>
                <a:spcPct val="150000"/>
              </a:lnSpc>
              <a:spcBef>
                <a:spcPts val="600"/>
              </a:spcBef>
              <a:spcAft>
                <a:spcPts val="600"/>
              </a:spcAft>
              <a:buClr>
                <a:schemeClr val="tx2"/>
              </a:buClr>
              <a:buSzPct val="73000"/>
              <a:buNone/>
              <a:defRPr/>
            </a:pPr>
            <a:r>
              <a:rPr lang="ro-RO" sz="5500" b="1" i="1" dirty="0">
                <a:solidFill>
                  <a:schemeClr val="accent5">
                    <a:lumMod val="75000"/>
                  </a:schemeClr>
                </a:solidFill>
              </a:rPr>
              <a:t>Particularități privind aplicarea </a:t>
            </a:r>
            <a:r>
              <a:rPr lang="en-US" sz="5500" b="1" i="1" dirty="0">
                <a:solidFill>
                  <a:schemeClr val="accent5">
                    <a:lumMod val="75000"/>
                  </a:schemeClr>
                </a:solidFill>
              </a:rPr>
              <a:t> IFRS</a:t>
            </a:r>
            <a:r>
              <a:rPr lang="ro-RO" sz="5500" b="1" i="1" dirty="0">
                <a:solidFill>
                  <a:schemeClr val="accent5">
                    <a:lumMod val="75000"/>
                  </a:schemeClr>
                </a:solidFill>
              </a:rPr>
              <a:t> 16: Contracte de leasing</a:t>
            </a:r>
          </a:p>
          <a:p>
            <a:pPr algn="just">
              <a:lnSpc>
                <a:spcPct val="170000"/>
              </a:lnSpc>
              <a:spcBef>
                <a:spcPts val="0"/>
              </a:spcBef>
              <a:spcAft>
                <a:spcPts val="0"/>
              </a:spcAft>
              <a:defRPr/>
            </a:pPr>
            <a:r>
              <a:rPr lang="vi-VN" sz="6400" b="1" dirty="0">
                <a:solidFill>
                  <a:srgbClr val="0070C0"/>
                </a:solidFill>
                <a:latin typeface="Calibri body"/>
              </a:rPr>
              <a:t>Derogări</a:t>
            </a:r>
            <a:r>
              <a:rPr lang="ro-RO" sz="6400" b="1" dirty="0">
                <a:solidFill>
                  <a:srgbClr val="0070C0"/>
                </a:solidFill>
                <a:latin typeface="Calibri body"/>
              </a:rPr>
              <a:t> (excepții) de la aplicarea IFRS 16</a:t>
            </a:r>
            <a:endParaRPr lang="en-US" sz="6400" b="1" dirty="0">
              <a:solidFill>
                <a:srgbClr val="0070C0"/>
              </a:solidFill>
              <a:latin typeface="Calibri body"/>
            </a:endParaRPr>
          </a:p>
          <a:p>
            <a:pPr lvl="2" indent="-182880" algn="just" fontAlgn="auto">
              <a:lnSpc>
                <a:spcPct val="170000"/>
              </a:lnSpc>
              <a:spcBef>
                <a:spcPts val="0"/>
              </a:spcBef>
              <a:spcAft>
                <a:spcPts val="0"/>
              </a:spcAft>
              <a:buClr>
                <a:schemeClr val="tx1">
                  <a:lumMod val="85000"/>
                  <a:lumOff val="15000"/>
                </a:schemeClr>
              </a:buClr>
              <a:buFont typeface="Arial" charset="0"/>
              <a:buChar char="–"/>
              <a:tabLst>
                <a:tab pos="447675" algn="l"/>
              </a:tabLst>
              <a:defRPr/>
            </a:pPr>
            <a:r>
              <a:rPr lang="ro-RO" sz="6500" b="1" i="1" dirty="0">
                <a:solidFill>
                  <a:srgbClr val="FFC000"/>
                </a:solidFill>
              </a:rPr>
              <a:t>Locatarul poate alege să nu aplice prevederile IFRS  16 pentru:</a:t>
            </a:r>
          </a:p>
          <a:p>
            <a:pPr lvl="3" indent="-182880" algn="just" fontAlgn="auto">
              <a:lnSpc>
                <a:spcPct val="170000"/>
              </a:lnSpc>
              <a:spcBef>
                <a:spcPts val="0"/>
              </a:spcBef>
              <a:spcAft>
                <a:spcPts val="0"/>
              </a:spcAft>
              <a:buClr>
                <a:schemeClr val="tx1">
                  <a:lumMod val="85000"/>
                  <a:lumOff val="15000"/>
                </a:schemeClr>
              </a:buClr>
              <a:buFont typeface="Arial" charset="0"/>
              <a:buChar char="–"/>
              <a:defRPr/>
            </a:pPr>
            <a:r>
              <a:rPr lang="ro-RO" sz="4000" b="1" dirty="0">
                <a:solidFill>
                  <a:srgbClr val="0070C0"/>
                </a:solidFill>
              </a:rPr>
              <a:t>contracte de leasing pe termen scurt (</a:t>
            </a:r>
            <a:r>
              <a:rPr lang="en-US" sz="4000" b="1" dirty="0">
                <a:solidFill>
                  <a:srgbClr val="0070C0"/>
                </a:solidFill>
              </a:rPr>
              <a:t>&lt;12 </a:t>
            </a:r>
            <a:r>
              <a:rPr lang="en-US" sz="4000" b="1" dirty="0" err="1">
                <a:solidFill>
                  <a:srgbClr val="0070C0"/>
                </a:solidFill>
              </a:rPr>
              <a:t>luni</a:t>
            </a:r>
            <a:r>
              <a:rPr lang="ro-RO" sz="4000" b="1" dirty="0">
                <a:solidFill>
                  <a:srgbClr val="0070C0"/>
                </a:solidFill>
              </a:rPr>
              <a:t>);</a:t>
            </a:r>
          </a:p>
          <a:p>
            <a:pPr lvl="3" indent="-182880" algn="just" fontAlgn="auto">
              <a:lnSpc>
                <a:spcPct val="170000"/>
              </a:lnSpc>
              <a:spcBef>
                <a:spcPts val="0"/>
              </a:spcBef>
              <a:spcAft>
                <a:spcPts val="0"/>
              </a:spcAft>
              <a:buClr>
                <a:schemeClr val="tx1">
                  <a:lumMod val="85000"/>
                  <a:lumOff val="15000"/>
                </a:schemeClr>
              </a:buClr>
              <a:buFont typeface="Arial" charset="0"/>
              <a:buChar char="–"/>
              <a:defRPr/>
            </a:pPr>
            <a:r>
              <a:rPr lang="ro-RO" sz="4000" b="1" dirty="0">
                <a:solidFill>
                  <a:srgbClr val="0070C0"/>
                </a:solidFill>
              </a:rPr>
              <a:t>contractele de leasing pentru care activul-suport are o valoare mică.</a:t>
            </a:r>
            <a:endParaRPr lang="en-US" sz="4000" b="1" dirty="0">
              <a:solidFill>
                <a:srgbClr val="0070C0"/>
              </a:solidFill>
            </a:endParaRPr>
          </a:p>
          <a:p>
            <a:pPr lvl="2" indent="-182880" algn="just" fontAlgn="auto">
              <a:lnSpc>
                <a:spcPct val="170000"/>
              </a:lnSpc>
              <a:spcBef>
                <a:spcPts val="0"/>
              </a:spcBef>
              <a:spcAft>
                <a:spcPts val="0"/>
              </a:spcAft>
              <a:buClr>
                <a:schemeClr val="tx1">
                  <a:lumMod val="85000"/>
                  <a:lumOff val="15000"/>
                </a:schemeClr>
              </a:buClr>
              <a:buFont typeface="Arial" charset="0"/>
              <a:buChar char="–"/>
              <a:tabLst>
                <a:tab pos="447675" algn="l"/>
              </a:tabLst>
              <a:defRPr/>
            </a:pPr>
            <a:r>
              <a:rPr lang="ro-RO" sz="6500" b="1" i="1" dirty="0">
                <a:solidFill>
                  <a:srgbClr val="FFC000"/>
                </a:solidFill>
              </a:rPr>
              <a:t>Exemple: </a:t>
            </a:r>
            <a:endParaRPr lang="en-US" sz="6500" b="1" i="1" dirty="0">
              <a:solidFill>
                <a:srgbClr val="FFC000"/>
              </a:solidFill>
            </a:endParaRPr>
          </a:p>
          <a:p>
            <a:pPr lvl="3" indent="-182880" algn="just" fontAlgn="auto">
              <a:lnSpc>
                <a:spcPct val="170000"/>
              </a:lnSpc>
              <a:spcBef>
                <a:spcPts val="0"/>
              </a:spcBef>
              <a:spcAft>
                <a:spcPts val="0"/>
              </a:spcAft>
              <a:buClr>
                <a:schemeClr val="tx1">
                  <a:lumMod val="85000"/>
                  <a:lumOff val="15000"/>
                </a:schemeClr>
              </a:buClr>
              <a:buFont typeface="Arial" charset="0"/>
              <a:buChar char="–"/>
              <a:defRPr/>
            </a:pPr>
            <a:r>
              <a:rPr lang="ro-RO" sz="4000" b="1" dirty="0">
                <a:solidFill>
                  <a:srgbClr val="0070C0"/>
                </a:solidFill>
              </a:rPr>
              <a:t>Tablete</a:t>
            </a:r>
            <a:endParaRPr lang="en-US" sz="4000" b="1" dirty="0">
              <a:solidFill>
                <a:srgbClr val="0070C0"/>
              </a:solidFill>
            </a:endParaRPr>
          </a:p>
          <a:p>
            <a:pPr lvl="3" indent="-182880" algn="just" fontAlgn="auto">
              <a:lnSpc>
                <a:spcPct val="170000"/>
              </a:lnSpc>
              <a:spcBef>
                <a:spcPts val="0"/>
              </a:spcBef>
              <a:spcAft>
                <a:spcPts val="0"/>
              </a:spcAft>
              <a:buClr>
                <a:schemeClr val="tx1">
                  <a:lumMod val="85000"/>
                  <a:lumOff val="15000"/>
                </a:schemeClr>
              </a:buClr>
              <a:buFont typeface="Arial" charset="0"/>
              <a:buChar char="–"/>
              <a:defRPr/>
            </a:pPr>
            <a:r>
              <a:rPr lang="ro-RO" sz="4000" b="1" dirty="0">
                <a:solidFill>
                  <a:srgbClr val="0070C0"/>
                </a:solidFill>
              </a:rPr>
              <a:t>PC-uri mici</a:t>
            </a:r>
            <a:endParaRPr lang="en-US" sz="4000" b="1" dirty="0">
              <a:solidFill>
                <a:srgbClr val="0070C0"/>
              </a:solidFill>
            </a:endParaRPr>
          </a:p>
          <a:p>
            <a:pPr lvl="3" indent="-182880" algn="just" fontAlgn="auto">
              <a:lnSpc>
                <a:spcPct val="170000"/>
              </a:lnSpc>
              <a:spcBef>
                <a:spcPts val="0"/>
              </a:spcBef>
              <a:spcAft>
                <a:spcPts val="0"/>
              </a:spcAft>
              <a:buClr>
                <a:schemeClr val="tx1">
                  <a:lumMod val="85000"/>
                  <a:lumOff val="15000"/>
                </a:schemeClr>
              </a:buClr>
              <a:buFont typeface="Arial" charset="0"/>
              <a:buChar char="–"/>
              <a:defRPr/>
            </a:pPr>
            <a:r>
              <a:rPr lang="ro-RO" sz="4000" b="1" dirty="0">
                <a:solidFill>
                  <a:srgbClr val="0070C0"/>
                </a:solidFill>
              </a:rPr>
              <a:t>Telefoane</a:t>
            </a:r>
            <a:endParaRPr lang="en-US" sz="4000" b="1" dirty="0">
              <a:solidFill>
                <a:srgbClr val="0070C0"/>
              </a:solidFill>
            </a:endParaRPr>
          </a:p>
          <a:p>
            <a:pPr lvl="3" indent="-182880" algn="just" fontAlgn="auto">
              <a:lnSpc>
                <a:spcPct val="170000"/>
              </a:lnSpc>
              <a:spcBef>
                <a:spcPts val="0"/>
              </a:spcBef>
              <a:spcAft>
                <a:spcPts val="0"/>
              </a:spcAft>
              <a:buClr>
                <a:schemeClr val="tx1">
                  <a:lumMod val="85000"/>
                  <a:lumOff val="15000"/>
                </a:schemeClr>
              </a:buClr>
              <a:buFont typeface="Arial" charset="0"/>
              <a:buChar char="–"/>
              <a:defRPr/>
            </a:pPr>
            <a:r>
              <a:rPr lang="ro-RO" sz="4000" b="1" dirty="0">
                <a:solidFill>
                  <a:srgbClr val="0070C0"/>
                </a:solidFill>
              </a:rPr>
              <a:t>Mici obiecte de mobilier</a:t>
            </a:r>
            <a:endParaRPr lang="en-US" sz="4000" b="1" dirty="0">
              <a:solidFill>
                <a:srgbClr val="0070C0"/>
              </a:solidFill>
            </a:endParaRPr>
          </a:p>
          <a:p>
            <a:pPr lvl="2" indent="-182880" algn="just" fontAlgn="auto">
              <a:lnSpc>
                <a:spcPct val="170000"/>
              </a:lnSpc>
              <a:spcBef>
                <a:spcPts val="0"/>
              </a:spcBef>
              <a:spcAft>
                <a:spcPts val="0"/>
              </a:spcAft>
              <a:buClr>
                <a:schemeClr val="tx1">
                  <a:lumMod val="85000"/>
                  <a:lumOff val="15000"/>
                </a:schemeClr>
              </a:buClr>
              <a:buFont typeface="Arial" charset="0"/>
              <a:buChar char="–"/>
              <a:tabLst>
                <a:tab pos="447675" algn="l"/>
              </a:tabLst>
              <a:defRPr/>
            </a:pPr>
            <a:endParaRPr lang="en-US" sz="6400" b="1" i="1" dirty="0">
              <a:solidFill>
                <a:srgbClr val="FFC000"/>
              </a:solidFill>
            </a:endParaRPr>
          </a:p>
          <a:p>
            <a:pPr lvl="2" indent="-182880" algn="just" fontAlgn="auto">
              <a:lnSpc>
                <a:spcPct val="170000"/>
              </a:lnSpc>
              <a:spcBef>
                <a:spcPts val="0"/>
              </a:spcBef>
              <a:spcAft>
                <a:spcPts val="0"/>
              </a:spcAft>
              <a:buClr>
                <a:schemeClr val="tx1">
                  <a:lumMod val="85000"/>
                  <a:lumOff val="15000"/>
                </a:schemeClr>
              </a:buClr>
              <a:buFont typeface="Arial" charset="0"/>
              <a:buChar char="–"/>
              <a:tabLst>
                <a:tab pos="447675" algn="l"/>
              </a:tabLst>
              <a:defRPr/>
            </a:pPr>
            <a:endParaRPr lang="en-US" altLang="en-US" sz="4300" b="1" i="1" dirty="0">
              <a:solidFill>
                <a:srgbClr val="FFC000"/>
              </a:solidFill>
            </a:endParaRPr>
          </a:p>
          <a:p>
            <a:pPr lvl="2" indent="-182880" algn="just" fontAlgn="auto">
              <a:lnSpc>
                <a:spcPct val="170000"/>
              </a:lnSpc>
              <a:spcBef>
                <a:spcPts val="0"/>
              </a:spcBef>
              <a:spcAft>
                <a:spcPts val="0"/>
              </a:spcAft>
              <a:buClr>
                <a:schemeClr val="tx1">
                  <a:lumMod val="85000"/>
                  <a:lumOff val="15000"/>
                </a:schemeClr>
              </a:buClr>
              <a:buFont typeface="Arial" charset="0"/>
              <a:buChar char="–"/>
              <a:defRPr/>
            </a:pPr>
            <a:endParaRPr lang="ro-RO" altLang="en-US" sz="4300" b="1" i="1" dirty="0">
              <a:solidFill>
                <a:srgbClr val="FFC000"/>
              </a:solidFill>
            </a:endParaRPr>
          </a:p>
          <a:p>
            <a:pPr lvl="2" indent="-182880" fontAlgn="auto">
              <a:lnSpc>
                <a:spcPct val="170000"/>
              </a:lnSpc>
              <a:spcBef>
                <a:spcPts val="0"/>
              </a:spcBef>
              <a:spcAft>
                <a:spcPts val="0"/>
              </a:spcAft>
              <a:buClr>
                <a:schemeClr val="tx1">
                  <a:lumMod val="85000"/>
                  <a:lumOff val="15000"/>
                </a:schemeClr>
              </a:buClr>
              <a:buFont typeface="Arial" charset="0"/>
              <a:buChar char="–"/>
              <a:defRPr/>
            </a:pPr>
            <a:endParaRPr lang="ro-RO" altLang="en-US" sz="4200" b="1" dirty="0">
              <a:solidFill>
                <a:srgbClr val="FFC000"/>
              </a:solidFill>
            </a:endParaRPr>
          </a:p>
          <a:p>
            <a:pPr eaLnBrk="1" hangingPunct="1">
              <a:buFont typeface="Arial" panose="020B0604020202020204" pitchFamily="34" charset="0"/>
              <a:buChar char="•"/>
              <a:defRPr/>
            </a:pPr>
            <a:endParaRPr lang="en-US" dirty="0"/>
          </a:p>
        </p:txBody>
      </p:sp>
      <p:sp>
        <p:nvSpPr>
          <p:cNvPr id="3" name="Title 2"/>
          <p:cNvSpPr>
            <a:spLocks noGrp="1"/>
          </p:cNvSpPr>
          <p:nvPr>
            <p:ph type="title" idx="4294967295"/>
          </p:nvPr>
        </p:nvSpPr>
        <p:spPr>
          <a:xfrm>
            <a:off x="5664200" y="414338"/>
            <a:ext cx="6527800" cy="812800"/>
          </a:xfrm>
        </p:spPr>
        <p:txBody>
          <a:bodyPr/>
          <a:lstStyle/>
          <a:p>
            <a:r>
              <a:rPr lang="ro-RO" altLang="en-US" b="1" cap="all" dirty="0"/>
              <a:t>IFRS 16 CONTRACTE DE LEASING</a:t>
            </a:r>
            <a:endParaRPr lang="ro-RO" dirty="0"/>
          </a:p>
        </p:txBody>
      </p:sp>
    </p:spTree>
    <p:extLst>
      <p:ext uri="{BB962C8B-B14F-4D97-AF65-F5344CB8AC3E}">
        <p14:creationId xmlns:p14="http://schemas.microsoft.com/office/powerpoint/2010/main" val="1273538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24719EA-050D-46F6-A461-1398D839A3C0}" type="slidenum">
              <a:rPr lang="en-US" altLang="en-US" smtClean="0">
                <a:solidFill>
                  <a:srgbClr val="FFFFFF"/>
                </a:solidFill>
                <a:latin typeface="Arial" charset="0"/>
              </a:rPr>
              <a:pPr/>
              <a:t>42</a:t>
            </a:fld>
            <a:endParaRPr lang="en-US" altLang="en-US">
              <a:solidFill>
                <a:srgbClr val="FFFFFF"/>
              </a:solidFill>
              <a:latin typeface="Arial" charset="0"/>
            </a:endParaRPr>
          </a:p>
        </p:txBody>
      </p:sp>
      <p:sp>
        <p:nvSpPr>
          <p:cNvPr id="77826" name="Content Placeholder 1"/>
          <p:cNvSpPr>
            <a:spLocks noGrp="1"/>
          </p:cNvSpPr>
          <p:nvPr>
            <p:ph idx="4294967295"/>
          </p:nvPr>
        </p:nvSpPr>
        <p:spPr>
          <a:xfrm>
            <a:off x="1139687" y="1525588"/>
            <a:ext cx="9912626" cy="4830763"/>
          </a:xfrm>
        </p:spPr>
        <p:txBody>
          <a:bodyPr>
            <a:normAutofit/>
          </a:bodyPr>
          <a:lstStyle/>
          <a:p>
            <a:pPr marL="0" lvl="1" indent="0">
              <a:spcBef>
                <a:spcPts val="750"/>
              </a:spcBef>
              <a:buNone/>
            </a:pPr>
            <a:r>
              <a:rPr lang="ro-RO" sz="2000" b="1" i="1" dirty="0">
                <a:solidFill>
                  <a:schemeClr val="accent5">
                    <a:lumMod val="75000"/>
                  </a:schemeClr>
                </a:solidFill>
              </a:rPr>
              <a:t>Particularități privind aplicarea </a:t>
            </a:r>
            <a:r>
              <a:rPr lang="en-US" sz="2000" b="1" i="1" dirty="0">
                <a:solidFill>
                  <a:schemeClr val="accent5">
                    <a:lumMod val="75000"/>
                  </a:schemeClr>
                </a:solidFill>
              </a:rPr>
              <a:t> IFRS</a:t>
            </a:r>
            <a:r>
              <a:rPr lang="ro-RO" sz="2000" b="1" i="1" dirty="0">
                <a:solidFill>
                  <a:schemeClr val="accent5">
                    <a:lumMod val="75000"/>
                  </a:schemeClr>
                </a:solidFill>
              </a:rPr>
              <a:t> 16 Contracte de leasing:</a:t>
            </a:r>
          </a:p>
          <a:p>
            <a:pPr marL="457200" lvl="1" indent="-457200" algn="just" fontAlgn="auto">
              <a:lnSpc>
                <a:spcPct val="150000"/>
              </a:lnSpc>
              <a:spcBef>
                <a:spcPts val="0"/>
              </a:spcBef>
              <a:spcAft>
                <a:spcPts val="0"/>
              </a:spcAft>
              <a:buClr>
                <a:schemeClr val="tx2"/>
              </a:buClr>
              <a:buSzPct val="73000"/>
              <a:defRPr/>
            </a:pPr>
            <a:r>
              <a:rPr lang="ro-RO" sz="2000" b="1" dirty="0">
                <a:solidFill>
                  <a:srgbClr val="0070C0"/>
                </a:solidFill>
                <a:latin typeface="Calibri body"/>
              </a:rPr>
              <a:t>Dreptul de utilizare a unui  activ reprezintă dreptul de utilizare de către locatar a unui activ pe durata perioadei de leasing.  </a:t>
            </a:r>
          </a:p>
          <a:p>
            <a:pPr marL="457200" lvl="1" indent="-457200" algn="just" fontAlgn="auto">
              <a:lnSpc>
                <a:spcPct val="150000"/>
              </a:lnSpc>
              <a:spcBef>
                <a:spcPts val="0"/>
              </a:spcBef>
              <a:spcAft>
                <a:spcPts val="0"/>
              </a:spcAft>
              <a:buClr>
                <a:schemeClr val="tx2"/>
              </a:buClr>
              <a:buSzPct val="73000"/>
              <a:defRPr/>
            </a:pPr>
            <a:r>
              <a:rPr lang="ro-RO" sz="2000" b="1" dirty="0">
                <a:solidFill>
                  <a:srgbClr val="0070C0"/>
                </a:solidFill>
                <a:latin typeface="Calibri body"/>
              </a:rPr>
              <a:t>Recunoaștere:  la o valoarea egală cu costul său, format din:</a:t>
            </a:r>
            <a:endParaRPr lang="en-US" sz="2000" b="1" dirty="0">
              <a:solidFill>
                <a:srgbClr val="0070C0"/>
              </a:solidFill>
              <a:latin typeface="Calibri body"/>
            </a:endParaRPr>
          </a:p>
          <a:p>
            <a:pPr lvl="2" indent="-182880" algn="just" fontAlgn="auto">
              <a:lnSpc>
                <a:spcPct val="150000"/>
              </a:lnSpc>
              <a:spcBef>
                <a:spcPts val="0"/>
              </a:spcBef>
              <a:spcAft>
                <a:spcPts val="0"/>
              </a:spcAft>
              <a:buClr>
                <a:schemeClr val="tx1">
                  <a:lumMod val="85000"/>
                  <a:lumOff val="15000"/>
                </a:schemeClr>
              </a:buClr>
              <a:buFont typeface="Arial" charset="0"/>
              <a:buChar char="–"/>
              <a:tabLst>
                <a:tab pos="447675" algn="l"/>
              </a:tabLst>
              <a:defRPr/>
            </a:pPr>
            <a:r>
              <a:rPr lang="ro-RO" sz="2000" b="1" i="1" dirty="0">
                <a:solidFill>
                  <a:srgbClr val="FFC000"/>
                </a:solidFill>
              </a:rPr>
              <a:t>Valoarea la care este recunoscută inițial datoria ce rezultă din contractul de leasing;</a:t>
            </a:r>
            <a:endParaRPr lang="en-US" sz="2000" b="1" i="1" dirty="0">
              <a:solidFill>
                <a:srgbClr val="FFC000"/>
              </a:solidFill>
            </a:endParaRPr>
          </a:p>
          <a:p>
            <a:pPr lvl="2" indent="-182880" algn="just" fontAlgn="auto">
              <a:lnSpc>
                <a:spcPct val="150000"/>
              </a:lnSpc>
              <a:spcBef>
                <a:spcPts val="0"/>
              </a:spcBef>
              <a:spcAft>
                <a:spcPts val="0"/>
              </a:spcAft>
              <a:buClr>
                <a:schemeClr val="tx1">
                  <a:lumMod val="85000"/>
                  <a:lumOff val="15000"/>
                </a:schemeClr>
              </a:buClr>
              <a:buFont typeface="Arial" charset="0"/>
              <a:buChar char="–"/>
              <a:tabLst>
                <a:tab pos="447675" algn="l"/>
              </a:tabLst>
              <a:defRPr/>
            </a:pPr>
            <a:r>
              <a:rPr lang="ro-RO" sz="2000" b="1" i="1" dirty="0">
                <a:solidFill>
                  <a:srgbClr val="FFC000"/>
                </a:solidFill>
              </a:rPr>
              <a:t>Valoarea avansului plătit la data încheierii contractului de leasing sau înainte de începutul acestuia;</a:t>
            </a:r>
            <a:endParaRPr lang="en-US" sz="2000" b="1" i="1" dirty="0">
              <a:solidFill>
                <a:srgbClr val="FFC000"/>
              </a:solidFill>
            </a:endParaRPr>
          </a:p>
          <a:p>
            <a:pPr lvl="2" indent="-182880" algn="just" fontAlgn="auto">
              <a:lnSpc>
                <a:spcPct val="150000"/>
              </a:lnSpc>
              <a:spcBef>
                <a:spcPts val="0"/>
              </a:spcBef>
              <a:spcAft>
                <a:spcPts val="0"/>
              </a:spcAft>
              <a:buClr>
                <a:schemeClr val="tx1">
                  <a:lumMod val="85000"/>
                  <a:lumOff val="15000"/>
                </a:schemeClr>
              </a:buClr>
              <a:buFont typeface="Arial" charset="0"/>
              <a:buChar char="–"/>
              <a:tabLst>
                <a:tab pos="447675" algn="l"/>
              </a:tabLst>
              <a:defRPr/>
            </a:pPr>
            <a:r>
              <a:rPr lang="ro-RO" sz="2000" b="1" i="1" dirty="0">
                <a:solidFill>
                  <a:srgbClr val="FFC000"/>
                </a:solidFill>
              </a:rPr>
              <a:t>Orice costuri directe existente inițial;</a:t>
            </a:r>
            <a:endParaRPr lang="en-US" sz="2000" b="1" i="1" dirty="0">
              <a:solidFill>
                <a:srgbClr val="FFC000"/>
              </a:solidFill>
            </a:endParaRPr>
          </a:p>
          <a:p>
            <a:pPr lvl="2" indent="-182880" algn="just" fontAlgn="auto">
              <a:lnSpc>
                <a:spcPct val="150000"/>
              </a:lnSpc>
              <a:spcBef>
                <a:spcPts val="0"/>
              </a:spcBef>
              <a:spcAft>
                <a:spcPts val="0"/>
              </a:spcAft>
              <a:buClr>
                <a:schemeClr val="tx1">
                  <a:lumMod val="85000"/>
                  <a:lumOff val="15000"/>
                </a:schemeClr>
              </a:buClr>
              <a:buFont typeface="Arial" charset="0"/>
              <a:buChar char="–"/>
              <a:tabLst>
                <a:tab pos="447675" algn="l"/>
              </a:tabLst>
              <a:defRPr/>
            </a:pPr>
            <a:r>
              <a:rPr lang="ro-RO" sz="2000" b="1" i="1" dirty="0">
                <a:solidFill>
                  <a:srgbClr val="FFC000"/>
                </a:solidFill>
              </a:rPr>
              <a:t>Costurile estimate pentru îndepărtarea sau dezmembrarea activului principal menționate în prevederile contractului de leasing </a:t>
            </a:r>
            <a:r>
              <a:rPr lang="ro-RO" sz="2000" dirty="0">
                <a:solidFill>
                  <a:srgbClr val="FFC000"/>
                </a:solidFill>
              </a:rPr>
              <a:t>(IFRS 16, 24)</a:t>
            </a:r>
            <a:endParaRPr lang="en-US" sz="2000" dirty="0">
              <a:solidFill>
                <a:srgbClr val="FFC000"/>
              </a:solidFill>
            </a:endParaRPr>
          </a:p>
        </p:txBody>
      </p:sp>
      <p:sp>
        <p:nvSpPr>
          <p:cNvPr id="8" name="Title 1"/>
          <p:cNvSpPr>
            <a:spLocks noGrp="1"/>
          </p:cNvSpPr>
          <p:nvPr>
            <p:ph type="title" idx="4294967295"/>
          </p:nvPr>
        </p:nvSpPr>
        <p:spPr>
          <a:xfrm>
            <a:off x="0" y="274638"/>
            <a:ext cx="8229600" cy="630237"/>
          </a:xfrm>
        </p:spPr>
        <p:txBody>
          <a:bodyPr>
            <a:normAutofit/>
          </a:bodyPr>
          <a:lstStyle/>
          <a:p>
            <a:pPr algn="ctr" eaLnBrk="1" hangingPunct="1">
              <a:defRPr/>
            </a:pPr>
            <a:r>
              <a:rPr lang="ro-RO" sz="3100" cap="all" dirty="0"/>
              <a:t>IFRS 16 CONTRACTE DE LEASING</a:t>
            </a:r>
            <a:endParaRPr lang="en-US" sz="3100" cap="all" dirty="0"/>
          </a:p>
        </p:txBody>
      </p:sp>
    </p:spTree>
    <p:extLst>
      <p:ext uri="{BB962C8B-B14F-4D97-AF65-F5344CB8AC3E}">
        <p14:creationId xmlns:p14="http://schemas.microsoft.com/office/powerpoint/2010/main" val="3984462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138" y="1040779"/>
            <a:ext cx="8004175" cy="4521200"/>
          </a:xfrm>
        </p:spPr>
        <p:txBody>
          <a:bodyPr>
            <a:normAutofit/>
          </a:bodyPr>
          <a:lstStyle/>
          <a:p>
            <a:pPr marL="0" indent="0" algn="just">
              <a:lnSpc>
                <a:spcPct val="150000"/>
              </a:lnSpc>
              <a:spcBef>
                <a:spcPts val="600"/>
              </a:spcBef>
              <a:buClr>
                <a:srgbClr val="0070C0"/>
              </a:buClr>
              <a:buNone/>
              <a:defRPr/>
            </a:pPr>
            <a:r>
              <a:rPr lang="ro-MO" sz="2600" b="1" i="1" dirty="0"/>
              <a:t>Evaluarea contractelor de leasing</a:t>
            </a:r>
          </a:p>
          <a:p>
            <a:pPr marL="0" indent="0" algn="just">
              <a:lnSpc>
                <a:spcPct val="150000"/>
              </a:lnSpc>
              <a:spcBef>
                <a:spcPts val="600"/>
              </a:spcBef>
              <a:buClr>
                <a:srgbClr val="0070C0"/>
              </a:buClr>
              <a:buNone/>
              <a:defRPr/>
            </a:pPr>
            <a:endParaRPr lang="ro-MO" sz="2600" b="1" i="1" dirty="0"/>
          </a:p>
          <a:p>
            <a:pPr marL="0" indent="0" algn="just">
              <a:lnSpc>
                <a:spcPct val="150000"/>
              </a:lnSpc>
              <a:spcBef>
                <a:spcPts val="600"/>
              </a:spcBef>
              <a:buClr>
                <a:srgbClr val="0070C0"/>
              </a:buClr>
              <a:buNone/>
              <a:defRPr/>
            </a:pPr>
            <a:r>
              <a:rPr lang="ro-MO" sz="2600" b="1" i="1" dirty="0"/>
              <a:t>i</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51332682"/>
              </p:ext>
            </p:extLst>
          </p:nvPr>
        </p:nvGraphicFramePr>
        <p:xfrm>
          <a:off x="1222513" y="1853579"/>
          <a:ext cx="10326755" cy="442158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386490">
                  <a:extLst>
                    <a:ext uri="{9D8B030D-6E8A-4147-A177-3AD203B41FA5}">
                      <a16:colId xmlns:a16="http://schemas.microsoft.com/office/drawing/2014/main" val="20000"/>
                    </a:ext>
                  </a:extLst>
                </a:gridCol>
                <a:gridCol w="6940265">
                  <a:extLst>
                    <a:ext uri="{9D8B030D-6E8A-4147-A177-3AD203B41FA5}">
                      <a16:colId xmlns:a16="http://schemas.microsoft.com/office/drawing/2014/main" val="20001"/>
                    </a:ext>
                  </a:extLst>
                </a:gridCol>
              </a:tblGrid>
              <a:tr h="362127">
                <a:tc>
                  <a:txBody>
                    <a:bodyPr/>
                    <a:lstStyle/>
                    <a:p>
                      <a:pPr algn="ctr"/>
                      <a:r>
                        <a:rPr lang="ro-RO" sz="1800" dirty="0">
                          <a:solidFill>
                            <a:schemeClr val="tx1"/>
                          </a:solidFill>
                        </a:rPr>
                        <a:t> Ordonanța 51/1997</a:t>
                      </a:r>
                    </a:p>
                  </a:txBody>
                  <a:tcPr/>
                </a:tc>
                <a:tc>
                  <a:txBody>
                    <a:bodyPr/>
                    <a:lstStyle/>
                    <a:p>
                      <a:pPr algn="ctr"/>
                      <a:r>
                        <a:rPr lang="ro-RO" sz="1800" dirty="0">
                          <a:solidFill>
                            <a:schemeClr val="tx1"/>
                          </a:solidFill>
                        </a:rPr>
                        <a:t>IFRS</a:t>
                      </a:r>
                      <a:r>
                        <a:rPr lang="ro-RO" sz="1800" baseline="0" dirty="0">
                          <a:solidFill>
                            <a:schemeClr val="tx1"/>
                          </a:solidFill>
                        </a:rPr>
                        <a:t> 16</a:t>
                      </a:r>
                      <a:endParaRPr lang="ro-RO" sz="1800" dirty="0">
                        <a:solidFill>
                          <a:schemeClr val="tx1"/>
                        </a:solidFill>
                      </a:endParaRPr>
                    </a:p>
                  </a:txBody>
                  <a:tcPr/>
                </a:tc>
                <a:extLst>
                  <a:ext uri="{0D108BD9-81ED-4DB2-BD59-A6C34878D82A}">
                    <a16:rowId xmlns:a16="http://schemas.microsoft.com/office/drawing/2014/main" val="10000"/>
                  </a:ext>
                </a:extLst>
              </a:tr>
              <a:tr h="4055827">
                <a:tc>
                  <a:txBody>
                    <a:bodyPr/>
                    <a:lstStyle/>
                    <a:p>
                      <a:pPr algn="just"/>
                      <a:r>
                        <a:rPr lang="ro-RO" sz="1800" b="1" i="0" kern="1200" dirty="0">
                          <a:solidFill>
                            <a:schemeClr val="dk1"/>
                          </a:solidFill>
                          <a:effectLst/>
                          <a:latin typeface="Calibri body"/>
                          <a:ea typeface="+mn-ea"/>
                          <a:cs typeface="+mn-cs"/>
                        </a:rPr>
                        <a:t>V</a:t>
                      </a:r>
                      <a:r>
                        <a:rPr lang="vi-VN" sz="1800" b="1" i="0" kern="1200" dirty="0">
                          <a:solidFill>
                            <a:schemeClr val="dk1"/>
                          </a:solidFill>
                          <a:effectLst/>
                          <a:latin typeface="Calibri body"/>
                          <a:ea typeface="+mn-ea"/>
                          <a:cs typeface="+mn-cs"/>
                        </a:rPr>
                        <a:t>aloare de intrare </a:t>
                      </a:r>
                      <a:r>
                        <a:rPr lang="vi-VN" sz="1800" b="0" i="0" kern="1200" dirty="0">
                          <a:solidFill>
                            <a:schemeClr val="dk1"/>
                          </a:solidFill>
                          <a:effectLst/>
                          <a:latin typeface="Calibri body"/>
                          <a:ea typeface="+mn-ea"/>
                          <a:cs typeface="+mn-cs"/>
                        </a:rPr>
                        <a:t>reprezintă valoarea la care a fost achiziţionat bunul de către finanţator, respectiv </a:t>
                      </a:r>
                      <a:r>
                        <a:rPr lang="vi-VN" sz="1800" b="1" i="0" kern="1200" dirty="0">
                          <a:solidFill>
                            <a:schemeClr val="dk1"/>
                          </a:solidFill>
                          <a:effectLst/>
                          <a:latin typeface="Calibri body"/>
                          <a:ea typeface="+mn-ea"/>
                          <a:cs typeface="+mn-cs"/>
                        </a:rPr>
                        <a:t>costul de achiziţie</a:t>
                      </a:r>
                      <a:r>
                        <a:rPr lang="ro-RO" sz="1800" b="1" i="0" kern="1200" dirty="0">
                          <a:solidFill>
                            <a:schemeClr val="dk1"/>
                          </a:solidFill>
                          <a:effectLst/>
                          <a:latin typeface="Calibri body"/>
                          <a:ea typeface="+mn-ea"/>
                          <a:cs typeface="+mn-cs"/>
                        </a:rPr>
                        <a:t> </a:t>
                      </a:r>
                    </a:p>
                    <a:p>
                      <a:pPr algn="just"/>
                      <a:r>
                        <a:rPr lang="ro-RO" sz="1800" b="0" i="0" kern="1200" dirty="0">
                          <a:solidFill>
                            <a:schemeClr val="dk1"/>
                          </a:solidFill>
                          <a:effectLst/>
                          <a:latin typeface="Calibri body"/>
                          <a:ea typeface="+mn-ea"/>
                          <a:cs typeface="+mn-cs"/>
                        </a:rPr>
                        <a:t>(</a:t>
                      </a:r>
                      <a:r>
                        <a:rPr lang="ro-RO" sz="1800" b="0" kern="1200" dirty="0">
                          <a:solidFill>
                            <a:schemeClr val="tx1"/>
                          </a:solidFill>
                          <a:latin typeface="+mn-lt"/>
                          <a:ea typeface="+mn-ea"/>
                          <a:cs typeface="+mn-cs"/>
                        </a:rPr>
                        <a:t>Ordonanța</a:t>
                      </a:r>
                      <a:r>
                        <a:rPr lang="ro-RO" sz="1800" b="0" kern="1200" baseline="0" dirty="0">
                          <a:solidFill>
                            <a:schemeClr val="tx1"/>
                          </a:solidFill>
                          <a:latin typeface="+mn-lt"/>
                          <a:ea typeface="+mn-ea"/>
                          <a:cs typeface="+mn-cs"/>
                        </a:rPr>
                        <a:t> 51/1997, </a:t>
                      </a:r>
                      <a:r>
                        <a:rPr lang="ro-RO" sz="1800" b="0" i="0" kern="1200" dirty="0">
                          <a:solidFill>
                            <a:schemeClr val="dk1"/>
                          </a:solidFill>
                          <a:effectLst/>
                          <a:latin typeface="Calibri body"/>
                          <a:ea typeface="+mn-ea"/>
                          <a:cs typeface="+mn-cs"/>
                        </a:rPr>
                        <a:t>2(a))</a:t>
                      </a:r>
                      <a:endParaRPr lang="vi-VN" sz="1800" b="0" i="0" kern="1200" dirty="0">
                        <a:solidFill>
                          <a:schemeClr val="dk1"/>
                        </a:solidFill>
                        <a:effectLst/>
                        <a:latin typeface="Calibri body"/>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just" eaLnBrk="1" hangingPunct="1">
                        <a:spcBef>
                          <a:spcPct val="0"/>
                        </a:spcBef>
                        <a:buFont typeface="Arial" charset="0"/>
                        <a:buNone/>
                      </a:pPr>
                      <a:r>
                        <a:rPr lang="en-US" sz="1800" b="1" dirty="0" err="1">
                          <a:solidFill>
                            <a:schemeClr val="tx1"/>
                          </a:solidFill>
                        </a:rPr>
                        <a:t>Costul</a:t>
                      </a:r>
                      <a:r>
                        <a:rPr lang="en-US" sz="1800" b="1" dirty="0">
                          <a:solidFill>
                            <a:schemeClr val="tx1"/>
                          </a:solidFill>
                        </a:rPr>
                        <a:t> </a:t>
                      </a:r>
                      <a:r>
                        <a:rPr lang="en-US" sz="1800" b="1" dirty="0" err="1">
                          <a:solidFill>
                            <a:schemeClr val="tx1"/>
                          </a:solidFill>
                        </a:rPr>
                        <a:t>activului</a:t>
                      </a:r>
                      <a:r>
                        <a:rPr lang="en-US" sz="1800" b="1" dirty="0">
                          <a:solidFill>
                            <a:schemeClr val="tx1"/>
                          </a:solidFill>
                        </a:rPr>
                        <a:t> </a:t>
                      </a:r>
                      <a:r>
                        <a:rPr lang="en-US" sz="1800" b="1" dirty="0" err="1">
                          <a:solidFill>
                            <a:schemeClr val="tx1"/>
                          </a:solidFill>
                        </a:rPr>
                        <a:t>aferent</a:t>
                      </a:r>
                      <a:r>
                        <a:rPr lang="en-US" sz="1800" b="1" dirty="0">
                          <a:solidFill>
                            <a:schemeClr val="tx1"/>
                          </a:solidFill>
                        </a:rPr>
                        <a:t> </a:t>
                      </a:r>
                      <a:r>
                        <a:rPr lang="en-US" sz="1800" b="1" dirty="0" err="1">
                          <a:solidFill>
                            <a:schemeClr val="tx1"/>
                          </a:solidFill>
                        </a:rPr>
                        <a:t>dreptului</a:t>
                      </a:r>
                      <a:r>
                        <a:rPr lang="en-US" sz="1800" b="1" dirty="0">
                          <a:solidFill>
                            <a:schemeClr val="tx1"/>
                          </a:solidFill>
                        </a:rPr>
                        <a:t> de </a:t>
                      </a:r>
                      <a:r>
                        <a:rPr lang="en-US" sz="1800" b="1" dirty="0" err="1">
                          <a:solidFill>
                            <a:schemeClr val="tx1"/>
                          </a:solidFill>
                        </a:rPr>
                        <a:t>utilizare</a:t>
                      </a:r>
                      <a:r>
                        <a:rPr lang="en-US" sz="1800" b="1" dirty="0">
                          <a:solidFill>
                            <a:schemeClr val="tx1"/>
                          </a:solidFill>
                        </a:rPr>
                        <a:t> </a:t>
                      </a:r>
                      <a:r>
                        <a:rPr lang="en-US" sz="1800" dirty="0" err="1"/>
                        <a:t>trebuie</a:t>
                      </a:r>
                      <a:r>
                        <a:rPr lang="en-US" sz="1800" dirty="0"/>
                        <a:t> </a:t>
                      </a:r>
                      <a:r>
                        <a:rPr lang="en-US" sz="1800" dirty="0" err="1"/>
                        <a:t>să</a:t>
                      </a:r>
                      <a:r>
                        <a:rPr lang="en-US" sz="1800" dirty="0"/>
                        <a:t> </a:t>
                      </a:r>
                      <a:r>
                        <a:rPr lang="en-US" sz="1800" dirty="0" err="1"/>
                        <a:t>includă</a:t>
                      </a:r>
                      <a:r>
                        <a:rPr lang="en-US" sz="1800" dirty="0"/>
                        <a:t>:</a:t>
                      </a:r>
                    </a:p>
                    <a:p>
                      <a:pPr marL="0" indent="0" algn="just" eaLnBrk="1" hangingPunct="1">
                        <a:spcBef>
                          <a:spcPct val="0"/>
                        </a:spcBef>
                        <a:buFont typeface="Arial" charset="0"/>
                        <a:buNone/>
                      </a:pPr>
                      <a:r>
                        <a:rPr lang="en-US" sz="1800" b="1" dirty="0">
                          <a:solidFill>
                            <a:srgbClr val="0070C0"/>
                          </a:solidFill>
                        </a:rPr>
                        <a:t>(a) </a:t>
                      </a:r>
                      <a:r>
                        <a:rPr lang="en-US" sz="1800" dirty="0" err="1"/>
                        <a:t>valoarea</a:t>
                      </a:r>
                      <a:r>
                        <a:rPr lang="en-US" sz="1800" dirty="0"/>
                        <a:t> </a:t>
                      </a:r>
                      <a:r>
                        <a:rPr lang="en-US" sz="1800" dirty="0" err="1"/>
                        <a:t>evaluării</a:t>
                      </a:r>
                      <a:r>
                        <a:rPr lang="en-US" sz="1800" dirty="0"/>
                        <a:t> </a:t>
                      </a:r>
                      <a:r>
                        <a:rPr lang="en-US" sz="1800" dirty="0" err="1"/>
                        <a:t>iniţiale</a:t>
                      </a:r>
                      <a:r>
                        <a:rPr lang="en-US" sz="1800" dirty="0"/>
                        <a:t> a </a:t>
                      </a:r>
                      <a:r>
                        <a:rPr lang="en-US" sz="1800" dirty="0" err="1"/>
                        <a:t>datoriei</a:t>
                      </a:r>
                      <a:r>
                        <a:rPr lang="en-US" sz="1800" dirty="0"/>
                        <a:t> care </a:t>
                      </a:r>
                      <a:r>
                        <a:rPr lang="en-US" sz="1800" dirty="0" err="1"/>
                        <a:t>decurge</a:t>
                      </a:r>
                      <a:r>
                        <a:rPr lang="en-US" sz="1800" dirty="0"/>
                        <a:t> din </a:t>
                      </a:r>
                      <a:r>
                        <a:rPr lang="en-US" sz="1800" dirty="0" err="1"/>
                        <a:t>contractul</a:t>
                      </a:r>
                      <a:r>
                        <a:rPr lang="en-US" sz="1800" dirty="0"/>
                        <a:t> de leasing;</a:t>
                      </a:r>
                    </a:p>
                    <a:p>
                      <a:pPr marL="0" indent="0" algn="just" eaLnBrk="1" hangingPunct="1">
                        <a:spcBef>
                          <a:spcPct val="0"/>
                        </a:spcBef>
                        <a:buFont typeface="Arial" charset="0"/>
                        <a:buNone/>
                      </a:pPr>
                      <a:r>
                        <a:rPr lang="en-US" sz="1800" b="1" dirty="0">
                          <a:solidFill>
                            <a:srgbClr val="0070C0"/>
                          </a:solidFill>
                        </a:rPr>
                        <a:t>(b)</a:t>
                      </a:r>
                      <a:r>
                        <a:rPr lang="ro-RO" sz="1800" b="1" dirty="0">
                          <a:solidFill>
                            <a:srgbClr val="0070C0"/>
                          </a:solidFill>
                        </a:rPr>
                        <a:t> </a:t>
                      </a:r>
                      <a:r>
                        <a:rPr lang="en-US" sz="1800" dirty="0" err="1"/>
                        <a:t>orice</a:t>
                      </a:r>
                      <a:r>
                        <a:rPr lang="en-US" sz="1800" dirty="0"/>
                        <a:t> </a:t>
                      </a:r>
                      <a:r>
                        <a:rPr lang="en-US" sz="1800" dirty="0" err="1"/>
                        <a:t>plăți</a:t>
                      </a:r>
                      <a:r>
                        <a:rPr lang="en-US" sz="1800" dirty="0"/>
                        <a:t> de leasing </a:t>
                      </a:r>
                      <a:r>
                        <a:rPr lang="en-US" sz="1800" dirty="0" err="1"/>
                        <a:t>efectuate</a:t>
                      </a:r>
                      <a:r>
                        <a:rPr lang="en-US" sz="1800" dirty="0"/>
                        <a:t> la data </a:t>
                      </a:r>
                      <a:r>
                        <a:rPr lang="en-US" sz="1800" dirty="0" err="1"/>
                        <a:t>începerii</a:t>
                      </a:r>
                      <a:r>
                        <a:rPr lang="en-US" sz="1800" dirty="0"/>
                        <a:t> </a:t>
                      </a:r>
                      <a:r>
                        <a:rPr lang="en-US" sz="1800" dirty="0" err="1"/>
                        <a:t>derulării</a:t>
                      </a:r>
                      <a:r>
                        <a:rPr lang="en-US" sz="1800" dirty="0"/>
                        <a:t> </a:t>
                      </a:r>
                      <a:r>
                        <a:rPr lang="en-US" sz="1800" dirty="0" err="1"/>
                        <a:t>sau</a:t>
                      </a:r>
                      <a:r>
                        <a:rPr lang="en-US" sz="1800" dirty="0"/>
                        <a:t> </a:t>
                      </a:r>
                      <a:r>
                        <a:rPr lang="en-US" sz="1800" dirty="0" err="1"/>
                        <a:t>înainte</a:t>
                      </a:r>
                      <a:r>
                        <a:rPr lang="en-US" sz="1800" dirty="0"/>
                        <a:t> de </a:t>
                      </a:r>
                      <a:r>
                        <a:rPr lang="en-US" sz="1800" dirty="0" err="1"/>
                        <a:t>această</a:t>
                      </a:r>
                      <a:r>
                        <a:rPr lang="en-US" sz="1800" dirty="0"/>
                        <a:t> </a:t>
                      </a:r>
                      <a:r>
                        <a:rPr lang="en-US" sz="1800" dirty="0" err="1"/>
                        <a:t>dată</a:t>
                      </a:r>
                      <a:r>
                        <a:rPr lang="en-US" sz="1800" dirty="0"/>
                        <a:t>, minus </a:t>
                      </a:r>
                      <a:r>
                        <a:rPr lang="en-US" sz="1800" dirty="0" err="1"/>
                        <a:t>orice</a:t>
                      </a:r>
                      <a:r>
                        <a:rPr lang="en-US" sz="1800" dirty="0"/>
                        <a:t> </a:t>
                      </a:r>
                      <a:r>
                        <a:rPr lang="en-US" sz="1800" dirty="0" err="1"/>
                        <a:t>stimulente</a:t>
                      </a:r>
                      <a:r>
                        <a:rPr lang="en-US" sz="1800" dirty="0"/>
                        <a:t> de leasing </a:t>
                      </a:r>
                      <a:r>
                        <a:rPr lang="en-US" sz="1800" dirty="0" err="1"/>
                        <a:t>primite</a:t>
                      </a:r>
                      <a:r>
                        <a:rPr lang="en-US" sz="1800" dirty="0"/>
                        <a:t>;</a:t>
                      </a:r>
                    </a:p>
                    <a:p>
                      <a:pPr marL="0" indent="0" algn="just" eaLnBrk="1" hangingPunct="1">
                        <a:spcBef>
                          <a:spcPct val="0"/>
                        </a:spcBef>
                        <a:buFont typeface="Arial" charset="0"/>
                        <a:buNone/>
                      </a:pPr>
                      <a:r>
                        <a:rPr lang="en-US" sz="1800" b="1" dirty="0">
                          <a:solidFill>
                            <a:srgbClr val="0070C0"/>
                          </a:solidFill>
                        </a:rPr>
                        <a:t>(c) </a:t>
                      </a:r>
                      <a:r>
                        <a:rPr lang="ro-RO" sz="1800" b="1" dirty="0">
                          <a:solidFill>
                            <a:srgbClr val="0070C0"/>
                          </a:solidFill>
                        </a:rPr>
                        <a:t> </a:t>
                      </a:r>
                      <a:r>
                        <a:rPr lang="en-US" sz="1800" dirty="0" err="1"/>
                        <a:t>orice</a:t>
                      </a:r>
                      <a:r>
                        <a:rPr lang="en-US" sz="1800" dirty="0"/>
                        <a:t> </a:t>
                      </a:r>
                      <a:r>
                        <a:rPr lang="en-US" sz="1800" dirty="0" err="1"/>
                        <a:t>costuri</a:t>
                      </a:r>
                      <a:r>
                        <a:rPr lang="en-US" sz="1800" dirty="0"/>
                        <a:t> </a:t>
                      </a:r>
                      <a:r>
                        <a:rPr lang="en-US" sz="1800" dirty="0" err="1"/>
                        <a:t>directe</a:t>
                      </a:r>
                      <a:r>
                        <a:rPr lang="en-US" sz="1800" dirty="0"/>
                        <a:t> </a:t>
                      </a:r>
                      <a:r>
                        <a:rPr lang="en-US" sz="1800" dirty="0" err="1"/>
                        <a:t>iniţiale</a:t>
                      </a:r>
                      <a:r>
                        <a:rPr lang="en-US" sz="1800" dirty="0"/>
                        <a:t> </a:t>
                      </a:r>
                      <a:r>
                        <a:rPr lang="en-US" sz="1800" dirty="0" err="1"/>
                        <a:t>suportate</a:t>
                      </a:r>
                      <a:r>
                        <a:rPr lang="en-US" sz="1800" dirty="0"/>
                        <a:t> de </a:t>
                      </a:r>
                      <a:r>
                        <a:rPr lang="en-US" sz="1800" dirty="0" err="1"/>
                        <a:t>către</a:t>
                      </a:r>
                      <a:r>
                        <a:rPr lang="en-US" sz="1800" dirty="0"/>
                        <a:t> </a:t>
                      </a:r>
                      <a:r>
                        <a:rPr lang="en-US" sz="1800" dirty="0" err="1"/>
                        <a:t>locatar</a:t>
                      </a:r>
                      <a:r>
                        <a:rPr lang="en-US" sz="1800" dirty="0"/>
                        <a:t>; </a:t>
                      </a:r>
                      <a:r>
                        <a:rPr lang="en-US" sz="1800" dirty="0" err="1"/>
                        <a:t>și</a:t>
                      </a:r>
                      <a:endParaRPr lang="en-US" sz="1800" dirty="0"/>
                    </a:p>
                    <a:p>
                      <a:pPr marL="0" indent="0" algn="just" eaLnBrk="1" hangingPunct="1">
                        <a:spcBef>
                          <a:spcPct val="0"/>
                        </a:spcBef>
                        <a:buFont typeface="Arial" charset="0"/>
                        <a:buNone/>
                      </a:pPr>
                      <a:r>
                        <a:rPr lang="en-US" sz="1800" b="1" dirty="0">
                          <a:solidFill>
                            <a:srgbClr val="0070C0"/>
                          </a:solidFill>
                        </a:rPr>
                        <a:t>(d)</a:t>
                      </a:r>
                      <a:r>
                        <a:rPr lang="ro-RO" sz="1800" b="1" dirty="0">
                          <a:solidFill>
                            <a:srgbClr val="0070C0"/>
                          </a:solidFill>
                        </a:rPr>
                        <a:t> </a:t>
                      </a:r>
                      <a:r>
                        <a:rPr lang="en-US" sz="1800" dirty="0"/>
                        <a:t>o </a:t>
                      </a:r>
                      <a:r>
                        <a:rPr lang="en-US" sz="1800" dirty="0" err="1"/>
                        <a:t>estimare</a:t>
                      </a:r>
                      <a:r>
                        <a:rPr lang="en-US" sz="1800" dirty="0"/>
                        <a:t> a </a:t>
                      </a:r>
                      <a:r>
                        <a:rPr lang="en-US" sz="1800" dirty="0" err="1"/>
                        <a:t>costurilor</a:t>
                      </a:r>
                      <a:r>
                        <a:rPr lang="en-US" sz="1800" dirty="0"/>
                        <a:t> care </a:t>
                      </a:r>
                      <a:r>
                        <a:rPr lang="en-US" sz="1800" dirty="0" err="1"/>
                        <a:t>urmează</a:t>
                      </a:r>
                      <a:r>
                        <a:rPr lang="en-US" sz="1800" dirty="0"/>
                        <a:t> </a:t>
                      </a:r>
                      <a:r>
                        <a:rPr lang="en-US" sz="1800" dirty="0" err="1"/>
                        <a:t>să</a:t>
                      </a:r>
                      <a:r>
                        <a:rPr lang="en-US" sz="1800" dirty="0"/>
                        <a:t> fie </a:t>
                      </a:r>
                      <a:r>
                        <a:rPr lang="en-US" sz="1800" dirty="0" err="1"/>
                        <a:t>suportate</a:t>
                      </a:r>
                      <a:r>
                        <a:rPr lang="en-US" sz="1800" dirty="0"/>
                        <a:t> de </a:t>
                      </a:r>
                      <a:r>
                        <a:rPr lang="en-US" sz="1800" dirty="0" err="1"/>
                        <a:t>către</a:t>
                      </a:r>
                      <a:r>
                        <a:rPr lang="en-US" sz="1800" dirty="0"/>
                        <a:t> </a:t>
                      </a:r>
                      <a:r>
                        <a:rPr lang="en-US" sz="1800" dirty="0" err="1"/>
                        <a:t>locatar</a:t>
                      </a:r>
                      <a:r>
                        <a:rPr lang="en-US" sz="1800" dirty="0"/>
                        <a:t> </a:t>
                      </a:r>
                      <a:r>
                        <a:rPr lang="en-US" sz="1800" dirty="0" err="1"/>
                        <a:t>pentru</a:t>
                      </a:r>
                      <a:r>
                        <a:rPr lang="en-US" sz="1800" dirty="0"/>
                        <a:t> </a:t>
                      </a:r>
                      <a:r>
                        <a:rPr lang="en-US" sz="1800" dirty="0" err="1"/>
                        <a:t>demontarea</a:t>
                      </a:r>
                      <a:r>
                        <a:rPr lang="en-US" sz="1800" dirty="0"/>
                        <a:t> </a:t>
                      </a:r>
                      <a:r>
                        <a:rPr lang="en-US" sz="1800" dirty="0" err="1"/>
                        <a:t>și</a:t>
                      </a:r>
                      <a:r>
                        <a:rPr lang="en-US" sz="1800" dirty="0"/>
                        <a:t> </a:t>
                      </a:r>
                      <a:r>
                        <a:rPr lang="en-US" sz="1800" dirty="0" err="1"/>
                        <a:t>înlăturarea</a:t>
                      </a:r>
                      <a:r>
                        <a:rPr lang="en-US" sz="1800" dirty="0"/>
                        <a:t> </a:t>
                      </a:r>
                      <a:r>
                        <a:rPr lang="en-US" sz="1800" dirty="0" err="1"/>
                        <a:t>activului-suport</a:t>
                      </a:r>
                      <a:r>
                        <a:rPr lang="en-US" sz="1800" dirty="0"/>
                        <a:t>, </a:t>
                      </a:r>
                      <a:r>
                        <a:rPr lang="en-US" sz="1800" dirty="0" err="1"/>
                        <a:t>pentru</a:t>
                      </a:r>
                      <a:r>
                        <a:rPr lang="en-US" sz="1800" dirty="0"/>
                        <a:t> </a:t>
                      </a:r>
                      <a:r>
                        <a:rPr lang="en-US" sz="1800" dirty="0" err="1"/>
                        <a:t>restaurarea</a:t>
                      </a:r>
                      <a:r>
                        <a:rPr lang="en-US" sz="1800" dirty="0"/>
                        <a:t> </a:t>
                      </a:r>
                      <a:r>
                        <a:rPr lang="en-US" sz="1800" dirty="0" err="1"/>
                        <a:t>locului</a:t>
                      </a:r>
                      <a:r>
                        <a:rPr lang="en-US" sz="1800" dirty="0"/>
                        <a:t> </a:t>
                      </a:r>
                      <a:r>
                        <a:rPr lang="en-US" sz="1800" dirty="0" err="1"/>
                        <a:t>în</a:t>
                      </a:r>
                      <a:r>
                        <a:rPr lang="en-US" sz="1800" dirty="0"/>
                        <a:t> care </a:t>
                      </a:r>
                      <a:r>
                        <a:rPr lang="en-US" sz="1800" dirty="0" err="1"/>
                        <a:t>este</a:t>
                      </a:r>
                      <a:r>
                        <a:rPr lang="en-US" sz="1800" dirty="0"/>
                        <a:t> </a:t>
                      </a:r>
                      <a:r>
                        <a:rPr lang="en-US" sz="1800" dirty="0" err="1"/>
                        <a:t>situat</a:t>
                      </a:r>
                      <a:r>
                        <a:rPr lang="en-US" sz="1800" dirty="0"/>
                        <a:t> </a:t>
                      </a:r>
                      <a:r>
                        <a:rPr lang="en-US" sz="1800" dirty="0" err="1"/>
                        <a:t>acesta</a:t>
                      </a:r>
                      <a:r>
                        <a:rPr lang="en-US" sz="1800" dirty="0"/>
                        <a:t> </a:t>
                      </a:r>
                      <a:r>
                        <a:rPr lang="en-US" sz="1800" dirty="0" err="1"/>
                        <a:t>sau</a:t>
                      </a:r>
                      <a:r>
                        <a:rPr lang="en-US" sz="1800" dirty="0"/>
                        <a:t> </a:t>
                      </a:r>
                      <a:r>
                        <a:rPr lang="en-US" sz="1800" dirty="0" err="1"/>
                        <a:t>pentru</a:t>
                      </a:r>
                      <a:r>
                        <a:rPr lang="en-US" sz="1800" dirty="0"/>
                        <a:t> </a:t>
                      </a:r>
                      <a:r>
                        <a:rPr lang="en-US" sz="1800" dirty="0" err="1"/>
                        <a:t>aducerea</a:t>
                      </a:r>
                      <a:r>
                        <a:rPr lang="en-US" sz="1800" dirty="0"/>
                        <a:t> </a:t>
                      </a:r>
                      <a:r>
                        <a:rPr lang="en-US" sz="1800" dirty="0" err="1"/>
                        <a:t>activului-suport</a:t>
                      </a:r>
                      <a:r>
                        <a:rPr lang="en-US" sz="1800" dirty="0"/>
                        <a:t> la </a:t>
                      </a:r>
                      <a:r>
                        <a:rPr lang="en-US" sz="1800" dirty="0" err="1"/>
                        <a:t>condiția</a:t>
                      </a:r>
                      <a:r>
                        <a:rPr lang="en-US" sz="1800" dirty="0"/>
                        <a:t> </a:t>
                      </a:r>
                      <a:r>
                        <a:rPr lang="en-US" sz="1800" dirty="0" err="1"/>
                        <a:t>impusă</a:t>
                      </a:r>
                      <a:r>
                        <a:rPr lang="en-US" sz="1800" dirty="0"/>
                        <a:t> </a:t>
                      </a:r>
                      <a:r>
                        <a:rPr lang="en-US" sz="1800" dirty="0" err="1"/>
                        <a:t>în</a:t>
                      </a:r>
                      <a:r>
                        <a:rPr lang="en-US" sz="1800" dirty="0"/>
                        <a:t> </a:t>
                      </a:r>
                      <a:r>
                        <a:rPr lang="en-US" sz="1800" dirty="0" err="1"/>
                        <a:t>termenele</a:t>
                      </a:r>
                      <a:r>
                        <a:rPr lang="en-US" sz="1800" dirty="0"/>
                        <a:t> </a:t>
                      </a:r>
                      <a:r>
                        <a:rPr lang="en-US" sz="1800" dirty="0" err="1"/>
                        <a:t>și</a:t>
                      </a:r>
                      <a:r>
                        <a:rPr lang="en-US" sz="1800" dirty="0"/>
                        <a:t> </a:t>
                      </a:r>
                      <a:r>
                        <a:rPr lang="en-US" sz="1800" dirty="0" err="1"/>
                        <a:t>condițiile</a:t>
                      </a:r>
                      <a:r>
                        <a:rPr lang="en-US" sz="1800" dirty="0"/>
                        <a:t> </a:t>
                      </a:r>
                      <a:r>
                        <a:rPr lang="en-US" sz="1800" dirty="0" err="1"/>
                        <a:t>contractului</a:t>
                      </a:r>
                      <a:r>
                        <a:rPr lang="en-US" sz="1800" dirty="0"/>
                        <a:t> de leasing, cu </a:t>
                      </a:r>
                      <a:r>
                        <a:rPr lang="en-US" sz="1800" dirty="0" err="1"/>
                        <a:t>excepția</a:t>
                      </a:r>
                      <a:r>
                        <a:rPr lang="en-US" sz="1800" dirty="0"/>
                        <a:t> </a:t>
                      </a:r>
                      <a:r>
                        <a:rPr lang="en-US" sz="1800" dirty="0" err="1"/>
                        <a:t>cazului</a:t>
                      </a:r>
                      <a:r>
                        <a:rPr lang="en-US" sz="1800" dirty="0"/>
                        <a:t> </a:t>
                      </a:r>
                      <a:r>
                        <a:rPr lang="en-US" sz="1800" dirty="0" err="1"/>
                        <a:t>în</a:t>
                      </a:r>
                      <a:r>
                        <a:rPr lang="en-US" sz="1800" dirty="0"/>
                        <a:t> care </a:t>
                      </a:r>
                      <a:r>
                        <a:rPr lang="en-US" sz="1800" dirty="0" err="1"/>
                        <a:t>aceste</a:t>
                      </a:r>
                      <a:r>
                        <a:rPr lang="en-US" sz="1800" dirty="0"/>
                        <a:t> </a:t>
                      </a:r>
                      <a:r>
                        <a:rPr lang="en-US" sz="1800" dirty="0" err="1"/>
                        <a:t>costuri</a:t>
                      </a:r>
                      <a:r>
                        <a:rPr lang="en-US" sz="1800" dirty="0"/>
                        <a:t> </a:t>
                      </a:r>
                      <a:r>
                        <a:rPr lang="en-US" sz="1800" dirty="0" err="1"/>
                        <a:t>sunt</a:t>
                      </a:r>
                      <a:r>
                        <a:rPr lang="en-US" sz="1800" dirty="0"/>
                        <a:t> </a:t>
                      </a:r>
                      <a:r>
                        <a:rPr lang="en-US" sz="1800" dirty="0" err="1"/>
                        <a:t>suportate</a:t>
                      </a:r>
                      <a:r>
                        <a:rPr lang="en-US" sz="1800" dirty="0"/>
                        <a:t> </a:t>
                      </a:r>
                      <a:r>
                        <a:rPr lang="en-US" sz="1800" dirty="0" err="1"/>
                        <a:t>pentru</a:t>
                      </a:r>
                      <a:r>
                        <a:rPr lang="en-US" sz="1800" dirty="0"/>
                        <a:t> </a:t>
                      </a:r>
                      <a:r>
                        <a:rPr lang="en-US" sz="1800" dirty="0" err="1"/>
                        <a:t>producerea</a:t>
                      </a:r>
                      <a:r>
                        <a:rPr lang="en-US" sz="1800" dirty="0"/>
                        <a:t> </a:t>
                      </a:r>
                      <a:r>
                        <a:rPr lang="en-US" sz="1800" dirty="0" err="1"/>
                        <a:t>stocurilor</a:t>
                      </a:r>
                      <a:r>
                        <a:rPr lang="en-US" sz="1800" dirty="0"/>
                        <a:t>. </a:t>
                      </a:r>
                      <a:r>
                        <a:rPr lang="en-US" sz="1800" dirty="0" err="1"/>
                        <a:t>Locatarul</a:t>
                      </a:r>
                      <a:r>
                        <a:rPr lang="en-US" sz="1800" dirty="0"/>
                        <a:t> </a:t>
                      </a:r>
                      <a:r>
                        <a:rPr lang="en-US" sz="1800" dirty="0" err="1"/>
                        <a:t>își</a:t>
                      </a:r>
                      <a:r>
                        <a:rPr lang="en-US" sz="1800" dirty="0"/>
                        <a:t> </a:t>
                      </a:r>
                      <a:r>
                        <a:rPr lang="en-US" sz="1800" dirty="0" err="1"/>
                        <a:t>asumă</a:t>
                      </a:r>
                      <a:r>
                        <a:rPr lang="en-US" sz="1800" dirty="0"/>
                        <a:t> </a:t>
                      </a:r>
                      <a:r>
                        <a:rPr lang="en-US" sz="1800" dirty="0" err="1"/>
                        <a:t>obligația</a:t>
                      </a:r>
                      <a:r>
                        <a:rPr lang="en-US" sz="1800" dirty="0"/>
                        <a:t> </a:t>
                      </a:r>
                      <a:r>
                        <a:rPr lang="en-US" sz="1800" dirty="0" err="1"/>
                        <a:t>față</a:t>
                      </a:r>
                      <a:r>
                        <a:rPr lang="en-US" sz="1800" dirty="0"/>
                        <a:t> de </a:t>
                      </a:r>
                      <a:r>
                        <a:rPr lang="en-US" sz="1800" dirty="0" err="1"/>
                        <a:t>aceste</a:t>
                      </a:r>
                      <a:r>
                        <a:rPr lang="en-US" sz="1800" dirty="0"/>
                        <a:t> </a:t>
                      </a:r>
                      <a:r>
                        <a:rPr lang="en-US" sz="1800" dirty="0" err="1"/>
                        <a:t>costuri</a:t>
                      </a:r>
                      <a:r>
                        <a:rPr lang="en-US" sz="1800" dirty="0"/>
                        <a:t> fie la data </a:t>
                      </a:r>
                      <a:r>
                        <a:rPr lang="en-US" sz="1800" dirty="0" err="1"/>
                        <a:t>începerii</a:t>
                      </a:r>
                      <a:r>
                        <a:rPr lang="en-US" sz="1800" dirty="0"/>
                        <a:t> </a:t>
                      </a:r>
                      <a:r>
                        <a:rPr lang="en-US" sz="1800" dirty="0" err="1"/>
                        <a:t>derulării</a:t>
                      </a:r>
                      <a:r>
                        <a:rPr lang="en-US" sz="1800" dirty="0"/>
                        <a:t>, fie </a:t>
                      </a:r>
                      <a:r>
                        <a:rPr lang="en-US" sz="1800" dirty="0" err="1"/>
                        <a:t>ca</a:t>
                      </a:r>
                      <a:r>
                        <a:rPr lang="en-US" sz="1800" dirty="0"/>
                        <a:t> </a:t>
                      </a:r>
                      <a:r>
                        <a:rPr lang="en-US" sz="1800" dirty="0" err="1"/>
                        <a:t>urmare</a:t>
                      </a:r>
                      <a:r>
                        <a:rPr lang="en-US" sz="1800" dirty="0"/>
                        <a:t> a </a:t>
                      </a:r>
                      <a:r>
                        <a:rPr lang="en-US" sz="1800" dirty="0" err="1"/>
                        <a:t>folosirii</a:t>
                      </a:r>
                      <a:r>
                        <a:rPr lang="en-US" sz="1800" dirty="0"/>
                        <a:t> </a:t>
                      </a:r>
                      <a:r>
                        <a:rPr lang="en-US" sz="1800" dirty="0" err="1"/>
                        <a:t>activului-suport</a:t>
                      </a:r>
                      <a:r>
                        <a:rPr lang="en-US" sz="1800" dirty="0"/>
                        <a:t> </a:t>
                      </a:r>
                      <a:r>
                        <a:rPr lang="en-US" sz="1800" dirty="0" err="1"/>
                        <a:t>pe</a:t>
                      </a:r>
                      <a:r>
                        <a:rPr lang="en-US" sz="1800" dirty="0"/>
                        <a:t> </a:t>
                      </a:r>
                      <a:r>
                        <a:rPr lang="en-US" sz="1800" dirty="0" err="1"/>
                        <a:t>parcursul</a:t>
                      </a:r>
                      <a:r>
                        <a:rPr lang="en-US" sz="1800" dirty="0"/>
                        <a:t> </a:t>
                      </a:r>
                      <a:r>
                        <a:rPr lang="en-US" sz="1800" dirty="0" err="1"/>
                        <a:t>unei</a:t>
                      </a:r>
                      <a:r>
                        <a:rPr lang="en-US" sz="1800" dirty="0"/>
                        <a:t> </a:t>
                      </a:r>
                      <a:r>
                        <a:rPr lang="en-US" sz="1800" dirty="0" err="1"/>
                        <a:t>anumite</a:t>
                      </a:r>
                      <a:r>
                        <a:rPr lang="en-US" sz="1800" dirty="0"/>
                        <a:t> </a:t>
                      </a:r>
                      <a:r>
                        <a:rPr lang="en-US" sz="1800" dirty="0" err="1"/>
                        <a:t>perioade</a:t>
                      </a:r>
                      <a:r>
                        <a:rPr lang="en-US" sz="1800" dirty="0"/>
                        <a:t>. </a:t>
                      </a:r>
                      <a:endParaRPr lang="ro-RO" sz="1800" dirty="0"/>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8343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41285" y="1020901"/>
            <a:ext cx="8004175" cy="4521200"/>
          </a:xfrm>
        </p:spPr>
        <p:txBody>
          <a:bodyPr>
            <a:normAutofit/>
          </a:bodyPr>
          <a:lstStyle/>
          <a:p>
            <a:pPr marL="0" indent="0" algn="just">
              <a:lnSpc>
                <a:spcPct val="150000"/>
              </a:lnSpc>
              <a:spcBef>
                <a:spcPts val="600"/>
              </a:spcBef>
              <a:buClr>
                <a:srgbClr val="0070C0"/>
              </a:buClr>
              <a:buNone/>
              <a:defRPr/>
            </a:pPr>
            <a:r>
              <a:rPr lang="ro-MO" sz="2600" b="1" i="1" dirty="0"/>
              <a:t>Evaluare</a:t>
            </a:r>
          </a:p>
          <a:p>
            <a:pPr marL="0" indent="0" algn="just">
              <a:lnSpc>
                <a:spcPct val="150000"/>
              </a:lnSpc>
              <a:spcBef>
                <a:spcPts val="600"/>
              </a:spcBef>
              <a:buClr>
                <a:srgbClr val="0070C0"/>
              </a:buClr>
              <a:buNone/>
              <a:defRPr/>
            </a:pPr>
            <a:endParaRPr lang="ro-MO" sz="2600" b="1" i="1" dirty="0"/>
          </a:p>
          <a:p>
            <a:pPr marL="0" indent="0" algn="just">
              <a:lnSpc>
                <a:spcPct val="150000"/>
              </a:lnSpc>
              <a:spcBef>
                <a:spcPts val="600"/>
              </a:spcBef>
              <a:buClr>
                <a:srgbClr val="0070C0"/>
              </a:buClr>
              <a:buNone/>
              <a:defRPr/>
            </a:pPr>
            <a:r>
              <a:rPr lang="ro-MO" sz="2600" b="1" i="1" dirty="0"/>
              <a:t>i</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88189734"/>
              </p:ext>
            </p:extLst>
          </p:nvPr>
        </p:nvGraphicFramePr>
        <p:xfrm>
          <a:off x="1741285" y="2025707"/>
          <a:ext cx="9937193" cy="417630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906617">
                  <a:extLst>
                    <a:ext uri="{9D8B030D-6E8A-4147-A177-3AD203B41FA5}">
                      <a16:colId xmlns:a16="http://schemas.microsoft.com/office/drawing/2014/main" val="20000"/>
                    </a:ext>
                  </a:extLst>
                </a:gridCol>
                <a:gridCol w="5030576">
                  <a:extLst>
                    <a:ext uri="{9D8B030D-6E8A-4147-A177-3AD203B41FA5}">
                      <a16:colId xmlns:a16="http://schemas.microsoft.com/office/drawing/2014/main" val="20001"/>
                    </a:ext>
                  </a:extLst>
                </a:gridCol>
              </a:tblGrid>
              <a:tr h="518286">
                <a:tc>
                  <a:txBody>
                    <a:bodyPr/>
                    <a:lstStyle/>
                    <a:p>
                      <a:pPr algn="ctr">
                        <a:lnSpc>
                          <a:spcPct val="150000"/>
                        </a:lnSpc>
                      </a:pPr>
                      <a:r>
                        <a:rPr lang="ro-RO" sz="2000" dirty="0">
                          <a:solidFill>
                            <a:schemeClr val="tx1"/>
                          </a:solidFill>
                        </a:rPr>
                        <a:t> Ordonanța 51/1997</a:t>
                      </a:r>
                    </a:p>
                  </a:txBody>
                  <a:tcPr/>
                </a:tc>
                <a:tc>
                  <a:txBody>
                    <a:bodyPr/>
                    <a:lstStyle/>
                    <a:p>
                      <a:pPr algn="ctr">
                        <a:lnSpc>
                          <a:spcPct val="150000"/>
                        </a:lnSpc>
                      </a:pPr>
                      <a:r>
                        <a:rPr lang="ro-RO" sz="2000" dirty="0">
                          <a:solidFill>
                            <a:schemeClr val="tx1"/>
                          </a:solidFill>
                        </a:rPr>
                        <a:t>IFRS</a:t>
                      </a:r>
                      <a:r>
                        <a:rPr lang="ro-RO" sz="2000" baseline="0" dirty="0">
                          <a:solidFill>
                            <a:schemeClr val="tx1"/>
                          </a:solidFill>
                        </a:rPr>
                        <a:t> 16</a:t>
                      </a:r>
                      <a:endParaRPr lang="ro-RO" sz="2000" dirty="0">
                        <a:solidFill>
                          <a:schemeClr val="tx1"/>
                        </a:solidFill>
                      </a:endParaRPr>
                    </a:p>
                  </a:txBody>
                  <a:tcPr/>
                </a:tc>
                <a:extLst>
                  <a:ext uri="{0D108BD9-81ED-4DB2-BD59-A6C34878D82A}">
                    <a16:rowId xmlns:a16="http://schemas.microsoft.com/office/drawing/2014/main" val="10000"/>
                  </a:ext>
                </a:extLst>
              </a:tr>
              <a:tr h="3658023">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ro-RO" sz="2000" b="1" i="0" kern="1200" dirty="0">
                          <a:solidFill>
                            <a:schemeClr val="dk1"/>
                          </a:solidFill>
                          <a:effectLst/>
                          <a:latin typeface="Calibri body"/>
                          <a:ea typeface="+mn-ea"/>
                          <a:cs typeface="+mn-cs"/>
                        </a:rPr>
                        <a:t>V</a:t>
                      </a:r>
                      <a:r>
                        <a:rPr lang="vi-VN" sz="2000" b="1" i="0" kern="1200" dirty="0">
                          <a:solidFill>
                            <a:schemeClr val="dk1"/>
                          </a:solidFill>
                          <a:effectLst/>
                          <a:latin typeface="Calibri body"/>
                          <a:ea typeface="+mn-ea"/>
                          <a:cs typeface="+mn-cs"/>
                        </a:rPr>
                        <a:t>aloare totală </a:t>
                      </a:r>
                      <a:r>
                        <a:rPr lang="vi-VN" sz="2000" b="0" i="0" kern="1200" dirty="0">
                          <a:solidFill>
                            <a:schemeClr val="dk1"/>
                          </a:solidFill>
                          <a:effectLst/>
                          <a:latin typeface="Calibri body"/>
                          <a:ea typeface="+mn-ea"/>
                          <a:cs typeface="+mn-cs"/>
                        </a:rPr>
                        <a:t>reprezintă valoarea totală a ratelor de leasing la care se adaugă valoarea reziduală</a:t>
                      </a:r>
                      <a:r>
                        <a:rPr lang="ro-RO" sz="2000" b="0" i="0" kern="1200" baseline="0" dirty="0">
                          <a:solidFill>
                            <a:schemeClr val="dk1"/>
                          </a:solidFill>
                          <a:effectLst/>
                          <a:latin typeface="Calibri body"/>
                          <a:ea typeface="+mn-ea"/>
                          <a:cs typeface="+mn-cs"/>
                        </a:rPr>
                        <a:t> </a:t>
                      </a:r>
                      <a:r>
                        <a:rPr lang="ro-RO" sz="2000" b="0" i="0" kern="1200" dirty="0">
                          <a:solidFill>
                            <a:schemeClr val="dk1"/>
                          </a:solidFill>
                          <a:effectLst/>
                          <a:latin typeface="Calibri body"/>
                          <a:ea typeface="+mn-ea"/>
                          <a:cs typeface="+mn-cs"/>
                        </a:rPr>
                        <a:t> (</a:t>
                      </a:r>
                      <a:r>
                        <a:rPr lang="ro-RO" sz="2000" b="0" kern="1200" dirty="0">
                          <a:solidFill>
                            <a:schemeClr val="tx1"/>
                          </a:solidFill>
                          <a:latin typeface="+mn-lt"/>
                          <a:ea typeface="+mn-ea"/>
                          <a:cs typeface="+mn-cs"/>
                        </a:rPr>
                        <a:t>Ordonanța</a:t>
                      </a:r>
                      <a:r>
                        <a:rPr lang="ro-RO" sz="2000" b="0" kern="1200" baseline="0" dirty="0">
                          <a:solidFill>
                            <a:schemeClr val="tx1"/>
                          </a:solidFill>
                          <a:latin typeface="+mn-lt"/>
                          <a:ea typeface="+mn-ea"/>
                          <a:cs typeface="+mn-cs"/>
                        </a:rPr>
                        <a:t> 51/1997, </a:t>
                      </a:r>
                      <a:r>
                        <a:rPr lang="ro-RO" sz="2000" b="0" i="0" kern="1200" dirty="0">
                          <a:solidFill>
                            <a:schemeClr val="dk1"/>
                          </a:solidFill>
                          <a:effectLst/>
                          <a:latin typeface="Calibri body"/>
                          <a:ea typeface="+mn-ea"/>
                          <a:cs typeface="+mn-cs"/>
                        </a:rPr>
                        <a:t>2(b)).</a:t>
                      </a:r>
                      <a:r>
                        <a:rPr lang="ro-RO" sz="2000" b="0" i="0" kern="1200" baseline="0" dirty="0">
                          <a:solidFill>
                            <a:schemeClr val="dk1"/>
                          </a:solidFill>
                          <a:effectLst/>
                          <a:latin typeface="Calibri body"/>
                          <a:ea typeface="+mn-ea"/>
                          <a:cs typeface="+mn-cs"/>
                        </a:rPr>
                        <a:t> </a:t>
                      </a:r>
                      <a:r>
                        <a:rPr lang="ro-RO" sz="2000" b="0" i="0" kern="1200" dirty="0">
                          <a:solidFill>
                            <a:schemeClr val="dk1"/>
                          </a:solidFill>
                          <a:effectLst/>
                          <a:latin typeface="Calibri body"/>
                          <a:ea typeface="+mn-ea"/>
                          <a:cs typeface="+mn-cs"/>
                        </a:rPr>
                        <a:t>V</a:t>
                      </a:r>
                      <a:r>
                        <a:rPr lang="vi-VN" sz="2000" b="0" i="0" kern="1200" dirty="0">
                          <a:solidFill>
                            <a:schemeClr val="dk1"/>
                          </a:solidFill>
                          <a:effectLst/>
                          <a:latin typeface="Calibri body"/>
                          <a:ea typeface="+mn-ea"/>
                          <a:cs typeface="+mn-cs"/>
                        </a:rPr>
                        <a:t>aloare reziduală reprezintă valoarea la care, la expirarea contractului de leasing, se face transferul dreptului de proprietate asupra bunului către utilizator</a:t>
                      </a:r>
                      <a:r>
                        <a:rPr lang="ro-RO" sz="2000" b="0" i="0" kern="1200" dirty="0">
                          <a:solidFill>
                            <a:schemeClr val="dk1"/>
                          </a:solidFill>
                          <a:effectLst/>
                          <a:latin typeface="Calibri body"/>
                          <a:ea typeface="+mn-ea"/>
                          <a:cs typeface="+mn-cs"/>
                        </a:rPr>
                        <a:t> (</a:t>
                      </a:r>
                      <a:r>
                        <a:rPr lang="ro-RO" sz="2000" b="0" kern="1200" dirty="0">
                          <a:solidFill>
                            <a:schemeClr val="tx1"/>
                          </a:solidFill>
                          <a:latin typeface="+mn-lt"/>
                          <a:ea typeface="+mn-ea"/>
                          <a:cs typeface="+mn-cs"/>
                        </a:rPr>
                        <a:t>Ordonanța</a:t>
                      </a:r>
                      <a:r>
                        <a:rPr lang="ro-RO" sz="2000" b="0" kern="1200" baseline="0" dirty="0">
                          <a:solidFill>
                            <a:schemeClr val="tx1"/>
                          </a:solidFill>
                          <a:latin typeface="+mn-lt"/>
                          <a:ea typeface="+mn-ea"/>
                          <a:cs typeface="+mn-cs"/>
                        </a:rPr>
                        <a:t> 51/1997, </a:t>
                      </a:r>
                      <a:r>
                        <a:rPr lang="ro-RO" sz="2000" b="0" i="0" kern="1200" dirty="0">
                          <a:solidFill>
                            <a:schemeClr val="dk1"/>
                          </a:solidFill>
                          <a:effectLst/>
                          <a:latin typeface="Calibri body"/>
                          <a:ea typeface="+mn-ea"/>
                          <a:cs typeface="+mn-cs"/>
                        </a:rPr>
                        <a:t>2(c))</a:t>
                      </a:r>
                      <a:endParaRPr lang="vi-VN" sz="2000" b="0" i="0" kern="1200" dirty="0">
                        <a:solidFill>
                          <a:schemeClr val="dk1"/>
                        </a:solidFill>
                        <a:effectLst/>
                        <a:latin typeface="Calibri body"/>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50000"/>
                        </a:lnSpc>
                        <a:spcBef>
                          <a:spcPts val="0"/>
                        </a:spcBef>
                        <a:spcAft>
                          <a:spcPts val="0"/>
                        </a:spcAft>
                        <a:buClrTx/>
                        <a:buSzTx/>
                        <a:buFontTx/>
                        <a:buNone/>
                        <a:tabLst/>
                        <a:defRPr/>
                      </a:pPr>
                      <a:r>
                        <a:rPr lang="ro-RO" sz="2000" b="1" dirty="0">
                          <a:solidFill>
                            <a:schemeClr val="tx1"/>
                          </a:solidFill>
                          <a:latin typeface="Calibri body"/>
                        </a:rPr>
                        <a:t>Evaluarea datoriei ce rezultă dintr-un contract de leasing </a:t>
                      </a:r>
                      <a:r>
                        <a:rPr lang="ro-RO" sz="2000" dirty="0">
                          <a:solidFill>
                            <a:schemeClr val="tx1"/>
                          </a:solidFill>
                          <a:latin typeface="Calibri body"/>
                        </a:rPr>
                        <a:t>este realizată la valoarea actualizată a realizată a redevențelor (plăților de leasing) ce nu au fost plătite încă. (IFRS 16. 26)</a:t>
                      </a:r>
                      <a:endParaRPr lang="en-US" sz="2000" dirty="0">
                        <a:solidFill>
                          <a:schemeClr val="tx1"/>
                        </a:solidFill>
                        <a:latin typeface="Calibri body"/>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0125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20078" y="1001023"/>
            <a:ext cx="8004175" cy="4521200"/>
          </a:xfrm>
        </p:spPr>
        <p:txBody>
          <a:bodyPr>
            <a:normAutofit/>
          </a:bodyPr>
          <a:lstStyle/>
          <a:p>
            <a:pPr marL="0" indent="0" algn="just">
              <a:lnSpc>
                <a:spcPct val="150000"/>
              </a:lnSpc>
              <a:spcBef>
                <a:spcPts val="600"/>
              </a:spcBef>
              <a:buClr>
                <a:srgbClr val="0070C0"/>
              </a:buClr>
              <a:buNone/>
              <a:defRPr/>
            </a:pPr>
            <a:r>
              <a:rPr lang="ro-MO" sz="2600" b="1" i="1" dirty="0"/>
              <a:t>Stabilirea duratei  contractului de leasing </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528328208"/>
              </p:ext>
            </p:extLst>
          </p:nvPr>
        </p:nvGraphicFramePr>
        <p:xfrm>
          <a:off x="1620078" y="1813823"/>
          <a:ext cx="10247244" cy="441795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394057">
                  <a:extLst>
                    <a:ext uri="{9D8B030D-6E8A-4147-A177-3AD203B41FA5}">
                      <a16:colId xmlns:a16="http://schemas.microsoft.com/office/drawing/2014/main" val="20000"/>
                    </a:ext>
                  </a:extLst>
                </a:gridCol>
                <a:gridCol w="5853187">
                  <a:extLst>
                    <a:ext uri="{9D8B030D-6E8A-4147-A177-3AD203B41FA5}">
                      <a16:colId xmlns:a16="http://schemas.microsoft.com/office/drawing/2014/main" val="20001"/>
                    </a:ext>
                  </a:extLst>
                </a:gridCol>
              </a:tblGrid>
              <a:tr h="519759">
                <a:tc>
                  <a:txBody>
                    <a:bodyPr/>
                    <a:lstStyle/>
                    <a:p>
                      <a:pPr algn="ctr"/>
                      <a:r>
                        <a:rPr lang="ro-RO" sz="2000" dirty="0">
                          <a:solidFill>
                            <a:schemeClr val="tx1"/>
                          </a:solidFill>
                        </a:rPr>
                        <a:t> Ordonanța 51/1997</a:t>
                      </a:r>
                    </a:p>
                  </a:txBody>
                  <a:tcPr/>
                </a:tc>
                <a:tc>
                  <a:txBody>
                    <a:bodyPr/>
                    <a:lstStyle/>
                    <a:p>
                      <a:pPr algn="ctr"/>
                      <a:r>
                        <a:rPr lang="ro-RO" sz="2000" dirty="0">
                          <a:solidFill>
                            <a:schemeClr val="tx1"/>
                          </a:solidFill>
                        </a:rPr>
                        <a:t>IFRS</a:t>
                      </a:r>
                      <a:r>
                        <a:rPr lang="ro-RO" sz="2000" baseline="0" dirty="0">
                          <a:solidFill>
                            <a:schemeClr val="tx1"/>
                          </a:solidFill>
                        </a:rPr>
                        <a:t> 16</a:t>
                      </a:r>
                      <a:endParaRPr lang="ro-RO" sz="2000" dirty="0">
                        <a:solidFill>
                          <a:schemeClr val="tx1"/>
                        </a:solidFill>
                      </a:endParaRPr>
                    </a:p>
                  </a:txBody>
                  <a:tcPr/>
                </a:tc>
                <a:extLst>
                  <a:ext uri="{0D108BD9-81ED-4DB2-BD59-A6C34878D82A}">
                    <a16:rowId xmlns:a16="http://schemas.microsoft.com/office/drawing/2014/main" val="10000"/>
                  </a:ext>
                </a:extLst>
              </a:tr>
              <a:tr h="389819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fr-FR" sz="2000" b="0" i="0" kern="1200" dirty="0" err="1">
                          <a:solidFill>
                            <a:schemeClr val="dk1"/>
                          </a:solidFill>
                          <a:effectLst/>
                          <a:latin typeface="+mn-lt"/>
                          <a:ea typeface="+mn-ea"/>
                          <a:cs typeface="+mn-cs"/>
                        </a:rPr>
                        <a:t>Contractul</a:t>
                      </a:r>
                      <a:r>
                        <a:rPr lang="fr-FR" sz="2000" b="0" i="0" kern="1200" dirty="0">
                          <a:solidFill>
                            <a:schemeClr val="dk1"/>
                          </a:solidFill>
                          <a:effectLst/>
                          <a:latin typeface="+mn-lt"/>
                          <a:ea typeface="+mn-ea"/>
                          <a:cs typeface="+mn-cs"/>
                        </a:rPr>
                        <a:t> de leasing </a:t>
                      </a:r>
                      <a:r>
                        <a:rPr lang="fr-FR" sz="2000" b="1" i="0" kern="1200" dirty="0">
                          <a:solidFill>
                            <a:schemeClr val="dk1"/>
                          </a:solidFill>
                          <a:effectLst/>
                          <a:latin typeface="+mn-lt"/>
                          <a:ea typeface="+mn-ea"/>
                          <a:cs typeface="+mn-cs"/>
                        </a:rPr>
                        <a:t>nu</a:t>
                      </a:r>
                      <a:r>
                        <a:rPr lang="fr-FR" sz="2000" b="0" i="0" kern="1200" dirty="0">
                          <a:solidFill>
                            <a:schemeClr val="dk1"/>
                          </a:solidFill>
                          <a:effectLst/>
                          <a:latin typeface="+mn-lt"/>
                          <a:ea typeface="+mn-ea"/>
                          <a:cs typeface="+mn-cs"/>
                        </a:rPr>
                        <a:t> se </a:t>
                      </a:r>
                      <a:r>
                        <a:rPr lang="fr-FR" sz="2000" b="0" i="0" kern="1200" dirty="0" err="1">
                          <a:solidFill>
                            <a:schemeClr val="dk1"/>
                          </a:solidFill>
                          <a:effectLst/>
                          <a:latin typeface="+mn-lt"/>
                          <a:ea typeface="+mn-ea"/>
                          <a:cs typeface="+mn-cs"/>
                        </a:rPr>
                        <a:t>poate</a:t>
                      </a:r>
                      <a:r>
                        <a:rPr lang="fr-FR" sz="2000" b="0" i="0" kern="1200" dirty="0">
                          <a:solidFill>
                            <a:schemeClr val="dk1"/>
                          </a:solidFill>
                          <a:effectLst/>
                          <a:latin typeface="+mn-lt"/>
                          <a:ea typeface="+mn-ea"/>
                          <a:cs typeface="+mn-cs"/>
                        </a:rPr>
                        <a:t> </a:t>
                      </a:r>
                      <a:r>
                        <a:rPr lang="fr-FR" sz="2000" b="0" i="0" kern="1200" dirty="0" err="1">
                          <a:solidFill>
                            <a:schemeClr val="dk1"/>
                          </a:solidFill>
                          <a:effectLst/>
                          <a:latin typeface="+mn-lt"/>
                          <a:ea typeface="+mn-ea"/>
                          <a:cs typeface="+mn-cs"/>
                        </a:rPr>
                        <a:t>încheia</a:t>
                      </a:r>
                      <a:r>
                        <a:rPr lang="fr-FR" sz="2000" b="0" i="0" kern="1200" dirty="0">
                          <a:solidFill>
                            <a:schemeClr val="dk1"/>
                          </a:solidFill>
                          <a:effectLst/>
                          <a:latin typeface="+mn-lt"/>
                          <a:ea typeface="+mn-ea"/>
                          <a:cs typeface="+mn-cs"/>
                        </a:rPr>
                        <a:t> </a:t>
                      </a:r>
                      <a:r>
                        <a:rPr lang="fr-FR" sz="2000" b="1" i="0" kern="1200" dirty="0" err="1">
                          <a:solidFill>
                            <a:schemeClr val="dk1"/>
                          </a:solidFill>
                          <a:effectLst/>
                          <a:latin typeface="+mn-lt"/>
                          <a:ea typeface="+mn-ea"/>
                          <a:cs typeface="+mn-cs"/>
                        </a:rPr>
                        <a:t>pe</a:t>
                      </a:r>
                      <a:r>
                        <a:rPr lang="fr-FR" sz="2000" b="1" i="0" kern="1200" dirty="0">
                          <a:solidFill>
                            <a:schemeClr val="dk1"/>
                          </a:solidFill>
                          <a:effectLst/>
                          <a:latin typeface="+mn-lt"/>
                          <a:ea typeface="+mn-ea"/>
                          <a:cs typeface="+mn-cs"/>
                        </a:rPr>
                        <a:t> un </a:t>
                      </a:r>
                      <a:r>
                        <a:rPr lang="fr-FR" sz="2000" b="1" i="0" kern="1200" dirty="0" err="1">
                          <a:solidFill>
                            <a:schemeClr val="dk1"/>
                          </a:solidFill>
                          <a:effectLst/>
                          <a:latin typeface="+mn-lt"/>
                          <a:ea typeface="+mn-ea"/>
                          <a:cs typeface="+mn-cs"/>
                        </a:rPr>
                        <a:t>termen</a:t>
                      </a:r>
                      <a:r>
                        <a:rPr lang="fr-FR" sz="2000" b="1" i="0" kern="1200" dirty="0">
                          <a:solidFill>
                            <a:schemeClr val="dk1"/>
                          </a:solidFill>
                          <a:effectLst/>
                          <a:latin typeface="+mn-lt"/>
                          <a:ea typeface="+mn-ea"/>
                          <a:cs typeface="+mn-cs"/>
                        </a:rPr>
                        <a:t> mai </a:t>
                      </a:r>
                      <a:r>
                        <a:rPr lang="fr-FR" sz="2000" b="1" i="0" kern="1200" dirty="0" err="1">
                          <a:solidFill>
                            <a:schemeClr val="dk1"/>
                          </a:solidFill>
                          <a:effectLst/>
                          <a:latin typeface="+mn-lt"/>
                          <a:ea typeface="+mn-ea"/>
                          <a:cs typeface="+mn-cs"/>
                        </a:rPr>
                        <a:t>mic</a:t>
                      </a:r>
                      <a:r>
                        <a:rPr lang="fr-FR" sz="2000" b="1" i="0" kern="1200" dirty="0">
                          <a:solidFill>
                            <a:schemeClr val="dk1"/>
                          </a:solidFill>
                          <a:effectLst/>
                          <a:latin typeface="+mn-lt"/>
                          <a:ea typeface="+mn-ea"/>
                          <a:cs typeface="+mn-cs"/>
                        </a:rPr>
                        <a:t> de un an</a:t>
                      </a:r>
                      <a:r>
                        <a:rPr lang="en-US" sz="2000" b="1" kern="1200" dirty="0">
                          <a:solidFill>
                            <a:schemeClr val="tx1"/>
                          </a:solidFill>
                          <a:latin typeface="+mn-lt"/>
                          <a:ea typeface="+mn-ea"/>
                          <a:cs typeface="+mn-cs"/>
                        </a:rPr>
                        <a:t>. </a:t>
                      </a:r>
                      <a:r>
                        <a:rPr lang="en-US" sz="2000" b="0" kern="1200" dirty="0">
                          <a:solidFill>
                            <a:schemeClr val="tx1"/>
                          </a:solidFill>
                          <a:latin typeface="+mn-lt"/>
                          <a:ea typeface="+mn-ea"/>
                          <a:cs typeface="+mn-cs"/>
                        </a:rPr>
                        <a:t>(</a:t>
                      </a:r>
                      <a:r>
                        <a:rPr lang="ro-RO" sz="2000" b="0" kern="1200" dirty="0">
                          <a:solidFill>
                            <a:schemeClr val="tx1"/>
                          </a:solidFill>
                          <a:latin typeface="+mn-lt"/>
                          <a:ea typeface="+mn-ea"/>
                          <a:cs typeface="+mn-cs"/>
                        </a:rPr>
                        <a:t>Ordonanța</a:t>
                      </a:r>
                      <a:r>
                        <a:rPr lang="ro-RO" sz="2000" b="0" kern="1200" baseline="0" dirty="0">
                          <a:solidFill>
                            <a:schemeClr val="tx1"/>
                          </a:solidFill>
                          <a:latin typeface="+mn-lt"/>
                          <a:ea typeface="+mn-ea"/>
                          <a:cs typeface="+mn-cs"/>
                        </a:rPr>
                        <a:t> 51/1997, </a:t>
                      </a:r>
                      <a:r>
                        <a:rPr lang="ro-RO" sz="2000" b="0" kern="1200" dirty="0">
                          <a:solidFill>
                            <a:schemeClr val="tx1"/>
                          </a:solidFill>
                          <a:latin typeface="+mn-lt"/>
                          <a:ea typeface="+mn-ea"/>
                          <a:cs typeface="+mn-cs"/>
                        </a:rPr>
                        <a:t>7</a:t>
                      </a:r>
                      <a:r>
                        <a:rPr lang="en-US" sz="2000" b="0" kern="1200" dirty="0">
                          <a:solidFill>
                            <a:schemeClr val="tx1"/>
                          </a:solidFill>
                          <a:latin typeface="+mn-lt"/>
                          <a:ea typeface="+mn-ea"/>
                          <a:cs typeface="+mn-cs"/>
                        </a:rPr>
                        <a:t>)</a:t>
                      </a:r>
                      <a:endParaRPr lang="ro-RO" sz="2000" b="0" kern="1200" dirty="0">
                        <a:solidFill>
                          <a:schemeClr val="tx1"/>
                        </a:solidFill>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just">
                        <a:buFont typeface="Arial" charset="0"/>
                        <a:buNone/>
                      </a:pPr>
                      <a:r>
                        <a:rPr lang="ro-RO" sz="2000" dirty="0"/>
                        <a:t>Trebuie luată în considerare de către utilizator în cazul determinării valorii inițiale a unei datorii și a dreptului de utilizare a unui activ. Aceasta cuprinde:</a:t>
                      </a:r>
                      <a:endParaRPr lang="en-US" sz="2000" dirty="0"/>
                    </a:p>
                    <a:p>
                      <a:pPr marL="0" indent="0" algn="just" eaLnBrk="1" hangingPunct="1">
                        <a:spcBef>
                          <a:spcPct val="0"/>
                        </a:spcBef>
                        <a:spcAft>
                          <a:spcPts val="600"/>
                        </a:spcAft>
                        <a:buClr>
                          <a:srgbClr val="0070C0"/>
                        </a:buClr>
                        <a:buFont typeface="Wingdings" pitchFamily="2" charset="2"/>
                        <a:buChar char="Ø"/>
                      </a:pPr>
                      <a:r>
                        <a:rPr lang="ro-RO" sz="2000" dirty="0"/>
                        <a:t>Perioadele în care nu poate fi anulat contractul;</a:t>
                      </a:r>
                      <a:endParaRPr lang="en-US" sz="2000" dirty="0"/>
                    </a:p>
                    <a:p>
                      <a:pPr marL="0" indent="0" algn="just" eaLnBrk="1" hangingPunct="1">
                        <a:spcBef>
                          <a:spcPct val="0"/>
                        </a:spcBef>
                        <a:spcAft>
                          <a:spcPts val="600"/>
                        </a:spcAft>
                        <a:buClr>
                          <a:srgbClr val="0070C0"/>
                        </a:buClr>
                        <a:buFont typeface="Wingdings" pitchFamily="2" charset="2"/>
                        <a:buChar char="Ø"/>
                      </a:pPr>
                      <a:r>
                        <a:rPr lang="ro-RO" sz="2000" dirty="0"/>
                        <a:t>Perioadele pentru care există opțiunea de prelungire a contractului dacă există o suficientă certitudine că aceasta va fi exercitată;</a:t>
                      </a:r>
                      <a:endParaRPr lang="en-US" sz="2000" dirty="0"/>
                    </a:p>
                    <a:p>
                      <a:pPr marL="0" indent="0" algn="just" eaLnBrk="1" hangingPunct="1">
                        <a:spcBef>
                          <a:spcPct val="0"/>
                        </a:spcBef>
                        <a:spcAft>
                          <a:spcPts val="600"/>
                        </a:spcAft>
                        <a:buClr>
                          <a:srgbClr val="0070C0"/>
                        </a:buClr>
                        <a:buFont typeface="Wingdings" pitchFamily="2" charset="2"/>
                        <a:buChar char="Ø"/>
                      </a:pPr>
                      <a:r>
                        <a:rPr lang="ro-RO" sz="2000" dirty="0"/>
                        <a:t>Perioadele pentru care există opțiunea de reziliere a contractului de leasing dacă există o suficientă certitudine că aceasta nu va fi exercitată.</a:t>
                      </a:r>
                      <a:r>
                        <a:rPr lang="ro-RO" sz="2000" baseline="0" dirty="0"/>
                        <a:t> </a:t>
                      </a:r>
                      <a:r>
                        <a:rPr lang="ro-RO" sz="2000" dirty="0"/>
                        <a:t>(IFRS 16,  Anexa A)</a:t>
                      </a:r>
                      <a:endParaRPr lang="en-US" sz="2000" b="0" dirty="0">
                        <a:solidFill>
                          <a:schemeClr val="tx1"/>
                        </a:solidFill>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7099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41282" y="820738"/>
            <a:ext cx="8004175" cy="4521200"/>
          </a:xfrm>
        </p:spPr>
        <p:txBody>
          <a:bodyPr>
            <a:normAutofit/>
          </a:bodyPr>
          <a:lstStyle/>
          <a:p>
            <a:pPr marL="0" indent="0" algn="just">
              <a:lnSpc>
                <a:spcPct val="150000"/>
              </a:lnSpc>
              <a:spcBef>
                <a:spcPts val="600"/>
              </a:spcBef>
              <a:buClr>
                <a:srgbClr val="0070C0"/>
              </a:buClr>
              <a:buNone/>
              <a:defRPr/>
            </a:pPr>
            <a:r>
              <a:rPr lang="ro-MO" sz="2600" b="1" i="1" dirty="0"/>
              <a:t>Amortizarea </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ro-RO" sz="3200" cap="all" dirty="0"/>
              <a:t>IFRS 16 CONTRACTE DE LEASING</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711277812"/>
              </p:ext>
            </p:extLst>
          </p:nvPr>
        </p:nvGraphicFramePr>
        <p:xfrm>
          <a:off x="1441175" y="1414462"/>
          <a:ext cx="10585174" cy="50292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164047">
                  <a:extLst>
                    <a:ext uri="{9D8B030D-6E8A-4147-A177-3AD203B41FA5}">
                      <a16:colId xmlns:a16="http://schemas.microsoft.com/office/drawing/2014/main" val="20000"/>
                    </a:ext>
                  </a:extLst>
                </a:gridCol>
                <a:gridCol w="5421127">
                  <a:extLst>
                    <a:ext uri="{9D8B030D-6E8A-4147-A177-3AD203B41FA5}">
                      <a16:colId xmlns:a16="http://schemas.microsoft.com/office/drawing/2014/main" val="20001"/>
                    </a:ext>
                  </a:extLst>
                </a:gridCol>
              </a:tblGrid>
              <a:tr h="341727">
                <a:tc>
                  <a:txBody>
                    <a:bodyPr/>
                    <a:lstStyle/>
                    <a:p>
                      <a:pPr algn="ctr"/>
                      <a:r>
                        <a:rPr lang="ro-RO" sz="1800" dirty="0">
                          <a:solidFill>
                            <a:schemeClr val="tx1"/>
                          </a:solidFill>
                        </a:rPr>
                        <a:t>OMFP</a:t>
                      </a:r>
                      <a:r>
                        <a:rPr lang="ro-RO" sz="1800" baseline="0" dirty="0">
                          <a:solidFill>
                            <a:schemeClr val="tx1"/>
                          </a:solidFill>
                        </a:rPr>
                        <a:t> 1802/2014</a:t>
                      </a:r>
                      <a:endParaRPr lang="ro-RO" sz="1800" dirty="0">
                        <a:solidFill>
                          <a:schemeClr val="tx1"/>
                        </a:solidFill>
                      </a:endParaRPr>
                    </a:p>
                  </a:txBody>
                  <a:tcPr/>
                </a:tc>
                <a:tc>
                  <a:txBody>
                    <a:bodyPr/>
                    <a:lstStyle/>
                    <a:p>
                      <a:pPr algn="ctr"/>
                      <a:r>
                        <a:rPr lang="ro-RO" sz="1800" dirty="0">
                          <a:solidFill>
                            <a:schemeClr val="tx1"/>
                          </a:solidFill>
                        </a:rPr>
                        <a:t>IFRS</a:t>
                      </a:r>
                      <a:r>
                        <a:rPr lang="ro-RO" sz="1800" baseline="0" dirty="0">
                          <a:solidFill>
                            <a:schemeClr val="tx1"/>
                          </a:solidFill>
                        </a:rPr>
                        <a:t> 16</a:t>
                      </a:r>
                      <a:endParaRPr lang="ro-RO" sz="1800" dirty="0">
                        <a:solidFill>
                          <a:schemeClr val="tx1"/>
                        </a:solidFill>
                      </a:endParaRPr>
                    </a:p>
                  </a:txBody>
                  <a:tcPr/>
                </a:tc>
                <a:extLst>
                  <a:ext uri="{0D108BD9-81ED-4DB2-BD59-A6C34878D82A}">
                    <a16:rowId xmlns:a16="http://schemas.microsoft.com/office/drawing/2014/main" val="10000"/>
                  </a:ext>
                </a:extLst>
              </a:tr>
              <a:tr h="2017568">
                <a:tc rowSpan="2">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1800" b="0" kern="1200" dirty="0" err="1">
                          <a:solidFill>
                            <a:schemeClr val="tx1"/>
                          </a:solidFill>
                          <a:latin typeface="+mn-lt"/>
                          <a:ea typeface="+mn-ea"/>
                          <a:cs typeface="+mn-cs"/>
                        </a:rPr>
                        <a:t>În</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cazul</a:t>
                      </a:r>
                      <a:r>
                        <a:rPr lang="en-US" sz="1800" b="0" kern="1200" dirty="0">
                          <a:solidFill>
                            <a:schemeClr val="tx1"/>
                          </a:solidFill>
                          <a:latin typeface="+mn-lt"/>
                          <a:ea typeface="+mn-ea"/>
                          <a:cs typeface="+mn-cs"/>
                        </a:rPr>
                        <a:t> </a:t>
                      </a:r>
                      <a:r>
                        <a:rPr lang="en-US" sz="1800" b="1" kern="1200" dirty="0" err="1">
                          <a:solidFill>
                            <a:schemeClr val="tx1"/>
                          </a:solidFill>
                          <a:latin typeface="+mn-lt"/>
                          <a:ea typeface="+mn-ea"/>
                          <a:cs typeface="+mn-cs"/>
                        </a:rPr>
                        <a:t>leasingului</a:t>
                      </a:r>
                      <a:r>
                        <a:rPr lang="en-US" sz="1800" b="1" kern="1200" dirty="0">
                          <a:solidFill>
                            <a:schemeClr val="tx1"/>
                          </a:solidFill>
                          <a:latin typeface="+mn-lt"/>
                          <a:ea typeface="+mn-ea"/>
                          <a:cs typeface="+mn-cs"/>
                        </a:rPr>
                        <a:t> </a:t>
                      </a:r>
                      <a:r>
                        <a:rPr lang="en-US" sz="1800" b="1" kern="1200" dirty="0" err="1">
                          <a:solidFill>
                            <a:schemeClr val="tx1"/>
                          </a:solidFill>
                          <a:latin typeface="+mn-lt"/>
                          <a:ea typeface="+mn-ea"/>
                          <a:cs typeface="+mn-cs"/>
                        </a:rPr>
                        <a:t>financiar</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achiziţiile</a:t>
                      </a:r>
                      <a:r>
                        <a:rPr lang="en-US" sz="1800" b="0" kern="1200" dirty="0">
                          <a:solidFill>
                            <a:schemeClr val="tx1"/>
                          </a:solidFill>
                          <a:latin typeface="+mn-lt"/>
                          <a:ea typeface="+mn-ea"/>
                          <a:cs typeface="+mn-cs"/>
                        </a:rPr>
                        <a:t> de </a:t>
                      </a:r>
                      <a:r>
                        <a:rPr lang="en-US" sz="1800" b="0" kern="1200" dirty="0" err="1">
                          <a:solidFill>
                            <a:schemeClr val="tx1"/>
                          </a:solidFill>
                          <a:latin typeface="+mn-lt"/>
                          <a:ea typeface="+mn-ea"/>
                          <a:cs typeface="+mn-cs"/>
                        </a:rPr>
                        <a:t>către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locatar</a:t>
                      </a:r>
                      <a:r>
                        <a:rPr lang="en-US" sz="1800" b="0" kern="1200" dirty="0">
                          <a:solidFill>
                            <a:schemeClr val="tx1"/>
                          </a:solidFill>
                          <a:latin typeface="+mn-lt"/>
                          <a:ea typeface="+mn-ea"/>
                          <a:cs typeface="+mn-cs"/>
                        </a:rPr>
                        <a:t> de </a:t>
                      </a:r>
                      <a:r>
                        <a:rPr lang="en-US" sz="1800" b="0" kern="1200" dirty="0" err="1">
                          <a:solidFill>
                            <a:schemeClr val="tx1"/>
                          </a:solidFill>
                          <a:latin typeface="+mn-lt"/>
                          <a:ea typeface="+mn-ea"/>
                          <a:cs typeface="+mn-cs"/>
                        </a:rPr>
                        <a:t>bunuri</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imobile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şi</a:t>
                      </a:r>
                      <a:r>
                        <a:rPr lang="en-US" sz="1800" b="0" kern="1200" dirty="0">
                          <a:solidFill>
                            <a:schemeClr val="tx1"/>
                          </a:solidFill>
                          <a:latin typeface="+mn-lt"/>
                          <a:ea typeface="+mn-ea"/>
                          <a:cs typeface="+mn-cs"/>
                        </a:rPr>
                        <a:t> mobile </a:t>
                      </a:r>
                      <a:r>
                        <a:rPr lang="en-US" sz="1800" b="0" kern="1200" dirty="0" err="1">
                          <a:solidFill>
                            <a:schemeClr val="tx1"/>
                          </a:solidFill>
                          <a:latin typeface="+mn-lt"/>
                          <a:ea typeface="+mn-ea"/>
                          <a:cs typeface="+mn-cs"/>
                        </a:rPr>
                        <a:t>sunt</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tratate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ca</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investiţii</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în</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imobilizări</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fiind</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supuse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amortizării</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pe</a:t>
                      </a:r>
                      <a:r>
                        <a:rPr lang="en-US" sz="1800" b="0" kern="1200" dirty="0">
                          <a:solidFill>
                            <a:schemeClr val="tx1"/>
                          </a:solidFill>
                          <a:latin typeface="+mn-lt"/>
                          <a:ea typeface="+mn-ea"/>
                          <a:cs typeface="+mn-cs"/>
                        </a:rPr>
                        <a:t> o </a:t>
                      </a:r>
                      <a:r>
                        <a:rPr lang="en-US" sz="1800" b="0" kern="1200" dirty="0" err="1">
                          <a:solidFill>
                            <a:schemeClr val="tx1"/>
                          </a:solidFill>
                          <a:latin typeface="+mn-lt"/>
                          <a:ea typeface="+mn-ea"/>
                          <a:cs typeface="+mn-cs"/>
                        </a:rPr>
                        <a:t>bază</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consecventă</a:t>
                      </a:r>
                      <a:r>
                        <a:rPr lang="en-US" sz="1800" b="0" kern="1200" dirty="0">
                          <a:solidFill>
                            <a:schemeClr val="tx1"/>
                          </a:solidFill>
                          <a:latin typeface="+mn-lt"/>
                          <a:ea typeface="+mn-ea"/>
                          <a:cs typeface="+mn-cs"/>
                        </a:rPr>
                        <a:t> cu </a:t>
                      </a:r>
                      <a:r>
                        <a:rPr lang="en-US" sz="1800" b="0" kern="1200" dirty="0" err="1">
                          <a:solidFill>
                            <a:schemeClr val="tx1"/>
                          </a:solidFill>
                          <a:latin typeface="+mn-lt"/>
                          <a:ea typeface="+mn-ea"/>
                          <a:cs typeface="+mn-cs"/>
                        </a:rPr>
                        <a:t>politica</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normală</a:t>
                      </a:r>
                      <a:r>
                        <a:rPr lang="en-US" sz="1800" b="0" kern="1200" dirty="0">
                          <a:solidFill>
                            <a:schemeClr val="tx1"/>
                          </a:solidFill>
                          <a:latin typeface="+mn-lt"/>
                          <a:ea typeface="+mn-ea"/>
                          <a:cs typeface="+mn-cs"/>
                        </a:rPr>
                        <a:t> de </a:t>
                      </a:r>
                      <a:r>
                        <a:rPr lang="en-US" sz="1800" b="0" kern="1200" dirty="0" err="1">
                          <a:solidFill>
                            <a:schemeClr val="tx1"/>
                          </a:solidFill>
                          <a:latin typeface="+mn-lt"/>
                          <a:ea typeface="+mn-ea"/>
                          <a:cs typeface="+mn-cs"/>
                        </a:rPr>
                        <a:t>amortizare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pentru</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bunuri</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similare</a:t>
                      </a:r>
                      <a:r>
                        <a:rPr lang="en-US" sz="1800" b="0" kern="1200" dirty="0">
                          <a:solidFill>
                            <a:schemeClr val="tx1"/>
                          </a:solidFill>
                          <a:latin typeface="+mn-lt"/>
                          <a:ea typeface="+mn-ea"/>
                          <a:cs typeface="+mn-cs"/>
                        </a:rPr>
                        <a:t> ale </a:t>
                      </a:r>
                      <a:r>
                        <a:rPr lang="en-US" sz="1800" b="0" kern="1200" dirty="0" err="1">
                          <a:solidFill>
                            <a:schemeClr val="tx1"/>
                          </a:solidFill>
                          <a:latin typeface="+mn-lt"/>
                          <a:ea typeface="+mn-ea"/>
                          <a:cs typeface="+mn-cs"/>
                        </a:rPr>
                        <a:t>locatarului</a:t>
                      </a:r>
                      <a:r>
                        <a:rPr lang="en-US" sz="1800" b="0" kern="1200" dirty="0">
                          <a:solidFill>
                            <a:schemeClr val="tx1"/>
                          </a:solidFill>
                          <a:latin typeface="+mn-lt"/>
                          <a:ea typeface="+mn-ea"/>
                          <a:cs typeface="+mn-cs"/>
                        </a:rPr>
                        <a:t>.</a:t>
                      </a:r>
                      <a:endParaRPr lang="ro-RO" sz="1800" b="0" kern="1200" dirty="0">
                        <a:solidFill>
                          <a:schemeClr val="tx1"/>
                        </a:solidFill>
                        <a:latin typeface="+mn-lt"/>
                        <a:ea typeface="+mn-ea"/>
                        <a:cs typeface="+mn-cs"/>
                      </a:endParaRPr>
                    </a:p>
                    <a:p>
                      <a:pPr marL="0" marR="0" indent="0" algn="just" defTabSz="6858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 (</a:t>
                      </a:r>
                      <a:r>
                        <a:rPr lang="ro-RO" sz="1800" b="0" kern="1200" dirty="0">
                          <a:solidFill>
                            <a:schemeClr val="tx1"/>
                          </a:solidFill>
                          <a:latin typeface="+mn-lt"/>
                          <a:ea typeface="+mn-ea"/>
                          <a:cs typeface="+mn-cs"/>
                        </a:rPr>
                        <a:t>OMFP 1802/2014, </a:t>
                      </a:r>
                      <a:r>
                        <a:rPr lang="en-US" sz="1800" b="0" kern="1200" dirty="0">
                          <a:solidFill>
                            <a:schemeClr val="tx1"/>
                          </a:solidFill>
                          <a:latin typeface="+mn-lt"/>
                          <a:ea typeface="+mn-ea"/>
                          <a:cs typeface="+mn-cs"/>
                        </a:rPr>
                        <a:t>214(2))</a:t>
                      </a:r>
                      <a:endParaRPr lang="ro-RO" sz="1800" b="0" kern="1200" dirty="0">
                        <a:solidFill>
                          <a:schemeClr val="tx1"/>
                        </a:solidFill>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0000"/>
                        </a:lnSpc>
                        <a:spcAft>
                          <a:spcPts val="0"/>
                        </a:spcAft>
                      </a:pPr>
                      <a:r>
                        <a:rPr lang="ro-RO" sz="1800" kern="1200" dirty="0">
                          <a:solidFill>
                            <a:schemeClr val="dk1"/>
                          </a:solidFill>
                          <a:effectLst/>
                          <a:latin typeface="+mn-lt"/>
                          <a:ea typeface="+mn-ea"/>
                          <a:cs typeface="+mn-cs"/>
                        </a:rPr>
                        <a:t>În cazul în care contractul de leasing </a:t>
                      </a:r>
                      <a:r>
                        <a:rPr lang="ro-RO" sz="1800" b="1" kern="1200" dirty="0">
                          <a:solidFill>
                            <a:schemeClr val="dk1"/>
                          </a:solidFill>
                          <a:effectLst/>
                          <a:latin typeface="+mn-lt"/>
                          <a:ea typeface="+mn-ea"/>
                          <a:cs typeface="+mn-cs"/>
                        </a:rPr>
                        <a:t>transferă dreptul de proprietate asupra activului-suport la locatar până la încheierea duratei contractului de leasing</a:t>
                      </a:r>
                      <a:r>
                        <a:rPr lang="ro-RO" sz="1800" kern="1200" dirty="0">
                          <a:solidFill>
                            <a:schemeClr val="dk1"/>
                          </a:solidFill>
                          <a:effectLst/>
                          <a:latin typeface="+mn-lt"/>
                          <a:ea typeface="+mn-ea"/>
                          <a:cs typeface="+mn-cs"/>
                        </a:rPr>
                        <a:t> sau </a:t>
                      </a:r>
                      <a:r>
                        <a:rPr lang="ro-RO" sz="1800" b="1" kern="1200" dirty="0">
                          <a:solidFill>
                            <a:schemeClr val="dk1"/>
                          </a:solidFill>
                          <a:effectLst/>
                          <a:latin typeface="+mn-lt"/>
                          <a:ea typeface="+mn-ea"/>
                          <a:cs typeface="+mn-cs"/>
                        </a:rPr>
                        <a:t>costul activului aferent dreptului de utilizare reflectă faptul că locatarul va exercita o opţiune de cumpărare</a:t>
                      </a:r>
                      <a:r>
                        <a:rPr lang="ro-RO" sz="1800" kern="1200" dirty="0">
                          <a:solidFill>
                            <a:schemeClr val="dk1"/>
                          </a:solidFill>
                          <a:effectLst/>
                          <a:latin typeface="+mn-lt"/>
                          <a:ea typeface="+mn-ea"/>
                          <a:cs typeface="+mn-cs"/>
                        </a:rPr>
                        <a:t>, locatarul trebuie să </a:t>
                      </a:r>
                      <a:r>
                        <a:rPr lang="ro-RO" sz="1800" b="1" kern="1200" dirty="0">
                          <a:solidFill>
                            <a:schemeClr val="dk1"/>
                          </a:solidFill>
                          <a:effectLst/>
                          <a:latin typeface="+mn-lt"/>
                          <a:ea typeface="+mn-ea"/>
                          <a:cs typeface="+mn-cs"/>
                        </a:rPr>
                        <a:t>amortizeze activul aferent dreptului de utilizare de la data începerii derulării până la sfârșitul duratei de viaţă utilă a activului-supor</a:t>
                      </a:r>
                      <a:r>
                        <a:rPr lang="ro-RO" sz="1800" kern="1200" dirty="0">
                          <a:solidFill>
                            <a:schemeClr val="dk1"/>
                          </a:solidFill>
                          <a:effectLst/>
                          <a:latin typeface="+mn-lt"/>
                          <a:ea typeface="+mn-ea"/>
                          <a:cs typeface="+mn-cs"/>
                        </a:rPr>
                        <a:t>t. (</a:t>
                      </a:r>
                      <a:r>
                        <a:rPr lang="ro-RO" sz="1800" b="0" dirty="0">
                          <a:solidFill>
                            <a:schemeClr val="tx1"/>
                          </a:solidFill>
                          <a:effectLst/>
                          <a:latin typeface="Calibri body"/>
                          <a:ea typeface="Calibri"/>
                          <a:cs typeface="Times New Roman"/>
                        </a:rPr>
                        <a:t>IFRS</a:t>
                      </a:r>
                      <a:r>
                        <a:rPr lang="ro-RO" sz="1800" b="0" baseline="0" dirty="0">
                          <a:solidFill>
                            <a:schemeClr val="tx1"/>
                          </a:solidFill>
                          <a:effectLst/>
                          <a:latin typeface="Calibri body"/>
                          <a:ea typeface="Calibri"/>
                          <a:cs typeface="Times New Roman"/>
                        </a:rPr>
                        <a:t> 16.</a:t>
                      </a:r>
                      <a:r>
                        <a:rPr lang="ro-RO" sz="1800" b="0" dirty="0">
                          <a:solidFill>
                            <a:schemeClr val="tx1"/>
                          </a:solidFill>
                          <a:effectLst/>
                          <a:latin typeface="Calibri body"/>
                          <a:ea typeface="Calibri"/>
                          <a:cs typeface="Times New Roman"/>
                        </a:rPr>
                        <a:t>32)</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1345044">
                <a:tc vMerge="1">
                  <a:txBody>
                    <a:bodyPr/>
                    <a:lstStyle/>
                    <a:p>
                      <a:pPr algn="l">
                        <a:lnSpc>
                          <a:spcPct val="150000"/>
                        </a:lnSpc>
                        <a:spcAft>
                          <a:spcPts val="0"/>
                        </a:spcAft>
                      </a:pPr>
                      <a:endParaRPr lang="ro-RO" sz="1800" dirty="0">
                        <a:solidFill>
                          <a:schemeClr val="tx1"/>
                        </a:solidFill>
                        <a:effectLst/>
                        <a:latin typeface="Calibri body"/>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ro-RO" sz="1800" kern="1200" dirty="0">
                          <a:solidFill>
                            <a:schemeClr val="dk1"/>
                          </a:solidFill>
                          <a:effectLst/>
                          <a:latin typeface="+mn-lt"/>
                          <a:ea typeface="+mn-ea"/>
                          <a:cs typeface="+mn-cs"/>
                        </a:rPr>
                        <a:t>În caz contrar, locatarul trebuie să amortizeze activul aferent dreptului de utilizare </a:t>
                      </a:r>
                      <a:r>
                        <a:rPr lang="ro-RO" sz="1800" b="1" kern="1200" dirty="0">
                          <a:solidFill>
                            <a:schemeClr val="dk1"/>
                          </a:solidFill>
                          <a:effectLst/>
                          <a:latin typeface="+mn-lt"/>
                          <a:ea typeface="+mn-ea"/>
                          <a:cs typeface="+mn-cs"/>
                        </a:rPr>
                        <a:t>de la data începerii derulării până la prima dată dintre sfârșitul duratei de viaţă utilă a activului aferent dreptului de utilizare și sfârșitul duratei contractului de leasing</a:t>
                      </a:r>
                      <a:r>
                        <a:rPr lang="ro-RO" sz="1800" kern="1200" dirty="0">
                          <a:solidFill>
                            <a:schemeClr val="dk1"/>
                          </a:solidFill>
                          <a:effectLst/>
                          <a:latin typeface="+mn-lt"/>
                          <a:ea typeface="+mn-ea"/>
                          <a:cs typeface="+mn-cs"/>
                        </a:rPr>
                        <a:t>. (</a:t>
                      </a:r>
                      <a:r>
                        <a:rPr lang="ro-RO" sz="1800" b="0" dirty="0">
                          <a:solidFill>
                            <a:schemeClr val="tx1"/>
                          </a:solidFill>
                          <a:effectLst/>
                          <a:latin typeface="Calibri body"/>
                          <a:ea typeface="Calibri"/>
                          <a:cs typeface="Times New Roman"/>
                        </a:rPr>
                        <a:t>IFRS</a:t>
                      </a:r>
                      <a:r>
                        <a:rPr lang="ro-RO" sz="1800" b="0" baseline="0" dirty="0">
                          <a:solidFill>
                            <a:schemeClr val="tx1"/>
                          </a:solidFill>
                          <a:effectLst/>
                          <a:latin typeface="Calibri body"/>
                          <a:ea typeface="Calibri"/>
                          <a:cs typeface="Times New Roman"/>
                        </a:rPr>
                        <a:t> 16.</a:t>
                      </a:r>
                      <a:r>
                        <a:rPr lang="ro-RO" sz="1800" b="0" dirty="0">
                          <a:solidFill>
                            <a:schemeClr val="tx1"/>
                          </a:solidFill>
                          <a:effectLst/>
                          <a:latin typeface="Calibri body"/>
                          <a:ea typeface="Calibri"/>
                          <a:cs typeface="Times New Roman"/>
                        </a:rPr>
                        <a:t>32)</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101199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1800" b="0" kern="1200" dirty="0" err="1">
                          <a:solidFill>
                            <a:schemeClr val="tx1"/>
                          </a:solidFill>
                          <a:latin typeface="+mn-lt"/>
                          <a:ea typeface="+mn-ea"/>
                          <a:cs typeface="+mn-cs"/>
                        </a:rPr>
                        <a:t>În</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cazul</a:t>
                      </a:r>
                      <a:r>
                        <a:rPr lang="en-US" sz="1800" b="0" kern="1200" dirty="0">
                          <a:solidFill>
                            <a:schemeClr val="tx1"/>
                          </a:solidFill>
                          <a:latin typeface="+mn-lt"/>
                          <a:ea typeface="+mn-ea"/>
                          <a:cs typeface="+mn-cs"/>
                        </a:rPr>
                        <a:t> </a:t>
                      </a:r>
                      <a:r>
                        <a:rPr lang="en-US" sz="1800" b="1" kern="1200" dirty="0" err="1">
                          <a:solidFill>
                            <a:schemeClr val="tx1"/>
                          </a:solidFill>
                          <a:latin typeface="+mn-lt"/>
                          <a:ea typeface="+mn-ea"/>
                          <a:cs typeface="+mn-cs"/>
                        </a:rPr>
                        <a:t>leasingului</a:t>
                      </a:r>
                      <a:r>
                        <a:rPr lang="en-US" sz="1800" b="1" kern="1200" dirty="0">
                          <a:solidFill>
                            <a:schemeClr val="tx1"/>
                          </a:solidFill>
                          <a:latin typeface="+mn-lt"/>
                          <a:ea typeface="+mn-ea"/>
                          <a:cs typeface="+mn-cs"/>
                        </a:rPr>
                        <a:t> </a:t>
                      </a:r>
                      <a:r>
                        <a:rPr lang="en-US" sz="1800" b="1" kern="1200" dirty="0" err="1">
                          <a:solidFill>
                            <a:schemeClr val="tx1"/>
                          </a:solidFill>
                          <a:latin typeface="+mn-lt"/>
                          <a:ea typeface="+mn-ea"/>
                          <a:cs typeface="+mn-cs"/>
                        </a:rPr>
                        <a:t>operaţional</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bunurile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sunt</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supuse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amortizării</a:t>
                      </a:r>
                      <a:r>
                        <a:rPr lang="en-US" sz="1800" b="0" kern="1200" dirty="0">
                          <a:solidFill>
                            <a:schemeClr val="tx1"/>
                          </a:solidFill>
                          <a:latin typeface="+mn-lt"/>
                          <a:ea typeface="+mn-ea"/>
                          <a:cs typeface="+mn-cs"/>
                        </a:rPr>
                        <a:t> de </a:t>
                      </a:r>
                      <a:r>
                        <a:rPr lang="en-US" sz="1800" b="0" kern="1200" dirty="0" err="1">
                          <a:solidFill>
                            <a:schemeClr val="tx1"/>
                          </a:solidFill>
                          <a:latin typeface="+mn-lt"/>
                          <a:ea typeface="+mn-ea"/>
                          <a:cs typeface="+mn-cs"/>
                        </a:rPr>
                        <a:t>către</a:t>
                      </a:r>
                      <a:r>
                        <a:rPr lang="en-US" sz="1800" b="0" kern="1200" dirty="0">
                          <a:solidFill>
                            <a:schemeClr val="tx1"/>
                          </a:solidFill>
                          <a:latin typeface="+mn-lt"/>
                          <a:ea typeface="+mn-ea"/>
                          <a:cs typeface="+mn-cs"/>
                        </a:rPr>
                        <a:t> locator, </a:t>
                      </a:r>
                      <a:r>
                        <a:rPr lang="en-US" sz="1800" b="0" kern="1200" dirty="0" err="1">
                          <a:solidFill>
                            <a:schemeClr val="tx1"/>
                          </a:solidFill>
                          <a:latin typeface="+mn-lt"/>
                          <a:ea typeface="+mn-ea"/>
                          <a:cs typeface="+mn-cs"/>
                        </a:rPr>
                        <a:t>pe</a:t>
                      </a:r>
                      <a:r>
                        <a:rPr lang="en-US" sz="1800" b="0" kern="1200" dirty="0">
                          <a:solidFill>
                            <a:schemeClr val="tx1"/>
                          </a:solidFill>
                          <a:latin typeface="+mn-lt"/>
                          <a:ea typeface="+mn-ea"/>
                          <a:cs typeface="+mn-cs"/>
                        </a:rPr>
                        <a:t> o </a:t>
                      </a:r>
                      <a:r>
                        <a:rPr lang="en-US" sz="1800" b="0" kern="1200" dirty="0" err="1">
                          <a:solidFill>
                            <a:schemeClr val="tx1"/>
                          </a:solidFill>
                          <a:latin typeface="+mn-lt"/>
                          <a:ea typeface="+mn-ea"/>
                          <a:cs typeface="+mn-cs"/>
                        </a:rPr>
                        <a:t>bază</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consecventă</a:t>
                      </a:r>
                      <a:r>
                        <a:rPr lang="en-US" sz="1800" b="0" kern="1200" dirty="0">
                          <a:solidFill>
                            <a:schemeClr val="tx1"/>
                          </a:solidFill>
                          <a:latin typeface="+mn-lt"/>
                          <a:ea typeface="+mn-ea"/>
                          <a:cs typeface="+mn-cs"/>
                        </a:rPr>
                        <a:t> cu </a:t>
                      </a:r>
                      <a:r>
                        <a:rPr lang="en-US" sz="1800" b="0" kern="1200" dirty="0" err="1">
                          <a:solidFill>
                            <a:schemeClr val="tx1"/>
                          </a:solidFill>
                          <a:latin typeface="+mn-lt"/>
                          <a:ea typeface="+mn-ea"/>
                          <a:cs typeface="+mn-cs"/>
                        </a:rPr>
                        <a:t>politica</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normală</a:t>
                      </a:r>
                      <a:r>
                        <a:rPr lang="en-US" sz="1800" b="0" kern="1200" dirty="0">
                          <a:solidFill>
                            <a:schemeClr val="tx1"/>
                          </a:solidFill>
                          <a:latin typeface="+mn-lt"/>
                          <a:ea typeface="+mn-ea"/>
                          <a:cs typeface="+mn-cs"/>
                        </a:rPr>
                        <a:t> de </a:t>
                      </a:r>
                      <a:r>
                        <a:rPr lang="en-US" sz="1800" b="0" kern="1200" dirty="0" err="1">
                          <a:solidFill>
                            <a:schemeClr val="tx1"/>
                          </a:solidFill>
                          <a:latin typeface="+mn-lt"/>
                          <a:ea typeface="+mn-ea"/>
                          <a:cs typeface="+mn-cs"/>
                        </a:rPr>
                        <a:t>amortizare</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pentru</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bunuri</a:t>
                      </a:r>
                      <a:r>
                        <a:rPr lang="en-US" sz="1800" b="0" kern="1200" dirty="0">
                          <a:solidFill>
                            <a:schemeClr val="tx1"/>
                          </a:solidFill>
                          <a:latin typeface="+mn-lt"/>
                          <a:ea typeface="+mn-ea"/>
                          <a:cs typeface="+mn-cs"/>
                        </a:rPr>
                        <a:t> </a:t>
                      </a:r>
                      <a:r>
                        <a:rPr lang="en-US" sz="1800" b="0" kern="1200" dirty="0" err="1">
                          <a:solidFill>
                            <a:schemeClr val="tx1"/>
                          </a:solidFill>
                          <a:latin typeface="+mn-lt"/>
                          <a:ea typeface="+mn-ea"/>
                          <a:cs typeface="+mn-cs"/>
                        </a:rPr>
                        <a:t>similare</a:t>
                      </a:r>
                      <a:r>
                        <a:rPr lang="en-US" sz="1800" b="0" kern="1200" dirty="0">
                          <a:solidFill>
                            <a:schemeClr val="tx1"/>
                          </a:solidFill>
                          <a:latin typeface="+mn-lt"/>
                          <a:ea typeface="+mn-ea"/>
                          <a:cs typeface="+mn-cs"/>
                        </a:rPr>
                        <a:t> ale </a:t>
                      </a:r>
                      <a:r>
                        <a:rPr lang="en-US" sz="1800" b="0" kern="1200" dirty="0" err="1">
                          <a:solidFill>
                            <a:schemeClr val="tx1"/>
                          </a:solidFill>
                          <a:latin typeface="+mn-lt"/>
                          <a:ea typeface="+mn-ea"/>
                          <a:cs typeface="+mn-cs"/>
                        </a:rPr>
                        <a:t>acestuia</a:t>
                      </a:r>
                      <a:r>
                        <a:rPr lang="en-US" sz="1800" b="0" kern="1200" dirty="0">
                          <a:solidFill>
                            <a:schemeClr val="tx1"/>
                          </a:solidFill>
                          <a:latin typeface="+mn-lt"/>
                          <a:ea typeface="+mn-ea"/>
                          <a:cs typeface="+mn-cs"/>
                        </a:rPr>
                        <a:t>. (</a:t>
                      </a:r>
                      <a:r>
                        <a:rPr lang="ro-RO" sz="1800" b="0" kern="1200" dirty="0">
                          <a:solidFill>
                            <a:schemeClr val="tx1"/>
                          </a:solidFill>
                          <a:latin typeface="+mn-lt"/>
                          <a:ea typeface="+mn-ea"/>
                          <a:cs typeface="+mn-cs"/>
                        </a:rPr>
                        <a:t>OMFP 1802/2014, </a:t>
                      </a:r>
                      <a:r>
                        <a:rPr lang="en-US" sz="1800" b="0" kern="1200" dirty="0">
                          <a:solidFill>
                            <a:schemeClr val="tx1"/>
                          </a:solidFill>
                          <a:latin typeface="+mn-lt"/>
                          <a:ea typeface="+mn-ea"/>
                          <a:cs typeface="+mn-cs"/>
                        </a:rPr>
                        <a:t>214(3))</a:t>
                      </a:r>
                      <a:endParaRPr lang="ro-RO" sz="1800" b="0" kern="1200" dirty="0">
                        <a:solidFill>
                          <a:schemeClr val="tx1"/>
                        </a:solidFill>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ro-RO" sz="1800" b="0" dirty="0">
                        <a:solidFill>
                          <a:schemeClr val="tx1"/>
                        </a:solidFill>
                      </a:endParaRPr>
                    </a:p>
                    <a:p>
                      <a:pPr marL="0" marR="0" indent="0" algn="ctr" defTabSz="685800" rtl="0" eaLnBrk="1" fontAlgn="auto" latinLnBrk="0" hangingPunct="1">
                        <a:lnSpc>
                          <a:spcPct val="100000"/>
                        </a:lnSpc>
                        <a:spcBef>
                          <a:spcPts val="0"/>
                        </a:spcBef>
                        <a:spcAft>
                          <a:spcPts val="0"/>
                        </a:spcAft>
                        <a:buClrTx/>
                        <a:buSzTx/>
                        <a:buFontTx/>
                        <a:buNone/>
                        <a:tabLst/>
                        <a:defRPr/>
                      </a:pPr>
                      <a:r>
                        <a:rPr lang="ro-RO" sz="1800" b="0" dirty="0">
                          <a:solidFill>
                            <a:schemeClr val="tx1"/>
                          </a:solidFill>
                        </a:rPr>
                        <a:t>-</a:t>
                      </a:r>
                      <a:endParaRPr lang="en-US" sz="1800" b="0" dirty="0">
                        <a:solidFill>
                          <a:schemeClr val="tx1"/>
                        </a:solidFill>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0497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DED2-F5FC-29C1-7A83-677A78CC8004}"/>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A14E4171-42EA-9358-1B75-CD33893D3436}"/>
              </a:ext>
            </a:extLst>
          </p:cNvPr>
          <p:cNvSpPr/>
          <p:nvPr/>
        </p:nvSpPr>
        <p:spPr>
          <a:xfrm>
            <a:off x="0" y="5485856"/>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E28FB374-67FB-DE5C-6896-0B5BFBB871FF}"/>
              </a:ext>
            </a:extLst>
          </p:cNvPr>
          <p:cNvSpPr txBox="1"/>
          <p:nvPr/>
        </p:nvSpPr>
        <p:spPr>
          <a:xfrm>
            <a:off x="685800" y="1574800"/>
            <a:ext cx="10185400" cy="714811"/>
          </a:xfrm>
          <a:prstGeom prst="rect">
            <a:avLst/>
          </a:prstGeom>
        </p:spPr>
        <p:txBody>
          <a:bodyPr wrap="square" lIns="0" tIns="0" rIns="0" bIns="0" rtlCol="0" anchor="t">
            <a:spAutoFit/>
          </a:bodyPr>
          <a:lstStyle/>
          <a:p>
            <a:pPr algn="ctr">
              <a:lnSpc>
                <a:spcPts val="6425"/>
              </a:lnSpc>
            </a:pPr>
            <a:r>
              <a:rPr lang="ro-RO" sz="2933" b="1" dirty="0">
                <a:solidFill>
                  <a:srgbClr val="0070C0"/>
                </a:solidFill>
              </a:rPr>
              <a:t>APLICAȚII</a:t>
            </a:r>
            <a:endParaRPr lang="en-US" sz="2933"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BBA1E78A-DCA7-32D7-4527-A985C8C2A9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08400" y="2870200"/>
            <a:ext cx="4470400" cy="2917825"/>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805D0C4C-8105-7B8F-E287-826E7EE608C1}"/>
              </a:ext>
            </a:extLst>
          </p:cNvPr>
          <p:cNvSpPr/>
          <p:nvPr/>
        </p:nvSpPr>
        <p:spPr>
          <a:xfrm>
            <a:off x="2302757" y="6181725"/>
            <a:ext cx="4947797"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023535C5-BF89-4EDC-CDE4-A373C16750FA}"/>
              </a:ext>
            </a:extLst>
          </p:cNvPr>
          <p:cNvSpPr txBox="1"/>
          <p:nvPr/>
        </p:nvSpPr>
        <p:spPr>
          <a:xfrm>
            <a:off x="8686913" y="6322781"/>
            <a:ext cx="3399584" cy="179536"/>
          </a:xfrm>
          <a:prstGeom prst="rect">
            <a:avLst/>
          </a:prstGeom>
        </p:spPr>
        <p:txBody>
          <a:bodyPr lIns="0" tIns="0" rIns="0" bIns="0" rtlCol="0" anchor="t">
            <a:spAutoFit/>
          </a:bodyPr>
          <a:lstStyle/>
          <a:p>
            <a:pPr algn="r">
              <a:lnSpc>
                <a:spcPts val="1367"/>
              </a:lnSpc>
            </a:pPr>
            <a:r>
              <a:rPr lang="en-US" sz="1367">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BE4A5E8B-D38F-A716-0B2B-A975BF482AE7}"/>
              </a:ext>
            </a:extLst>
          </p:cNvPr>
          <p:cNvSpPr/>
          <p:nvPr/>
        </p:nvSpPr>
        <p:spPr>
          <a:xfrm>
            <a:off x="7244204" y="6181725"/>
            <a:ext cx="4947797"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3220289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75767-0166-3F7D-5E8C-286902BE38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44795AC-1A14-3441-9948-44440769F855}"/>
              </a:ext>
            </a:extLst>
          </p:cNvPr>
          <p:cNvGrpSpPr/>
          <p:nvPr/>
        </p:nvGrpSpPr>
        <p:grpSpPr>
          <a:xfrm>
            <a:off x="7467600" y="-4170"/>
            <a:ext cx="7457884" cy="6858000"/>
            <a:chOff x="0" y="0"/>
            <a:chExt cx="14915767" cy="13716000"/>
          </a:xfrm>
        </p:grpSpPr>
        <p:pic>
          <p:nvPicPr>
            <p:cNvPr id="3" name="Picture 3">
              <a:extLst>
                <a:ext uri="{FF2B5EF4-FFF2-40B4-BE49-F238E27FC236}">
                  <a16:creationId xmlns:a16="http://schemas.microsoft.com/office/drawing/2014/main" id="{8CD62645-0EC3-921F-1F73-E48452808336}"/>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DA83B6C7-9009-9567-88FD-04F19DB5B96B}"/>
              </a:ext>
            </a:extLst>
          </p:cNvPr>
          <p:cNvSpPr/>
          <p:nvPr/>
        </p:nvSpPr>
        <p:spPr>
          <a:xfrm>
            <a:off x="0" y="5462092"/>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8DC9EABE-E6DD-6DAC-4214-B974392CD5CE}"/>
              </a:ext>
            </a:extLst>
          </p:cNvPr>
          <p:cNvSpPr txBox="1"/>
          <p:nvPr/>
        </p:nvSpPr>
        <p:spPr>
          <a:xfrm>
            <a:off x="302343" y="2980814"/>
            <a:ext cx="6799167" cy="696794"/>
          </a:xfrm>
          <a:prstGeom prst="rect">
            <a:avLst/>
          </a:prstGeom>
        </p:spPr>
        <p:txBody>
          <a:bodyPr lIns="0" tIns="0" rIns="0" bIns="0" rtlCol="0" anchor="t">
            <a:spAutoFit/>
          </a:bodyPr>
          <a:lstStyle/>
          <a:p>
            <a:pPr algn="ctr">
              <a:lnSpc>
                <a:spcPts val="6425"/>
              </a:lnSpc>
            </a:pPr>
            <a:r>
              <a:rPr lang="ro-RO" sz="2400" b="1" dirty="0">
                <a:solidFill>
                  <a:srgbClr val="0070C0"/>
                </a:solidFill>
              </a:rPr>
              <a:t>MULȚUMIM!</a:t>
            </a:r>
          </a:p>
        </p:txBody>
      </p:sp>
    </p:spTree>
    <p:extLst>
      <p:ext uri="{BB962C8B-B14F-4D97-AF65-F5344CB8AC3E}">
        <p14:creationId xmlns:p14="http://schemas.microsoft.com/office/powerpoint/2010/main" val="305158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7501" y="820738"/>
            <a:ext cx="9794033" cy="4986727"/>
          </a:xfrm>
        </p:spPr>
        <p:txBody>
          <a:bodyPr>
            <a:normAutofit/>
          </a:bodyPr>
          <a:lstStyle/>
          <a:p>
            <a:pPr marL="0" indent="0" algn="just">
              <a:lnSpc>
                <a:spcPct val="100000"/>
              </a:lnSpc>
              <a:spcBef>
                <a:spcPts val="0"/>
              </a:spcBef>
              <a:buClr>
                <a:srgbClr val="0070C0"/>
              </a:buClr>
              <a:buNone/>
              <a:defRPr/>
            </a:pPr>
            <a:r>
              <a:rPr lang="ro-RO" sz="2600" b="1" i="1" dirty="0">
                <a:solidFill>
                  <a:schemeClr val="accent5">
                    <a:lumMod val="75000"/>
                  </a:schemeClr>
                </a:solidFill>
              </a:rPr>
              <a:t>Identificarea </a:t>
            </a:r>
            <a:r>
              <a:rPr lang="ro-RO" sz="2600" b="1" i="1" dirty="0">
                <a:solidFill>
                  <a:srgbClr val="FF0000"/>
                </a:solidFill>
              </a:rPr>
              <a:t>diferențelor</a:t>
            </a:r>
            <a:r>
              <a:rPr lang="ro-RO" sz="2600" b="1" i="1" dirty="0">
                <a:solidFill>
                  <a:srgbClr val="FFC000"/>
                </a:solidFill>
              </a:rPr>
              <a:t> </a:t>
            </a:r>
            <a:r>
              <a:rPr lang="ro-RO" sz="2600" b="1" i="1" dirty="0">
                <a:solidFill>
                  <a:schemeClr val="accent5">
                    <a:lumMod val="75000"/>
                  </a:schemeClr>
                </a:solidFill>
              </a:rPr>
              <a:t>existente față de referențialul contabil național: OMFP 1802/2014</a:t>
            </a:r>
          </a:p>
          <a:p>
            <a:pPr marL="0" indent="0" algn="just">
              <a:lnSpc>
                <a:spcPct val="150000"/>
              </a:lnSpc>
              <a:spcBef>
                <a:spcPts val="600"/>
              </a:spcBef>
              <a:buClr>
                <a:srgbClr val="0070C0"/>
              </a:buClr>
              <a:buNone/>
              <a:defRPr/>
            </a:pPr>
            <a:endParaRPr lang="ro-RO" sz="2600" b="1" i="1" dirty="0"/>
          </a:p>
        </p:txBody>
      </p:sp>
      <p:sp>
        <p:nvSpPr>
          <p:cNvPr id="2" name="Title 1"/>
          <p:cNvSpPr>
            <a:spLocks noGrp="1"/>
          </p:cNvSpPr>
          <p:nvPr>
            <p:ph type="title" idx="4294967295"/>
          </p:nvPr>
        </p:nvSpPr>
        <p:spPr>
          <a:xfrm>
            <a:off x="2584579" y="258286"/>
            <a:ext cx="5806038" cy="601987"/>
          </a:xfrm>
        </p:spPr>
        <p:txBody>
          <a:bodyPr/>
          <a:lstStyle/>
          <a:p>
            <a:pPr algn="ctr" eaLnBrk="1" hangingPunct="1">
              <a:defRPr/>
            </a:pPr>
            <a:r>
              <a:rPr lang="fr-FR" b="1" cap="all" dirty="0"/>
              <a:t>IAS</a:t>
            </a:r>
            <a:r>
              <a:rPr lang="fr-FR" b="1" dirty="0">
                <a:solidFill>
                  <a:srgbClr val="002060"/>
                </a:solidFill>
                <a:latin typeface="Arial Narrow" pitchFamily="34" charset="0"/>
              </a:rPr>
              <a:t> </a:t>
            </a:r>
            <a:r>
              <a:rPr lang="ro-MO" b="1" cap="all" dirty="0"/>
              <a:t>40</a:t>
            </a:r>
            <a:r>
              <a:rPr lang="fr-FR" b="1" cap="all" dirty="0"/>
              <a:t> </a:t>
            </a:r>
            <a:r>
              <a:rPr lang="ro-MO" b="1" cap="all" dirty="0"/>
              <a:t>investiții imobiliare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56512593"/>
              </p:ext>
            </p:extLst>
          </p:nvPr>
        </p:nvGraphicFramePr>
        <p:xfrm>
          <a:off x="1786996" y="1769335"/>
          <a:ext cx="9232457" cy="460058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83214">
                  <a:extLst>
                    <a:ext uri="{9D8B030D-6E8A-4147-A177-3AD203B41FA5}">
                      <a16:colId xmlns:a16="http://schemas.microsoft.com/office/drawing/2014/main" val="20000"/>
                    </a:ext>
                  </a:extLst>
                </a:gridCol>
                <a:gridCol w="3669737">
                  <a:extLst>
                    <a:ext uri="{9D8B030D-6E8A-4147-A177-3AD203B41FA5}">
                      <a16:colId xmlns:a16="http://schemas.microsoft.com/office/drawing/2014/main" val="20001"/>
                    </a:ext>
                  </a:extLst>
                </a:gridCol>
                <a:gridCol w="3979506">
                  <a:extLst>
                    <a:ext uri="{9D8B030D-6E8A-4147-A177-3AD203B41FA5}">
                      <a16:colId xmlns:a16="http://schemas.microsoft.com/office/drawing/2014/main" val="20002"/>
                    </a:ext>
                  </a:extLst>
                </a:gridCol>
              </a:tblGrid>
              <a:tr h="308998">
                <a:tc>
                  <a:txBody>
                    <a:bodyPr/>
                    <a:lstStyle/>
                    <a:p>
                      <a:pPr algn="ctr"/>
                      <a:r>
                        <a:rPr lang="ro-RO" sz="2000" dirty="0">
                          <a:solidFill>
                            <a:schemeClr val="tx1"/>
                          </a:solidFill>
                        </a:rPr>
                        <a:t> Informații</a:t>
                      </a:r>
                    </a:p>
                  </a:txBody>
                  <a:tcPr/>
                </a:tc>
                <a:tc>
                  <a:txBody>
                    <a:bodyPr/>
                    <a:lstStyle/>
                    <a:p>
                      <a:pPr algn="ctr"/>
                      <a:r>
                        <a:rPr lang="ro-RO" sz="2000" dirty="0">
                          <a:solidFill>
                            <a:schemeClr val="tx1"/>
                          </a:solidFill>
                        </a:rPr>
                        <a:t>OMFP</a:t>
                      </a:r>
                      <a:r>
                        <a:rPr lang="ro-RO" sz="2000" baseline="0" dirty="0">
                          <a:solidFill>
                            <a:schemeClr val="tx1"/>
                          </a:solidFill>
                        </a:rPr>
                        <a:t> 1802/2014</a:t>
                      </a:r>
                      <a:endParaRPr lang="ro-RO" sz="2000" dirty="0">
                        <a:solidFill>
                          <a:schemeClr val="tx1"/>
                        </a:solidFill>
                      </a:endParaRPr>
                    </a:p>
                  </a:txBody>
                  <a:tcPr/>
                </a:tc>
                <a:tc>
                  <a:txBody>
                    <a:bodyPr/>
                    <a:lstStyle/>
                    <a:p>
                      <a:pPr algn="ctr"/>
                      <a:r>
                        <a:rPr lang="ro-RO" sz="2000" dirty="0">
                          <a:solidFill>
                            <a:schemeClr val="tx1"/>
                          </a:solidFill>
                        </a:rPr>
                        <a:t> IAS 40</a:t>
                      </a:r>
                    </a:p>
                  </a:txBody>
                  <a:tcPr/>
                </a:tc>
                <a:extLst>
                  <a:ext uri="{0D108BD9-81ED-4DB2-BD59-A6C34878D82A}">
                    <a16:rowId xmlns:a16="http://schemas.microsoft.com/office/drawing/2014/main" val="10000"/>
                  </a:ext>
                </a:extLst>
              </a:tr>
              <a:tr h="1782681">
                <a:tc>
                  <a:txBody>
                    <a:bodyPr/>
                    <a:lstStyle/>
                    <a:p>
                      <a:pPr algn="ctr"/>
                      <a:r>
                        <a:rPr lang="ro-MO" sz="1600" dirty="0"/>
                        <a:t>Definiție</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US" sz="1600" i="0" kern="1200" dirty="0">
                          <a:solidFill>
                            <a:schemeClr val="dk1"/>
                          </a:solidFill>
                          <a:effectLst/>
                          <a:latin typeface="+mn-lt"/>
                          <a:ea typeface="+mn-ea"/>
                          <a:cs typeface="+mn-cs"/>
                        </a:rPr>
                        <a:t> </a:t>
                      </a:r>
                      <a:r>
                        <a:rPr lang="ro-MO" sz="1600" i="0" kern="1200" dirty="0">
                          <a:solidFill>
                            <a:schemeClr val="dk1"/>
                          </a:solidFill>
                          <a:effectLst/>
                          <a:latin typeface="+mn-lt"/>
                          <a:ea typeface="+mn-ea"/>
                          <a:cs typeface="+mn-cs"/>
                        </a:rPr>
                        <a:t>P</a:t>
                      </a:r>
                      <a:r>
                        <a:rPr lang="en-US" sz="1600" i="0" kern="1200" dirty="0" err="1">
                          <a:solidFill>
                            <a:schemeClr val="dk1"/>
                          </a:solidFill>
                          <a:effectLst/>
                          <a:latin typeface="+mn-lt"/>
                          <a:ea typeface="+mn-ea"/>
                          <a:cs typeface="+mn-cs"/>
                        </a:rPr>
                        <a:t>roprietăţi</a:t>
                      </a:r>
                      <a:r>
                        <a:rPr lang="en-US" sz="1600" i="0" kern="1200" dirty="0">
                          <a:solidFill>
                            <a:schemeClr val="dk1"/>
                          </a:solidFill>
                          <a:effectLst/>
                          <a:latin typeface="+mn-lt"/>
                          <a:ea typeface="+mn-ea"/>
                          <a:cs typeface="+mn-cs"/>
                        </a:rPr>
                        <a:t> </a:t>
                      </a:r>
                      <a:r>
                        <a:rPr lang="ro-MO" sz="1600" i="0" kern="1200" dirty="0">
                          <a:solidFill>
                            <a:schemeClr val="dk1"/>
                          </a:solidFill>
                          <a:effectLst/>
                          <a:latin typeface="+mn-lt"/>
                          <a:ea typeface="+mn-ea"/>
                          <a:cs typeface="+mn-cs"/>
                        </a:rPr>
                        <a:t>  deținute</a:t>
                      </a:r>
                      <a:r>
                        <a:rPr lang="ro-MO" sz="1600" i="0" kern="1200" baseline="0" dirty="0">
                          <a:solidFill>
                            <a:schemeClr val="dk1"/>
                          </a:solidFill>
                          <a:effectLst/>
                          <a:latin typeface="+mn-lt"/>
                          <a:ea typeface="+mn-ea"/>
                          <a:cs typeface="+mn-cs"/>
                        </a:rPr>
                        <a:t>:</a:t>
                      </a:r>
                    </a:p>
                    <a:p>
                      <a:pPr marL="285750" indent="-285750">
                        <a:buFont typeface="Arial" pitchFamily="34" charset="0"/>
                        <a:buChar char="•"/>
                      </a:pPr>
                      <a:r>
                        <a:rPr lang="ro-MO" sz="1600" i="0" kern="1200" baseline="0" dirty="0">
                          <a:solidFill>
                            <a:schemeClr val="dk1"/>
                          </a:solidFill>
                          <a:effectLst/>
                          <a:latin typeface="+mn-lt"/>
                          <a:ea typeface="+mn-ea"/>
                          <a:cs typeface="+mn-cs"/>
                        </a:rPr>
                        <a:t>De proprietar</a:t>
                      </a:r>
                    </a:p>
                    <a:p>
                      <a:pPr marL="285750" indent="-285750">
                        <a:buFont typeface="Arial" pitchFamily="34" charset="0"/>
                        <a:buChar char="•"/>
                      </a:pPr>
                      <a:r>
                        <a:rPr lang="ro-MO" sz="1600" i="0" kern="1200" baseline="0" dirty="0">
                          <a:solidFill>
                            <a:schemeClr val="dk1"/>
                          </a:solidFill>
                          <a:effectLst/>
                          <a:latin typeface="+mn-lt"/>
                          <a:ea typeface="+mn-ea"/>
                          <a:cs typeface="+mn-cs"/>
                        </a:rPr>
                        <a:t>De locatar </a:t>
                      </a:r>
                      <a:r>
                        <a:rPr lang="ro-MO" sz="1600" i="1" kern="1200" baseline="0" dirty="0">
                          <a:solidFill>
                            <a:schemeClr val="dk1"/>
                          </a:solidFill>
                          <a:effectLst/>
                          <a:latin typeface="+mn-lt"/>
                          <a:ea typeface="+mn-ea"/>
                          <a:cs typeface="+mn-cs"/>
                        </a:rPr>
                        <a:t>în baza unui contract de leasing financiar</a:t>
                      </a:r>
                    </a:p>
                    <a:p>
                      <a:pPr marL="0" indent="0">
                        <a:buFont typeface="Arial" pitchFamily="34" charset="0"/>
                        <a:buNone/>
                      </a:pPr>
                      <a:r>
                        <a:rPr lang="ro-MO" sz="1600" i="0" kern="1200" dirty="0">
                          <a:solidFill>
                            <a:schemeClr val="dk1"/>
                          </a:solidFill>
                          <a:effectLst/>
                          <a:latin typeface="+mn-lt"/>
                          <a:ea typeface="+mn-ea"/>
                          <a:cs typeface="+mn-cs"/>
                        </a:rPr>
                        <a:t>Ce includ:</a:t>
                      </a:r>
                    </a:p>
                    <a:p>
                      <a:pPr marL="285750" indent="-285750" algn="just">
                        <a:buFont typeface="Arial" pitchFamily="34" charset="0"/>
                        <a:buChar char="•"/>
                      </a:pPr>
                      <a:r>
                        <a:rPr lang="en-US" sz="1600" i="0" kern="1200" dirty="0">
                          <a:solidFill>
                            <a:schemeClr val="dk1"/>
                          </a:solidFill>
                          <a:effectLst/>
                          <a:latin typeface="+mn-lt"/>
                          <a:ea typeface="+mn-ea"/>
                          <a:cs typeface="+mn-cs"/>
                        </a:rPr>
                        <a:t>o parte </a:t>
                      </a:r>
                      <a:r>
                        <a:rPr lang="en-US" sz="1600" i="0" kern="1200" dirty="0" err="1">
                          <a:solidFill>
                            <a:schemeClr val="dk1"/>
                          </a:solidFill>
                          <a:effectLst/>
                          <a:latin typeface="+mn-lt"/>
                          <a:ea typeface="+mn-ea"/>
                          <a:cs typeface="+mn-cs"/>
                        </a:rPr>
                        <a:t>deţinută</a:t>
                      </a:r>
                      <a:r>
                        <a:rPr lang="en-US" sz="1600" i="0" kern="1200" dirty="0">
                          <a:solidFill>
                            <a:schemeClr val="dk1"/>
                          </a:solidFill>
                          <a:effectLst/>
                          <a:latin typeface="+mn-lt"/>
                          <a:ea typeface="+mn-ea"/>
                          <a:cs typeface="+mn-cs"/>
                        </a:rPr>
                        <a:t> </a:t>
                      </a:r>
                      <a:r>
                        <a:rPr lang="en-US" sz="1600" i="0" kern="1200" dirty="0" err="1">
                          <a:solidFill>
                            <a:schemeClr val="dk1"/>
                          </a:solidFill>
                          <a:effectLst/>
                          <a:latin typeface="+mn-lt"/>
                          <a:ea typeface="+mn-ea"/>
                          <a:cs typeface="+mn-cs"/>
                        </a:rPr>
                        <a:t>pe</a:t>
                      </a:r>
                      <a:r>
                        <a:rPr lang="en-US" sz="1600" kern="1200" dirty="0" err="1">
                          <a:solidFill>
                            <a:schemeClr val="dk1"/>
                          </a:solidFill>
                          <a:effectLst/>
                          <a:latin typeface="+mn-lt"/>
                          <a:ea typeface="+mn-ea"/>
                          <a:cs typeface="+mn-cs"/>
                        </a:rPr>
                        <a:t>ntru</a:t>
                      </a:r>
                      <a:r>
                        <a:rPr lang="en-US" sz="1600" kern="1200" dirty="0">
                          <a:solidFill>
                            <a:schemeClr val="dk1"/>
                          </a:solidFill>
                          <a:effectLst/>
                          <a:latin typeface="+mn-lt"/>
                          <a:ea typeface="+mn-ea"/>
                          <a:cs typeface="+mn-cs"/>
                        </a:rPr>
                        <a:t> a fi </a:t>
                      </a:r>
                      <a:r>
                        <a:rPr lang="en-US" sz="1600" kern="1200" dirty="0" err="1">
                          <a:solidFill>
                            <a:schemeClr val="dk1"/>
                          </a:solidFill>
                          <a:effectLst/>
                          <a:latin typeface="+mn-lt"/>
                          <a:ea typeface="+mn-ea"/>
                          <a:cs typeface="+mn-cs"/>
                        </a:rPr>
                        <a:t>închiriată</a:t>
                      </a:r>
                      <a:r>
                        <a:rPr lang="en-US" sz="1600" kern="1200" dirty="0">
                          <a:solidFill>
                            <a:schemeClr val="dk1"/>
                          </a:solidFill>
                          <a:effectLst/>
                          <a:latin typeface="+mn-lt"/>
                          <a:ea typeface="+mn-ea"/>
                          <a:cs typeface="+mn-cs"/>
                        </a:rPr>
                        <a:t> </a:t>
                      </a:r>
                      <a:endParaRPr lang="ro-MO" sz="1600" kern="1200" dirty="0">
                        <a:solidFill>
                          <a:schemeClr val="dk1"/>
                        </a:solidFill>
                        <a:effectLst/>
                        <a:latin typeface="+mn-lt"/>
                        <a:ea typeface="+mn-ea"/>
                        <a:cs typeface="+mn-cs"/>
                      </a:endParaRPr>
                    </a:p>
                    <a:p>
                      <a:pPr marL="285750" indent="-285750" algn="just">
                        <a:buFont typeface="Arial" pitchFamily="34" charset="0"/>
                        <a:buChar char="•"/>
                      </a:pPr>
                      <a:r>
                        <a:rPr lang="en-US" sz="1600" kern="1200" dirty="0">
                          <a:solidFill>
                            <a:schemeClr val="dk1"/>
                          </a:solidFill>
                          <a:effectLst/>
                          <a:latin typeface="+mn-lt"/>
                          <a:ea typeface="+mn-ea"/>
                          <a:cs typeface="+mn-cs"/>
                        </a:rPr>
                        <a:t>o parte </a:t>
                      </a:r>
                      <a:r>
                        <a:rPr lang="en-US" sz="1600" kern="1200" dirty="0" err="1">
                          <a:solidFill>
                            <a:schemeClr val="dk1"/>
                          </a:solidFill>
                          <a:effectLst/>
                          <a:latin typeface="+mn-lt"/>
                          <a:ea typeface="+mn-ea"/>
                          <a:cs typeface="+mn-cs"/>
                        </a:rPr>
                        <a:t>deţinută</a:t>
                      </a:r>
                      <a:r>
                        <a:rPr lang="en-US" sz="1600" kern="1200" dirty="0">
                          <a:solidFill>
                            <a:schemeClr val="dk1"/>
                          </a:solidFill>
                          <a:effectLst/>
                          <a:latin typeface="+mn-lt"/>
                          <a:ea typeface="+mn-ea"/>
                          <a:cs typeface="+mn-cs"/>
                        </a:rPr>
                        <a:t> </a:t>
                      </a:r>
                      <a:r>
                        <a:rPr lang="ro-MO" sz="1600" kern="1200" dirty="0">
                          <a:solidFill>
                            <a:schemeClr val="dk1"/>
                          </a:solidFill>
                          <a:effectLst/>
                          <a:latin typeface="+mn-lt"/>
                          <a:ea typeface="+mn-ea"/>
                          <a:cs typeface="+mn-cs"/>
                        </a:rPr>
                        <a:t>cu </a:t>
                      </a:r>
                      <a:r>
                        <a:rPr lang="en-US" sz="1600" kern="1200" dirty="0" err="1">
                          <a:solidFill>
                            <a:schemeClr val="dk1"/>
                          </a:solidFill>
                          <a:effectLst/>
                          <a:latin typeface="+mn-lt"/>
                          <a:ea typeface="+mn-ea"/>
                          <a:cs typeface="+mn-cs"/>
                        </a:rPr>
                        <a:t>scopul</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creşterii</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valorii</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capitalului</a:t>
                      </a:r>
                      <a:r>
                        <a:rPr lang="en-US" sz="1600" kern="1200" dirty="0">
                          <a:solidFill>
                            <a:schemeClr val="dk1"/>
                          </a:solidFill>
                          <a:effectLst/>
                          <a:latin typeface="+mn-lt"/>
                          <a:ea typeface="+mn-ea"/>
                          <a:cs typeface="+mn-cs"/>
                        </a:rPr>
                        <a:t> </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en-US" sz="1600" i="0" kern="1200" dirty="0">
                          <a:solidFill>
                            <a:schemeClr val="dk1"/>
                          </a:solidFill>
                          <a:effectLst/>
                          <a:latin typeface="+mn-lt"/>
                          <a:ea typeface="+mn-ea"/>
                          <a:cs typeface="+mn-cs"/>
                        </a:rPr>
                        <a:t> </a:t>
                      </a:r>
                      <a:r>
                        <a:rPr lang="ro-MO" sz="1600" i="0" kern="1200" dirty="0">
                          <a:solidFill>
                            <a:schemeClr val="dk1"/>
                          </a:solidFill>
                          <a:effectLst/>
                          <a:latin typeface="+mn-lt"/>
                          <a:ea typeface="+mn-ea"/>
                          <a:cs typeface="+mn-cs"/>
                        </a:rPr>
                        <a:t>P</a:t>
                      </a:r>
                      <a:r>
                        <a:rPr lang="en-US" sz="1600" i="0" kern="1200" dirty="0" err="1">
                          <a:solidFill>
                            <a:schemeClr val="dk1"/>
                          </a:solidFill>
                          <a:effectLst/>
                          <a:latin typeface="+mn-lt"/>
                          <a:ea typeface="+mn-ea"/>
                          <a:cs typeface="+mn-cs"/>
                        </a:rPr>
                        <a:t>roprietăţi</a:t>
                      </a:r>
                      <a:r>
                        <a:rPr lang="en-US" sz="1600" i="0" kern="1200" dirty="0">
                          <a:solidFill>
                            <a:schemeClr val="dk1"/>
                          </a:solidFill>
                          <a:effectLst/>
                          <a:latin typeface="+mn-lt"/>
                          <a:ea typeface="+mn-ea"/>
                          <a:cs typeface="+mn-cs"/>
                        </a:rPr>
                        <a:t> </a:t>
                      </a:r>
                      <a:r>
                        <a:rPr lang="ro-MO" sz="1600" i="0" kern="1200" dirty="0">
                          <a:solidFill>
                            <a:schemeClr val="dk1"/>
                          </a:solidFill>
                          <a:effectLst/>
                          <a:latin typeface="+mn-lt"/>
                          <a:ea typeface="+mn-ea"/>
                          <a:cs typeface="+mn-cs"/>
                        </a:rPr>
                        <a:t>  deținute</a:t>
                      </a:r>
                      <a:r>
                        <a:rPr lang="ro-MO" sz="1600" i="0" kern="1200" baseline="0" dirty="0">
                          <a:solidFill>
                            <a:schemeClr val="dk1"/>
                          </a:solidFill>
                          <a:effectLst/>
                          <a:latin typeface="+mn-lt"/>
                          <a:ea typeface="+mn-ea"/>
                          <a:cs typeface="+mn-cs"/>
                        </a:rPr>
                        <a:t>:</a:t>
                      </a:r>
                    </a:p>
                    <a:p>
                      <a:pPr marL="285750" indent="-285750" algn="just">
                        <a:buFont typeface="Arial" pitchFamily="34" charset="0"/>
                        <a:buChar char="•"/>
                      </a:pPr>
                      <a:r>
                        <a:rPr lang="ro-MO" sz="1600" i="0" kern="1200" baseline="0" dirty="0">
                          <a:solidFill>
                            <a:schemeClr val="dk1"/>
                          </a:solidFill>
                          <a:effectLst/>
                          <a:latin typeface="+mn-lt"/>
                          <a:ea typeface="+mn-ea"/>
                          <a:cs typeface="+mn-cs"/>
                        </a:rPr>
                        <a:t>De proprietar</a:t>
                      </a:r>
                    </a:p>
                    <a:p>
                      <a:pPr marL="285750" indent="-285750" algn="just">
                        <a:buFont typeface="Arial" pitchFamily="34" charset="0"/>
                        <a:buChar char="•"/>
                      </a:pPr>
                      <a:r>
                        <a:rPr lang="ro-MO" sz="1600" i="0" kern="1200" baseline="0" dirty="0">
                          <a:solidFill>
                            <a:schemeClr val="dk1"/>
                          </a:solidFill>
                          <a:effectLst/>
                          <a:latin typeface="+mn-lt"/>
                          <a:ea typeface="+mn-ea"/>
                          <a:cs typeface="+mn-cs"/>
                        </a:rPr>
                        <a:t>De locatar </a:t>
                      </a:r>
                      <a:r>
                        <a:rPr lang="en-US" sz="1600" i="1" kern="1200" dirty="0" err="1">
                          <a:solidFill>
                            <a:schemeClr val="dk1"/>
                          </a:solidFill>
                          <a:effectLst/>
                          <a:latin typeface="+mn-lt"/>
                          <a:ea typeface="+mn-ea"/>
                          <a:cs typeface="+mn-cs"/>
                        </a:rPr>
                        <a:t>ca</a:t>
                      </a:r>
                      <a:r>
                        <a:rPr lang="en-US" sz="1600" i="1" kern="1200" dirty="0">
                          <a:solidFill>
                            <a:schemeClr val="dk1"/>
                          </a:solidFill>
                          <a:effectLst/>
                          <a:latin typeface="+mn-lt"/>
                          <a:ea typeface="+mn-ea"/>
                          <a:cs typeface="+mn-cs"/>
                        </a:rPr>
                        <a:t> active </a:t>
                      </a:r>
                      <a:r>
                        <a:rPr lang="en-US" sz="1600" i="1" kern="1200" dirty="0" err="1">
                          <a:solidFill>
                            <a:schemeClr val="dk1"/>
                          </a:solidFill>
                          <a:effectLst/>
                          <a:latin typeface="+mn-lt"/>
                          <a:ea typeface="+mn-ea"/>
                          <a:cs typeface="+mn-cs"/>
                        </a:rPr>
                        <a:t>aferente</a:t>
                      </a:r>
                      <a:r>
                        <a:rPr lang="en-US" sz="1600" i="1" kern="1200" dirty="0">
                          <a:solidFill>
                            <a:schemeClr val="dk1"/>
                          </a:solidFill>
                          <a:effectLst/>
                          <a:latin typeface="+mn-lt"/>
                          <a:ea typeface="+mn-ea"/>
                          <a:cs typeface="+mn-cs"/>
                        </a:rPr>
                        <a:t> </a:t>
                      </a:r>
                      <a:r>
                        <a:rPr lang="en-US" sz="1600" i="1" kern="1200" dirty="0" err="1">
                          <a:solidFill>
                            <a:schemeClr val="dk1"/>
                          </a:solidFill>
                          <a:effectLst/>
                          <a:latin typeface="+mn-lt"/>
                          <a:ea typeface="+mn-ea"/>
                          <a:cs typeface="+mn-cs"/>
                        </a:rPr>
                        <a:t>dreptului</a:t>
                      </a:r>
                      <a:r>
                        <a:rPr lang="en-US" sz="1600" i="1" kern="1200" dirty="0">
                          <a:solidFill>
                            <a:schemeClr val="dk1"/>
                          </a:solidFill>
                          <a:effectLst/>
                          <a:latin typeface="+mn-lt"/>
                          <a:ea typeface="+mn-ea"/>
                          <a:cs typeface="+mn-cs"/>
                        </a:rPr>
                        <a:t> de </a:t>
                      </a:r>
                      <a:r>
                        <a:rPr lang="en-US" sz="1600" i="1" kern="1200" dirty="0" err="1">
                          <a:solidFill>
                            <a:schemeClr val="dk1"/>
                          </a:solidFill>
                          <a:effectLst/>
                          <a:latin typeface="+mn-lt"/>
                          <a:ea typeface="+mn-ea"/>
                          <a:cs typeface="+mn-cs"/>
                        </a:rPr>
                        <a:t>utilizare</a:t>
                      </a:r>
                      <a:endParaRPr lang="ro-MO" sz="1600" i="1" kern="1200" baseline="0" dirty="0">
                        <a:solidFill>
                          <a:schemeClr val="dk1"/>
                        </a:solidFill>
                        <a:effectLst/>
                        <a:latin typeface="+mn-lt"/>
                        <a:ea typeface="+mn-ea"/>
                        <a:cs typeface="+mn-cs"/>
                      </a:endParaRPr>
                    </a:p>
                    <a:p>
                      <a:pPr marL="0" indent="0" algn="just">
                        <a:buFont typeface="Arial" pitchFamily="34" charset="0"/>
                        <a:buNone/>
                      </a:pPr>
                      <a:r>
                        <a:rPr lang="ro-MO" sz="1600" i="0" kern="1200" dirty="0">
                          <a:solidFill>
                            <a:schemeClr val="dk1"/>
                          </a:solidFill>
                          <a:effectLst/>
                          <a:latin typeface="+mn-lt"/>
                          <a:ea typeface="+mn-ea"/>
                          <a:cs typeface="+mn-cs"/>
                        </a:rPr>
                        <a:t>Ce includ:</a:t>
                      </a:r>
                    </a:p>
                    <a:p>
                      <a:pPr marL="285750" indent="-285750" algn="just">
                        <a:buFont typeface="Arial" pitchFamily="34" charset="0"/>
                        <a:buChar char="•"/>
                      </a:pPr>
                      <a:r>
                        <a:rPr lang="en-US" sz="1600" i="0" kern="1200" dirty="0">
                          <a:solidFill>
                            <a:schemeClr val="dk1"/>
                          </a:solidFill>
                          <a:effectLst/>
                          <a:latin typeface="+mn-lt"/>
                          <a:ea typeface="+mn-ea"/>
                          <a:cs typeface="+mn-cs"/>
                        </a:rPr>
                        <a:t>o parte </a:t>
                      </a:r>
                      <a:r>
                        <a:rPr lang="en-US" sz="1600" i="0" kern="1200" dirty="0" err="1">
                          <a:solidFill>
                            <a:schemeClr val="dk1"/>
                          </a:solidFill>
                          <a:effectLst/>
                          <a:latin typeface="+mn-lt"/>
                          <a:ea typeface="+mn-ea"/>
                          <a:cs typeface="+mn-cs"/>
                        </a:rPr>
                        <a:t>deţinută</a:t>
                      </a:r>
                      <a:r>
                        <a:rPr lang="en-US" sz="1600" i="0" kern="1200" dirty="0">
                          <a:solidFill>
                            <a:schemeClr val="dk1"/>
                          </a:solidFill>
                          <a:effectLst/>
                          <a:latin typeface="+mn-lt"/>
                          <a:ea typeface="+mn-ea"/>
                          <a:cs typeface="+mn-cs"/>
                        </a:rPr>
                        <a:t> </a:t>
                      </a:r>
                      <a:r>
                        <a:rPr lang="en-US" sz="1600" i="0" kern="1200" dirty="0" err="1">
                          <a:solidFill>
                            <a:schemeClr val="dk1"/>
                          </a:solidFill>
                          <a:effectLst/>
                          <a:latin typeface="+mn-lt"/>
                          <a:ea typeface="+mn-ea"/>
                          <a:cs typeface="+mn-cs"/>
                        </a:rPr>
                        <a:t>pe</a:t>
                      </a:r>
                      <a:r>
                        <a:rPr lang="en-US" sz="1600" kern="1200" dirty="0" err="1">
                          <a:solidFill>
                            <a:schemeClr val="dk1"/>
                          </a:solidFill>
                          <a:effectLst/>
                          <a:latin typeface="+mn-lt"/>
                          <a:ea typeface="+mn-ea"/>
                          <a:cs typeface="+mn-cs"/>
                        </a:rPr>
                        <a:t>ntru</a:t>
                      </a:r>
                      <a:r>
                        <a:rPr lang="en-US" sz="1600" kern="1200" dirty="0">
                          <a:solidFill>
                            <a:schemeClr val="dk1"/>
                          </a:solidFill>
                          <a:effectLst/>
                          <a:latin typeface="+mn-lt"/>
                          <a:ea typeface="+mn-ea"/>
                          <a:cs typeface="+mn-cs"/>
                        </a:rPr>
                        <a:t> a fi </a:t>
                      </a:r>
                      <a:r>
                        <a:rPr lang="en-US" sz="1600" kern="1200" dirty="0" err="1">
                          <a:solidFill>
                            <a:schemeClr val="dk1"/>
                          </a:solidFill>
                          <a:effectLst/>
                          <a:latin typeface="+mn-lt"/>
                          <a:ea typeface="+mn-ea"/>
                          <a:cs typeface="+mn-cs"/>
                        </a:rPr>
                        <a:t>închiriată</a:t>
                      </a:r>
                      <a:r>
                        <a:rPr lang="en-US" sz="1600" kern="1200" dirty="0">
                          <a:solidFill>
                            <a:schemeClr val="dk1"/>
                          </a:solidFill>
                          <a:effectLst/>
                          <a:latin typeface="+mn-lt"/>
                          <a:ea typeface="+mn-ea"/>
                          <a:cs typeface="+mn-cs"/>
                        </a:rPr>
                        <a:t> </a:t>
                      </a:r>
                      <a:endParaRPr lang="ro-MO" sz="1600" kern="1200" dirty="0">
                        <a:solidFill>
                          <a:schemeClr val="dk1"/>
                        </a:solidFill>
                        <a:effectLst/>
                        <a:latin typeface="+mn-lt"/>
                        <a:ea typeface="+mn-ea"/>
                        <a:cs typeface="+mn-cs"/>
                      </a:endParaRPr>
                    </a:p>
                    <a:p>
                      <a:pPr marL="285750" indent="-285750" algn="just">
                        <a:buFont typeface="Arial" pitchFamily="34" charset="0"/>
                        <a:buChar char="•"/>
                      </a:pPr>
                      <a:r>
                        <a:rPr lang="en-US" sz="1600" kern="1200" dirty="0">
                          <a:solidFill>
                            <a:schemeClr val="dk1"/>
                          </a:solidFill>
                          <a:effectLst/>
                          <a:latin typeface="+mn-lt"/>
                          <a:ea typeface="+mn-ea"/>
                          <a:cs typeface="+mn-cs"/>
                        </a:rPr>
                        <a:t>o parte </a:t>
                      </a:r>
                      <a:r>
                        <a:rPr lang="en-US" sz="1600" kern="1200" dirty="0" err="1">
                          <a:solidFill>
                            <a:schemeClr val="dk1"/>
                          </a:solidFill>
                          <a:effectLst/>
                          <a:latin typeface="+mn-lt"/>
                          <a:ea typeface="+mn-ea"/>
                          <a:cs typeface="+mn-cs"/>
                        </a:rPr>
                        <a:t>deţinută</a:t>
                      </a:r>
                      <a:r>
                        <a:rPr lang="en-US" sz="1600" kern="1200" dirty="0">
                          <a:solidFill>
                            <a:schemeClr val="dk1"/>
                          </a:solidFill>
                          <a:effectLst/>
                          <a:latin typeface="+mn-lt"/>
                          <a:ea typeface="+mn-ea"/>
                          <a:cs typeface="+mn-cs"/>
                        </a:rPr>
                        <a:t> </a:t>
                      </a:r>
                      <a:r>
                        <a:rPr lang="ro-MO" sz="1600" kern="1200" dirty="0">
                          <a:solidFill>
                            <a:schemeClr val="dk1"/>
                          </a:solidFill>
                          <a:effectLst/>
                          <a:latin typeface="+mn-lt"/>
                          <a:ea typeface="+mn-ea"/>
                          <a:cs typeface="+mn-cs"/>
                        </a:rPr>
                        <a:t>cu </a:t>
                      </a:r>
                      <a:r>
                        <a:rPr lang="en-US" sz="1600" kern="1200" dirty="0" err="1">
                          <a:solidFill>
                            <a:schemeClr val="dk1"/>
                          </a:solidFill>
                          <a:effectLst/>
                          <a:latin typeface="+mn-lt"/>
                          <a:ea typeface="+mn-ea"/>
                          <a:cs typeface="+mn-cs"/>
                        </a:rPr>
                        <a:t>scopul</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creşterii</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valorii</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capitalului</a:t>
                      </a:r>
                      <a:r>
                        <a:rPr lang="en-US" sz="1600" kern="1200" dirty="0">
                          <a:solidFill>
                            <a:schemeClr val="dk1"/>
                          </a:solidFill>
                          <a:effectLst/>
                          <a:latin typeface="+mn-lt"/>
                          <a:ea typeface="+mn-ea"/>
                          <a:cs typeface="+mn-cs"/>
                        </a:rPr>
                        <a:t> </a:t>
                      </a:r>
                      <a:endParaRPr lang="ro-RO" sz="1600" dirty="0"/>
                    </a:p>
                  </a:txBody>
                  <a:tcPr>
                    <a:solidFill>
                      <a:schemeClr val="accent4">
                        <a:lumMod val="20000"/>
                        <a:lumOff val="80000"/>
                      </a:schemeClr>
                    </a:solidFill>
                  </a:tcPr>
                </a:tc>
                <a:extLst>
                  <a:ext uri="{0D108BD9-81ED-4DB2-BD59-A6C34878D82A}">
                    <a16:rowId xmlns:a16="http://schemas.microsoft.com/office/drawing/2014/main" val="10001"/>
                  </a:ext>
                </a:extLst>
              </a:tr>
              <a:tr h="64176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MO" sz="1600" kern="1200" dirty="0">
                          <a:solidFill>
                            <a:schemeClr val="dk1"/>
                          </a:solidFill>
                          <a:effectLst/>
                          <a:latin typeface="+mn-lt"/>
                          <a:ea typeface="+mn-ea"/>
                          <a:cs typeface="+mn-cs"/>
                        </a:rPr>
                        <a:t>  Evaluare</a:t>
                      </a:r>
                      <a:endParaRPr lang="ro-RO" sz="1600"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l"/>
                      <a:r>
                        <a:rPr lang="ro-MO" sz="1600" dirty="0"/>
                        <a:t> Inițială:</a:t>
                      </a:r>
                      <a:r>
                        <a:rPr lang="ro-MO" sz="1600" baseline="0" dirty="0"/>
                        <a:t> cost</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ro-MO" sz="1600" dirty="0"/>
                        <a:t> Ulterioară:</a:t>
                      </a:r>
                      <a:r>
                        <a:rPr lang="ro-MO" sz="1600" baseline="0" dirty="0"/>
                        <a:t> </a:t>
                      </a:r>
                    </a:p>
                    <a:p>
                      <a:pPr marL="285750" indent="-285750" algn="just">
                        <a:buFont typeface="Arial" pitchFamily="34" charset="0"/>
                        <a:buChar char="•"/>
                      </a:pPr>
                      <a:r>
                        <a:rPr lang="ro-MO" sz="1600" baseline="0" dirty="0"/>
                        <a:t>Cost</a:t>
                      </a:r>
                    </a:p>
                    <a:p>
                      <a:pPr marL="285750" indent="-285750" algn="just">
                        <a:buFont typeface="Arial" pitchFamily="34" charset="0"/>
                        <a:buChar char="•"/>
                      </a:pPr>
                      <a:r>
                        <a:rPr lang="ro-MO" sz="1600" b="0" i="1" baseline="0" dirty="0"/>
                        <a:t>Valoare justă</a:t>
                      </a:r>
                      <a:endParaRPr lang="ro-RO" sz="1600" b="0" i="1"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extLst>
                  <a:ext uri="{0D108BD9-81ED-4DB2-BD59-A6C34878D82A}">
                    <a16:rowId xmlns:a16="http://schemas.microsoft.com/office/drawing/2014/main" val="10002"/>
                  </a:ext>
                </a:extLst>
              </a:tr>
              <a:tr h="1339222">
                <a:tc>
                  <a:txBody>
                    <a:bodyPr/>
                    <a:lstStyle/>
                    <a:p>
                      <a:pPr algn="ctr"/>
                      <a:r>
                        <a:rPr lang="ro-MO" sz="1600" dirty="0"/>
                        <a:t> Transferuri între categorii</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ro-MO" sz="1600" dirty="0"/>
                        <a:t> Sunt posibile</a:t>
                      </a:r>
                      <a:endParaRPr lang="ro-RO" sz="16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85750" marR="0" lvl="1" indent="-285750" algn="just" defTabSz="685800" rtl="0" eaLnBrk="1" fontAlgn="auto" latinLnBrk="0" hangingPunct="1">
                        <a:lnSpc>
                          <a:spcPct val="100000"/>
                        </a:lnSpc>
                        <a:spcBef>
                          <a:spcPts val="0"/>
                        </a:spcBef>
                        <a:spcAft>
                          <a:spcPts val="0"/>
                        </a:spcAft>
                        <a:buClrTx/>
                        <a:buSzTx/>
                        <a:buFont typeface="Arial" pitchFamily="34" charset="0"/>
                        <a:buChar char="•"/>
                        <a:tabLst/>
                        <a:defRPr/>
                      </a:pPr>
                      <a:r>
                        <a:rPr lang="ro-MO" sz="1600" dirty="0"/>
                        <a:t>Sunt posibile</a:t>
                      </a:r>
                    </a:p>
                    <a:p>
                      <a:pPr marL="285750" marR="0" lvl="1" indent="-285750" algn="just" defTabSz="685800" rtl="0" eaLnBrk="1" fontAlgn="auto" latinLnBrk="0" hangingPunct="1">
                        <a:lnSpc>
                          <a:spcPct val="100000"/>
                        </a:lnSpc>
                        <a:spcBef>
                          <a:spcPts val="0"/>
                        </a:spcBef>
                        <a:spcAft>
                          <a:spcPts val="0"/>
                        </a:spcAft>
                        <a:buClrTx/>
                        <a:buSzTx/>
                        <a:buFont typeface="Arial" pitchFamily="34" charset="0"/>
                        <a:buChar char="•"/>
                        <a:tabLst/>
                        <a:defRPr/>
                      </a:pPr>
                      <a:r>
                        <a:rPr lang="ro-MO" sz="1600" dirty="0"/>
                        <a:t>Există</a:t>
                      </a:r>
                      <a:r>
                        <a:rPr lang="ro-MO" sz="1600" baseline="0" dirty="0"/>
                        <a:t> prevederi specifice privind recunoașterea câștigurilor/ pierderilor aferente modificării valorii juste</a:t>
                      </a:r>
                      <a:endParaRPr lang="ro-RO" sz="1600" b="1" kern="1200" dirty="0">
                        <a:solidFill>
                          <a:schemeClr val="dk1"/>
                        </a:solidFill>
                        <a:effectLst/>
                        <a:latin typeface="+mn-lt"/>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31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3985" y="904066"/>
            <a:ext cx="8004175" cy="4521200"/>
          </a:xfrm>
        </p:spPr>
        <p:txBody>
          <a:bodyPr>
            <a:normAutofit/>
          </a:bodyPr>
          <a:lstStyle/>
          <a:p>
            <a:pPr marL="0" indent="0" algn="just">
              <a:lnSpc>
                <a:spcPct val="150000"/>
              </a:lnSpc>
              <a:spcBef>
                <a:spcPts val="600"/>
              </a:spcBef>
              <a:buClr>
                <a:srgbClr val="0070C0"/>
              </a:buClr>
              <a:buNone/>
              <a:defRPr/>
            </a:pPr>
            <a:r>
              <a:rPr lang="ro-MO" sz="2600" b="1" i="1" dirty="0"/>
              <a:t>Definiție</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fr-FR" sz="3200" cap="all" dirty="0"/>
              <a:t>IAS</a:t>
            </a:r>
            <a:r>
              <a:rPr lang="fr-FR" sz="3200" dirty="0">
                <a:solidFill>
                  <a:srgbClr val="002060"/>
                </a:solidFill>
                <a:latin typeface="Arial Narrow" pitchFamily="34" charset="0"/>
              </a:rPr>
              <a:t> </a:t>
            </a:r>
            <a:r>
              <a:rPr lang="ro-MO" sz="3200" cap="all" dirty="0"/>
              <a:t>40</a:t>
            </a:r>
            <a:r>
              <a:rPr lang="fr-FR" sz="3200" cap="all" dirty="0"/>
              <a:t> </a:t>
            </a:r>
            <a:r>
              <a:rPr lang="ro-MO" sz="3200" cap="all" dirty="0"/>
              <a:t>investiții imobiliare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44245039"/>
              </p:ext>
            </p:extLst>
          </p:nvPr>
        </p:nvGraphicFramePr>
        <p:xfrm>
          <a:off x="1753815" y="1539553"/>
          <a:ext cx="9722668" cy="497170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743267">
                  <a:extLst>
                    <a:ext uri="{9D8B030D-6E8A-4147-A177-3AD203B41FA5}">
                      <a16:colId xmlns:a16="http://schemas.microsoft.com/office/drawing/2014/main" val="20000"/>
                    </a:ext>
                  </a:extLst>
                </a:gridCol>
                <a:gridCol w="4979401">
                  <a:extLst>
                    <a:ext uri="{9D8B030D-6E8A-4147-A177-3AD203B41FA5}">
                      <a16:colId xmlns:a16="http://schemas.microsoft.com/office/drawing/2014/main" val="20001"/>
                    </a:ext>
                  </a:extLst>
                </a:gridCol>
              </a:tblGrid>
              <a:tr h="633637">
                <a:tc>
                  <a:txBody>
                    <a:bodyPr/>
                    <a:lstStyle/>
                    <a:p>
                      <a:pPr algn="ctr">
                        <a:lnSpc>
                          <a:spcPct val="150000"/>
                        </a:lnSpc>
                      </a:pPr>
                      <a:r>
                        <a:rPr lang="en-US" sz="1800" dirty="0">
                          <a:solidFill>
                            <a:schemeClr val="tx1"/>
                          </a:solidFill>
                        </a:rPr>
                        <a:t>OMFP 1802/2014</a:t>
                      </a:r>
                      <a:endParaRPr lang="ro-RO" sz="1800" dirty="0">
                        <a:solidFill>
                          <a:schemeClr val="tx1"/>
                        </a:solidFill>
                      </a:endParaRPr>
                    </a:p>
                  </a:txBody>
                  <a:tcPr/>
                </a:tc>
                <a:tc>
                  <a:txBody>
                    <a:bodyPr/>
                    <a:lstStyle/>
                    <a:p>
                      <a:pPr algn="ctr">
                        <a:lnSpc>
                          <a:spcPct val="150000"/>
                        </a:lnSpc>
                      </a:pPr>
                      <a:r>
                        <a:rPr lang="ro-RO" sz="1800" dirty="0">
                          <a:solidFill>
                            <a:schemeClr val="tx1"/>
                          </a:solidFill>
                        </a:rPr>
                        <a:t>IAS 40</a:t>
                      </a:r>
                    </a:p>
                  </a:txBody>
                  <a:tcPr/>
                </a:tc>
                <a:extLst>
                  <a:ext uri="{0D108BD9-81ED-4DB2-BD59-A6C34878D82A}">
                    <a16:rowId xmlns:a16="http://schemas.microsoft.com/office/drawing/2014/main" val="10000"/>
                  </a:ext>
                </a:extLst>
              </a:tr>
              <a:tr h="4046539">
                <a:tc>
                  <a:txBody>
                    <a:bodyPr/>
                    <a:lstStyle/>
                    <a:p>
                      <a:pPr algn="just">
                        <a:spcBef>
                          <a:spcPts val="600"/>
                        </a:spcBef>
                      </a:pPr>
                      <a:r>
                        <a:rPr lang="en-US" sz="2000" kern="1200" dirty="0" err="1">
                          <a:solidFill>
                            <a:schemeClr val="dk1"/>
                          </a:solidFill>
                          <a:effectLst/>
                          <a:latin typeface="+mn-lt"/>
                          <a:ea typeface="+mn-ea"/>
                          <a:cs typeface="+mn-cs"/>
                        </a:rPr>
                        <a:t>Investiţia</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imobiliară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este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proprietatea</a:t>
                      </a:r>
                      <a:r>
                        <a:rPr lang="en-US" sz="2000" kern="1200" dirty="0">
                          <a:solidFill>
                            <a:schemeClr val="dk1"/>
                          </a:solidFill>
                          <a:effectLst/>
                          <a:latin typeface="+mn-lt"/>
                          <a:ea typeface="+mn-ea"/>
                          <a:cs typeface="+mn-cs"/>
                        </a:rPr>
                        <a:t> (un </a:t>
                      </a:r>
                      <a:r>
                        <a:rPr lang="en-US" sz="2000" kern="1200" dirty="0" err="1">
                          <a:solidFill>
                            <a:schemeClr val="dk1"/>
                          </a:solidFill>
                          <a:effectLst/>
                          <a:latin typeface="+mn-lt"/>
                          <a:ea typeface="+mn-ea"/>
                          <a:cs typeface="+mn-cs"/>
                        </a:rPr>
                        <a:t>teren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sau</a:t>
                      </a:r>
                      <a:r>
                        <a:rPr lang="en-US" sz="2000" kern="1200" dirty="0">
                          <a:solidFill>
                            <a:schemeClr val="dk1"/>
                          </a:solidFill>
                          <a:effectLst/>
                          <a:latin typeface="+mn-lt"/>
                          <a:ea typeface="+mn-ea"/>
                          <a:cs typeface="+mn-cs"/>
                        </a:rPr>
                        <a:t> o </a:t>
                      </a:r>
                      <a:r>
                        <a:rPr lang="en-US" sz="2000" kern="1200" dirty="0" err="1">
                          <a:solidFill>
                            <a:schemeClr val="dk1"/>
                          </a:solidFill>
                          <a:effectLst/>
                          <a:latin typeface="+mn-lt"/>
                          <a:ea typeface="+mn-ea"/>
                          <a:cs typeface="+mn-cs"/>
                        </a:rPr>
                        <a:t>clădire</a:t>
                      </a:r>
                      <a:r>
                        <a:rPr lang="en-US" sz="2000" kern="1200" dirty="0">
                          <a:solidFill>
                            <a:schemeClr val="dk1"/>
                          </a:solidFill>
                          <a:effectLst/>
                          <a:latin typeface="+mn-lt"/>
                          <a:ea typeface="+mn-ea"/>
                          <a:cs typeface="+mn-cs"/>
                        </a:rPr>
                        <a:t> - </a:t>
                      </a:r>
                      <a:r>
                        <a:rPr lang="en-US" sz="2000" kern="1200" dirty="0" err="1">
                          <a:solidFill>
                            <a:schemeClr val="dk1"/>
                          </a:solidFill>
                          <a:effectLst/>
                          <a:latin typeface="+mn-lt"/>
                          <a:ea typeface="+mn-ea"/>
                          <a:cs typeface="+mn-cs"/>
                        </a:rPr>
                        <a:t>ori</a:t>
                      </a:r>
                      <a:r>
                        <a:rPr lang="en-US" sz="2000" kern="1200" dirty="0">
                          <a:solidFill>
                            <a:schemeClr val="dk1"/>
                          </a:solidFill>
                          <a:effectLst/>
                          <a:latin typeface="+mn-lt"/>
                          <a:ea typeface="+mn-ea"/>
                          <a:cs typeface="+mn-cs"/>
                        </a:rPr>
                        <a:t> o parte a </a:t>
                      </a:r>
                      <a:r>
                        <a:rPr lang="en-US" sz="2000" kern="1200" dirty="0" err="1">
                          <a:solidFill>
                            <a:schemeClr val="dk1"/>
                          </a:solidFill>
                          <a:effectLst/>
                          <a:latin typeface="+mn-lt"/>
                          <a:ea typeface="+mn-ea"/>
                          <a:cs typeface="+mn-cs"/>
                        </a:rPr>
                        <a:t>unei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clădiri</a:t>
                      </a:r>
                      <a:r>
                        <a:rPr lang="en-US" sz="2000" kern="1200" dirty="0">
                          <a:solidFill>
                            <a:schemeClr val="dk1"/>
                          </a:solidFill>
                          <a:effectLst/>
                          <a:latin typeface="+mn-lt"/>
                          <a:ea typeface="+mn-ea"/>
                          <a:cs typeface="+mn-cs"/>
                        </a:rPr>
                        <a:t> - </a:t>
                      </a:r>
                      <a:r>
                        <a:rPr lang="en-US" sz="2000" kern="1200" dirty="0" err="1">
                          <a:solidFill>
                            <a:schemeClr val="dk1"/>
                          </a:solidFill>
                          <a:effectLst/>
                          <a:latin typeface="+mn-lt"/>
                          <a:ea typeface="+mn-ea"/>
                          <a:cs typeface="+mn-cs"/>
                        </a:rPr>
                        <a:t>sau</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ambele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deţinută</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proprietar</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sau</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locatar</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în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baza</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unui</a:t>
                      </a:r>
                      <a:r>
                        <a:rPr lang="en-US" sz="2000" kern="1200" dirty="0">
                          <a:solidFill>
                            <a:schemeClr val="dk1"/>
                          </a:solidFill>
                          <a:effectLst/>
                          <a:latin typeface="+mn-lt"/>
                          <a:ea typeface="+mn-ea"/>
                          <a:cs typeface="+mn-cs"/>
                        </a:rPr>
                        <a:t> contract de leasing </a:t>
                      </a:r>
                      <a:r>
                        <a:rPr lang="en-US" sz="2000" kern="1200" dirty="0" err="1">
                          <a:solidFill>
                            <a:schemeClr val="dk1"/>
                          </a:solidFill>
                          <a:effectLst/>
                          <a:latin typeface="+mn-lt"/>
                          <a:ea typeface="+mn-ea"/>
                          <a:cs typeface="+mn-cs"/>
                        </a:rPr>
                        <a:t>financiar</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mai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degrabă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pentru</a:t>
                      </a:r>
                      <a:r>
                        <a:rPr lang="en-US" sz="2000" kern="1200" dirty="0">
                          <a:solidFill>
                            <a:schemeClr val="dk1"/>
                          </a:solidFill>
                          <a:effectLst/>
                          <a:latin typeface="+mn-lt"/>
                          <a:ea typeface="+mn-ea"/>
                          <a:cs typeface="+mn-cs"/>
                        </a:rPr>
                        <a:t> a </a:t>
                      </a:r>
                      <a:r>
                        <a:rPr lang="en-US" sz="2000" kern="1200" dirty="0" err="1">
                          <a:solidFill>
                            <a:schemeClr val="dk1"/>
                          </a:solidFill>
                          <a:effectLst/>
                          <a:latin typeface="+mn-lt"/>
                          <a:ea typeface="+mn-ea"/>
                          <a:cs typeface="+mn-cs"/>
                        </a:rPr>
                        <a:t>obţine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venituri</a:t>
                      </a:r>
                      <a:r>
                        <a:rPr lang="en-US" sz="2000" kern="1200" dirty="0">
                          <a:solidFill>
                            <a:schemeClr val="dk1"/>
                          </a:solidFill>
                          <a:effectLst/>
                          <a:latin typeface="+mn-lt"/>
                          <a:ea typeface="+mn-ea"/>
                          <a:cs typeface="+mn-cs"/>
                        </a:rPr>
                        <a:t> din </a:t>
                      </a:r>
                      <a:r>
                        <a:rPr lang="en-US" sz="2000" kern="1200" dirty="0" err="1">
                          <a:solidFill>
                            <a:schemeClr val="dk1"/>
                          </a:solidFill>
                          <a:effectLst/>
                          <a:latin typeface="+mn-lt"/>
                          <a:ea typeface="+mn-ea"/>
                          <a:cs typeface="+mn-cs"/>
                        </a:rPr>
                        <a:t>chirii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sau</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pentru</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creşterea</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valorii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capitalului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ori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ambele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decât</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pentru</a:t>
                      </a:r>
                      <a:r>
                        <a:rPr lang="en-US" sz="2000" kern="1200" dirty="0">
                          <a:solidFill>
                            <a:schemeClr val="dk1"/>
                          </a:solidFill>
                          <a:effectLst/>
                          <a:latin typeface="+mn-lt"/>
                          <a:ea typeface="+mn-ea"/>
                          <a:cs typeface="+mn-cs"/>
                        </a:rPr>
                        <a:t>:</a:t>
                      </a:r>
                      <a:endParaRPr lang="ro-RO" sz="2000" kern="1200" dirty="0">
                        <a:solidFill>
                          <a:schemeClr val="dk1"/>
                        </a:solidFill>
                        <a:effectLst/>
                        <a:latin typeface="+mn-lt"/>
                        <a:ea typeface="+mn-ea"/>
                        <a:cs typeface="+mn-cs"/>
                      </a:endParaRPr>
                    </a:p>
                    <a:p>
                      <a:pPr algn="just">
                        <a:spcBef>
                          <a:spcPts val="600"/>
                        </a:spcBef>
                      </a:pPr>
                      <a:r>
                        <a:rPr lang="en-US" sz="2000" kern="1200" dirty="0">
                          <a:solidFill>
                            <a:schemeClr val="dk1"/>
                          </a:solidFill>
                          <a:effectLst/>
                          <a:latin typeface="+mn-lt"/>
                          <a:ea typeface="+mn-ea"/>
                          <a:cs typeface="+mn-cs"/>
                        </a:rPr>
                        <a:t>    a) a fi </a:t>
                      </a:r>
                      <a:r>
                        <a:rPr lang="en-US" sz="2000" kern="1200" dirty="0" err="1">
                          <a:solidFill>
                            <a:schemeClr val="dk1"/>
                          </a:solidFill>
                          <a:effectLst/>
                          <a:latin typeface="+mn-lt"/>
                          <a:ea typeface="+mn-ea"/>
                          <a:cs typeface="+mn-cs"/>
                        </a:rPr>
                        <a:t>utilizată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în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producerea</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sau</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furnizarea</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bunuri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sau</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servicii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ori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în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scopuri</a:t>
                      </a:r>
                      <a:r>
                        <a:rPr lang="en-US" sz="2000" kern="1200" dirty="0">
                          <a:solidFill>
                            <a:schemeClr val="dk1"/>
                          </a:solidFill>
                          <a:effectLst/>
                          <a:latin typeface="+mn-lt"/>
                          <a:ea typeface="+mn-ea"/>
                          <a:cs typeface="+mn-cs"/>
                        </a:rPr>
                        <a:t> administrative; </a:t>
                      </a:r>
                      <a:r>
                        <a:rPr lang="en-US" sz="2000" kern="1200" dirty="0" err="1">
                          <a:solidFill>
                            <a:schemeClr val="dk1"/>
                          </a:solidFill>
                          <a:effectLst/>
                          <a:latin typeface="+mn-lt"/>
                          <a:ea typeface="+mn-ea"/>
                          <a:cs typeface="+mn-cs"/>
                        </a:rPr>
                        <a:t>sau</a:t>
                      </a:r>
                      <a:endParaRPr lang="ro-RO" sz="2000" kern="1200" dirty="0">
                        <a:solidFill>
                          <a:schemeClr val="dk1"/>
                        </a:solidFill>
                        <a:effectLst/>
                        <a:latin typeface="+mn-lt"/>
                        <a:ea typeface="+mn-ea"/>
                        <a:cs typeface="+mn-cs"/>
                      </a:endParaRPr>
                    </a:p>
                    <a:p>
                      <a:pPr algn="just">
                        <a:spcBef>
                          <a:spcPts val="600"/>
                        </a:spcBef>
                      </a:pPr>
                      <a:r>
                        <a:rPr lang="en-US" sz="2000" kern="1200" dirty="0">
                          <a:solidFill>
                            <a:schemeClr val="dk1"/>
                          </a:solidFill>
                          <a:effectLst/>
                          <a:latin typeface="+mn-lt"/>
                          <a:ea typeface="+mn-ea"/>
                          <a:cs typeface="+mn-cs"/>
                        </a:rPr>
                        <a:t>    b) a fi </a:t>
                      </a:r>
                      <a:r>
                        <a:rPr lang="en-US" sz="2000" kern="1200" dirty="0" err="1">
                          <a:solidFill>
                            <a:schemeClr val="dk1"/>
                          </a:solidFill>
                          <a:effectLst/>
                          <a:latin typeface="+mn-lt"/>
                          <a:ea typeface="+mn-ea"/>
                          <a:cs typeface="+mn-cs"/>
                        </a:rPr>
                        <a:t>vândută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parcursul</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desfăşurării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normale</a:t>
                      </a:r>
                      <a:r>
                        <a:rPr lang="en-US" sz="2000" kern="1200" dirty="0">
                          <a:solidFill>
                            <a:schemeClr val="dk1"/>
                          </a:solidFill>
                          <a:effectLst/>
                          <a:latin typeface="+mn-lt"/>
                          <a:ea typeface="+mn-ea"/>
                          <a:cs typeface="+mn-cs"/>
                        </a:rPr>
                        <a:t> a </a:t>
                      </a:r>
                      <a:r>
                        <a:rPr lang="en-US" sz="2000" kern="1200" dirty="0" err="1">
                          <a:solidFill>
                            <a:schemeClr val="dk1"/>
                          </a:solidFill>
                          <a:effectLst/>
                          <a:latin typeface="+mn-lt"/>
                          <a:ea typeface="+mn-ea"/>
                          <a:cs typeface="+mn-cs"/>
                        </a:rPr>
                        <a:t>activităţii</a:t>
                      </a:r>
                      <a:r>
                        <a:rPr lang="en-US" sz="2000" kern="1200" dirty="0">
                          <a:solidFill>
                            <a:schemeClr val="dk1"/>
                          </a:solidFill>
                          <a:effectLst/>
                          <a:latin typeface="+mn-lt"/>
                          <a:ea typeface="+mn-ea"/>
                          <a:cs typeface="+mn-cs"/>
                        </a:rPr>
                        <a:t>. (</a:t>
                      </a:r>
                      <a:r>
                        <a:rPr lang="ro-MO" sz="2000" kern="1200" dirty="0">
                          <a:solidFill>
                            <a:schemeClr val="dk1"/>
                          </a:solidFill>
                          <a:effectLst/>
                          <a:latin typeface="+mn-lt"/>
                          <a:ea typeface="+mn-ea"/>
                          <a:cs typeface="+mn-cs"/>
                        </a:rPr>
                        <a:t>A</a:t>
                      </a:r>
                      <a:r>
                        <a:rPr lang="en-US" sz="2000" kern="1200" dirty="0" err="1">
                          <a:solidFill>
                            <a:schemeClr val="dk1"/>
                          </a:solidFill>
                          <a:effectLst/>
                          <a:latin typeface="+mn-lt"/>
                          <a:ea typeface="+mn-ea"/>
                          <a:cs typeface="+mn-cs"/>
                        </a:rPr>
                        <a:t>rt</a:t>
                      </a:r>
                      <a:r>
                        <a:rPr lang="en-US" sz="2000" kern="1200" dirty="0">
                          <a:solidFill>
                            <a:schemeClr val="dk1"/>
                          </a:solidFill>
                          <a:effectLst/>
                          <a:latin typeface="+mn-lt"/>
                          <a:ea typeface="+mn-ea"/>
                          <a:cs typeface="+mn-cs"/>
                        </a:rPr>
                        <a:t> 197)</a:t>
                      </a:r>
                      <a:endParaRPr lang="ro-RO" sz="2000" kern="1200" dirty="0">
                        <a:solidFill>
                          <a:schemeClr val="dk1"/>
                        </a:solidFill>
                        <a:effectLst/>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15000"/>
                        </a:lnSpc>
                        <a:spcBef>
                          <a:spcPts val="600"/>
                        </a:spcBef>
                        <a:spcAft>
                          <a:spcPts val="0"/>
                        </a:spcAft>
                      </a:pPr>
                      <a:r>
                        <a:rPr lang="en-US" sz="2000" dirty="0">
                          <a:effectLst/>
                          <a:latin typeface="+mn-lt"/>
                          <a:ea typeface="Calibri"/>
                          <a:cs typeface="Times New Roman"/>
                        </a:rPr>
                        <a:t>O </a:t>
                      </a:r>
                      <a:r>
                        <a:rPr lang="en-US" sz="2000" i="1" dirty="0" err="1">
                          <a:effectLst/>
                          <a:latin typeface="+mn-lt"/>
                          <a:ea typeface="Calibri"/>
                          <a:cs typeface="Times New Roman"/>
                        </a:rPr>
                        <a:t>investiţie</a:t>
                      </a:r>
                      <a:r>
                        <a:rPr lang="en-US" sz="2000" i="1" dirty="0">
                          <a:effectLst/>
                          <a:latin typeface="+mn-lt"/>
                          <a:ea typeface="Calibri"/>
                          <a:cs typeface="Times New Roman"/>
                        </a:rPr>
                        <a:t> </a:t>
                      </a:r>
                      <a:r>
                        <a:rPr lang="en-US" sz="2000" i="1" dirty="0" err="1">
                          <a:effectLst/>
                          <a:latin typeface="+mn-lt"/>
                          <a:ea typeface="Calibri"/>
                          <a:cs typeface="Times New Roman"/>
                        </a:rPr>
                        <a:t>imobiliară</a:t>
                      </a:r>
                      <a:r>
                        <a:rPr lang="en-US" sz="2000" i="1" dirty="0">
                          <a:effectLst/>
                          <a:latin typeface="+mn-lt"/>
                          <a:ea typeface="Calibri"/>
                          <a:cs typeface="Times New Roman"/>
                        </a:rPr>
                        <a:t> </a:t>
                      </a:r>
                      <a:r>
                        <a:rPr lang="en-US" sz="2000" dirty="0" err="1">
                          <a:effectLst/>
                          <a:latin typeface="+mn-lt"/>
                          <a:ea typeface="Calibri"/>
                          <a:cs typeface="Times New Roman"/>
                        </a:rPr>
                        <a:t>este</a:t>
                      </a:r>
                      <a:r>
                        <a:rPr lang="en-US" sz="2000" dirty="0">
                          <a:effectLst/>
                          <a:latin typeface="+mn-lt"/>
                          <a:ea typeface="Calibri"/>
                          <a:cs typeface="Times New Roman"/>
                        </a:rPr>
                        <a:t> o </a:t>
                      </a:r>
                      <a:r>
                        <a:rPr lang="en-US" sz="2000" dirty="0" err="1">
                          <a:effectLst/>
                          <a:latin typeface="+mn-lt"/>
                          <a:ea typeface="Calibri"/>
                          <a:cs typeface="Times New Roman"/>
                        </a:rPr>
                        <a:t>proprietate</a:t>
                      </a:r>
                      <a:r>
                        <a:rPr lang="en-US" sz="2000" dirty="0">
                          <a:effectLst/>
                          <a:latin typeface="+mn-lt"/>
                          <a:ea typeface="Calibri"/>
                          <a:cs typeface="Times New Roman"/>
                        </a:rPr>
                        <a:t> </a:t>
                      </a:r>
                      <a:r>
                        <a:rPr lang="en-US" sz="2000" dirty="0" err="1">
                          <a:effectLst/>
                          <a:latin typeface="+mn-lt"/>
                          <a:ea typeface="Calibri"/>
                          <a:cs typeface="Times New Roman"/>
                        </a:rPr>
                        <a:t>imobiliară</a:t>
                      </a:r>
                      <a:r>
                        <a:rPr lang="en-US" sz="2000" dirty="0">
                          <a:effectLst/>
                          <a:latin typeface="+mn-lt"/>
                          <a:ea typeface="Calibri"/>
                          <a:cs typeface="Times New Roman"/>
                        </a:rPr>
                        <a:t> (un </a:t>
                      </a:r>
                      <a:r>
                        <a:rPr lang="en-US" sz="2000" dirty="0" err="1">
                          <a:effectLst/>
                          <a:latin typeface="+mn-lt"/>
                          <a:ea typeface="Calibri"/>
                          <a:cs typeface="Times New Roman"/>
                        </a:rPr>
                        <a:t>teren</a:t>
                      </a:r>
                      <a:r>
                        <a:rPr lang="en-US" sz="2000" dirty="0">
                          <a:effectLst/>
                          <a:latin typeface="+mn-lt"/>
                          <a:ea typeface="Calibri"/>
                          <a:cs typeface="Times New Roman"/>
                        </a:rPr>
                        <a:t> </a:t>
                      </a:r>
                      <a:r>
                        <a:rPr lang="en-US" sz="2000" dirty="0" err="1">
                          <a:effectLst/>
                          <a:latin typeface="+mn-lt"/>
                          <a:ea typeface="Calibri"/>
                          <a:cs typeface="Times New Roman"/>
                        </a:rPr>
                        <a:t>sau</a:t>
                      </a:r>
                      <a:r>
                        <a:rPr lang="en-US" sz="2000" dirty="0">
                          <a:effectLst/>
                          <a:latin typeface="+mn-lt"/>
                          <a:ea typeface="Calibri"/>
                          <a:cs typeface="Times New Roman"/>
                        </a:rPr>
                        <a:t> o </a:t>
                      </a:r>
                      <a:r>
                        <a:rPr lang="en-US" sz="2000" dirty="0" err="1">
                          <a:effectLst/>
                          <a:latin typeface="+mn-lt"/>
                          <a:ea typeface="Calibri"/>
                          <a:cs typeface="Times New Roman"/>
                        </a:rPr>
                        <a:t>clădire</a:t>
                      </a:r>
                      <a:r>
                        <a:rPr lang="en-US" sz="2000" dirty="0">
                          <a:effectLst/>
                          <a:latin typeface="+mn-lt"/>
                          <a:ea typeface="Calibri"/>
                          <a:cs typeface="Times New Roman"/>
                        </a:rPr>
                        <a:t> – </a:t>
                      </a:r>
                      <a:r>
                        <a:rPr lang="en-US" sz="2000" dirty="0" err="1">
                          <a:effectLst/>
                          <a:latin typeface="+mn-lt"/>
                          <a:ea typeface="Calibri"/>
                          <a:cs typeface="Times New Roman"/>
                        </a:rPr>
                        <a:t>sau</a:t>
                      </a:r>
                      <a:r>
                        <a:rPr lang="en-US" sz="2000" dirty="0">
                          <a:effectLst/>
                          <a:latin typeface="+mn-lt"/>
                          <a:ea typeface="Calibri"/>
                          <a:cs typeface="Times New Roman"/>
                        </a:rPr>
                        <a:t> o parte a </a:t>
                      </a:r>
                      <a:r>
                        <a:rPr lang="en-US" sz="2000" dirty="0" err="1">
                          <a:effectLst/>
                          <a:latin typeface="+mn-lt"/>
                          <a:ea typeface="Calibri"/>
                          <a:cs typeface="Times New Roman"/>
                        </a:rPr>
                        <a:t>unei</a:t>
                      </a:r>
                      <a:r>
                        <a:rPr lang="en-US" sz="2000" dirty="0">
                          <a:effectLst/>
                          <a:latin typeface="+mn-lt"/>
                          <a:ea typeface="Calibri"/>
                          <a:cs typeface="Times New Roman"/>
                        </a:rPr>
                        <a:t> </a:t>
                      </a:r>
                      <a:r>
                        <a:rPr lang="en-US" sz="2000" dirty="0" err="1">
                          <a:effectLst/>
                          <a:latin typeface="+mn-lt"/>
                          <a:ea typeface="Calibri"/>
                          <a:cs typeface="Times New Roman"/>
                        </a:rPr>
                        <a:t>clădiri</a:t>
                      </a:r>
                      <a:r>
                        <a:rPr lang="en-US" sz="2000" dirty="0">
                          <a:effectLst/>
                          <a:latin typeface="+mn-lt"/>
                          <a:ea typeface="Calibri"/>
                          <a:cs typeface="Times New Roman"/>
                        </a:rPr>
                        <a:t> – </a:t>
                      </a:r>
                      <a:r>
                        <a:rPr lang="en-US" sz="2000" dirty="0" err="1">
                          <a:effectLst/>
                          <a:latin typeface="+mn-lt"/>
                          <a:ea typeface="Calibri"/>
                          <a:cs typeface="Times New Roman"/>
                        </a:rPr>
                        <a:t>sau</a:t>
                      </a:r>
                      <a:r>
                        <a:rPr lang="en-US" sz="2000" dirty="0">
                          <a:effectLst/>
                          <a:latin typeface="+mn-lt"/>
                          <a:ea typeface="Calibri"/>
                          <a:cs typeface="Times New Roman"/>
                        </a:rPr>
                        <a:t> </a:t>
                      </a:r>
                      <a:r>
                        <a:rPr lang="en-US" sz="2000" dirty="0" err="1">
                          <a:effectLst/>
                          <a:latin typeface="+mn-lt"/>
                          <a:ea typeface="Calibri"/>
                          <a:cs typeface="Times New Roman"/>
                        </a:rPr>
                        <a:t>ambele</a:t>
                      </a:r>
                      <a:r>
                        <a:rPr lang="en-US" sz="2000" dirty="0">
                          <a:effectLst/>
                          <a:latin typeface="+mn-lt"/>
                          <a:ea typeface="Calibri"/>
                          <a:cs typeface="Times New Roman"/>
                        </a:rPr>
                        <a:t>) </a:t>
                      </a:r>
                      <a:r>
                        <a:rPr lang="en-US" sz="2000" dirty="0" err="1">
                          <a:effectLst/>
                          <a:latin typeface="+mn-lt"/>
                          <a:ea typeface="Calibri"/>
                          <a:cs typeface="Times New Roman"/>
                        </a:rPr>
                        <a:t>deţinută</a:t>
                      </a:r>
                      <a:r>
                        <a:rPr lang="en-US" sz="2000" dirty="0">
                          <a:effectLst/>
                          <a:latin typeface="+mn-lt"/>
                          <a:ea typeface="Calibri"/>
                          <a:cs typeface="Times New Roman"/>
                        </a:rPr>
                        <a:t> (de </a:t>
                      </a:r>
                      <a:r>
                        <a:rPr lang="en-US" sz="2000" dirty="0" err="1">
                          <a:effectLst/>
                          <a:latin typeface="+mn-lt"/>
                          <a:ea typeface="Calibri"/>
                          <a:cs typeface="Times New Roman"/>
                        </a:rPr>
                        <a:t>proprietar</a:t>
                      </a:r>
                      <a:r>
                        <a:rPr lang="en-US" sz="2000" dirty="0">
                          <a:effectLst/>
                          <a:latin typeface="+mn-lt"/>
                          <a:ea typeface="Calibri"/>
                          <a:cs typeface="Times New Roman"/>
                        </a:rPr>
                        <a:t> </a:t>
                      </a:r>
                      <a:r>
                        <a:rPr lang="en-US" sz="2000" dirty="0" err="1">
                          <a:effectLst/>
                          <a:latin typeface="+mn-lt"/>
                          <a:ea typeface="Calibri"/>
                          <a:cs typeface="Times New Roman"/>
                        </a:rPr>
                        <a:t>sau</a:t>
                      </a:r>
                      <a:r>
                        <a:rPr lang="en-US" sz="2000" dirty="0">
                          <a:effectLst/>
                          <a:latin typeface="+mn-lt"/>
                          <a:ea typeface="Calibri"/>
                          <a:cs typeface="Times New Roman"/>
                        </a:rPr>
                        <a:t> de </a:t>
                      </a:r>
                      <a:r>
                        <a:rPr lang="en-US" sz="2000" dirty="0" err="1">
                          <a:effectLst/>
                          <a:latin typeface="+mn-lt"/>
                          <a:ea typeface="Calibri"/>
                          <a:cs typeface="Times New Roman"/>
                        </a:rPr>
                        <a:t>locatar</a:t>
                      </a:r>
                      <a:r>
                        <a:rPr lang="en-US" sz="2000" dirty="0">
                          <a:effectLst/>
                          <a:latin typeface="+mn-lt"/>
                          <a:ea typeface="Calibri"/>
                          <a:cs typeface="Times New Roman"/>
                        </a:rPr>
                        <a:t> </a:t>
                      </a:r>
                      <a:r>
                        <a:rPr lang="en-US" sz="2000" i="1" dirty="0" err="1">
                          <a:solidFill>
                            <a:schemeClr val="tx1"/>
                          </a:solidFill>
                          <a:effectLst/>
                          <a:latin typeface="+mn-lt"/>
                          <a:ea typeface="Calibri"/>
                          <a:cs typeface="Times New Roman"/>
                        </a:rPr>
                        <a:t>ca</a:t>
                      </a:r>
                      <a:r>
                        <a:rPr lang="en-US" sz="2000" i="1" dirty="0">
                          <a:solidFill>
                            <a:schemeClr val="tx1"/>
                          </a:solidFill>
                          <a:effectLst/>
                          <a:latin typeface="+mn-lt"/>
                          <a:ea typeface="Calibri"/>
                          <a:cs typeface="Times New Roman"/>
                        </a:rPr>
                        <a:t> active </a:t>
                      </a:r>
                      <a:r>
                        <a:rPr lang="en-US" sz="2000" i="1" dirty="0" err="1">
                          <a:solidFill>
                            <a:schemeClr val="tx1"/>
                          </a:solidFill>
                          <a:effectLst/>
                          <a:latin typeface="+mn-lt"/>
                          <a:ea typeface="Calibri"/>
                          <a:cs typeface="Times New Roman"/>
                        </a:rPr>
                        <a:t>aferent</a:t>
                      </a:r>
                      <a:r>
                        <a:rPr lang="ro-MO" sz="2000" i="1" dirty="0">
                          <a:solidFill>
                            <a:schemeClr val="tx1"/>
                          </a:solidFill>
                          <a:effectLst/>
                          <a:latin typeface="+mn-lt"/>
                          <a:ea typeface="Calibri"/>
                          <a:cs typeface="Times New Roman"/>
                        </a:rPr>
                        <a:t>e</a:t>
                      </a:r>
                      <a:r>
                        <a:rPr lang="en-US" sz="2000" i="1" dirty="0">
                          <a:solidFill>
                            <a:schemeClr val="tx1"/>
                          </a:solidFill>
                          <a:effectLst/>
                          <a:latin typeface="+mn-lt"/>
                          <a:ea typeface="Calibri"/>
                          <a:cs typeface="Times New Roman"/>
                        </a:rPr>
                        <a:t> </a:t>
                      </a:r>
                      <a:r>
                        <a:rPr lang="en-US" sz="2000" i="1" dirty="0" err="1">
                          <a:solidFill>
                            <a:schemeClr val="tx1"/>
                          </a:solidFill>
                          <a:effectLst/>
                          <a:latin typeface="+mn-lt"/>
                          <a:ea typeface="Calibri"/>
                          <a:cs typeface="Times New Roman"/>
                        </a:rPr>
                        <a:t>dreptului</a:t>
                      </a:r>
                      <a:r>
                        <a:rPr lang="en-US" sz="2000" i="1" dirty="0">
                          <a:solidFill>
                            <a:schemeClr val="tx1"/>
                          </a:solidFill>
                          <a:effectLst/>
                          <a:latin typeface="+mn-lt"/>
                          <a:ea typeface="Calibri"/>
                          <a:cs typeface="Times New Roman"/>
                        </a:rPr>
                        <a:t> de </a:t>
                      </a:r>
                      <a:r>
                        <a:rPr lang="en-US" sz="2000" i="1" dirty="0" err="1">
                          <a:solidFill>
                            <a:schemeClr val="tx1"/>
                          </a:solidFill>
                          <a:effectLst/>
                          <a:latin typeface="+mn-lt"/>
                          <a:ea typeface="Calibri"/>
                          <a:cs typeface="Times New Roman"/>
                        </a:rPr>
                        <a:t>utilizare</a:t>
                      </a:r>
                      <a:r>
                        <a:rPr lang="en-US" sz="2000" dirty="0">
                          <a:effectLst/>
                          <a:latin typeface="+mn-lt"/>
                          <a:ea typeface="Calibri"/>
                          <a:cs typeface="Times New Roman"/>
                        </a:rPr>
                        <a:t>) </a:t>
                      </a:r>
                      <a:r>
                        <a:rPr lang="en-US" sz="2000" dirty="0" err="1">
                          <a:effectLst/>
                          <a:latin typeface="+mn-lt"/>
                          <a:ea typeface="Calibri"/>
                          <a:cs typeface="Times New Roman"/>
                        </a:rPr>
                        <a:t>mai</a:t>
                      </a:r>
                      <a:r>
                        <a:rPr lang="en-US" sz="2000" dirty="0">
                          <a:effectLst/>
                          <a:latin typeface="+mn-lt"/>
                          <a:ea typeface="Calibri"/>
                          <a:cs typeface="Times New Roman"/>
                        </a:rPr>
                        <a:t> </a:t>
                      </a:r>
                      <a:r>
                        <a:rPr lang="en-US" sz="2000" dirty="0" err="1">
                          <a:effectLst/>
                          <a:latin typeface="+mn-lt"/>
                          <a:ea typeface="Calibri"/>
                          <a:cs typeface="Times New Roman"/>
                        </a:rPr>
                        <a:t>degrabă</a:t>
                      </a:r>
                      <a:r>
                        <a:rPr lang="en-US" sz="2000" dirty="0">
                          <a:effectLst/>
                          <a:latin typeface="+mn-lt"/>
                          <a:ea typeface="Calibri"/>
                          <a:cs typeface="Times New Roman"/>
                        </a:rPr>
                        <a:t> </a:t>
                      </a:r>
                      <a:r>
                        <a:rPr lang="en-US" sz="2000" dirty="0" err="1">
                          <a:effectLst/>
                          <a:latin typeface="+mn-lt"/>
                          <a:ea typeface="Calibri"/>
                          <a:cs typeface="Times New Roman"/>
                        </a:rPr>
                        <a:t>pentru</a:t>
                      </a:r>
                      <a:r>
                        <a:rPr lang="en-US" sz="2000" dirty="0">
                          <a:effectLst/>
                          <a:latin typeface="+mn-lt"/>
                          <a:ea typeface="Calibri"/>
                          <a:cs typeface="Times New Roman"/>
                        </a:rPr>
                        <a:t> a </a:t>
                      </a:r>
                      <a:r>
                        <a:rPr lang="en-US" sz="2000" dirty="0" err="1">
                          <a:effectLst/>
                          <a:latin typeface="+mn-lt"/>
                          <a:ea typeface="Calibri"/>
                          <a:cs typeface="Times New Roman"/>
                        </a:rPr>
                        <a:t>obţine</a:t>
                      </a:r>
                      <a:r>
                        <a:rPr lang="en-US" sz="2000" dirty="0">
                          <a:effectLst/>
                          <a:latin typeface="+mn-lt"/>
                          <a:ea typeface="Calibri"/>
                          <a:cs typeface="Times New Roman"/>
                        </a:rPr>
                        <a:t> </a:t>
                      </a:r>
                      <a:r>
                        <a:rPr lang="en-US" sz="2000" dirty="0" err="1">
                          <a:effectLst/>
                          <a:latin typeface="+mn-lt"/>
                          <a:ea typeface="Calibri"/>
                          <a:cs typeface="Times New Roman"/>
                        </a:rPr>
                        <a:t>venituri</a:t>
                      </a:r>
                      <a:r>
                        <a:rPr lang="en-US" sz="2000" dirty="0">
                          <a:effectLst/>
                          <a:latin typeface="+mn-lt"/>
                          <a:ea typeface="Calibri"/>
                          <a:cs typeface="Times New Roman"/>
                        </a:rPr>
                        <a:t> din </a:t>
                      </a:r>
                      <a:r>
                        <a:rPr lang="en-US" sz="2000" dirty="0" err="1">
                          <a:effectLst/>
                          <a:latin typeface="+mn-lt"/>
                          <a:ea typeface="Calibri"/>
                          <a:cs typeface="Times New Roman"/>
                        </a:rPr>
                        <a:t>chirii</a:t>
                      </a:r>
                      <a:r>
                        <a:rPr lang="en-US" sz="2000" dirty="0">
                          <a:effectLst/>
                          <a:latin typeface="+mn-lt"/>
                          <a:ea typeface="Calibri"/>
                          <a:cs typeface="Times New Roman"/>
                        </a:rPr>
                        <a:t> </a:t>
                      </a:r>
                      <a:r>
                        <a:rPr lang="en-US" sz="2000" dirty="0" err="1">
                          <a:effectLst/>
                          <a:latin typeface="+mn-lt"/>
                          <a:ea typeface="Calibri"/>
                          <a:cs typeface="Times New Roman"/>
                        </a:rPr>
                        <a:t>sau</a:t>
                      </a:r>
                      <a:r>
                        <a:rPr lang="en-US" sz="2000" dirty="0">
                          <a:effectLst/>
                          <a:latin typeface="+mn-lt"/>
                          <a:ea typeface="Calibri"/>
                          <a:cs typeface="Times New Roman"/>
                        </a:rPr>
                        <a:t> </a:t>
                      </a:r>
                      <a:r>
                        <a:rPr lang="en-US" sz="2000" dirty="0" err="1">
                          <a:effectLst/>
                          <a:latin typeface="+mn-lt"/>
                          <a:ea typeface="Calibri"/>
                          <a:cs typeface="Times New Roman"/>
                        </a:rPr>
                        <a:t>pentru</a:t>
                      </a:r>
                      <a:r>
                        <a:rPr lang="en-US" sz="2000" dirty="0">
                          <a:effectLst/>
                          <a:latin typeface="+mn-lt"/>
                          <a:ea typeface="Calibri"/>
                          <a:cs typeface="Times New Roman"/>
                        </a:rPr>
                        <a:t> </a:t>
                      </a:r>
                      <a:r>
                        <a:rPr lang="en-US" sz="2000" dirty="0" err="1">
                          <a:effectLst/>
                          <a:latin typeface="+mn-lt"/>
                          <a:ea typeface="Calibri"/>
                          <a:cs typeface="Times New Roman"/>
                        </a:rPr>
                        <a:t>creşterea</a:t>
                      </a:r>
                      <a:r>
                        <a:rPr lang="en-US" sz="2000" dirty="0">
                          <a:effectLst/>
                          <a:latin typeface="+mn-lt"/>
                          <a:ea typeface="Calibri"/>
                          <a:cs typeface="Times New Roman"/>
                        </a:rPr>
                        <a:t> </a:t>
                      </a:r>
                      <a:r>
                        <a:rPr lang="en-US" sz="2000" dirty="0" err="1">
                          <a:effectLst/>
                          <a:latin typeface="+mn-lt"/>
                          <a:ea typeface="Calibri"/>
                          <a:cs typeface="Times New Roman"/>
                        </a:rPr>
                        <a:t>valorii</a:t>
                      </a:r>
                      <a:r>
                        <a:rPr lang="en-US" sz="2000" dirty="0">
                          <a:effectLst/>
                          <a:latin typeface="+mn-lt"/>
                          <a:ea typeface="Calibri"/>
                          <a:cs typeface="Times New Roman"/>
                        </a:rPr>
                        <a:t> </a:t>
                      </a:r>
                      <a:r>
                        <a:rPr lang="en-US" sz="2000" dirty="0" err="1">
                          <a:effectLst/>
                          <a:latin typeface="+mn-lt"/>
                          <a:ea typeface="Calibri"/>
                          <a:cs typeface="Times New Roman"/>
                        </a:rPr>
                        <a:t>capitalului</a:t>
                      </a:r>
                      <a:r>
                        <a:rPr lang="en-US" sz="2000" dirty="0">
                          <a:effectLst/>
                          <a:latin typeface="+mn-lt"/>
                          <a:ea typeface="Calibri"/>
                          <a:cs typeface="Times New Roman"/>
                        </a:rPr>
                        <a:t>, </a:t>
                      </a:r>
                      <a:r>
                        <a:rPr lang="en-US" sz="2000" dirty="0" err="1">
                          <a:effectLst/>
                          <a:latin typeface="+mn-lt"/>
                          <a:ea typeface="Calibri"/>
                          <a:cs typeface="Times New Roman"/>
                        </a:rPr>
                        <a:t>sau</a:t>
                      </a:r>
                      <a:r>
                        <a:rPr lang="en-US" sz="2000" dirty="0">
                          <a:effectLst/>
                          <a:latin typeface="+mn-lt"/>
                          <a:ea typeface="Calibri"/>
                          <a:cs typeface="Times New Roman"/>
                        </a:rPr>
                        <a:t> </a:t>
                      </a:r>
                      <a:r>
                        <a:rPr lang="en-US" sz="2000" dirty="0" err="1">
                          <a:effectLst/>
                          <a:latin typeface="+mn-lt"/>
                          <a:ea typeface="Calibri"/>
                          <a:cs typeface="Times New Roman"/>
                        </a:rPr>
                        <a:t>ambele</a:t>
                      </a:r>
                      <a:r>
                        <a:rPr lang="en-US" sz="2000" dirty="0">
                          <a:effectLst/>
                          <a:latin typeface="+mn-lt"/>
                          <a:ea typeface="Calibri"/>
                          <a:cs typeface="Times New Roman"/>
                        </a:rPr>
                        <a:t>, </a:t>
                      </a:r>
                      <a:r>
                        <a:rPr lang="en-US" sz="2000" dirty="0" err="1">
                          <a:effectLst/>
                          <a:latin typeface="+mn-lt"/>
                          <a:ea typeface="Calibri"/>
                          <a:cs typeface="Times New Roman"/>
                        </a:rPr>
                        <a:t>decât</a:t>
                      </a:r>
                      <a:r>
                        <a:rPr lang="en-US" sz="2000" dirty="0">
                          <a:effectLst/>
                          <a:latin typeface="+mn-lt"/>
                          <a:ea typeface="Calibri"/>
                          <a:cs typeface="Times New Roman"/>
                        </a:rPr>
                        <a:t> </a:t>
                      </a:r>
                      <a:r>
                        <a:rPr lang="en-US" sz="2000" dirty="0" err="1">
                          <a:effectLst/>
                          <a:latin typeface="+mn-lt"/>
                          <a:ea typeface="Calibri"/>
                          <a:cs typeface="Times New Roman"/>
                        </a:rPr>
                        <a:t>pentru</a:t>
                      </a:r>
                      <a:r>
                        <a:rPr lang="en-US" sz="2000" dirty="0">
                          <a:effectLst/>
                          <a:latin typeface="+mn-lt"/>
                          <a:ea typeface="Calibri"/>
                          <a:cs typeface="Times New Roman"/>
                        </a:rPr>
                        <a:t>:</a:t>
                      </a:r>
                      <a:endParaRPr lang="ro-RO" sz="2000" dirty="0">
                        <a:effectLst/>
                        <a:latin typeface="+mn-lt"/>
                        <a:ea typeface="Calibri"/>
                        <a:cs typeface="Times New Roman"/>
                      </a:endParaRPr>
                    </a:p>
                    <a:p>
                      <a:pPr algn="just">
                        <a:lnSpc>
                          <a:spcPct val="115000"/>
                        </a:lnSpc>
                        <a:spcBef>
                          <a:spcPts val="600"/>
                        </a:spcBef>
                        <a:spcAft>
                          <a:spcPts val="0"/>
                        </a:spcAft>
                      </a:pPr>
                      <a:r>
                        <a:rPr lang="en-US" sz="2000" dirty="0">
                          <a:effectLst/>
                          <a:latin typeface="+mn-lt"/>
                          <a:ea typeface="Calibri"/>
                          <a:cs typeface="Times New Roman"/>
                        </a:rPr>
                        <a:t>(a) a fi </a:t>
                      </a:r>
                      <a:r>
                        <a:rPr lang="en-US" sz="2000" dirty="0" err="1">
                          <a:effectLst/>
                          <a:latin typeface="+mn-lt"/>
                          <a:ea typeface="Calibri"/>
                          <a:cs typeface="Times New Roman"/>
                        </a:rPr>
                        <a:t>utilizată</a:t>
                      </a:r>
                      <a:r>
                        <a:rPr lang="en-US" sz="2000" dirty="0">
                          <a:effectLst/>
                          <a:latin typeface="+mn-lt"/>
                          <a:ea typeface="Calibri"/>
                          <a:cs typeface="Times New Roman"/>
                        </a:rPr>
                        <a:t> </a:t>
                      </a:r>
                      <a:r>
                        <a:rPr lang="en-US" sz="2000" dirty="0" err="1">
                          <a:effectLst/>
                          <a:latin typeface="+mn-lt"/>
                          <a:ea typeface="Calibri"/>
                          <a:cs typeface="Times New Roman"/>
                        </a:rPr>
                        <a:t>pentru</a:t>
                      </a:r>
                      <a:r>
                        <a:rPr lang="en-US" sz="2000" dirty="0">
                          <a:effectLst/>
                          <a:latin typeface="+mn-lt"/>
                          <a:ea typeface="Calibri"/>
                          <a:cs typeface="Times New Roman"/>
                        </a:rPr>
                        <a:t> </a:t>
                      </a:r>
                      <a:r>
                        <a:rPr lang="en-US" sz="2000" dirty="0" err="1">
                          <a:effectLst/>
                          <a:latin typeface="+mn-lt"/>
                          <a:ea typeface="Calibri"/>
                          <a:cs typeface="Times New Roman"/>
                        </a:rPr>
                        <a:t>producerea</a:t>
                      </a:r>
                      <a:r>
                        <a:rPr lang="en-US" sz="2000" dirty="0">
                          <a:effectLst/>
                          <a:latin typeface="+mn-lt"/>
                          <a:ea typeface="Calibri"/>
                          <a:cs typeface="Times New Roman"/>
                        </a:rPr>
                        <a:t> </a:t>
                      </a:r>
                      <a:r>
                        <a:rPr lang="en-US" sz="2000" dirty="0" err="1">
                          <a:effectLst/>
                          <a:latin typeface="+mn-lt"/>
                          <a:ea typeface="Calibri"/>
                          <a:cs typeface="Times New Roman"/>
                        </a:rPr>
                        <a:t>sau</a:t>
                      </a:r>
                      <a:r>
                        <a:rPr lang="en-US" sz="2000" dirty="0">
                          <a:effectLst/>
                          <a:latin typeface="+mn-lt"/>
                          <a:ea typeface="Calibri"/>
                          <a:cs typeface="Times New Roman"/>
                        </a:rPr>
                        <a:t> </a:t>
                      </a:r>
                      <a:r>
                        <a:rPr lang="en-US" sz="2000" dirty="0" err="1">
                          <a:effectLst/>
                          <a:latin typeface="+mn-lt"/>
                          <a:ea typeface="Calibri"/>
                          <a:cs typeface="Times New Roman"/>
                        </a:rPr>
                        <a:t>furnizarea</a:t>
                      </a:r>
                      <a:r>
                        <a:rPr lang="en-US" sz="2000" dirty="0">
                          <a:effectLst/>
                          <a:latin typeface="+mn-lt"/>
                          <a:ea typeface="Calibri"/>
                          <a:cs typeface="Times New Roman"/>
                        </a:rPr>
                        <a:t> de </a:t>
                      </a:r>
                      <a:r>
                        <a:rPr lang="en-US" sz="2000" dirty="0" err="1">
                          <a:effectLst/>
                          <a:latin typeface="+mn-lt"/>
                          <a:ea typeface="Calibri"/>
                          <a:cs typeface="Times New Roman"/>
                        </a:rPr>
                        <a:t>bunuri</a:t>
                      </a:r>
                      <a:r>
                        <a:rPr lang="en-US" sz="2000" dirty="0">
                          <a:effectLst/>
                          <a:latin typeface="+mn-lt"/>
                          <a:ea typeface="Calibri"/>
                          <a:cs typeface="Times New Roman"/>
                        </a:rPr>
                        <a:t> </a:t>
                      </a:r>
                      <a:r>
                        <a:rPr lang="en-US" sz="2000" dirty="0" err="1">
                          <a:effectLst/>
                          <a:latin typeface="+mn-lt"/>
                          <a:ea typeface="Calibri"/>
                          <a:cs typeface="Times New Roman"/>
                        </a:rPr>
                        <a:t>sau</a:t>
                      </a:r>
                      <a:r>
                        <a:rPr lang="en-US" sz="2000" dirty="0">
                          <a:effectLst/>
                          <a:latin typeface="+mn-lt"/>
                          <a:ea typeface="Calibri"/>
                          <a:cs typeface="Times New Roman"/>
                        </a:rPr>
                        <a:t> </a:t>
                      </a:r>
                      <a:r>
                        <a:rPr lang="en-US" sz="2000" dirty="0" err="1">
                          <a:effectLst/>
                          <a:latin typeface="+mn-lt"/>
                          <a:ea typeface="Calibri"/>
                          <a:cs typeface="Times New Roman"/>
                        </a:rPr>
                        <a:t>servicii</a:t>
                      </a:r>
                      <a:r>
                        <a:rPr lang="en-US" sz="2000" dirty="0">
                          <a:effectLst/>
                          <a:latin typeface="+mn-lt"/>
                          <a:ea typeface="Calibri"/>
                          <a:cs typeface="Times New Roman"/>
                        </a:rPr>
                        <a:t> </a:t>
                      </a:r>
                      <a:r>
                        <a:rPr lang="en-US" sz="2000" dirty="0" err="1">
                          <a:effectLst/>
                          <a:latin typeface="+mn-lt"/>
                          <a:ea typeface="Calibri"/>
                          <a:cs typeface="Times New Roman"/>
                        </a:rPr>
                        <a:t>ori</a:t>
                      </a:r>
                      <a:r>
                        <a:rPr lang="en-US" sz="2000" dirty="0">
                          <a:effectLst/>
                          <a:latin typeface="+mn-lt"/>
                          <a:ea typeface="Calibri"/>
                          <a:cs typeface="Times New Roman"/>
                        </a:rPr>
                        <a:t> </a:t>
                      </a:r>
                      <a:r>
                        <a:rPr lang="en-US" sz="2000" dirty="0" err="1">
                          <a:effectLst/>
                          <a:latin typeface="+mn-lt"/>
                          <a:ea typeface="Calibri"/>
                          <a:cs typeface="Times New Roman"/>
                        </a:rPr>
                        <a:t>în</a:t>
                      </a:r>
                      <a:r>
                        <a:rPr lang="en-US" sz="2000" dirty="0">
                          <a:effectLst/>
                          <a:latin typeface="+mn-lt"/>
                          <a:ea typeface="Calibri"/>
                          <a:cs typeface="Times New Roman"/>
                        </a:rPr>
                        <a:t> </a:t>
                      </a:r>
                      <a:r>
                        <a:rPr lang="en-US" sz="2000" dirty="0" err="1">
                          <a:effectLst/>
                          <a:latin typeface="+mn-lt"/>
                          <a:ea typeface="Calibri"/>
                          <a:cs typeface="Times New Roman"/>
                        </a:rPr>
                        <a:t>scopuri</a:t>
                      </a:r>
                      <a:r>
                        <a:rPr lang="en-US" sz="2000" dirty="0">
                          <a:effectLst/>
                          <a:latin typeface="+mn-lt"/>
                          <a:ea typeface="Calibri"/>
                          <a:cs typeface="Times New Roman"/>
                        </a:rPr>
                        <a:t> administrative; </a:t>
                      </a:r>
                      <a:r>
                        <a:rPr lang="en-US" sz="2000" dirty="0" err="1">
                          <a:effectLst/>
                          <a:latin typeface="+mn-lt"/>
                          <a:ea typeface="Calibri"/>
                          <a:cs typeface="Times New Roman"/>
                        </a:rPr>
                        <a:t>sau</a:t>
                      </a:r>
                      <a:r>
                        <a:rPr lang="en-US" sz="2000" dirty="0">
                          <a:effectLst/>
                          <a:latin typeface="+mn-lt"/>
                          <a:ea typeface="Calibri"/>
                          <a:cs typeface="Times New Roman"/>
                        </a:rPr>
                        <a:t> </a:t>
                      </a:r>
                      <a:r>
                        <a:rPr lang="en-US" sz="2000" dirty="0" err="1">
                          <a:effectLst/>
                          <a:latin typeface="+mn-lt"/>
                          <a:ea typeface="Calibri"/>
                          <a:cs typeface="Times New Roman"/>
                        </a:rPr>
                        <a:t>pentru</a:t>
                      </a:r>
                      <a:endParaRPr lang="ro-RO" sz="2000" dirty="0">
                        <a:effectLst/>
                        <a:latin typeface="+mn-lt"/>
                        <a:ea typeface="Calibri"/>
                        <a:cs typeface="Times New Roman"/>
                      </a:endParaRPr>
                    </a:p>
                    <a:p>
                      <a:pPr algn="just">
                        <a:lnSpc>
                          <a:spcPct val="115000"/>
                        </a:lnSpc>
                        <a:spcBef>
                          <a:spcPts val="600"/>
                        </a:spcBef>
                        <a:spcAft>
                          <a:spcPts val="0"/>
                        </a:spcAft>
                      </a:pPr>
                      <a:r>
                        <a:rPr lang="en-US" sz="2000" dirty="0">
                          <a:effectLst/>
                          <a:latin typeface="+mn-lt"/>
                          <a:ea typeface="Calibri"/>
                          <a:cs typeface="Times New Roman"/>
                        </a:rPr>
                        <a:t>(b) a fi </a:t>
                      </a:r>
                      <a:r>
                        <a:rPr lang="en-US" sz="2000" dirty="0" err="1">
                          <a:effectLst/>
                          <a:latin typeface="+mn-lt"/>
                          <a:ea typeface="Calibri"/>
                          <a:cs typeface="Times New Roman"/>
                        </a:rPr>
                        <a:t>vândută</a:t>
                      </a:r>
                      <a:r>
                        <a:rPr lang="en-US" sz="2000" dirty="0">
                          <a:effectLst/>
                          <a:latin typeface="+mn-lt"/>
                          <a:ea typeface="Calibri"/>
                          <a:cs typeface="Times New Roman"/>
                        </a:rPr>
                        <a:t> </a:t>
                      </a:r>
                      <a:r>
                        <a:rPr lang="en-US" sz="2000" dirty="0" err="1">
                          <a:effectLst/>
                          <a:latin typeface="+mn-lt"/>
                          <a:ea typeface="Calibri"/>
                          <a:cs typeface="Times New Roman"/>
                        </a:rPr>
                        <a:t>pe</a:t>
                      </a:r>
                      <a:r>
                        <a:rPr lang="en-US" sz="2000" dirty="0">
                          <a:effectLst/>
                          <a:latin typeface="+mn-lt"/>
                          <a:ea typeface="Calibri"/>
                          <a:cs typeface="Times New Roman"/>
                        </a:rPr>
                        <a:t> </a:t>
                      </a:r>
                      <a:r>
                        <a:rPr lang="en-US" sz="2000" dirty="0" err="1">
                          <a:effectLst/>
                          <a:latin typeface="+mn-lt"/>
                          <a:ea typeface="Calibri"/>
                          <a:cs typeface="Times New Roman"/>
                        </a:rPr>
                        <a:t>parcursul</a:t>
                      </a:r>
                      <a:r>
                        <a:rPr lang="en-US" sz="2000" dirty="0">
                          <a:effectLst/>
                          <a:latin typeface="+mn-lt"/>
                          <a:ea typeface="Calibri"/>
                          <a:cs typeface="Times New Roman"/>
                        </a:rPr>
                        <a:t> </a:t>
                      </a:r>
                      <a:r>
                        <a:rPr lang="en-US" sz="2000" dirty="0" err="1">
                          <a:effectLst/>
                          <a:latin typeface="+mn-lt"/>
                          <a:ea typeface="Calibri"/>
                          <a:cs typeface="Times New Roman"/>
                        </a:rPr>
                        <a:t>desfăşurării</a:t>
                      </a:r>
                      <a:r>
                        <a:rPr lang="en-US" sz="2000" dirty="0">
                          <a:effectLst/>
                          <a:latin typeface="+mn-lt"/>
                          <a:ea typeface="Calibri"/>
                          <a:cs typeface="Times New Roman"/>
                        </a:rPr>
                        <a:t> </a:t>
                      </a:r>
                      <a:r>
                        <a:rPr lang="en-US" sz="2000" dirty="0" err="1">
                          <a:effectLst/>
                          <a:latin typeface="+mn-lt"/>
                          <a:ea typeface="Calibri"/>
                          <a:cs typeface="Times New Roman"/>
                        </a:rPr>
                        <a:t>normale</a:t>
                      </a:r>
                      <a:r>
                        <a:rPr lang="en-US" sz="2000" dirty="0">
                          <a:effectLst/>
                          <a:latin typeface="+mn-lt"/>
                          <a:ea typeface="Calibri"/>
                          <a:cs typeface="Times New Roman"/>
                        </a:rPr>
                        <a:t> a </a:t>
                      </a:r>
                      <a:r>
                        <a:rPr lang="en-US" sz="2000" dirty="0" err="1">
                          <a:effectLst/>
                          <a:latin typeface="+mn-lt"/>
                          <a:ea typeface="Calibri"/>
                          <a:cs typeface="Times New Roman"/>
                        </a:rPr>
                        <a:t>activităţii</a:t>
                      </a:r>
                      <a:r>
                        <a:rPr lang="en-US" sz="2000" dirty="0">
                          <a:effectLst/>
                          <a:latin typeface="+mn-lt"/>
                          <a:ea typeface="Calibri"/>
                          <a:cs typeface="Times New Roman"/>
                        </a:rPr>
                        <a:t>.</a:t>
                      </a:r>
                      <a:r>
                        <a:rPr lang="ro-MO" sz="2000" dirty="0">
                          <a:effectLst/>
                          <a:latin typeface="+mn-lt"/>
                          <a:ea typeface="Calibri"/>
                          <a:cs typeface="Times New Roman"/>
                        </a:rPr>
                        <a:t> </a:t>
                      </a:r>
                      <a:r>
                        <a:rPr lang="en-US" sz="2000" dirty="0">
                          <a:effectLst/>
                          <a:latin typeface="+mn-lt"/>
                          <a:ea typeface="Calibri"/>
                          <a:cs typeface="Times New Roman"/>
                        </a:rPr>
                        <a:t>(</a:t>
                      </a:r>
                      <a:r>
                        <a:rPr lang="ro-MO" sz="2000" dirty="0">
                          <a:effectLst/>
                          <a:latin typeface="+mn-lt"/>
                          <a:ea typeface="Calibri"/>
                          <a:cs typeface="Times New Roman"/>
                        </a:rPr>
                        <a:t>IAS</a:t>
                      </a:r>
                      <a:r>
                        <a:rPr lang="ro-MO" sz="2000" baseline="0" dirty="0">
                          <a:effectLst/>
                          <a:latin typeface="+mn-lt"/>
                          <a:ea typeface="Calibri"/>
                          <a:cs typeface="Times New Roman"/>
                        </a:rPr>
                        <a:t> 40, </a:t>
                      </a:r>
                      <a:r>
                        <a:rPr lang="en-US" sz="2000" dirty="0">
                          <a:effectLst/>
                          <a:latin typeface="+mn-lt"/>
                          <a:ea typeface="Calibri"/>
                          <a:cs typeface="Times New Roman"/>
                        </a:rPr>
                        <a:t>5)</a:t>
                      </a:r>
                      <a:endParaRPr lang="ro-RO" sz="2000" dirty="0">
                        <a:effectLst/>
                        <a:latin typeface="+mn-lt"/>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698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3985" y="1227138"/>
            <a:ext cx="9868678" cy="4613502"/>
          </a:xfrm>
        </p:spPr>
        <p:txBody>
          <a:bodyPr>
            <a:normAutofit/>
          </a:bodyPr>
          <a:lstStyle/>
          <a:p>
            <a:pPr marL="0" indent="0" algn="just">
              <a:lnSpc>
                <a:spcPct val="150000"/>
              </a:lnSpc>
              <a:spcBef>
                <a:spcPts val="600"/>
              </a:spcBef>
              <a:buClr>
                <a:srgbClr val="0070C0"/>
              </a:buClr>
              <a:buNone/>
              <a:defRPr/>
            </a:pPr>
            <a:r>
              <a:rPr lang="ro-MO" sz="2600" b="1" i="1" dirty="0"/>
              <a:t>Recunoaștere</a:t>
            </a: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fr-FR" sz="3200" cap="all" dirty="0"/>
              <a:t>IAS</a:t>
            </a:r>
            <a:r>
              <a:rPr lang="fr-FR" sz="3200" dirty="0">
                <a:solidFill>
                  <a:srgbClr val="002060"/>
                </a:solidFill>
                <a:latin typeface="Arial Narrow" pitchFamily="34" charset="0"/>
              </a:rPr>
              <a:t> </a:t>
            </a:r>
            <a:r>
              <a:rPr lang="ro-MO" sz="3200" cap="all" dirty="0"/>
              <a:t>40</a:t>
            </a:r>
            <a:r>
              <a:rPr lang="fr-FR" sz="3200" cap="all" dirty="0"/>
              <a:t> </a:t>
            </a:r>
            <a:r>
              <a:rPr lang="ro-MO" sz="3200" cap="all" dirty="0"/>
              <a:t>investiții imobiliare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65259356"/>
              </p:ext>
            </p:extLst>
          </p:nvPr>
        </p:nvGraphicFramePr>
        <p:xfrm>
          <a:off x="1753985" y="2057459"/>
          <a:ext cx="10133215" cy="445530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943555">
                  <a:extLst>
                    <a:ext uri="{9D8B030D-6E8A-4147-A177-3AD203B41FA5}">
                      <a16:colId xmlns:a16="http://schemas.microsoft.com/office/drawing/2014/main" val="20000"/>
                    </a:ext>
                  </a:extLst>
                </a:gridCol>
                <a:gridCol w="5189660">
                  <a:extLst>
                    <a:ext uri="{9D8B030D-6E8A-4147-A177-3AD203B41FA5}">
                      <a16:colId xmlns:a16="http://schemas.microsoft.com/office/drawing/2014/main" val="20001"/>
                    </a:ext>
                  </a:extLst>
                </a:gridCol>
              </a:tblGrid>
              <a:tr h="513284">
                <a:tc>
                  <a:txBody>
                    <a:bodyPr/>
                    <a:lstStyle/>
                    <a:p>
                      <a:pPr algn="ctr">
                        <a:lnSpc>
                          <a:spcPct val="150000"/>
                        </a:lnSpc>
                      </a:pPr>
                      <a:r>
                        <a:rPr lang="en-US" sz="1800" dirty="0">
                          <a:solidFill>
                            <a:schemeClr val="tx1"/>
                          </a:solidFill>
                        </a:rPr>
                        <a:t>OMFP 1802/2014</a:t>
                      </a:r>
                      <a:endParaRPr lang="ro-RO" sz="1800" dirty="0">
                        <a:solidFill>
                          <a:schemeClr val="tx1"/>
                        </a:solidFill>
                      </a:endParaRPr>
                    </a:p>
                  </a:txBody>
                  <a:tcPr/>
                </a:tc>
                <a:tc>
                  <a:txBody>
                    <a:bodyPr/>
                    <a:lstStyle/>
                    <a:p>
                      <a:pPr algn="ctr">
                        <a:lnSpc>
                          <a:spcPct val="150000"/>
                        </a:lnSpc>
                      </a:pPr>
                      <a:r>
                        <a:rPr lang="ro-RO" sz="1800" dirty="0">
                          <a:solidFill>
                            <a:schemeClr val="tx1"/>
                          </a:solidFill>
                        </a:rPr>
                        <a:t>IAS 40</a:t>
                      </a:r>
                    </a:p>
                  </a:txBody>
                  <a:tcPr/>
                </a:tc>
                <a:extLst>
                  <a:ext uri="{0D108BD9-81ED-4DB2-BD59-A6C34878D82A}">
                    <a16:rowId xmlns:a16="http://schemas.microsoft.com/office/drawing/2014/main" val="10000"/>
                  </a:ext>
                </a:extLst>
              </a:tr>
              <a:tr h="3942024">
                <a:tc gridSpan="2">
                  <a:txBody>
                    <a:bodyPr/>
                    <a:lstStyle/>
                    <a:p>
                      <a:pPr marL="285750" marR="0" indent="-285750" algn="just" defTabSz="685800" rtl="0" eaLnBrk="1" fontAlgn="auto" latinLnBrk="0" hangingPunct="1">
                        <a:lnSpc>
                          <a:spcPct val="100000"/>
                        </a:lnSpc>
                        <a:spcBef>
                          <a:spcPts val="1200"/>
                        </a:spcBef>
                        <a:spcAft>
                          <a:spcPts val="0"/>
                        </a:spcAft>
                        <a:buClrTx/>
                        <a:buSzTx/>
                        <a:buFont typeface="Arial" pitchFamily="34" charset="0"/>
                        <a:buChar char="•"/>
                        <a:tabLst/>
                        <a:defRPr/>
                      </a:pPr>
                      <a:r>
                        <a:rPr lang="en-US" sz="1800" kern="1200" dirty="0" err="1">
                          <a:solidFill>
                            <a:schemeClr val="dk1"/>
                          </a:solidFill>
                          <a:effectLst/>
                          <a:latin typeface="+mn-lt"/>
                          <a:ea typeface="+mn-ea"/>
                          <a:cs typeface="+mn-cs"/>
                        </a:rPr>
                        <a:t>Anumite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proprietăţi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includ</a:t>
                      </a:r>
                      <a:r>
                        <a:rPr lang="en-US" sz="1800" kern="1200" dirty="0">
                          <a:solidFill>
                            <a:schemeClr val="dk1"/>
                          </a:solidFill>
                          <a:effectLst/>
                          <a:latin typeface="+mn-lt"/>
                          <a:ea typeface="+mn-ea"/>
                          <a:cs typeface="+mn-cs"/>
                        </a:rPr>
                        <a:t> o parte care </a:t>
                      </a:r>
                      <a:r>
                        <a:rPr lang="en-US" sz="1800" kern="1200" dirty="0" err="1">
                          <a:solidFill>
                            <a:schemeClr val="dk1"/>
                          </a:solidFill>
                          <a:effectLst/>
                          <a:latin typeface="+mn-lt"/>
                          <a:ea typeface="+mn-ea"/>
                          <a:cs typeface="+mn-cs"/>
                        </a:rPr>
                        <a:t>este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deţinută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pentru</a:t>
                      </a:r>
                      <a:r>
                        <a:rPr lang="en-US" sz="1800" kern="1200" dirty="0">
                          <a:solidFill>
                            <a:schemeClr val="dk1"/>
                          </a:solidFill>
                          <a:effectLst/>
                          <a:latin typeface="+mn-lt"/>
                          <a:ea typeface="+mn-ea"/>
                          <a:cs typeface="+mn-cs"/>
                        </a:rPr>
                        <a:t> a fi </a:t>
                      </a:r>
                      <a:r>
                        <a:rPr lang="en-US" sz="1800" kern="1200" dirty="0" err="1">
                          <a:solidFill>
                            <a:schemeClr val="dk1"/>
                          </a:solidFill>
                          <a:effectLst/>
                          <a:latin typeface="+mn-lt"/>
                          <a:ea typeface="+mn-ea"/>
                          <a:cs typeface="+mn-cs"/>
                        </a:rPr>
                        <a:t>închiriată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cu </a:t>
                      </a:r>
                      <a:r>
                        <a:rPr lang="en-US" sz="1800" kern="1200" dirty="0" err="1">
                          <a:solidFill>
                            <a:schemeClr val="dk1"/>
                          </a:solidFill>
                          <a:effectLst/>
                          <a:latin typeface="+mn-lt"/>
                          <a:ea typeface="+mn-ea"/>
                          <a:cs typeface="+mn-cs"/>
                        </a:rPr>
                        <a:t>scopul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creşterii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valorii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capitalului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şi</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altă</a:t>
                      </a:r>
                      <a:r>
                        <a:rPr lang="en-US" sz="1800" kern="1200" dirty="0">
                          <a:solidFill>
                            <a:schemeClr val="dk1"/>
                          </a:solidFill>
                          <a:effectLst/>
                          <a:latin typeface="+mn-lt"/>
                          <a:ea typeface="+mn-ea"/>
                          <a:cs typeface="+mn-cs"/>
                        </a:rPr>
                        <a:t> parte care </a:t>
                      </a:r>
                      <a:r>
                        <a:rPr lang="en-US" sz="1800" kern="1200" dirty="0" err="1">
                          <a:solidFill>
                            <a:schemeClr val="dk1"/>
                          </a:solidFill>
                          <a:effectLst/>
                          <a:latin typeface="+mn-lt"/>
                          <a:ea typeface="+mn-ea"/>
                          <a:cs typeface="+mn-cs"/>
                        </a:rPr>
                        <a:t>este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deţinută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pentru</a:t>
                      </a:r>
                      <a:r>
                        <a:rPr lang="en-US" sz="1800" kern="1200" dirty="0">
                          <a:solidFill>
                            <a:schemeClr val="dk1"/>
                          </a:solidFill>
                          <a:effectLst/>
                          <a:latin typeface="+mn-lt"/>
                          <a:ea typeface="+mn-ea"/>
                          <a:cs typeface="+mn-cs"/>
                        </a:rPr>
                        <a:t> a fi </a:t>
                      </a:r>
                      <a:r>
                        <a:rPr lang="en-US" sz="1800" kern="1200" dirty="0" err="1">
                          <a:solidFill>
                            <a:schemeClr val="dk1"/>
                          </a:solidFill>
                          <a:effectLst/>
                          <a:latin typeface="+mn-lt"/>
                          <a:ea typeface="+mn-ea"/>
                          <a:cs typeface="+mn-cs"/>
                        </a:rPr>
                        <a:t>utilizată</a:t>
                      </a:r>
                      <a:r>
                        <a:rPr lang="en-US" sz="1800" kern="1200" dirty="0">
                          <a:solidFill>
                            <a:schemeClr val="dk1"/>
                          </a:solidFill>
                          <a:effectLst/>
                          <a:latin typeface="+mn-lt"/>
                          <a:ea typeface="+mn-ea"/>
                          <a:cs typeface="+mn-cs"/>
                        </a:rPr>
                        <a:t> la </a:t>
                      </a:r>
                      <a:r>
                        <a:rPr lang="en-US" sz="1800" kern="1200" dirty="0" err="1">
                          <a:solidFill>
                            <a:schemeClr val="dk1"/>
                          </a:solidFill>
                          <a:effectLst/>
                          <a:latin typeface="+mn-lt"/>
                          <a:ea typeface="+mn-ea"/>
                          <a:cs typeface="+mn-cs"/>
                        </a:rPr>
                        <a:t>producerea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furnizarea</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bunuri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ori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servicii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scopuri</a:t>
                      </a:r>
                      <a:r>
                        <a:rPr lang="en-US" sz="1800" kern="1200" dirty="0">
                          <a:solidFill>
                            <a:schemeClr val="dk1"/>
                          </a:solidFill>
                          <a:effectLst/>
                          <a:latin typeface="+mn-lt"/>
                          <a:ea typeface="+mn-ea"/>
                          <a:cs typeface="+mn-cs"/>
                        </a:rPr>
                        <a:t> administrative. (</a:t>
                      </a:r>
                      <a:r>
                        <a:rPr lang="ro-MO" sz="1800" kern="1200" dirty="0">
                          <a:solidFill>
                            <a:schemeClr val="dk1"/>
                          </a:solidFill>
                          <a:effectLst/>
                          <a:latin typeface="+mn-lt"/>
                          <a:ea typeface="+mn-ea"/>
                          <a:cs typeface="+mn-cs"/>
                        </a:rPr>
                        <a:t>A</a:t>
                      </a:r>
                      <a:r>
                        <a:rPr lang="en-US" sz="1800" kern="1200" dirty="0">
                          <a:solidFill>
                            <a:schemeClr val="dk1"/>
                          </a:solidFill>
                          <a:effectLst/>
                          <a:latin typeface="+mn-lt"/>
                          <a:ea typeface="+mn-ea"/>
                          <a:cs typeface="+mn-cs"/>
                        </a:rPr>
                        <a:t>rt. 200)</a:t>
                      </a:r>
                      <a:endParaRPr lang="ro-RO" sz="1800" kern="1200" dirty="0">
                        <a:solidFill>
                          <a:schemeClr val="dk1"/>
                        </a:solidFill>
                        <a:effectLst/>
                        <a:latin typeface="+mn-lt"/>
                        <a:ea typeface="+mn-ea"/>
                        <a:cs typeface="+mn-cs"/>
                      </a:endParaRPr>
                    </a:p>
                    <a:p>
                      <a:pPr marL="285750" marR="0" indent="-285750" algn="just" defTabSz="685800" rtl="0" eaLnBrk="1" fontAlgn="auto" latinLnBrk="0" hangingPunct="1">
                        <a:lnSpc>
                          <a:spcPct val="100000"/>
                        </a:lnSpc>
                        <a:spcBef>
                          <a:spcPts val="1200"/>
                        </a:spcBef>
                        <a:spcAft>
                          <a:spcPts val="0"/>
                        </a:spcAft>
                        <a:buClrTx/>
                        <a:buSzTx/>
                        <a:buFont typeface="Arial" pitchFamily="34" charset="0"/>
                        <a:buChar char="•"/>
                        <a:tabLst/>
                        <a:defRPr/>
                      </a:pPr>
                      <a:r>
                        <a:rPr lang="en-US" sz="1800" kern="1200" dirty="0" err="1">
                          <a:solidFill>
                            <a:schemeClr val="dk1"/>
                          </a:solidFill>
                          <a:effectLst/>
                          <a:latin typeface="+mn-lt"/>
                          <a:ea typeface="+mn-ea"/>
                          <a:cs typeface="+mn-cs"/>
                        </a:rPr>
                        <a:t>Dacă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aceste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părţi</a:t>
                      </a:r>
                      <a:r>
                        <a:rPr lang="en-US" sz="1800" kern="1200" dirty="0">
                          <a:solidFill>
                            <a:schemeClr val="dk1"/>
                          </a:solidFill>
                          <a:effectLst/>
                          <a:latin typeface="+mn-lt"/>
                          <a:ea typeface="+mn-ea"/>
                          <a:cs typeface="+mn-cs"/>
                        </a:rPr>
                        <a:t> pot fi </a:t>
                      </a:r>
                      <a:r>
                        <a:rPr lang="en-US" sz="1800" kern="1200" dirty="0" err="1">
                          <a:solidFill>
                            <a:schemeClr val="dk1"/>
                          </a:solidFill>
                          <a:effectLst/>
                          <a:latin typeface="+mn-lt"/>
                          <a:ea typeface="+mn-ea"/>
                          <a:cs typeface="+mn-cs"/>
                        </a:rPr>
                        <a:t>vândute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separat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închiriate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separat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temeiul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unui</a:t>
                      </a:r>
                      <a:r>
                        <a:rPr lang="en-US" sz="1800" kern="1200" dirty="0">
                          <a:solidFill>
                            <a:schemeClr val="dk1"/>
                          </a:solidFill>
                          <a:effectLst/>
                          <a:latin typeface="+mn-lt"/>
                          <a:ea typeface="+mn-ea"/>
                          <a:cs typeface="+mn-cs"/>
                        </a:rPr>
                        <a:t> contract de leasing </a:t>
                      </a:r>
                      <a:r>
                        <a:rPr lang="en-US" sz="1800" kern="1200" dirty="0" err="1">
                          <a:solidFill>
                            <a:schemeClr val="dk1"/>
                          </a:solidFill>
                          <a:effectLst/>
                          <a:latin typeface="+mn-lt"/>
                          <a:ea typeface="+mn-ea"/>
                          <a:cs typeface="+mn-cs"/>
                        </a:rPr>
                        <a:t>financiar</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entitate</a:t>
                      </a:r>
                      <a:r>
                        <a:rPr lang="en-US" sz="1800" kern="1200" dirty="0">
                          <a:solidFill>
                            <a:schemeClr val="dk1"/>
                          </a:solidFill>
                          <a:effectLst/>
                          <a:latin typeface="+mn-lt"/>
                          <a:ea typeface="+mn-ea"/>
                          <a:cs typeface="+mn-cs"/>
                        </a:rPr>
                        <a:t> le </a:t>
                      </a:r>
                      <a:r>
                        <a:rPr lang="en-US" sz="1800" kern="1200" dirty="0" err="1">
                          <a:solidFill>
                            <a:schemeClr val="dk1"/>
                          </a:solidFill>
                          <a:effectLst/>
                          <a:latin typeface="+mn-lt"/>
                          <a:ea typeface="+mn-ea"/>
                          <a:cs typeface="+mn-cs"/>
                        </a:rPr>
                        <a:t>contabilizează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separat</a:t>
                      </a:r>
                      <a:r>
                        <a:rPr lang="en-US" sz="1800" kern="1200" dirty="0">
                          <a:solidFill>
                            <a:schemeClr val="dk1"/>
                          </a:solidFill>
                          <a:effectLst/>
                          <a:latin typeface="+mn-lt"/>
                          <a:ea typeface="+mn-ea"/>
                          <a:cs typeface="+mn-cs"/>
                        </a:rPr>
                        <a:t>. (</a:t>
                      </a:r>
                      <a:r>
                        <a:rPr lang="ro-MO" sz="1800" kern="1200" dirty="0">
                          <a:solidFill>
                            <a:schemeClr val="dk1"/>
                          </a:solidFill>
                          <a:effectLst/>
                          <a:latin typeface="+mn-lt"/>
                          <a:ea typeface="+mn-ea"/>
                          <a:cs typeface="+mn-cs"/>
                        </a:rPr>
                        <a:t>A</a:t>
                      </a:r>
                      <a:r>
                        <a:rPr lang="en-US" sz="1800" kern="1200" dirty="0">
                          <a:solidFill>
                            <a:schemeClr val="dk1"/>
                          </a:solidFill>
                          <a:effectLst/>
                          <a:latin typeface="+mn-lt"/>
                          <a:ea typeface="+mn-ea"/>
                          <a:cs typeface="+mn-cs"/>
                        </a:rPr>
                        <a:t>rt. 200)</a:t>
                      </a:r>
                      <a:endParaRPr lang="ro-RO" sz="1800" kern="1200" dirty="0">
                        <a:solidFill>
                          <a:schemeClr val="dk1"/>
                        </a:solidFill>
                        <a:effectLst/>
                        <a:latin typeface="+mn-lt"/>
                        <a:ea typeface="+mn-ea"/>
                        <a:cs typeface="+mn-cs"/>
                      </a:endParaRPr>
                    </a:p>
                    <a:p>
                      <a:pPr marL="285750" indent="-285750" algn="just">
                        <a:spcBef>
                          <a:spcPts val="1200"/>
                        </a:spcBef>
                        <a:buFont typeface="Arial" pitchFamily="34" charset="0"/>
                        <a:buChar char="•"/>
                      </a:pPr>
                      <a:r>
                        <a:rPr lang="en-US" sz="1800" kern="1200" dirty="0" err="1">
                          <a:solidFill>
                            <a:schemeClr val="dk1"/>
                          </a:solidFill>
                          <a:effectLst/>
                          <a:latin typeface="+mn-lt"/>
                          <a:ea typeface="+mn-ea"/>
                          <a:cs typeface="+mn-cs"/>
                        </a:rPr>
                        <a:t>Dacă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părţile</a:t>
                      </a:r>
                      <a:r>
                        <a:rPr lang="en-US" sz="1800" kern="1200" dirty="0">
                          <a:solidFill>
                            <a:schemeClr val="dk1"/>
                          </a:solidFill>
                          <a:effectLst/>
                          <a:latin typeface="+mn-lt"/>
                          <a:ea typeface="+mn-ea"/>
                          <a:cs typeface="+mn-cs"/>
                        </a:rPr>
                        <a:t> nu pot fi </a:t>
                      </a:r>
                      <a:r>
                        <a:rPr lang="en-US" sz="1800" kern="1200" dirty="0" err="1">
                          <a:solidFill>
                            <a:schemeClr val="dk1"/>
                          </a:solidFill>
                          <a:effectLst/>
                          <a:latin typeface="+mn-lt"/>
                          <a:ea typeface="+mn-ea"/>
                          <a:cs typeface="+mn-cs"/>
                        </a:rPr>
                        <a:t>vândute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separat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proprietatea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constituie</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investiţie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doar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cazul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care o parte </a:t>
                      </a:r>
                      <a:r>
                        <a:rPr lang="en-US" sz="1800" kern="1200" dirty="0" err="1">
                          <a:solidFill>
                            <a:schemeClr val="dk1"/>
                          </a:solidFill>
                          <a:effectLst/>
                          <a:latin typeface="+mn-lt"/>
                          <a:ea typeface="+mn-ea"/>
                          <a:cs typeface="+mn-cs"/>
                        </a:rPr>
                        <a:t>nesemnificativă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deţinută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pentru</a:t>
                      </a:r>
                      <a:r>
                        <a:rPr lang="en-US" sz="1800" kern="1200" dirty="0">
                          <a:solidFill>
                            <a:schemeClr val="dk1"/>
                          </a:solidFill>
                          <a:effectLst/>
                          <a:latin typeface="+mn-lt"/>
                          <a:ea typeface="+mn-ea"/>
                          <a:cs typeface="+mn-cs"/>
                        </a:rPr>
                        <a:t> a fi </a:t>
                      </a:r>
                      <a:r>
                        <a:rPr lang="en-US" sz="1800" kern="1200" dirty="0" err="1">
                          <a:solidFill>
                            <a:schemeClr val="dk1"/>
                          </a:solidFill>
                          <a:effectLst/>
                          <a:latin typeface="+mn-lt"/>
                          <a:ea typeface="+mn-ea"/>
                          <a:cs typeface="+mn-cs"/>
                        </a:rPr>
                        <a:t>utilizată</a:t>
                      </a:r>
                      <a:r>
                        <a:rPr lang="en-US" sz="1800" kern="1200" dirty="0">
                          <a:solidFill>
                            <a:schemeClr val="dk1"/>
                          </a:solidFill>
                          <a:effectLst/>
                          <a:latin typeface="+mn-lt"/>
                          <a:ea typeface="+mn-ea"/>
                          <a:cs typeface="+mn-cs"/>
                        </a:rPr>
                        <a:t> la </a:t>
                      </a:r>
                      <a:r>
                        <a:rPr lang="en-US" sz="1800" kern="1200" dirty="0" err="1">
                          <a:solidFill>
                            <a:schemeClr val="dk1"/>
                          </a:solidFill>
                          <a:effectLst/>
                          <a:latin typeface="+mn-lt"/>
                          <a:ea typeface="+mn-ea"/>
                          <a:cs typeface="+mn-cs"/>
                        </a:rPr>
                        <a:t>producerea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furnizarea</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bunuri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ori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servicii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scopuri</a:t>
                      </a:r>
                      <a:r>
                        <a:rPr lang="en-US" sz="1800" kern="1200" dirty="0">
                          <a:solidFill>
                            <a:schemeClr val="dk1"/>
                          </a:solidFill>
                          <a:effectLst/>
                          <a:latin typeface="+mn-lt"/>
                          <a:ea typeface="+mn-ea"/>
                          <a:cs typeface="+mn-cs"/>
                        </a:rPr>
                        <a:t> administrative.</a:t>
                      </a:r>
                      <a:r>
                        <a:rPr lang="ro-MO" sz="1800" kern="120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a:t>
                      </a:r>
                      <a:r>
                        <a:rPr lang="ro-MO" sz="1800" kern="1200" dirty="0">
                          <a:solidFill>
                            <a:schemeClr val="dk1"/>
                          </a:solidFill>
                          <a:effectLst/>
                          <a:latin typeface="+mn-lt"/>
                          <a:ea typeface="+mn-ea"/>
                          <a:cs typeface="+mn-cs"/>
                        </a:rPr>
                        <a:t>A</a:t>
                      </a:r>
                      <a:r>
                        <a:rPr lang="en-US" sz="1800" kern="1200" dirty="0">
                          <a:solidFill>
                            <a:schemeClr val="dk1"/>
                          </a:solidFill>
                          <a:effectLst/>
                          <a:latin typeface="+mn-lt"/>
                          <a:ea typeface="+mn-ea"/>
                          <a:cs typeface="+mn-cs"/>
                        </a:rPr>
                        <a:t>rt. 200)</a:t>
                      </a:r>
                      <a:endParaRPr lang="ro-MO" sz="1800" kern="1200" dirty="0">
                        <a:solidFill>
                          <a:schemeClr val="dk1"/>
                        </a:solidFill>
                        <a:effectLst/>
                        <a:latin typeface="+mn-lt"/>
                        <a:ea typeface="+mn-ea"/>
                        <a:cs typeface="+mn-cs"/>
                      </a:endParaRPr>
                    </a:p>
                    <a:p>
                      <a:pPr marL="285750" marR="0" indent="-285750" algn="just" defTabSz="685800" rtl="0" eaLnBrk="1" fontAlgn="auto" latinLnBrk="0" hangingPunct="1">
                        <a:lnSpc>
                          <a:spcPct val="100000"/>
                        </a:lnSpc>
                        <a:spcBef>
                          <a:spcPts val="1200"/>
                        </a:spcBef>
                        <a:spcAft>
                          <a:spcPts val="0"/>
                        </a:spcAft>
                        <a:buClrTx/>
                        <a:buSzTx/>
                        <a:buFont typeface="Arial" pitchFamily="34" charset="0"/>
                        <a:buChar char="•"/>
                        <a:tabLst/>
                        <a:defRPr/>
                      </a:pPr>
                      <a:r>
                        <a:rPr lang="en-US" sz="1800" kern="1200" dirty="0" err="1">
                          <a:solidFill>
                            <a:schemeClr val="dk1"/>
                          </a:solidFill>
                          <a:effectLst/>
                          <a:latin typeface="+mn-lt"/>
                          <a:ea typeface="+mn-ea"/>
                          <a:cs typeface="+mn-cs"/>
                        </a:rPr>
                        <a:t>Pentru</a:t>
                      </a:r>
                      <a:r>
                        <a:rPr lang="en-US" sz="1800" kern="1200" dirty="0">
                          <a:solidFill>
                            <a:schemeClr val="dk1"/>
                          </a:solidFill>
                          <a:effectLst/>
                          <a:latin typeface="+mn-lt"/>
                          <a:ea typeface="+mn-ea"/>
                          <a:cs typeface="+mn-cs"/>
                        </a:rPr>
                        <a:t> a </a:t>
                      </a:r>
                      <a:r>
                        <a:rPr lang="en-US" sz="1800" kern="1200" dirty="0" err="1">
                          <a:solidFill>
                            <a:schemeClr val="dk1"/>
                          </a:solidFill>
                          <a:effectLst/>
                          <a:latin typeface="+mn-lt"/>
                          <a:ea typeface="+mn-ea"/>
                          <a:cs typeface="+mn-cs"/>
                        </a:rPr>
                        <a:t>stabili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dacă</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proprietate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constituie</a:t>
                      </a:r>
                      <a:r>
                        <a:rPr lang="en-US" sz="1800" kern="1200" dirty="0">
                          <a:solidFill>
                            <a:schemeClr val="dk1"/>
                          </a:solidFill>
                          <a:effectLst/>
                          <a:latin typeface="+mn-lt"/>
                          <a:ea typeface="+mn-ea"/>
                          <a:cs typeface="+mn-cs"/>
                        </a:rPr>
                        <a:t> o </a:t>
                      </a:r>
                      <a:r>
                        <a:rPr lang="en-US" sz="1800" kern="1200" dirty="0" err="1">
                          <a:solidFill>
                            <a:schemeClr val="dk1"/>
                          </a:solidFill>
                          <a:effectLst/>
                          <a:latin typeface="+mn-lt"/>
                          <a:ea typeface="+mn-ea"/>
                          <a:cs typeface="+mn-cs"/>
                        </a:rPr>
                        <a:t>investiţie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este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nevoie</a:t>
                      </a:r>
                      <a:r>
                        <a:rPr lang="en-US" sz="1800" kern="1200" dirty="0">
                          <a:solidFill>
                            <a:schemeClr val="dk1"/>
                          </a:solidFill>
                          <a:effectLst/>
                          <a:latin typeface="+mn-lt"/>
                          <a:ea typeface="+mn-ea"/>
                          <a:cs typeface="+mn-cs"/>
                        </a:rPr>
                        <a:t> de </a:t>
                      </a:r>
                      <a:r>
                        <a:rPr lang="en-US" sz="1800" kern="1200" dirty="0" err="1">
                          <a:solidFill>
                            <a:schemeClr val="dk1"/>
                          </a:solidFill>
                          <a:effectLst/>
                          <a:latin typeface="+mn-lt"/>
                          <a:ea typeface="+mn-ea"/>
                          <a:cs typeface="+mn-cs"/>
                        </a:rPr>
                        <a:t>raţionament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profesional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Entităţile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trebuie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elaboreze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criterii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astfel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încât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îşi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poată</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exercita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mod </a:t>
                      </a:r>
                      <a:r>
                        <a:rPr lang="en-US" sz="1800" kern="1200" dirty="0" err="1">
                          <a:solidFill>
                            <a:schemeClr val="dk1"/>
                          </a:solidFill>
                          <a:effectLst/>
                          <a:latin typeface="+mn-lt"/>
                          <a:ea typeface="+mn-ea"/>
                          <a:cs typeface="+mn-cs"/>
                        </a:rPr>
                        <a:t>consecvent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raţionamentul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în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conformitate</a:t>
                      </a:r>
                      <a:r>
                        <a:rPr lang="en-US" sz="1800" kern="1200" dirty="0">
                          <a:solidFill>
                            <a:schemeClr val="dk1"/>
                          </a:solidFill>
                          <a:effectLst/>
                          <a:latin typeface="+mn-lt"/>
                          <a:ea typeface="+mn-ea"/>
                          <a:cs typeface="+mn-cs"/>
                        </a:rPr>
                        <a:t> cu </a:t>
                      </a:r>
                      <a:r>
                        <a:rPr lang="en-US" sz="1800" kern="1200" dirty="0" err="1">
                          <a:solidFill>
                            <a:schemeClr val="dk1"/>
                          </a:solidFill>
                          <a:effectLst/>
                          <a:latin typeface="+mn-lt"/>
                          <a:ea typeface="+mn-ea"/>
                          <a:cs typeface="+mn-cs"/>
                        </a:rPr>
                        <a:t>definiţia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investiţiei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imobiliare</a:t>
                      </a:r>
                      <a:r>
                        <a:rPr lang="en-US" sz="1800" kern="1200" dirty="0">
                          <a:solidFill>
                            <a:schemeClr val="dk1"/>
                          </a:solidFill>
                          <a:effectLst/>
                          <a:latin typeface="+mn-lt"/>
                          <a:ea typeface="+mn-ea"/>
                          <a:cs typeface="+mn-cs"/>
                        </a:rPr>
                        <a:t>. (</a:t>
                      </a:r>
                      <a:r>
                        <a:rPr lang="ro-MO" sz="1800" kern="1200" dirty="0">
                          <a:solidFill>
                            <a:schemeClr val="dk1"/>
                          </a:solidFill>
                          <a:effectLst/>
                          <a:latin typeface="+mn-lt"/>
                          <a:ea typeface="+mn-ea"/>
                          <a:cs typeface="+mn-cs"/>
                        </a:rPr>
                        <a:t>A</a:t>
                      </a:r>
                      <a:r>
                        <a:rPr lang="en-US" sz="1800" kern="1200" dirty="0">
                          <a:solidFill>
                            <a:schemeClr val="dk1"/>
                          </a:solidFill>
                          <a:effectLst/>
                          <a:latin typeface="+mn-lt"/>
                          <a:ea typeface="+mn-ea"/>
                          <a:cs typeface="+mn-cs"/>
                        </a:rPr>
                        <a:t>rt. 202)</a:t>
                      </a:r>
                      <a:endParaRPr lang="ro-RO" sz="1800" kern="1200" dirty="0">
                        <a:solidFill>
                          <a:schemeClr val="dk1"/>
                        </a:solidFill>
                        <a:effectLst/>
                        <a:latin typeface="+mn-lt"/>
                        <a:ea typeface="+mn-ea"/>
                        <a:cs typeface="+mn-cs"/>
                      </a:endParaRPr>
                    </a:p>
                    <a:p>
                      <a:pPr marL="285750" indent="-285750" algn="just">
                        <a:spcBef>
                          <a:spcPts val="1200"/>
                        </a:spcBef>
                        <a:buFont typeface="Arial" pitchFamily="34" charset="0"/>
                        <a:buChar char="•"/>
                      </a:pPr>
                      <a:endParaRPr lang="ro-RO" sz="1800" kern="1200" dirty="0">
                        <a:solidFill>
                          <a:schemeClr val="dk1"/>
                        </a:solidFill>
                        <a:effectLst/>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pPr>
                        <a:lnSpc>
                          <a:spcPct val="115000"/>
                        </a:lnSpc>
                        <a:spcAft>
                          <a:spcPts val="0"/>
                        </a:spcAft>
                      </a:pPr>
                      <a:endParaRPr lang="ro-RO" sz="1100" dirty="0">
                        <a:effectLst/>
                        <a:latin typeface="Calibri"/>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172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87825" y="1398588"/>
            <a:ext cx="8004175" cy="4521200"/>
          </a:xfrm>
        </p:spPr>
        <p:txBody>
          <a:bodyPr>
            <a:normAutofit/>
          </a:bodyPr>
          <a:lstStyle/>
          <a:p>
            <a:pPr marL="0" indent="0" algn="just">
              <a:lnSpc>
                <a:spcPct val="150000"/>
              </a:lnSpc>
              <a:spcBef>
                <a:spcPts val="600"/>
              </a:spcBef>
              <a:buClr>
                <a:srgbClr val="0070C0"/>
              </a:buClr>
              <a:buNone/>
              <a:defRPr/>
            </a:pPr>
            <a:r>
              <a:rPr lang="ro-MO" sz="2600" b="1" i="1" dirty="0"/>
              <a:t> Evaluarea inițială: modelul evaluării la cost</a:t>
            </a:r>
          </a:p>
          <a:p>
            <a:pPr marL="0" indent="0" algn="just">
              <a:lnSpc>
                <a:spcPct val="150000"/>
              </a:lnSpc>
              <a:spcBef>
                <a:spcPts val="600"/>
              </a:spcBef>
              <a:buClr>
                <a:srgbClr val="0070C0"/>
              </a:buClr>
              <a:buNone/>
              <a:defRPr/>
            </a:pP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fr-FR" sz="3200" cap="all" dirty="0"/>
              <a:t>IAS</a:t>
            </a:r>
            <a:r>
              <a:rPr lang="fr-FR" sz="3200" dirty="0">
                <a:solidFill>
                  <a:srgbClr val="002060"/>
                </a:solidFill>
                <a:latin typeface="Arial Narrow" pitchFamily="34" charset="0"/>
              </a:rPr>
              <a:t> </a:t>
            </a:r>
            <a:r>
              <a:rPr lang="ro-MO" sz="3200" cap="all" dirty="0"/>
              <a:t>40</a:t>
            </a:r>
            <a:r>
              <a:rPr lang="fr-FR" sz="3200" cap="all" dirty="0"/>
              <a:t> </a:t>
            </a:r>
            <a:r>
              <a:rPr lang="ro-MO" sz="3200" cap="all" dirty="0"/>
              <a:t>investiții imobiliare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55843718"/>
              </p:ext>
            </p:extLst>
          </p:nvPr>
        </p:nvGraphicFramePr>
        <p:xfrm>
          <a:off x="1753985" y="2057459"/>
          <a:ext cx="9312121" cy="386232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542979">
                  <a:extLst>
                    <a:ext uri="{9D8B030D-6E8A-4147-A177-3AD203B41FA5}">
                      <a16:colId xmlns:a16="http://schemas.microsoft.com/office/drawing/2014/main" val="20000"/>
                    </a:ext>
                  </a:extLst>
                </a:gridCol>
                <a:gridCol w="4769142">
                  <a:extLst>
                    <a:ext uri="{9D8B030D-6E8A-4147-A177-3AD203B41FA5}">
                      <a16:colId xmlns:a16="http://schemas.microsoft.com/office/drawing/2014/main" val="20001"/>
                    </a:ext>
                  </a:extLst>
                </a:gridCol>
              </a:tblGrid>
              <a:tr h="789809">
                <a:tc>
                  <a:txBody>
                    <a:bodyPr/>
                    <a:lstStyle/>
                    <a:p>
                      <a:pPr algn="ctr">
                        <a:lnSpc>
                          <a:spcPct val="150000"/>
                        </a:lnSpc>
                      </a:pPr>
                      <a:r>
                        <a:rPr lang="en-US" sz="2000" dirty="0">
                          <a:solidFill>
                            <a:schemeClr val="tx1"/>
                          </a:solidFill>
                        </a:rPr>
                        <a:t>OMFP 1802/2014</a:t>
                      </a:r>
                      <a:endParaRPr lang="ro-RO" sz="2000" dirty="0">
                        <a:solidFill>
                          <a:schemeClr val="tx1"/>
                        </a:solidFill>
                      </a:endParaRPr>
                    </a:p>
                  </a:txBody>
                  <a:tcPr/>
                </a:tc>
                <a:tc>
                  <a:txBody>
                    <a:bodyPr/>
                    <a:lstStyle/>
                    <a:p>
                      <a:pPr algn="ctr">
                        <a:lnSpc>
                          <a:spcPct val="150000"/>
                        </a:lnSpc>
                      </a:pPr>
                      <a:r>
                        <a:rPr lang="ro-RO" sz="2000" dirty="0">
                          <a:solidFill>
                            <a:schemeClr val="tx1"/>
                          </a:solidFill>
                        </a:rPr>
                        <a:t>IAS 40</a:t>
                      </a:r>
                    </a:p>
                  </a:txBody>
                  <a:tcPr/>
                </a:tc>
                <a:extLst>
                  <a:ext uri="{0D108BD9-81ED-4DB2-BD59-A6C34878D82A}">
                    <a16:rowId xmlns:a16="http://schemas.microsoft.com/office/drawing/2014/main" val="10000"/>
                  </a:ext>
                </a:extLst>
              </a:tr>
              <a:tr h="3072520">
                <a:tc>
                  <a:txBody>
                    <a:bodyPr/>
                    <a:lstStyle/>
                    <a:p>
                      <a:pPr algn="just">
                        <a:lnSpc>
                          <a:spcPct val="150000"/>
                        </a:lnSpc>
                        <a:spcBef>
                          <a:spcPts val="600"/>
                        </a:spcBef>
                      </a:pPr>
                      <a:r>
                        <a:rPr lang="en-US" sz="2000" kern="1200" dirty="0">
                          <a:solidFill>
                            <a:schemeClr val="dk1"/>
                          </a:solidFill>
                          <a:effectLst/>
                          <a:latin typeface="+mn-lt"/>
                          <a:ea typeface="+mn-ea"/>
                          <a:cs typeface="+mn-cs"/>
                        </a:rPr>
                        <a:t>O </a:t>
                      </a:r>
                      <a:r>
                        <a:rPr lang="en-US" sz="2000" b="1" kern="1200" dirty="0" err="1">
                          <a:solidFill>
                            <a:schemeClr val="dk1"/>
                          </a:solidFill>
                          <a:effectLst/>
                          <a:latin typeface="+mn-lt"/>
                          <a:ea typeface="+mn-ea"/>
                          <a:cs typeface="+mn-cs"/>
                        </a:rPr>
                        <a:t>imobilizare</a:t>
                      </a:r>
                      <a:r>
                        <a:rPr lang="en-US" sz="2000" b="1" kern="1200" dirty="0">
                          <a:solidFill>
                            <a:schemeClr val="dk1"/>
                          </a:solidFill>
                          <a:effectLst/>
                          <a:latin typeface="+mn-lt"/>
                          <a:ea typeface="+mn-ea"/>
                          <a:cs typeface="+mn-cs"/>
                        </a:rPr>
                        <a:t> </a:t>
                      </a:r>
                      <a:r>
                        <a:rPr lang="en-US" sz="2000" b="1" kern="1200" dirty="0" err="1">
                          <a:solidFill>
                            <a:schemeClr val="dk1"/>
                          </a:solidFill>
                          <a:effectLst/>
                          <a:latin typeface="+mn-lt"/>
                          <a:ea typeface="+mn-ea"/>
                          <a:cs typeface="+mn-cs"/>
                        </a:rPr>
                        <a:t>corporală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recunoscută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ca</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activ</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trebuie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evaluată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iniţial</a:t>
                      </a:r>
                      <a:r>
                        <a:rPr lang="en-US" sz="2000" kern="1200" dirty="0">
                          <a:solidFill>
                            <a:schemeClr val="dk1"/>
                          </a:solidFill>
                          <a:effectLst/>
                          <a:latin typeface="+mn-lt"/>
                          <a:ea typeface="+mn-ea"/>
                          <a:cs typeface="+mn-cs"/>
                        </a:rPr>
                        <a:t> la </a:t>
                      </a:r>
                      <a:r>
                        <a:rPr lang="en-US" sz="2000" kern="1200" dirty="0" err="1">
                          <a:solidFill>
                            <a:schemeClr val="dk1"/>
                          </a:solidFill>
                          <a:effectLst/>
                          <a:latin typeface="+mn-lt"/>
                          <a:ea typeface="+mn-ea"/>
                          <a:cs typeface="+mn-cs"/>
                        </a:rPr>
                        <a:t>costul</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său</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determinat</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potrivit</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regulilor</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evaluare</a:t>
                      </a:r>
                      <a:r>
                        <a:rPr lang="en-US" sz="2000" kern="1200" dirty="0">
                          <a:solidFill>
                            <a:schemeClr val="dk1"/>
                          </a:solidFill>
                          <a:effectLst/>
                          <a:latin typeface="+mn-lt"/>
                          <a:ea typeface="+mn-ea"/>
                          <a:cs typeface="+mn-cs"/>
                        </a:rPr>
                        <a:t> din </a:t>
                      </a:r>
                      <a:r>
                        <a:rPr lang="en-US" sz="2000" kern="1200" dirty="0" err="1">
                          <a:solidFill>
                            <a:schemeClr val="dk1"/>
                          </a:solidFill>
                          <a:effectLst/>
                          <a:latin typeface="+mn-lt"/>
                          <a:ea typeface="+mn-ea"/>
                          <a:cs typeface="+mn-cs"/>
                        </a:rPr>
                        <a:t>prezentele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reglementări</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în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funcţie</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modalitatea</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intrare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în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entitate</a:t>
                      </a:r>
                      <a:r>
                        <a:rPr lang="en-US" sz="2000" kern="1200" dirty="0">
                          <a:solidFill>
                            <a:schemeClr val="dk1"/>
                          </a:solidFill>
                          <a:effectLst/>
                          <a:latin typeface="+mn-lt"/>
                          <a:ea typeface="+mn-ea"/>
                          <a:cs typeface="+mn-cs"/>
                        </a:rPr>
                        <a:t>. (</a:t>
                      </a:r>
                      <a:r>
                        <a:rPr lang="ro-MO" sz="2000" kern="1200" dirty="0">
                          <a:solidFill>
                            <a:schemeClr val="dk1"/>
                          </a:solidFill>
                          <a:effectLst/>
                          <a:latin typeface="+mn-lt"/>
                          <a:ea typeface="+mn-ea"/>
                          <a:cs typeface="+mn-cs"/>
                        </a:rPr>
                        <a:t>A</a:t>
                      </a:r>
                      <a:r>
                        <a:rPr lang="en-US" sz="2000" kern="1200" dirty="0">
                          <a:solidFill>
                            <a:schemeClr val="dk1"/>
                          </a:solidFill>
                          <a:effectLst/>
                          <a:latin typeface="+mn-lt"/>
                          <a:ea typeface="+mn-ea"/>
                          <a:cs typeface="+mn-cs"/>
                        </a:rPr>
                        <a:t>rt.</a:t>
                      </a:r>
                      <a:r>
                        <a:rPr lang="ro-MO" sz="2000" kern="120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226(1))</a:t>
                      </a:r>
                      <a:endParaRPr lang="ro-RO" sz="2000" kern="1200" dirty="0">
                        <a:solidFill>
                          <a:schemeClr val="dk1"/>
                        </a:solidFill>
                        <a:effectLst/>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Bef>
                          <a:spcPts val="600"/>
                        </a:spcBef>
                      </a:pPr>
                      <a:r>
                        <a:rPr lang="en-US" sz="2000" kern="1200" dirty="0">
                          <a:solidFill>
                            <a:schemeClr val="dk1"/>
                          </a:solidFill>
                          <a:effectLst/>
                          <a:latin typeface="+mn-lt"/>
                          <a:ea typeface="+mn-ea"/>
                          <a:cs typeface="+mn-cs"/>
                        </a:rPr>
                        <a:t>O </a:t>
                      </a:r>
                      <a:r>
                        <a:rPr lang="en-US" sz="2000" kern="1200" dirty="0" err="1">
                          <a:solidFill>
                            <a:schemeClr val="dk1"/>
                          </a:solidFill>
                          <a:effectLst/>
                          <a:latin typeface="+mn-lt"/>
                          <a:ea typeface="+mn-ea"/>
                          <a:cs typeface="+mn-cs"/>
                        </a:rPr>
                        <a:t>investiţie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imobiliară</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proprie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trebuie</a:t>
                      </a:r>
                      <a:r>
                        <a:rPr lang="en-US" sz="2000" kern="1200" dirty="0">
                          <a:solidFill>
                            <a:schemeClr val="dk1"/>
                          </a:solidFill>
                          <a:effectLst/>
                          <a:latin typeface="+mn-lt"/>
                          <a:ea typeface="+mn-ea"/>
                          <a:cs typeface="+mn-cs"/>
                        </a:rPr>
                        <a:t> </a:t>
                      </a:r>
                      <a:r>
                        <a:rPr lang="en-US" sz="2000" b="1" kern="1200" dirty="0" err="1">
                          <a:solidFill>
                            <a:schemeClr val="dk1"/>
                          </a:solidFill>
                          <a:effectLst/>
                          <a:latin typeface="+mn-lt"/>
                          <a:ea typeface="+mn-ea"/>
                          <a:cs typeface="+mn-cs"/>
                        </a:rPr>
                        <a:t>evaluată</a:t>
                      </a:r>
                      <a:r>
                        <a:rPr lang="en-US" sz="2000" b="1" kern="1200" dirty="0">
                          <a:solidFill>
                            <a:schemeClr val="dk1"/>
                          </a:solidFill>
                          <a:effectLst/>
                          <a:latin typeface="+mn-lt"/>
                          <a:ea typeface="+mn-ea"/>
                          <a:cs typeface="+mn-cs"/>
                        </a:rPr>
                        <a:t> </a:t>
                      </a:r>
                      <a:r>
                        <a:rPr lang="en-US" sz="2000" b="1" kern="1200" dirty="0" err="1">
                          <a:solidFill>
                            <a:schemeClr val="dk1"/>
                          </a:solidFill>
                          <a:effectLst/>
                          <a:latin typeface="+mn-lt"/>
                          <a:ea typeface="+mn-ea"/>
                          <a:cs typeface="+mn-cs"/>
                        </a:rPr>
                        <a:t>iniţial</a:t>
                      </a:r>
                      <a:r>
                        <a:rPr lang="en-US" sz="2000" b="1" kern="1200" dirty="0">
                          <a:solidFill>
                            <a:schemeClr val="dk1"/>
                          </a:solidFill>
                          <a:effectLst/>
                          <a:latin typeface="+mn-lt"/>
                          <a:ea typeface="+mn-ea"/>
                          <a:cs typeface="+mn-cs"/>
                        </a:rPr>
                        <a:t> la cost</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Costurile</a:t>
                      </a:r>
                      <a:r>
                        <a:rPr lang="en-US" sz="2000" kern="1200" dirty="0">
                          <a:solidFill>
                            <a:schemeClr val="dk1"/>
                          </a:solidFill>
                          <a:effectLst/>
                          <a:latin typeface="+mn-lt"/>
                          <a:ea typeface="+mn-ea"/>
                          <a:cs typeface="+mn-cs"/>
                        </a:rPr>
                        <a:t> de </a:t>
                      </a:r>
                      <a:r>
                        <a:rPr lang="en-US" sz="2000" kern="1200" dirty="0" err="1">
                          <a:solidFill>
                            <a:schemeClr val="dk1"/>
                          </a:solidFill>
                          <a:effectLst/>
                          <a:latin typeface="+mn-lt"/>
                          <a:ea typeface="+mn-ea"/>
                          <a:cs typeface="+mn-cs"/>
                        </a:rPr>
                        <a:t>tranzacţionare</a:t>
                      </a:r>
                      <a:r>
                        <a:rPr lang="ro-RO" sz="2000" kern="1200" baseline="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trebuie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incluse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în</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evaluarea</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iniţială</a:t>
                      </a:r>
                      <a:r>
                        <a:rPr lang="en-US" sz="2000" kern="1200" dirty="0">
                          <a:solidFill>
                            <a:schemeClr val="dk1"/>
                          </a:solidFill>
                          <a:effectLst/>
                          <a:latin typeface="+mn-lt"/>
                          <a:ea typeface="+mn-ea"/>
                          <a:cs typeface="+mn-cs"/>
                        </a:rPr>
                        <a:t>.</a:t>
                      </a:r>
                      <a:r>
                        <a:rPr lang="ro-MO" sz="2000" kern="120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a:t>
                      </a:r>
                      <a:r>
                        <a:rPr lang="ro-MO" sz="2000" kern="1200" dirty="0">
                          <a:solidFill>
                            <a:schemeClr val="dk1"/>
                          </a:solidFill>
                          <a:effectLst/>
                          <a:latin typeface="+mn-lt"/>
                          <a:ea typeface="+mn-ea"/>
                          <a:cs typeface="+mn-cs"/>
                        </a:rPr>
                        <a:t>IAS 40, </a:t>
                      </a:r>
                      <a:r>
                        <a:rPr lang="en-US" sz="2000" kern="1200" dirty="0">
                          <a:solidFill>
                            <a:schemeClr val="dk1"/>
                          </a:solidFill>
                          <a:effectLst/>
                          <a:latin typeface="+mn-lt"/>
                          <a:ea typeface="+mn-ea"/>
                          <a:cs typeface="+mn-cs"/>
                        </a:rPr>
                        <a:t>20)</a:t>
                      </a:r>
                      <a:endParaRPr lang="ro-RO" sz="2000" dirty="0">
                        <a:effectLst/>
                        <a:latin typeface="Calibri"/>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943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51348" y="726784"/>
            <a:ext cx="8004175" cy="4521200"/>
          </a:xfrm>
        </p:spPr>
        <p:txBody>
          <a:bodyPr>
            <a:normAutofit/>
          </a:bodyPr>
          <a:lstStyle/>
          <a:p>
            <a:pPr marL="0" indent="0" algn="just">
              <a:lnSpc>
                <a:spcPct val="150000"/>
              </a:lnSpc>
              <a:spcBef>
                <a:spcPts val="600"/>
              </a:spcBef>
              <a:buClr>
                <a:srgbClr val="0070C0"/>
              </a:buClr>
              <a:buNone/>
              <a:defRPr/>
            </a:pPr>
            <a:r>
              <a:rPr lang="ro-MO" sz="2600" b="1" i="1" dirty="0"/>
              <a:t> Evaluarea ulterioară: modelul evaluării la valoarea justă</a:t>
            </a:r>
          </a:p>
          <a:p>
            <a:pPr marL="0" indent="0" algn="just">
              <a:lnSpc>
                <a:spcPct val="150000"/>
              </a:lnSpc>
              <a:spcBef>
                <a:spcPts val="600"/>
              </a:spcBef>
              <a:buClr>
                <a:srgbClr val="0070C0"/>
              </a:buClr>
              <a:buNone/>
              <a:defRPr/>
            </a:pPr>
            <a:endParaRPr lang="ro-RO" sz="2600" b="1" i="1" dirty="0"/>
          </a:p>
        </p:txBody>
      </p:sp>
      <p:sp>
        <p:nvSpPr>
          <p:cNvPr id="2" name="Title 1"/>
          <p:cNvSpPr>
            <a:spLocks noGrp="1"/>
          </p:cNvSpPr>
          <p:nvPr>
            <p:ph type="title" idx="4294967295"/>
          </p:nvPr>
        </p:nvSpPr>
        <p:spPr>
          <a:xfrm>
            <a:off x="0" y="414338"/>
            <a:ext cx="7737475" cy="812800"/>
          </a:xfrm>
        </p:spPr>
        <p:txBody>
          <a:bodyPr/>
          <a:lstStyle/>
          <a:p>
            <a:pPr algn="ctr">
              <a:defRPr/>
            </a:pPr>
            <a:r>
              <a:rPr lang="fr-FR" sz="3200" cap="all" dirty="0"/>
              <a:t>IAS</a:t>
            </a:r>
            <a:r>
              <a:rPr lang="fr-FR" sz="3200" dirty="0">
                <a:solidFill>
                  <a:srgbClr val="002060"/>
                </a:solidFill>
                <a:latin typeface="Arial Narrow" pitchFamily="34" charset="0"/>
              </a:rPr>
              <a:t> </a:t>
            </a:r>
            <a:r>
              <a:rPr lang="ro-MO" sz="3200" cap="all" dirty="0"/>
              <a:t>40</a:t>
            </a:r>
            <a:r>
              <a:rPr lang="fr-FR" sz="3200" cap="all" dirty="0"/>
              <a:t> </a:t>
            </a:r>
            <a:r>
              <a:rPr lang="ro-MO" sz="3200" cap="all" dirty="0"/>
              <a:t>investiții imobiliare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84042233"/>
              </p:ext>
            </p:extLst>
          </p:nvPr>
        </p:nvGraphicFramePr>
        <p:xfrm>
          <a:off x="1203649" y="1386081"/>
          <a:ext cx="10692712" cy="44383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46399">
                  <a:extLst>
                    <a:ext uri="{9D8B030D-6E8A-4147-A177-3AD203B41FA5}">
                      <a16:colId xmlns:a16="http://schemas.microsoft.com/office/drawing/2014/main" val="20000"/>
                    </a:ext>
                  </a:extLst>
                </a:gridCol>
                <a:gridCol w="8646313">
                  <a:extLst>
                    <a:ext uri="{9D8B030D-6E8A-4147-A177-3AD203B41FA5}">
                      <a16:colId xmlns:a16="http://schemas.microsoft.com/office/drawing/2014/main" val="20001"/>
                    </a:ext>
                  </a:extLst>
                </a:gridCol>
              </a:tblGrid>
              <a:tr h="284425">
                <a:tc>
                  <a:txBody>
                    <a:bodyPr/>
                    <a:lstStyle/>
                    <a:p>
                      <a:pPr algn="ctr">
                        <a:lnSpc>
                          <a:spcPct val="150000"/>
                        </a:lnSpc>
                      </a:pPr>
                      <a:r>
                        <a:rPr lang="en-US" sz="1700" dirty="0">
                          <a:solidFill>
                            <a:schemeClr val="tx1"/>
                          </a:solidFill>
                        </a:rPr>
                        <a:t>OMFP 1802/2014</a:t>
                      </a:r>
                      <a:endParaRPr lang="ro-RO" sz="1700" dirty="0">
                        <a:solidFill>
                          <a:schemeClr val="tx1"/>
                        </a:solidFill>
                      </a:endParaRPr>
                    </a:p>
                  </a:txBody>
                  <a:tcPr/>
                </a:tc>
                <a:tc>
                  <a:txBody>
                    <a:bodyPr/>
                    <a:lstStyle/>
                    <a:p>
                      <a:pPr algn="ctr">
                        <a:lnSpc>
                          <a:spcPct val="150000"/>
                        </a:lnSpc>
                      </a:pPr>
                      <a:r>
                        <a:rPr lang="ro-RO" sz="1700" dirty="0">
                          <a:solidFill>
                            <a:schemeClr val="tx1"/>
                          </a:solidFill>
                        </a:rPr>
                        <a:t>IAS 40</a:t>
                      </a:r>
                    </a:p>
                  </a:txBody>
                  <a:tcPr/>
                </a:tc>
                <a:extLst>
                  <a:ext uri="{0D108BD9-81ED-4DB2-BD59-A6C34878D82A}">
                    <a16:rowId xmlns:a16="http://schemas.microsoft.com/office/drawing/2014/main" val="10000"/>
                  </a:ext>
                </a:extLst>
              </a:tr>
              <a:tr h="902638">
                <a:tc>
                  <a:txBody>
                    <a:bodyPr/>
                    <a:lstStyle/>
                    <a:p>
                      <a:pPr algn="ctr">
                        <a:lnSpc>
                          <a:spcPct val="150000"/>
                        </a:lnSpc>
                        <a:spcBef>
                          <a:spcPts val="600"/>
                        </a:spcBef>
                      </a:pPr>
                      <a:r>
                        <a:rPr lang="ro-MO" sz="1700" kern="1200" dirty="0">
                          <a:solidFill>
                            <a:schemeClr val="dk1"/>
                          </a:solidFill>
                          <a:effectLst/>
                          <a:latin typeface="+mn-lt"/>
                          <a:ea typeface="+mn-ea"/>
                          <a:cs typeface="+mn-cs"/>
                        </a:rPr>
                        <a:t>NU</a:t>
                      </a:r>
                      <a:endParaRPr lang="ro-RO" sz="1700" kern="1200" dirty="0">
                        <a:solidFill>
                          <a:schemeClr val="dk1"/>
                        </a:solidFill>
                        <a:effectLst/>
                        <a:latin typeface="+mn-lt"/>
                        <a:ea typeface="+mn-ea"/>
                        <a:cs typeface="+mn-cs"/>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85750" indent="-285750" algn="just">
                        <a:lnSpc>
                          <a:spcPct val="150000"/>
                        </a:lnSpc>
                        <a:spcBef>
                          <a:spcPts val="600"/>
                        </a:spcBef>
                        <a:buFont typeface="Arial" pitchFamily="34" charset="0"/>
                        <a:buChar char="•"/>
                      </a:pPr>
                      <a:r>
                        <a:rPr lang="en-US" sz="1700" kern="1200" dirty="0" err="1">
                          <a:solidFill>
                            <a:schemeClr val="dk1"/>
                          </a:solidFill>
                          <a:effectLst/>
                          <a:latin typeface="+mn-lt"/>
                          <a:ea typeface="+mn-ea"/>
                          <a:cs typeface="+mn-cs"/>
                        </a:rPr>
                        <a:t>După</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recunoaşterea</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iniţială</a:t>
                      </a:r>
                      <a:r>
                        <a:rPr lang="en-US" sz="1700" kern="1200" dirty="0">
                          <a:solidFill>
                            <a:schemeClr val="dk1"/>
                          </a:solidFill>
                          <a:effectLst/>
                          <a:latin typeface="+mn-lt"/>
                          <a:ea typeface="+mn-ea"/>
                          <a:cs typeface="+mn-cs"/>
                        </a:rPr>
                        <a:t>, o </a:t>
                      </a:r>
                      <a:r>
                        <a:rPr lang="en-US" sz="1700" kern="1200" dirty="0" err="1">
                          <a:solidFill>
                            <a:schemeClr val="dk1"/>
                          </a:solidFill>
                          <a:effectLst/>
                          <a:latin typeface="+mn-lt"/>
                          <a:ea typeface="+mn-ea"/>
                          <a:cs typeface="+mn-cs"/>
                        </a:rPr>
                        <a:t>entitate</a:t>
                      </a:r>
                      <a:r>
                        <a:rPr lang="en-US" sz="1700" kern="1200" dirty="0">
                          <a:solidFill>
                            <a:schemeClr val="dk1"/>
                          </a:solidFill>
                          <a:effectLst/>
                          <a:latin typeface="+mn-lt"/>
                          <a:ea typeface="+mn-ea"/>
                          <a:cs typeface="+mn-cs"/>
                        </a:rPr>
                        <a:t> care </a:t>
                      </a:r>
                      <a:r>
                        <a:rPr lang="en-US" sz="1700" kern="1200" dirty="0" err="1">
                          <a:solidFill>
                            <a:schemeClr val="dk1"/>
                          </a:solidFill>
                          <a:effectLst/>
                          <a:latin typeface="+mn-lt"/>
                          <a:ea typeface="+mn-ea"/>
                          <a:cs typeface="+mn-cs"/>
                        </a:rPr>
                        <a:t>alege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modelul</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bazat</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pe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valoarea</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justă</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trebuie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să</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evalueze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toate</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investiţiile</a:t>
                      </a:r>
                      <a:r>
                        <a:rPr lang="en-US" sz="1700" kern="1200" dirty="0">
                          <a:solidFill>
                            <a:schemeClr val="dk1"/>
                          </a:solidFill>
                          <a:effectLst/>
                          <a:latin typeface="+mn-lt"/>
                          <a:ea typeface="+mn-ea"/>
                          <a:cs typeface="+mn-cs"/>
                        </a:rPr>
                        <a:t> sale </a:t>
                      </a:r>
                      <a:r>
                        <a:rPr lang="en-US" sz="1700" kern="1200" dirty="0" err="1">
                          <a:solidFill>
                            <a:schemeClr val="dk1"/>
                          </a:solidFill>
                          <a:effectLst/>
                          <a:latin typeface="+mn-lt"/>
                          <a:ea typeface="+mn-ea"/>
                          <a:cs typeface="+mn-cs"/>
                        </a:rPr>
                        <a:t>imobiliare</a:t>
                      </a:r>
                      <a:r>
                        <a:rPr lang="en-US" sz="1700" kern="1200" dirty="0">
                          <a:solidFill>
                            <a:schemeClr val="dk1"/>
                          </a:solidFill>
                          <a:effectLst/>
                          <a:latin typeface="+mn-lt"/>
                          <a:ea typeface="+mn-ea"/>
                          <a:cs typeface="+mn-cs"/>
                        </a:rPr>
                        <a:t> la </a:t>
                      </a:r>
                      <a:r>
                        <a:rPr lang="en-US" sz="1700" kern="1200" dirty="0" err="1">
                          <a:solidFill>
                            <a:schemeClr val="dk1"/>
                          </a:solidFill>
                          <a:effectLst/>
                          <a:latin typeface="+mn-lt"/>
                          <a:ea typeface="+mn-ea"/>
                          <a:cs typeface="+mn-cs"/>
                        </a:rPr>
                        <a:t>valoarea</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justă</a:t>
                      </a:r>
                      <a:r>
                        <a:rPr lang="ro-MO" sz="1700" kern="1200" dirty="0">
                          <a:solidFill>
                            <a:schemeClr val="dk1"/>
                          </a:solidFill>
                          <a:effectLst/>
                          <a:latin typeface="+mn-lt"/>
                          <a:ea typeface="+mn-ea"/>
                          <a:cs typeface="+mn-cs"/>
                        </a:rPr>
                        <a:t>.</a:t>
                      </a:r>
                      <a:r>
                        <a:rPr lang="en-US" sz="1700" kern="1200" dirty="0">
                          <a:solidFill>
                            <a:schemeClr val="dk1"/>
                          </a:solidFill>
                          <a:effectLst/>
                          <a:latin typeface="+mn-lt"/>
                          <a:ea typeface="+mn-ea"/>
                          <a:cs typeface="+mn-cs"/>
                        </a:rPr>
                        <a:t> (</a:t>
                      </a:r>
                      <a:r>
                        <a:rPr lang="ro-MO" sz="1700" kern="1200" dirty="0">
                          <a:solidFill>
                            <a:schemeClr val="dk1"/>
                          </a:solidFill>
                          <a:effectLst/>
                          <a:latin typeface="+mn-lt"/>
                          <a:ea typeface="+mn-ea"/>
                          <a:cs typeface="+mn-cs"/>
                        </a:rPr>
                        <a:t>IAS 40, </a:t>
                      </a:r>
                      <a:r>
                        <a:rPr lang="en-US" sz="1700" kern="1200" dirty="0">
                          <a:solidFill>
                            <a:schemeClr val="dk1"/>
                          </a:solidFill>
                          <a:effectLst/>
                          <a:latin typeface="+mn-lt"/>
                          <a:ea typeface="+mn-ea"/>
                          <a:cs typeface="+mn-cs"/>
                        </a:rPr>
                        <a:t>33)</a:t>
                      </a:r>
                      <a:endParaRPr lang="ro-MO" sz="1700" kern="1200" dirty="0">
                        <a:solidFill>
                          <a:schemeClr val="dk1"/>
                        </a:solidFill>
                        <a:effectLst/>
                        <a:latin typeface="+mn-lt"/>
                        <a:ea typeface="+mn-ea"/>
                        <a:cs typeface="+mn-cs"/>
                      </a:endParaRPr>
                    </a:p>
                    <a:p>
                      <a:pPr marL="285750" indent="-285750" algn="just">
                        <a:lnSpc>
                          <a:spcPct val="150000"/>
                        </a:lnSpc>
                        <a:spcBef>
                          <a:spcPts val="600"/>
                        </a:spcBef>
                        <a:buFont typeface="Arial" pitchFamily="34" charset="0"/>
                        <a:buChar char="•"/>
                      </a:pPr>
                      <a:r>
                        <a:rPr lang="en-US" sz="1700" b="1" kern="1200" dirty="0">
                          <a:solidFill>
                            <a:schemeClr val="dk1"/>
                          </a:solidFill>
                          <a:effectLst/>
                          <a:latin typeface="+mn-lt"/>
                          <a:ea typeface="+mn-ea"/>
                          <a:cs typeface="+mn-cs"/>
                        </a:rPr>
                        <a:t>Un </a:t>
                      </a:r>
                      <a:r>
                        <a:rPr lang="en-US" sz="1700" b="1" kern="1200" dirty="0" err="1">
                          <a:solidFill>
                            <a:schemeClr val="dk1"/>
                          </a:solidFill>
                          <a:effectLst/>
                          <a:latin typeface="+mn-lt"/>
                          <a:ea typeface="+mn-ea"/>
                          <a:cs typeface="+mn-cs"/>
                        </a:rPr>
                        <a:t>câştig</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sau</a:t>
                      </a:r>
                      <a:r>
                        <a:rPr lang="en-US" sz="1700" b="1" kern="1200" dirty="0">
                          <a:solidFill>
                            <a:schemeClr val="dk1"/>
                          </a:solidFill>
                          <a:effectLst/>
                          <a:latin typeface="+mn-lt"/>
                          <a:ea typeface="+mn-ea"/>
                          <a:cs typeface="+mn-cs"/>
                        </a:rPr>
                        <a:t> o </a:t>
                      </a:r>
                      <a:r>
                        <a:rPr lang="en-US" sz="1700" b="1" kern="1200" dirty="0" err="1">
                          <a:solidFill>
                            <a:schemeClr val="dk1"/>
                          </a:solidFill>
                          <a:effectLst/>
                          <a:latin typeface="+mn-lt"/>
                          <a:ea typeface="+mn-ea"/>
                          <a:cs typeface="+mn-cs"/>
                        </a:rPr>
                        <a:t>pierdere</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generat</a:t>
                      </a:r>
                      <a:r>
                        <a:rPr lang="en-US" sz="1700" kern="1200" dirty="0">
                          <a:solidFill>
                            <a:schemeClr val="dk1"/>
                          </a:solidFill>
                          <a:effectLst/>
                          <a:latin typeface="+mn-lt"/>
                          <a:ea typeface="+mn-ea"/>
                          <a:cs typeface="+mn-cs"/>
                        </a:rPr>
                        <a:t>(ă) de o </a:t>
                      </a:r>
                      <a:r>
                        <a:rPr lang="en-US" sz="1700" kern="1200" dirty="0" err="1">
                          <a:solidFill>
                            <a:schemeClr val="dk1"/>
                          </a:solidFill>
                          <a:effectLst/>
                          <a:latin typeface="+mn-lt"/>
                          <a:ea typeface="+mn-ea"/>
                          <a:cs typeface="+mn-cs"/>
                        </a:rPr>
                        <a:t>modificare</a:t>
                      </a:r>
                      <a:r>
                        <a:rPr lang="en-US" sz="1700" kern="1200" dirty="0">
                          <a:solidFill>
                            <a:schemeClr val="dk1"/>
                          </a:solidFill>
                          <a:effectLst/>
                          <a:latin typeface="+mn-lt"/>
                          <a:ea typeface="+mn-ea"/>
                          <a:cs typeface="+mn-cs"/>
                        </a:rPr>
                        <a:t> a </a:t>
                      </a:r>
                      <a:r>
                        <a:rPr lang="en-US" sz="1700" kern="1200" dirty="0" err="1">
                          <a:solidFill>
                            <a:schemeClr val="dk1"/>
                          </a:solidFill>
                          <a:effectLst/>
                          <a:latin typeface="+mn-lt"/>
                          <a:ea typeface="+mn-ea"/>
                          <a:cs typeface="+mn-cs"/>
                        </a:rPr>
                        <a:t>valorii</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juste</a:t>
                      </a:r>
                      <a:r>
                        <a:rPr lang="en-US" sz="1700" kern="1200" dirty="0">
                          <a:solidFill>
                            <a:schemeClr val="dk1"/>
                          </a:solidFill>
                          <a:effectLst/>
                          <a:latin typeface="+mn-lt"/>
                          <a:ea typeface="+mn-ea"/>
                          <a:cs typeface="+mn-cs"/>
                        </a:rPr>
                        <a:t> a </a:t>
                      </a:r>
                      <a:r>
                        <a:rPr lang="en-US" sz="1700" kern="1200" dirty="0" err="1">
                          <a:solidFill>
                            <a:schemeClr val="dk1"/>
                          </a:solidFill>
                          <a:effectLst/>
                          <a:latin typeface="+mn-lt"/>
                          <a:ea typeface="+mn-ea"/>
                          <a:cs typeface="+mn-cs"/>
                        </a:rPr>
                        <a:t>investiţiei</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imobiliare</a:t>
                      </a:r>
                      <a:r>
                        <a:rPr lang="ro-RO" sz="1700" kern="1200" baseline="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trebuie</a:t>
                      </a:r>
                      <a:r>
                        <a:rPr lang="en-US" sz="1700"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recunoscut</a:t>
                      </a:r>
                      <a:r>
                        <a:rPr lang="en-US" sz="1700" b="1" kern="1200" dirty="0">
                          <a:solidFill>
                            <a:schemeClr val="dk1"/>
                          </a:solidFill>
                          <a:effectLst/>
                          <a:latin typeface="+mn-lt"/>
                          <a:ea typeface="+mn-ea"/>
                          <a:cs typeface="+mn-cs"/>
                        </a:rPr>
                        <a:t>(ă) </a:t>
                      </a:r>
                      <a:r>
                        <a:rPr lang="en-US" sz="1700" b="1" kern="1200" dirty="0" err="1">
                          <a:solidFill>
                            <a:schemeClr val="dk1"/>
                          </a:solidFill>
                          <a:effectLst/>
                          <a:latin typeface="+mn-lt"/>
                          <a:ea typeface="+mn-ea"/>
                          <a:cs typeface="+mn-cs"/>
                        </a:rPr>
                        <a:t>în</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profitul</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sau</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în</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pierderea</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perioadei</a:t>
                      </a:r>
                      <a:r>
                        <a:rPr lang="en-US" sz="1700" b="1" kern="1200" dirty="0">
                          <a:solidFill>
                            <a:schemeClr val="dk1"/>
                          </a:solidFill>
                          <a:effectLst/>
                          <a:latin typeface="+mn-lt"/>
                          <a:ea typeface="+mn-ea"/>
                          <a:cs typeface="+mn-cs"/>
                        </a:rPr>
                        <a:t> </a:t>
                      </a:r>
                      <a:r>
                        <a:rPr lang="en-US" sz="1700" b="1" kern="1200" dirty="0" err="1">
                          <a:solidFill>
                            <a:schemeClr val="dk1"/>
                          </a:solidFill>
                          <a:effectLst/>
                          <a:latin typeface="+mn-lt"/>
                          <a:ea typeface="+mn-ea"/>
                          <a:cs typeface="+mn-cs"/>
                        </a:rPr>
                        <a:t>în</a:t>
                      </a:r>
                      <a:r>
                        <a:rPr lang="en-US" sz="1700" b="1" kern="1200" dirty="0">
                          <a:solidFill>
                            <a:schemeClr val="dk1"/>
                          </a:solidFill>
                          <a:effectLst/>
                          <a:latin typeface="+mn-lt"/>
                          <a:ea typeface="+mn-ea"/>
                          <a:cs typeface="+mn-cs"/>
                        </a:rPr>
                        <a:t> care </a:t>
                      </a:r>
                      <a:r>
                        <a:rPr lang="en-US" sz="1700" b="1" kern="1200" dirty="0" err="1">
                          <a:solidFill>
                            <a:schemeClr val="dk1"/>
                          </a:solidFill>
                          <a:effectLst/>
                          <a:latin typeface="+mn-lt"/>
                          <a:ea typeface="+mn-ea"/>
                          <a:cs typeface="+mn-cs"/>
                        </a:rPr>
                        <a:t>apare</a:t>
                      </a:r>
                      <a:r>
                        <a:rPr lang="en-US" sz="1700" kern="1200" dirty="0">
                          <a:solidFill>
                            <a:schemeClr val="dk1"/>
                          </a:solidFill>
                          <a:effectLst/>
                          <a:latin typeface="+mn-lt"/>
                          <a:ea typeface="+mn-ea"/>
                          <a:cs typeface="+mn-cs"/>
                        </a:rPr>
                        <a:t>. (</a:t>
                      </a:r>
                      <a:r>
                        <a:rPr lang="ro-MO" sz="1700" kern="1200" dirty="0">
                          <a:solidFill>
                            <a:schemeClr val="dk1"/>
                          </a:solidFill>
                          <a:effectLst/>
                          <a:latin typeface="+mn-lt"/>
                          <a:ea typeface="+mn-ea"/>
                          <a:cs typeface="+mn-cs"/>
                        </a:rPr>
                        <a:t>IAS 40, </a:t>
                      </a:r>
                      <a:r>
                        <a:rPr lang="en-US" sz="1700" kern="1200" dirty="0">
                          <a:solidFill>
                            <a:schemeClr val="dk1"/>
                          </a:solidFill>
                          <a:effectLst/>
                          <a:latin typeface="+mn-lt"/>
                          <a:ea typeface="+mn-ea"/>
                          <a:cs typeface="+mn-cs"/>
                        </a:rPr>
                        <a:t>35)</a:t>
                      </a:r>
                      <a:endParaRPr lang="ro-MO" sz="1700" kern="1200" dirty="0">
                        <a:solidFill>
                          <a:schemeClr val="dk1"/>
                        </a:solidFill>
                        <a:effectLst/>
                        <a:latin typeface="+mn-lt"/>
                        <a:ea typeface="+mn-ea"/>
                        <a:cs typeface="+mn-cs"/>
                      </a:endParaRPr>
                    </a:p>
                    <a:p>
                      <a:pPr marL="285750" indent="-285750" algn="just">
                        <a:lnSpc>
                          <a:spcPct val="150000"/>
                        </a:lnSpc>
                        <a:spcBef>
                          <a:spcPts val="600"/>
                        </a:spcBef>
                        <a:buFont typeface="Arial" pitchFamily="34" charset="0"/>
                        <a:buChar char="•"/>
                      </a:pPr>
                      <a:r>
                        <a:rPr lang="ro-RO" sz="1700" kern="1200" dirty="0">
                          <a:solidFill>
                            <a:schemeClr val="dk1"/>
                          </a:solidFill>
                          <a:effectLst/>
                          <a:latin typeface="+mn-lt"/>
                          <a:ea typeface="+mn-ea"/>
                          <a:cs typeface="+mn-cs"/>
                        </a:rPr>
                        <a:t>În cazul în care a </a:t>
                      </a:r>
                      <a:r>
                        <a:rPr lang="ro-RO" sz="1700" b="1" kern="1200" dirty="0">
                          <a:solidFill>
                            <a:schemeClr val="dk1"/>
                          </a:solidFill>
                          <a:effectLst/>
                          <a:latin typeface="+mn-lt"/>
                          <a:ea typeface="+mn-ea"/>
                          <a:cs typeface="+mn-cs"/>
                        </a:rPr>
                        <a:t>evaluat anterior o investiţie imobiliară la valoarea justă</a:t>
                      </a:r>
                      <a:r>
                        <a:rPr lang="ro-RO" sz="1700" kern="1200" dirty="0">
                          <a:solidFill>
                            <a:schemeClr val="dk1"/>
                          </a:solidFill>
                          <a:effectLst/>
                          <a:latin typeface="+mn-lt"/>
                          <a:ea typeface="+mn-ea"/>
                          <a:cs typeface="+mn-cs"/>
                        </a:rPr>
                        <a:t>, </a:t>
                      </a:r>
                      <a:r>
                        <a:rPr lang="ro-RO" sz="1700" b="1" kern="1200" dirty="0">
                          <a:solidFill>
                            <a:schemeClr val="dk1"/>
                          </a:solidFill>
                          <a:effectLst/>
                          <a:latin typeface="+mn-lt"/>
                          <a:ea typeface="+mn-ea"/>
                          <a:cs typeface="+mn-cs"/>
                        </a:rPr>
                        <a:t>o entitate trebuie să continue să evalueze proprietatea imobiliară în cauză la valoarea justă până în momentul cedării</a:t>
                      </a:r>
                      <a:r>
                        <a:rPr lang="ro-RO" sz="1700" kern="1200" dirty="0">
                          <a:solidFill>
                            <a:schemeClr val="dk1"/>
                          </a:solidFill>
                          <a:effectLst/>
                          <a:latin typeface="+mn-lt"/>
                          <a:ea typeface="+mn-ea"/>
                          <a:cs typeface="+mn-cs"/>
                        </a:rPr>
                        <a:t> (sau până în momentul în care proprietatea imobiliară devine proprietate imobiliară utilizată de posesor sau entitatea începe să amenajeze proprietatea în scopul vânzării ulterioare în cursul activităţii uzuale), chiar dacă frecvenţa tranzacţiilor comparabile de pe piaţă scade sau preţurile pieţei devin mai greu accesibile.” </a:t>
                      </a:r>
                      <a:r>
                        <a:rPr lang="en-US" sz="1700" kern="1200" dirty="0">
                          <a:solidFill>
                            <a:schemeClr val="dk1"/>
                          </a:solidFill>
                          <a:effectLst/>
                          <a:latin typeface="+mn-lt"/>
                          <a:ea typeface="+mn-ea"/>
                          <a:cs typeface="+mn-cs"/>
                        </a:rPr>
                        <a:t>(</a:t>
                      </a:r>
                      <a:r>
                        <a:rPr lang="ro-MO" sz="1700" kern="1200" dirty="0">
                          <a:solidFill>
                            <a:schemeClr val="dk1"/>
                          </a:solidFill>
                          <a:effectLst/>
                          <a:latin typeface="+mn-lt"/>
                          <a:ea typeface="+mn-ea"/>
                          <a:cs typeface="+mn-cs"/>
                        </a:rPr>
                        <a:t>IAS 40, </a:t>
                      </a:r>
                      <a:r>
                        <a:rPr lang="ro-RO" sz="1700" kern="1200" dirty="0">
                          <a:solidFill>
                            <a:schemeClr val="dk1"/>
                          </a:solidFill>
                          <a:effectLst/>
                          <a:latin typeface="+mn-lt"/>
                          <a:ea typeface="+mn-ea"/>
                          <a:cs typeface="+mn-cs"/>
                        </a:rPr>
                        <a:t> 55)</a:t>
                      </a:r>
                      <a:endParaRPr lang="ro-RO" sz="1700" dirty="0">
                        <a:effectLst/>
                        <a:latin typeface="Calibri"/>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3718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019 v2.0" id="{DCC7D8F8-B61B-4F96-86B3-D42CF5FD599D}" vid="{DFA368B0-5484-4529-AD95-8429603B03C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4135</TotalTime>
  <Words>4432</Words>
  <Application>Microsoft Office PowerPoint</Application>
  <PresentationFormat>Widescreen</PresentationFormat>
  <Paragraphs>449</Paragraphs>
  <Slides>48</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Arial Narrow</vt:lpstr>
      <vt:lpstr>Calibri</vt:lpstr>
      <vt:lpstr>Calibri body</vt:lpstr>
      <vt:lpstr>Calibri Light</vt:lpstr>
      <vt:lpstr>Montserrat</vt:lpstr>
      <vt:lpstr>Montserrat Ultra-Bold</vt:lpstr>
      <vt:lpstr>Wingdings</vt:lpstr>
      <vt:lpstr>Wingdings 2</vt:lpstr>
      <vt:lpstr>Office Theme</vt:lpstr>
      <vt:lpstr>1_Office Theme</vt:lpstr>
      <vt:lpstr>PowerPoint Presentation</vt:lpstr>
      <vt:lpstr>AGENDA CURSULUI</vt:lpstr>
      <vt:lpstr>PowerPoint Presentation</vt:lpstr>
      <vt:lpstr>IAS 40 investiții imobiliare</vt:lpstr>
      <vt:lpstr>IAS 40 investiții imobiliare</vt:lpstr>
      <vt:lpstr>IAS 40 investiții imobiliare</vt:lpstr>
      <vt:lpstr>IAS 40 investiții imobiliare</vt:lpstr>
      <vt:lpstr>IAS 40 investiții imobiliare</vt:lpstr>
      <vt:lpstr>IAS 40 investiții imobiliare</vt:lpstr>
      <vt:lpstr>IAS 40 investiții imobiliare</vt:lpstr>
      <vt:lpstr>IAS 40 investiții imobiliare</vt:lpstr>
      <vt:lpstr>IAS 40 investiții imobiliare</vt:lpstr>
      <vt:lpstr>PowerPoint Presentation</vt:lpstr>
      <vt:lpstr>PowerPoint Presentation</vt:lpstr>
      <vt:lpstr>IFRS 5 Activele pe termen lung deținute pentru vânzare și activitățile întrerupte </vt:lpstr>
      <vt:lpstr>PowerPoint Presentation</vt:lpstr>
      <vt:lpstr>PowerPoint Presentation</vt:lpstr>
      <vt:lpstr>PowerPoint Presentation</vt:lpstr>
      <vt:lpstr>PowerPoint Presentation</vt:lpstr>
      <vt:lpstr>PowerPoint Presentation</vt:lpstr>
      <vt:lpstr>PowerPoint Presentation</vt:lpstr>
      <vt:lpstr>IAS 20 Contabilitatea subvenţiilor  guvernamentale şi prezentarea  informaţiilor legate de asistenţa guvernamentală</vt:lpstr>
      <vt:lpstr>IAS 20 Contabilitatea subvenţiilor  guvernamentale şi prezentarea  informaţiilor legate de asistenţa guvernamentală</vt:lpstr>
      <vt:lpstr>IAS 20 Contabilitatea subvenţiilor  guvernamentale şi prezentarea  informaţiilor legate de asistenţa guvernamentală</vt:lpstr>
      <vt:lpstr>IAS 20 Contabilitatea subvenţiilor  guvernamentale şi prezentarea  informaţiilor legate de asistenţa guvernamentală</vt:lpstr>
      <vt:lpstr>PowerPoint Presentation</vt:lpstr>
      <vt:lpstr>PowerPoint Presentation</vt:lpstr>
      <vt:lpstr>IAS 23 Costurile îndatorării</vt:lpstr>
      <vt:lpstr>IAS 23 Costurile îndatorării</vt:lpstr>
      <vt:lpstr>IAS 23 Costurile îndatorării</vt:lpstr>
      <vt:lpstr>IAS 23 Costurile îndatorării</vt:lpstr>
      <vt:lpstr>PowerPoint Presentation</vt:lpstr>
      <vt:lpstr>PowerPoint Presentation</vt:lpstr>
      <vt:lpstr>Ifrs 16 contracte de leasing</vt:lpstr>
      <vt:lpstr>IFRS 16 CONTRACTELE DE LEASING</vt:lpstr>
      <vt:lpstr>IFRS 16 CONTRACTELE DE LEASING</vt:lpstr>
      <vt:lpstr>IFRS 16 CONTRACTE DE LEASING</vt:lpstr>
      <vt:lpstr>IFRS 16 CONTRACTE DE LEASING</vt:lpstr>
      <vt:lpstr>IFRS 16 CONTRACTE DE LEASING</vt:lpstr>
      <vt:lpstr>IFRS 16 CONTRACTE DE LEASING</vt:lpstr>
      <vt:lpstr>IFRS 16 CONTRACTE DE LEASING</vt:lpstr>
      <vt:lpstr>IFRS 16 CONTRACTE DE LEASING</vt:lpstr>
      <vt:lpstr>IFRS 16 CONTRACTE DE LEASING</vt:lpstr>
      <vt:lpstr>IFRS 16 CONTRACTE DE LEASING</vt:lpstr>
      <vt:lpstr>IFRS 16 CONTRACTE DE LEASING</vt:lpstr>
      <vt:lpstr>IFRS 16 CONTRACTE DE LEASING</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Radu</dc:creator>
  <cp:lastModifiedBy>Corina</cp:lastModifiedBy>
  <cp:revision>427</cp:revision>
  <dcterms:created xsi:type="dcterms:W3CDTF">2019-01-11T16:12:56Z</dcterms:created>
  <dcterms:modified xsi:type="dcterms:W3CDTF">2025-09-16T10:50:26Z</dcterms:modified>
</cp:coreProperties>
</file>