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1"/>
  </p:sldMasterIdLst>
  <p:notesMasterIdLst>
    <p:notesMasterId r:id="rId150"/>
  </p:notesMasterIdLst>
  <p:sldIdLst>
    <p:sldId id="256" r:id="rId2"/>
    <p:sldId id="539" r:id="rId3"/>
    <p:sldId id="540" r:id="rId4"/>
    <p:sldId id="686" r:id="rId5"/>
    <p:sldId id="542" r:id="rId6"/>
    <p:sldId id="543" r:id="rId7"/>
    <p:sldId id="544" r:id="rId8"/>
    <p:sldId id="545" r:id="rId9"/>
    <p:sldId id="546" r:id="rId10"/>
    <p:sldId id="547" r:id="rId11"/>
    <p:sldId id="548" r:id="rId12"/>
    <p:sldId id="549" r:id="rId13"/>
    <p:sldId id="550" r:id="rId14"/>
    <p:sldId id="551" r:id="rId15"/>
    <p:sldId id="552" r:id="rId16"/>
    <p:sldId id="553" r:id="rId17"/>
    <p:sldId id="554" r:id="rId18"/>
    <p:sldId id="555" r:id="rId19"/>
    <p:sldId id="556" r:id="rId20"/>
    <p:sldId id="557" r:id="rId21"/>
    <p:sldId id="558" r:id="rId22"/>
    <p:sldId id="559" r:id="rId23"/>
    <p:sldId id="560" r:id="rId24"/>
    <p:sldId id="561" r:id="rId25"/>
    <p:sldId id="562" r:id="rId26"/>
    <p:sldId id="563" r:id="rId27"/>
    <p:sldId id="564" r:id="rId28"/>
    <p:sldId id="565" r:id="rId29"/>
    <p:sldId id="566" r:id="rId30"/>
    <p:sldId id="567" r:id="rId31"/>
    <p:sldId id="568" r:id="rId32"/>
    <p:sldId id="569" r:id="rId33"/>
    <p:sldId id="687" r:id="rId34"/>
    <p:sldId id="571" r:id="rId35"/>
    <p:sldId id="572" r:id="rId36"/>
    <p:sldId id="573" r:id="rId37"/>
    <p:sldId id="574" r:id="rId38"/>
    <p:sldId id="575" r:id="rId39"/>
    <p:sldId id="576" r:id="rId40"/>
    <p:sldId id="577" r:id="rId41"/>
    <p:sldId id="578" r:id="rId42"/>
    <p:sldId id="579" r:id="rId43"/>
    <p:sldId id="580" r:id="rId44"/>
    <p:sldId id="581" r:id="rId45"/>
    <p:sldId id="582" r:id="rId46"/>
    <p:sldId id="583" r:id="rId47"/>
    <p:sldId id="584" r:id="rId48"/>
    <p:sldId id="585" r:id="rId49"/>
    <p:sldId id="586" r:id="rId50"/>
    <p:sldId id="587" r:id="rId51"/>
    <p:sldId id="588" r:id="rId52"/>
    <p:sldId id="589" r:id="rId53"/>
    <p:sldId id="590" r:id="rId54"/>
    <p:sldId id="591" r:id="rId55"/>
    <p:sldId id="592" r:id="rId56"/>
    <p:sldId id="593" r:id="rId57"/>
    <p:sldId id="594" r:id="rId58"/>
    <p:sldId id="595" r:id="rId59"/>
    <p:sldId id="596" r:id="rId60"/>
    <p:sldId id="597" r:id="rId61"/>
    <p:sldId id="598" r:id="rId62"/>
    <p:sldId id="599" r:id="rId63"/>
    <p:sldId id="600" r:id="rId64"/>
    <p:sldId id="601" r:id="rId65"/>
    <p:sldId id="602" r:id="rId66"/>
    <p:sldId id="603" r:id="rId67"/>
    <p:sldId id="604" r:id="rId68"/>
    <p:sldId id="605" r:id="rId69"/>
    <p:sldId id="606" r:id="rId70"/>
    <p:sldId id="607" r:id="rId71"/>
    <p:sldId id="608" r:id="rId72"/>
    <p:sldId id="609" r:id="rId73"/>
    <p:sldId id="610" r:id="rId74"/>
    <p:sldId id="611" r:id="rId75"/>
    <p:sldId id="612" r:id="rId76"/>
    <p:sldId id="613" r:id="rId77"/>
    <p:sldId id="614" r:id="rId78"/>
    <p:sldId id="615" r:id="rId79"/>
    <p:sldId id="616" r:id="rId80"/>
    <p:sldId id="617" r:id="rId81"/>
    <p:sldId id="618" r:id="rId82"/>
    <p:sldId id="619" r:id="rId83"/>
    <p:sldId id="620" r:id="rId84"/>
    <p:sldId id="688" r:id="rId85"/>
    <p:sldId id="622" r:id="rId86"/>
    <p:sldId id="623" r:id="rId87"/>
    <p:sldId id="689" r:id="rId88"/>
    <p:sldId id="625" r:id="rId89"/>
    <p:sldId id="626" r:id="rId90"/>
    <p:sldId id="627" r:id="rId91"/>
    <p:sldId id="628" r:id="rId92"/>
    <p:sldId id="629" r:id="rId93"/>
    <p:sldId id="630" r:id="rId94"/>
    <p:sldId id="631" r:id="rId95"/>
    <p:sldId id="632" r:id="rId96"/>
    <p:sldId id="633" r:id="rId97"/>
    <p:sldId id="634" r:id="rId98"/>
    <p:sldId id="635" r:id="rId99"/>
    <p:sldId id="636" r:id="rId100"/>
    <p:sldId id="637" r:id="rId101"/>
    <p:sldId id="638" r:id="rId102"/>
    <p:sldId id="639" r:id="rId103"/>
    <p:sldId id="640" r:id="rId104"/>
    <p:sldId id="641" r:id="rId105"/>
    <p:sldId id="642" r:id="rId106"/>
    <p:sldId id="643" r:id="rId107"/>
    <p:sldId id="644" r:id="rId108"/>
    <p:sldId id="645" r:id="rId109"/>
    <p:sldId id="646" r:id="rId110"/>
    <p:sldId id="647" r:id="rId111"/>
    <p:sldId id="648" r:id="rId112"/>
    <p:sldId id="649" r:id="rId113"/>
    <p:sldId id="650" r:id="rId114"/>
    <p:sldId id="651" r:id="rId115"/>
    <p:sldId id="652" r:id="rId116"/>
    <p:sldId id="653" r:id="rId117"/>
    <p:sldId id="654" r:id="rId118"/>
    <p:sldId id="655" r:id="rId119"/>
    <p:sldId id="656" r:id="rId120"/>
    <p:sldId id="657" r:id="rId121"/>
    <p:sldId id="658" r:id="rId122"/>
    <p:sldId id="659" r:id="rId123"/>
    <p:sldId id="660" r:id="rId124"/>
    <p:sldId id="661" r:id="rId125"/>
    <p:sldId id="662" r:id="rId126"/>
    <p:sldId id="663" r:id="rId127"/>
    <p:sldId id="664" r:id="rId128"/>
    <p:sldId id="665" r:id="rId129"/>
    <p:sldId id="666" r:id="rId130"/>
    <p:sldId id="667" r:id="rId131"/>
    <p:sldId id="668" r:id="rId132"/>
    <p:sldId id="669" r:id="rId133"/>
    <p:sldId id="670" r:id="rId134"/>
    <p:sldId id="671" r:id="rId135"/>
    <p:sldId id="672" r:id="rId136"/>
    <p:sldId id="673" r:id="rId137"/>
    <p:sldId id="674" r:id="rId138"/>
    <p:sldId id="675" r:id="rId139"/>
    <p:sldId id="676" r:id="rId140"/>
    <p:sldId id="677" r:id="rId141"/>
    <p:sldId id="678" r:id="rId142"/>
    <p:sldId id="679" r:id="rId143"/>
    <p:sldId id="680" r:id="rId144"/>
    <p:sldId id="681" r:id="rId145"/>
    <p:sldId id="682" r:id="rId146"/>
    <p:sldId id="683" r:id="rId147"/>
    <p:sldId id="684" r:id="rId148"/>
    <p:sldId id="367" r:id="rId149"/>
  </p:sldIdLst>
  <p:sldSz cx="18288000" cy="10287000"/>
  <p:notesSz cx="6858000" cy="9144000"/>
  <p:embeddedFontLst>
    <p:embeddedFont>
      <p:font typeface="Montserrat" panose="00000500000000000000" pitchFamily="2" charset="0"/>
      <p:regular r:id="rId151"/>
    </p:embeddedFont>
    <p:embeddedFont>
      <p:font typeface="Montserrat Ultra-Bold" panose="020B0604020202020204" charset="0"/>
      <p:regular r:id="rId1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22" autoAdjust="0"/>
  </p:normalViewPr>
  <p:slideViewPr>
    <p:cSldViewPr>
      <p:cViewPr>
        <p:scale>
          <a:sx n="50" d="100"/>
          <a:sy n="50" d="100"/>
        </p:scale>
        <p:origin x="98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font" Target="fonts/font1.fntdata"/><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MITA" userId="dcaf842a8c6bf90d" providerId="LiveId" clId="{8A53B998-1ABA-45B4-9D95-8AD6540CCAC7}"/>
    <pc:docChg chg="custSel modSld">
      <pc:chgData name="ELENA MITA" userId="dcaf842a8c6bf90d" providerId="LiveId" clId="{8A53B998-1ABA-45B4-9D95-8AD6540CCAC7}" dt="2025-09-16T15:48:43.951" v="67" actId="113"/>
      <pc:docMkLst>
        <pc:docMk/>
      </pc:docMkLst>
      <pc:sldChg chg="modSp mod">
        <pc:chgData name="ELENA MITA" userId="dcaf842a8c6bf90d" providerId="LiveId" clId="{8A53B998-1ABA-45B4-9D95-8AD6540CCAC7}" dt="2025-09-16T13:20:12.707" v="58" actId="113"/>
        <pc:sldMkLst>
          <pc:docMk/>
          <pc:sldMk cId="805221046" sldId="542"/>
        </pc:sldMkLst>
        <pc:spChg chg="mod">
          <ac:chgData name="ELENA MITA" userId="dcaf842a8c6bf90d" providerId="LiveId" clId="{8A53B998-1ABA-45B4-9D95-8AD6540CCAC7}" dt="2025-09-16T13:20:12.707" v="58" actId="113"/>
          <ac:spMkLst>
            <pc:docMk/>
            <pc:sldMk cId="805221046" sldId="542"/>
            <ac:spMk id="3" creationId="{0D3A5154-15E0-478C-A6A9-AB8A67663C1C}"/>
          </ac:spMkLst>
        </pc:spChg>
      </pc:sldChg>
      <pc:sldChg chg="modSp mod">
        <pc:chgData name="ELENA MITA" userId="dcaf842a8c6bf90d" providerId="LiveId" clId="{8A53B998-1ABA-45B4-9D95-8AD6540CCAC7}" dt="2025-09-16T10:24:42.563" v="2" actId="113"/>
        <pc:sldMkLst>
          <pc:docMk/>
          <pc:sldMk cId="1645665474" sldId="544"/>
        </pc:sldMkLst>
        <pc:spChg chg="mod">
          <ac:chgData name="ELENA MITA" userId="dcaf842a8c6bf90d" providerId="LiveId" clId="{8A53B998-1ABA-45B4-9D95-8AD6540CCAC7}" dt="2025-09-16T10:24:42.563" v="2" actId="113"/>
          <ac:spMkLst>
            <pc:docMk/>
            <pc:sldMk cId="1645665474" sldId="544"/>
            <ac:spMk id="3" creationId="{89C9E0B9-656B-4E0E-9461-1AAEF638F3D2}"/>
          </ac:spMkLst>
        </pc:spChg>
      </pc:sldChg>
      <pc:sldChg chg="modSp mod">
        <pc:chgData name="ELENA MITA" userId="dcaf842a8c6bf90d" providerId="LiveId" clId="{8A53B998-1ABA-45B4-9D95-8AD6540CCAC7}" dt="2025-09-16T10:25:15.822" v="3" actId="20577"/>
        <pc:sldMkLst>
          <pc:docMk/>
          <pc:sldMk cId="124984235" sldId="546"/>
        </pc:sldMkLst>
        <pc:spChg chg="mod">
          <ac:chgData name="ELENA MITA" userId="dcaf842a8c6bf90d" providerId="LiveId" clId="{8A53B998-1ABA-45B4-9D95-8AD6540CCAC7}" dt="2025-09-16T10:25:15.822" v="3" actId="20577"/>
          <ac:spMkLst>
            <pc:docMk/>
            <pc:sldMk cId="124984235" sldId="546"/>
            <ac:spMk id="3" creationId="{6E9AE86A-E743-4C6E-958A-87FB62CF0251}"/>
          </ac:spMkLst>
        </pc:spChg>
      </pc:sldChg>
      <pc:sldChg chg="modSp mod">
        <pc:chgData name="ELENA MITA" userId="dcaf842a8c6bf90d" providerId="LiveId" clId="{8A53B998-1ABA-45B4-9D95-8AD6540CCAC7}" dt="2025-09-16T10:25:52.827" v="6" actId="113"/>
        <pc:sldMkLst>
          <pc:docMk/>
          <pc:sldMk cId="2927615563" sldId="547"/>
        </pc:sldMkLst>
        <pc:spChg chg="mod">
          <ac:chgData name="ELENA MITA" userId="dcaf842a8c6bf90d" providerId="LiveId" clId="{8A53B998-1ABA-45B4-9D95-8AD6540CCAC7}" dt="2025-09-16T10:25:52.827" v="6" actId="113"/>
          <ac:spMkLst>
            <pc:docMk/>
            <pc:sldMk cId="2927615563" sldId="547"/>
            <ac:spMk id="3" creationId="{76185A29-68B8-4CB8-B70A-23025B5756E1}"/>
          </ac:spMkLst>
        </pc:spChg>
      </pc:sldChg>
      <pc:sldChg chg="modSp mod">
        <pc:chgData name="ELENA MITA" userId="dcaf842a8c6bf90d" providerId="LiveId" clId="{8A53B998-1ABA-45B4-9D95-8AD6540CCAC7}" dt="2025-09-16T10:28:11.157" v="11" actId="113"/>
        <pc:sldMkLst>
          <pc:docMk/>
          <pc:sldMk cId="2839269026" sldId="549"/>
        </pc:sldMkLst>
        <pc:spChg chg="mod">
          <ac:chgData name="ELENA MITA" userId="dcaf842a8c6bf90d" providerId="LiveId" clId="{8A53B998-1ABA-45B4-9D95-8AD6540CCAC7}" dt="2025-09-16T10:28:11.157" v="11" actId="113"/>
          <ac:spMkLst>
            <pc:docMk/>
            <pc:sldMk cId="2839269026" sldId="549"/>
            <ac:spMk id="3" creationId="{98134729-9C3B-4103-A3EA-25C0F21B2346}"/>
          </ac:spMkLst>
        </pc:spChg>
      </pc:sldChg>
      <pc:sldChg chg="modSp mod">
        <pc:chgData name="ELENA MITA" userId="dcaf842a8c6bf90d" providerId="LiveId" clId="{8A53B998-1ABA-45B4-9D95-8AD6540CCAC7}" dt="2025-09-16T13:40:23.957" v="59" actId="207"/>
        <pc:sldMkLst>
          <pc:docMk/>
          <pc:sldMk cId="310194190" sldId="554"/>
        </pc:sldMkLst>
        <pc:spChg chg="mod">
          <ac:chgData name="ELENA MITA" userId="dcaf842a8c6bf90d" providerId="LiveId" clId="{8A53B998-1ABA-45B4-9D95-8AD6540CCAC7}" dt="2025-09-16T13:40:23.957" v="59" actId="207"/>
          <ac:spMkLst>
            <pc:docMk/>
            <pc:sldMk cId="310194190" sldId="554"/>
            <ac:spMk id="3" creationId="{4432ADE3-3BE2-4666-A69A-CFC153AD3920}"/>
          </ac:spMkLst>
        </pc:spChg>
      </pc:sldChg>
      <pc:sldChg chg="modSp mod">
        <pc:chgData name="ELENA MITA" userId="dcaf842a8c6bf90d" providerId="LiveId" clId="{8A53B998-1ABA-45B4-9D95-8AD6540CCAC7}" dt="2025-09-16T11:21:01.141" v="17" actId="113"/>
        <pc:sldMkLst>
          <pc:docMk/>
          <pc:sldMk cId="1325663905" sldId="559"/>
        </pc:sldMkLst>
        <pc:spChg chg="mod">
          <ac:chgData name="ELENA MITA" userId="dcaf842a8c6bf90d" providerId="LiveId" clId="{8A53B998-1ABA-45B4-9D95-8AD6540CCAC7}" dt="2025-09-16T11:21:01.141" v="17" actId="113"/>
          <ac:spMkLst>
            <pc:docMk/>
            <pc:sldMk cId="1325663905" sldId="559"/>
            <ac:spMk id="3" creationId="{00000000-0000-0000-0000-000000000000}"/>
          </ac:spMkLst>
        </pc:spChg>
      </pc:sldChg>
      <pc:sldChg chg="modSp mod">
        <pc:chgData name="ELENA MITA" userId="dcaf842a8c6bf90d" providerId="LiveId" clId="{8A53B998-1ABA-45B4-9D95-8AD6540CCAC7}" dt="2025-09-16T11:30:05.700" v="20" actId="113"/>
        <pc:sldMkLst>
          <pc:docMk/>
          <pc:sldMk cId="2386869216" sldId="561"/>
        </pc:sldMkLst>
        <pc:spChg chg="mod">
          <ac:chgData name="ELENA MITA" userId="dcaf842a8c6bf90d" providerId="LiveId" clId="{8A53B998-1ABA-45B4-9D95-8AD6540CCAC7}" dt="2025-09-16T11:30:05.700" v="20" actId="113"/>
          <ac:spMkLst>
            <pc:docMk/>
            <pc:sldMk cId="2386869216" sldId="561"/>
            <ac:spMk id="3" creationId="{4585143A-F1F8-4148-B20C-1234B7F5D7D9}"/>
          </ac:spMkLst>
        </pc:spChg>
      </pc:sldChg>
      <pc:sldChg chg="modSp mod">
        <pc:chgData name="ELENA MITA" userId="dcaf842a8c6bf90d" providerId="LiveId" clId="{8A53B998-1ABA-45B4-9D95-8AD6540CCAC7}" dt="2025-09-16T11:43:32.970" v="23" actId="113"/>
        <pc:sldMkLst>
          <pc:docMk/>
          <pc:sldMk cId="584067720" sldId="564"/>
        </pc:sldMkLst>
        <pc:spChg chg="mod">
          <ac:chgData name="ELENA MITA" userId="dcaf842a8c6bf90d" providerId="LiveId" clId="{8A53B998-1ABA-45B4-9D95-8AD6540CCAC7}" dt="2025-09-16T11:43:32.970" v="23" actId="113"/>
          <ac:spMkLst>
            <pc:docMk/>
            <pc:sldMk cId="584067720" sldId="564"/>
            <ac:spMk id="3" creationId="{6D720A61-0FD8-4C93-8CCF-8E1589C150C0}"/>
          </ac:spMkLst>
        </pc:spChg>
      </pc:sldChg>
      <pc:sldChg chg="modSp mod">
        <pc:chgData name="ELENA MITA" userId="dcaf842a8c6bf90d" providerId="LiveId" clId="{8A53B998-1ABA-45B4-9D95-8AD6540CCAC7}" dt="2025-09-16T11:45:10.241" v="30" actId="113"/>
        <pc:sldMkLst>
          <pc:docMk/>
          <pc:sldMk cId="4293534406" sldId="565"/>
        </pc:sldMkLst>
        <pc:spChg chg="mod">
          <ac:chgData name="ELENA MITA" userId="dcaf842a8c6bf90d" providerId="LiveId" clId="{8A53B998-1ABA-45B4-9D95-8AD6540CCAC7}" dt="2025-09-16T11:45:10.241" v="30" actId="113"/>
          <ac:spMkLst>
            <pc:docMk/>
            <pc:sldMk cId="4293534406" sldId="565"/>
            <ac:spMk id="3" creationId="{8154F6DD-F5A6-47AF-B4F8-8A8892E73C67}"/>
          </ac:spMkLst>
        </pc:spChg>
        <pc:picChg chg="mod">
          <ac:chgData name="ELENA MITA" userId="dcaf842a8c6bf90d" providerId="LiveId" clId="{8A53B998-1ABA-45B4-9D95-8AD6540CCAC7}" dt="2025-09-16T11:44:52.648" v="27" actId="1076"/>
          <ac:picMkLst>
            <pc:docMk/>
            <pc:sldMk cId="4293534406" sldId="565"/>
            <ac:picMk id="5" creationId="{3A1A1635-65CD-4271-8CCA-BF4ADEC67A6E}"/>
          </ac:picMkLst>
        </pc:picChg>
      </pc:sldChg>
      <pc:sldChg chg="modSp mod">
        <pc:chgData name="ELENA MITA" userId="dcaf842a8c6bf90d" providerId="LiveId" clId="{8A53B998-1ABA-45B4-9D95-8AD6540CCAC7}" dt="2025-09-16T13:59:36.320" v="60" actId="207"/>
        <pc:sldMkLst>
          <pc:docMk/>
          <pc:sldMk cId="3629899125" sldId="567"/>
        </pc:sldMkLst>
        <pc:spChg chg="mod">
          <ac:chgData name="ELENA MITA" userId="dcaf842a8c6bf90d" providerId="LiveId" clId="{8A53B998-1ABA-45B4-9D95-8AD6540CCAC7}" dt="2025-09-16T13:59:36.320" v="60" actId="207"/>
          <ac:spMkLst>
            <pc:docMk/>
            <pc:sldMk cId="3629899125" sldId="567"/>
            <ac:spMk id="3" creationId="{00000000-0000-0000-0000-000000000000}"/>
          </ac:spMkLst>
        </pc:spChg>
      </pc:sldChg>
      <pc:sldChg chg="modSp mod">
        <pc:chgData name="ELENA MITA" userId="dcaf842a8c6bf90d" providerId="LiveId" clId="{8A53B998-1ABA-45B4-9D95-8AD6540CCAC7}" dt="2025-09-16T12:09:35.987" v="34" actId="20577"/>
        <pc:sldMkLst>
          <pc:docMk/>
          <pc:sldMk cId="927553099" sldId="572"/>
        </pc:sldMkLst>
        <pc:spChg chg="mod">
          <ac:chgData name="ELENA MITA" userId="dcaf842a8c6bf90d" providerId="LiveId" clId="{8A53B998-1ABA-45B4-9D95-8AD6540CCAC7}" dt="2025-09-16T12:09:35.987" v="34" actId="20577"/>
          <ac:spMkLst>
            <pc:docMk/>
            <pc:sldMk cId="927553099" sldId="572"/>
            <ac:spMk id="3" creationId="{598EA5CA-FCEE-4D54-98E5-EC49C7ED797D}"/>
          </ac:spMkLst>
        </pc:spChg>
      </pc:sldChg>
      <pc:sldChg chg="modSp mod">
        <pc:chgData name="ELENA MITA" userId="dcaf842a8c6bf90d" providerId="LiveId" clId="{8A53B998-1ABA-45B4-9D95-8AD6540CCAC7}" dt="2025-09-16T12:10:38.683" v="38" actId="113"/>
        <pc:sldMkLst>
          <pc:docMk/>
          <pc:sldMk cId="1856709132" sldId="573"/>
        </pc:sldMkLst>
        <pc:spChg chg="mod">
          <ac:chgData name="ELENA MITA" userId="dcaf842a8c6bf90d" providerId="LiveId" clId="{8A53B998-1ABA-45B4-9D95-8AD6540CCAC7}" dt="2025-09-16T12:10:38.683" v="38" actId="113"/>
          <ac:spMkLst>
            <pc:docMk/>
            <pc:sldMk cId="1856709132" sldId="573"/>
            <ac:spMk id="3" creationId="{00000000-0000-0000-0000-000000000000}"/>
          </ac:spMkLst>
        </pc:spChg>
      </pc:sldChg>
      <pc:sldChg chg="modSp mod">
        <pc:chgData name="ELENA MITA" userId="dcaf842a8c6bf90d" providerId="LiveId" clId="{8A53B998-1ABA-45B4-9D95-8AD6540CCAC7}" dt="2025-09-16T15:01:11.655" v="61" actId="207"/>
        <pc:sldMkLst>
          <pc:docMk/>
          <pc:sldMk cId="3062643676" sldId="578"/>
        </pc:sldMkLst>
        <pc:spChg chg="mod">
          <ac:chgData name="ELENA MITA" userId="dcaf842a8c6bf90d" providerId="LiveId" clId="{8A53B998-1ABA-45B4-9D95-8AD6540CCAC7}" dt="2025-09-16T15:01:11.655" v="61" actId="207"/>
          <ac:spMkLst>
            <pc:docMk/>
            <pc:sldMk cId="3062643676" sldId="578"/>
            <ac:spMk id="3" creationId="{56A2B569-1177-417B-992B-6DBC8520C6AB}"/>
          </ac:spMkLst>
        </pc:spChg>
      </pc:sldChg>
      <pc:sldChg chg="modSp mod">
        <pc:chgData name="ELENA MITA" userId="dcaf842a8c6bf90d" providerId="LiveId" clId="{8A53B998-1ABA-45B4-9D95-8AD6540CCAC7}" dt="2025-09-16T12:13:31.701" v="41" actId="113"/>
        <pc:sldMkLst>
          <pc:docMk/>
          <pc:sldMk cId="1640231514" sldId="586"/>
        </pc:sldMkLst>
        <pc:spChg chg="mod">
          <ac:chgData name="ELENA MITA" userId="dcaf842a8c6bf90d" providerId="LiveId" clId="{8A53B998-1ABA-45B4-9D95-8AD6540CCAC7}" dt="2025-09-16T12:13:31.701" v="41" actId="113"/>
          <ac:spMkLst>
            <pc:docMk/>
            <pc:sldMk cId="1640231514" sldId="586"/>
            <ac:spMk id="32" creationId="{B0900740-F53B-47C8-ACCC-3D08D6CDB7E5}"/>
          </ac:spMkLst>
        </pc:spChg>
      </pc:sldChg>
      <pc:sldChg chg="modSp mod">
        <pc:chgData name="ELENA MITA" userId="dcaf842a8c6bf90d" providerId="LiveId" clId="{8A53B998-1ABA-45B4-9D95-8AD6540CCAC7}" dt="2025-09-16T15:38:30.510" v="63" actId="113"/>
        <pc:sldMkLst>
          <pc:docMk/>
          <pc:sldMk cId="2013959744" sldId="625"/>
        </pc:sldMkLst>
        <pc:spChg chg="mod">
          <ac:chgData name="ELENA MITA" userId="dcaf842a8c6bf90d" providerId="LiveId" clId="{8A53B998-1ABA-45B4-9D95-8AD6540CCAC7}" dt="2025-09-16T15:38:30.510" v="63" actId="113"/>
          <ac:spMkLst>
            <pc:docMk/>
            <pc:sldMk cId="2013959744" sldId="625"/>
            <ac:spMk id="3" creationId="{C6580A4E-6494-47E7-AAF7-82105BFA3CC4}"/>
          </ac:spMkLst>
        </pc:spChg>
      </pc:sldChg>
      <pc:sldChg chg="modSp mod">
        <pc:chgData name="ELENA MITA" userId="dcaf842a8c6bf90d" providerId="LiveId" clId="{8A53B998-1ABA-45B4-9D95-8AD6540CCAC7}" dt="2025-09-16T15:44:38.320" v="65" actId="113"/>
        <pc:sldMkLst>
          <pc:docMk/>
          <pc:sldMk cId="2653333377" sldId="636"/>
        </pc:sldMkLst>
        <pc:spChg chg="mod">
          <ac:chgData name="ELENA MITA" userId="dcaf842a8c6bf90d" providerId="LiveId" clId="{8A53B998-1ABA-45B4-9D95-8AD6540CCAC7}" dt="2025-09-16T15:44:38.320" v="65" actId="113"/>
          <ac:spMkLst>
            <pc:docMk/>
            <pc:sldMk cId="2653333377" sldId="636"/>
            <ac:spMk id="3" creationId="{51E792E1-8BE2-4E37-8000-C5FF26AE95A5}"/>
          </ac:spMkLst>
        </pc:spChg>
      </pc:sldChg>
      <pc:sldChg chg="modSp mod">
        <pc:chgData name="ELENA MITA" userId="dcaf842a8c6bf90d" providerId="LiveId" clId="{8A53B998-1ABA-45B4-9D95-8AD6540CCAC7}" dt="2025-09-16T15:48:43.951" v="67" actId="113"/>
        <pc:sldMkLst>
          <pc:docMk/>
          <pc:sldMk cId="3586563709" sldId="647"/>
        </pc:sldMkLst>
        <pc:spChg chg="mod">
          <ac:chgData name="ELENA MITA" userId="dcaf842a8c6bf90d" providerId="LiveId" clId="{8A53B998-1ABA-45B4-9D95-8AD6540CCAC7}" dt="2025-09-16T15:48:43.951" v="67" actId="113"/>
          <ac:spMkLst>
            <pc:docMk/>
            <pc:sldMk cId="3586563709" sldId="647"/>
            <ac:spMk id="3" creationId="{DF6DDCD0-4F34-4790-8F98-69DD870F77AE}"/>
          </ac:spMkLst>
        </pc:spChg>
      </pc:sldChg>
      <pc:sldChg chg="modSp mod">
        <pc:chgData name="ELENA MITA" userId="dcaf842a8c6bf90d" providerId="LiveId" clId="{8A53B998-1ABA-45B4-9D95-8AD6540CCAC7}" dt="2025-09-16T12:32:29.028" v="45" actId="113"/>
        <pc:sldMkLst>
          <pc:docMk/>
          <pc:sldMk cId="616201094" sldId="660"/>
        </pc:sldMkLst>
        <pc:spChg chg="mod">
          <ac:chgData name="ELENA MITA" userId="dcaf842a8c6bf90d" providerId="LiveId" clId="{8A53B998-1ABA-45B4-9D95-8AD6540CCAC7}" dt="2025-09-16T12:32:29.028" v="45" actId="113"/>
          <ac:spMkLst>
            <pc:docMk/>
            <pc:sldMk cId="616201094" sldId="660"/>
            <ac:spMk id="3" creationId="{87F98295-028D-484C-9DDF-99C1EABFDE22}"/>
          </ac:spMkLst>
        </pc:spChg>
      </pc:sldChg>
      <pc:sldChg chg="modSp mod">
        <pc:chgData name="ELENA MITA" userId="dcaf842a8c6bf90d" providerId="LiveId" clId="{8A53B998-1ABA-45B4-9D95-8AD6540CCAC7}" dt="2025-09-16T12:35:56.797" v="51" actId="113"/>
        <pc:sldMkLst>
          <pc:docMk/>
          <pc:sldMk cId="1155237969" sldId="662"/>
        </pc:sldMkLst>
        <pc:spChg chg="mod">
          <ac:chgData name="ELENA MITA" userId="dcaf842a8c6bf90d" providerId="LiveId" clId="{8A53B998-1ABA-45B4-9D95-8AD6540CCAC7}" dt="2025-09-16T12:35:56.797" v="51" actId="113"/>
          <ac:spMkLst>
            <pc:docMk/>
            <pc:sldMk cId="1155237969" sldId="662"/>
            <ac:spMk id="3" creationId="{F0952D6F-4D07-4716-A95B-DE5318E7B4EA}"/>
          </ac:spMkLst>
        </pc:spChg>
      </pc:sldChg>
      <pc:sldChg chg="modSp mod">
        <pc:chgData name="ELENA MITA" userId="dcaf842a8c6bf90d" providerId="LiveId" clId="{8A53B998-1ABA-45B4-9D95-8AD6540CCAC7}" dt="2025-09-16T12:37:36.151" v="52" actId="113"/>
        <pc:sldMkLst>
          <pc:docMk/>
          <pc:sldMk cId="2949219093" sldId="664"/>
        </pc:sldMkLst>
        <pc:spChg chg="mod">
          <ac:chgData name="ELENA MITA" userId="dcaf842a8c6bf90d" providerId="LiveId" clId="{8A53B998-1ABA-45B4-9D95-8AD6540CCAC7}" dt="2025-09-16T12:37:36.151" v="52" actId="113"/>
          <ac:spMkLst>
            <pc:docMk/>
            <pc:sldMk cId="2949219093" sldId="664"/>
            <ac:spMk id="3" creationId="{8E881CFC-498C-4F18-B541-343A4A5A88E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47E56-86C6-4F6D-9996-4E1B615AAFE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5669C1A6-CEF6-46B1-ADD7-953B0404A2BB}">
      <dgm:prSet phldrT="[Text]" custT="1"/>
      <dgm:spPr>
        <a:solidFill>
          <a:schemeClr val="bg1">
            <a:lumMod val="95000"/>
          </a:schemeClr>
        </a:solidFill>
      </dgm:spPr>
      <dgm:t>
        <a:bodyPr/>
        <a:lstStyle/>
        <a:p>
          <a:pPr algn="just"/>
          <a:r>
            <a:rPr lang="en-US" sz="1800" b="1" dirty="0">
              <a:solidFill>
                <a:schemeClr val="tx1"/>
              </a:solidFill>
            </a:rPr>
            <a:t>1. </a:t>
          </a:r>
          <a:r>
            <a:rPr lang="en-US" sz="1800" b="1" dirty="0" err="1">
              <a:solidFill>
                <a:schemeClr val="tx1"/>
              </a:solidFill>
            </a:rPr>
            <a:t>Acceptare</a:t>
          </a:r>
          <a:r>
            <a:rPr lang="en-US" sz="1800" b="1" dirty="0">
              <a:solidFill>
                <a:schemeClr val="tx1"/>
              </a:solidFill>
            </a:rPr>
            <a:t> (</a:t>
          </a:r>
          <a:r>
            <a:rPr lang="en-US" sz="1800" b="1" dirty="0" err="1">
              <a:solidFill>
                <a:schemeClr val="tx1"/>
              </a:solidFill>
            </a:rPr>
            <a:t>decizia</a:t>
          </a:r>
          <a:r>
            <a:rPr lang="en-US" sz="1800" b="1" dirty="0">
              <a:solidFill>
                <a:schemeClr val="tx1"/>
              </a:solidFill>
            </a:rPr>
            <a:t> ca </a:t>
          </a:r>
          <a:r>
            <a:rPr lang="en-US" sz="1800" b="1" dirty="0" err="1">
              <a:solidFill>
                <a:schemeClr val="tx1"/>
              </a:solidFill>
            </a:rPr>
            <a:t>practicianul</a:t>
          </a:r>
          <a:r>
            <a:rPr lang="en-US" sz="1800" b="1" dirty="0">
              <a:solidFill>
                <a:schemeClr val="tx1"/>
              </a:solidFill>
            </a:rPr>
            <a:t> </a:t>
          </a:r>
          <a:r>
            <a:rPr lang="en-US" sz="1800" b="1" dirty="0" err="1">
              <a:solidFill>
                <a:schemeClr val="tx1"/>
              </a:solidFill>
            </a:rPr>
            <a:t>poate</a:t>
          </a:r>
          <a:r>
            <a:rPr lang="en-US" sz="1800" b="1" dirty="0">
              <a:solidFill>
                <a:schemeClr val="tx1"/>
              </a:solidFill>
            </a:rPr>
            <a:t> </a:t>
          </a:r>
          <a:r>
            <a:rPr lang="en-US" sz="1800" b="1" dirty="0" err="1">
              <a:solidFill>
                <a:schemeClr val="tx1"/>
              </a:solidFill>
            </a:rPr>
            <a:t>desfasura</a:t>
          </a:r>
          <a:r>
            <a:rPr lang="en-US" sz="1800" b="1" dirty="0">
              <a:solidFill>
                <a:schemeClr val="tx1"/>
              </a:solidFill>
            </a:rPr>
            <a:t> </a:t>
          </a:r>
          <a:r>
            <a:rPr lang="en-US" sz="1800" b="1" dirty="0" err="1">
              <a:solidFill>
                <a:schemeClr val="tx1"/>
              </a:solidFill>
            </a:rPr>
            <a:t>activitatea</a:t>
          </a:r>
          <a:r>
            <a:rPr lang="en-US" sz="1800" b="1" dirty="0">
              <a:solidFill>
                <a:schemeClr val="tx1"/>
              </a:solidFill>
            </a:rPr>
            <a:t> </a:t>
          </a:r>
          <a:r>
            <a:rPr lang="ro-RO" sz="1800" b="1" dirty="0">
              <a:solidFill>
                <a:schemeClr val="tx1"/>
              </a:solidFill>
            </a:rPr>
            <a:t>si</a:t>
          </a:r>
          <a:r>
            <a:rPr lang="en-US" sz="1800" b="1" dirty="0">
              <a:solidFill>
                <a:schemeClr val="tx1"/>
              </a:solidFill>
            </a:rPr>
            <a:t> </a:t>
          </a:r>
          <a:r>
            <a:rPr lang="en-US" sz="1800" b="1" dirty="0" err="1">
              <a:solidFill>
                <a:schemeClr val="tx1"/>
              </a:solidFill>
            </a:rPr>
            <a:t>decizia</a:t>
          </a:r>
          <a:r>
            <a:rPr lang="en-US" sz="1800" b="1" dirty="0">
              <a:solidFill>
                <a:schemeClr val="tx1"/>
              </a:solidFill>
            </a:rPr>
            <a:t> de a </a:t>
          </a:r>
          <a:r>
            <a:rPr lang="en-US" sz="1800" b="1" dirty="0" err="1">
              <a:solidFill>
                <a:schemeClr val="tx1"/>
              </a:solidFill>
            </a:rPr>
            <a:t>accepta</a:t>
          </a:r>
          <a:r>
            <a:rPr lang="en-US" sz="1800" b="1" dirty="0">
              <a:solidFill>
                <a:schemeClr val="tx1"/>
              </a:solidFill>
            </a:rPr>
            <a:t> </a:t>
          </a:r>
          <a:r>
            <a:rPr lang="en-US" sz="1800" b="1" dirty="0" err="1">
              <a:solidFill>
                <a:schemeClr val="tx1"/>
              </a:solidFill>
            </a:rPr>
            <a:t>sau</a:t>
          </a:r>
          <a:r>
            <a:rPr lang="en-US" sz="1800" b="1" dirty="0">
              <a:solidFill>
                <a:schemeClr val="tx1"/>
              </a:solidFill>
            </a:rPr>
            <a:t> </a:t>
          </a:r>
          <a:r>
            <a:rPr lang="en-US" sz="1800" b="1" dirty="0" err="1">
              <a:solidFill>
                <a:schemeClr val="tx1"/>
              </a:solidFill>
            </a:rPr>
            <a:t>reaccepta</a:t>
          </a:r>
          <a:r>
            <a:rPr lang="en-US" sz="1800" b="1" dirty="0">
              <a:solidFill>
                <a:schemeClr val="tx1"/>
              </a:solidFill>
            </a:rPr>
            <a:t> </a:t>
          </a:r>
          <a:r>
            <a:rPr lang="en-US" sz="1800" b="1" dirty="0" err="1">
              <a:solidFill>
                <a:schemeClr val="tx1"/>
              </a:solidFill>
            </a:rPr>
            <a:t>clientul</a:t>
          </a:r>
          <a:r>
            <a:rPr lang="en-US" sz="1800" b="1" dirty="0">
              <a:solidFill>
                <a:schemeClr val="tx1"/>
              </a:solidFill>
            </a:rPr>
            <a:t>)</a:t>
          </a:r>
          <a:endParaRPr lang="en-GB" sz="1800" b="1" dirty="0">
            <a:solidFill>
              <a:schemeClr val="tx1"/>
            </a:solidFill>
          </a:endParaRPr>
        </a:p>
      </dgm:t>
    </dgm:pt>
    <dgm:pt modelId="{4DDDD3A2-A7C0-4369-89C2-163E16870CC3}" type="parTrans" cxnId="{5C2CFFAB-A871-4E11-8267-2B95B70292FD}">
      <dgm:prSet/>
      <dgm:spPr/>
      <dgm:t>
        <a:bodyPr/>
        <a:lstStyle/>
        <a:p>
          <a:endParaRPr lang="en-GB" sz="1800"/>
        </a:p>
      </dgm:t>
    </dgm:pt>
    <dgm:pt modelId="{11305295-6D29-4AB6-A882-073A662897ED}" type="sibTrans" cxnId="{5C2CFFAB-A871-4E11-8267-2B95B70292FD}">
      <dgm:prSet custT="1"/>
      <dgm:spPr/>
      <dgm:t>
        <a:bodyPr/>
        <a:lstStyle/>
        <a:p>
          <a:endParaRPr lang="en-GB" sz="1800"/>
        </a:p>
      </dgm:t>
    </dgm:pt>
    <dgm:pt modelId="{5172C7D9-9301-4E32-8DA4-F47D00A5C683}">
      <dgm:prSet phldrT="[Text]" custT="1"/>
      <dgm:spPr>
        <a:solidFill>
          <a:schemeClr val="bg1">
            <a:lumMod val="95000"/>
          </a:schemeClr>
        </a:solidFill>
      </dgm:spPr>
      <dgm:t>
        <a:bodyPr/>
        <a:lstStyle/>
        <a:p>
          <a:r>
            <a:rPr lang="en-US" sz="1800" b="1" dirty="0">
              <a:solidFill>
                <a:schemeClr val="tx1"/>
              </a:solidFill>
            </a:rPr>
            <a:t>2. </a:t>
          </a:r>
          <a:r>
            <a:rPr lang="en-US" sz="1800" b="1" dirty="0" err="1">
              <a:solidFill>
                <a:schemeClr val="tx1"/>
              </a:solidFill>
            </a:rPr>
            <a:t>Planificare</a:t>
          </a:r>
          <a:r>
            <a:rPr lang="en-US" sz="1800" b="1" dirty="0">
              <a:solidFill>
                <a:schemeClr val="tx1"/>
              </a:solidFill>
            </a:rPr>
            <a:t> (</a:t>
          </a:r>
          <a:r>
            <a:rPr lang="en-US" sz="1800" b="1" dirty="0" err="1">
              <a:solidFill>
                <a:schemeClr val="tx1"/>
              </a:solidFill>
            </a:rPr>
            <a:t>cunoasterea</a:t>
          </a:r>
          <a:r>
            <a:rPr lang="en-US" sz="1800" b="1" dirty="0">
              <a:solidFill>
                <a:schemeClr val="tx1"/>
              </a:solidFill>
            </a:rPr>
            <a:t> </a:t>
          </a:r>
          <a:r>
            <a:rPr lang="en-US" sz="1800" b="1" dirty="0" err="1">
              <a:solidFill>
                <a:schemeClr val="tx1"/>
              </a:solidFill>
            </a:rPr>
            <a:t>clientului</a:t>
          </a:r>
          <a:r>
            <a:rPr lang="en-US" sz="1800" b="1" dirty="0">
              <a:solidFill>
                <a:schemeClr val="tx1"/>
              </a:solidFill>
            </a:rPr>
            <a:t> </a:t>
          </a:r>
          <a:r>
            <a:rPr lang="en-US" sz="1800" b="1" dirty="0" err="1">
              <a:solidFill>
                <a:schemeClr val="tx1"/>
              </a:solidFill>
            </a:rPr>
            <a:t>si</a:t>
          </a:r>
          <a:r>
            <a:rPr lang="en-US" sz="1800" b="1" dirty="0">
              <a:solidFill>
                <a:schemeClr val="tx1"/>
              </a:solidFill>
            </a:rPr>
            <a:t> a </a:t>
          </a:r>
          <a:r>
            <a:rPr lang="en-US" sz="1800" b="1" dirty="0" err="1">
              <a:solidFill>
                <a:schemeClr val="tx1"/>
              </a:solidFill>
            </a:rPr>
            <a:t>factorilor</a:t>
          </a:r>
          <a:r>
            <a:rPr lang="en-US" sz="1800" b="1" dirty="0">
              <a:solidFill>
                <a:schemeClr val="tx1"/>
              </a:solidFill>
            </a:rPr>
            <a:t> </a:t>
          </a:r>
          <a:r>
            <a:rPr lang="en-US" sz="1800" b="1" dirty="0" err="1">
              <a:solidFill>
                <a:schemeClr val="tx1"/>
              </a:solidFill>
            </a:rPr>
            <a:t>relevanti</a:t>
          </a:r>
          <a:r>
            <a:rPr lang="en-US" sz="1800" b="1" dirty="0">
              <a:solidFill>
                <a:schemeClr val="tx1"/>
              </a:solidFill>
            </a:rPr>
            <a:t>)</a:t>
          </a:r>
          <a:endParaRPr lang="en-GB" sz="1800" b="1" dirty="0">
            <a:solidFill>
              <a:schemeClr val="tx1"/>
            </a:solidFill>
          </a:endParaRPr>
        </a:p>
      </dgm:t>
    </dgm:pt>
    <dgm:pt modelId="{AC683B17-0953-4EA8-B891-15578FBD762A}" type="parTrans" cxnId="{96436242-F293-45EE-AFEE-67EF2E3D797E}">
      <dgm:prSet/>
      <dgm:spPr/>
      <dgm:t>
        <a:bodyPr/>
        <a:lstStyle/>
        <a:p>
          <a:endParaRPr lang="en-GB" sz="1800"/>
        </a:p>
      </dgm:t>
    </dgm:pt>
    <dgm:pt modelId="{3C234C60-6C8B-432D-83D8-9127E4A06A35}" type="sibTrans" cxnId="{96436242-F293-45EE-AFEE-67EF2E3D797E}">
      <dgm:prSet custT="1"/>
      <dgm:spPr/>
      <dgm:t>
        <a:bodyPr/>
        <a:lstStyle/>
        <a:p>
          <a:endParaRPr lang="en-GB" sz="1800"/>
        </a:p>
      </dgm:t>
    </dgm:pt>
    <dgm:pt modelId="{1BA33090-BE4F-4888-903A-B8E0BCE53322}">
      <dgm:prSet phldrT="[Text]" custT="1"/>
      <dgm:spPr>
        <a:solidFill>
          <a:schemeClr val="bg1">
            <a:lumMod val="95000"/>
          </a:schemeClr>
        </a:solidFill>
      </dgm:spPr>
      <dgm:t>
        <a:bodyPr/>
        <a:lstStyle/>
        <a:p>
          <a:pPr algn="l"/>
          <a:r>
            <a:rPr lang="en-US" sz="1800" b="1" dirty="0">
              <a:solidFill>
                <a:schemeClr val="tx1"/>
              </a:solidFill>
            </a:rPr>
            <a:t>3. </a:t>
          </a:r>
          <a:r>
            <a:rPr lang="en-US" sz="1800" b="1" dirty="0" err="1">
              <a:solidFill>
                <a:schemeClr val="tx1"/>
              </a:solidFill>
            </a:rPr>
            <a:t>Desfasurare</a:t>
          </a:r>
          <a:r>
            <a:rPr lang="en-US" sz="1800" b="1" dirty="0">
              <a:solidFill>
                <a:schemeClr val="tx1"/>
              </a:solidFill>
            </a:rPr>
            <a:t> ( </a:t>
          </a:r>
          <a:r>
            <a:rPr lang="en-US" sz="1800" b="1" dirty="0" err="1">
              <a:solidFill>
                <a:schemeClr val="tx1"/>
              </a:solidFill>
            </a:rPr>
            <a:t>discutia</a:t>
          </a:r>
          <a:r>
            <a:rPr lang="en-US" sz="1800" b="1" dirty="0">
              <a:solidFill>
                <a:schemeClr val="tx1"/>
              </a:solidFill>
            </a:rPr>
            <a:t> cu </a:t>
          </a:r>
          <a:r>
            <a:rPr lang="en-US" sz="1800" b="1" dirty="0" err="1">
              <a:solidFill>
                <a:schemeClr val="tx1"/>
              </a:solidFill>
            </a:rPr>
            <a:t>conducerea</a:t>
          </a:r>
          <a:r>
            <a:rPr lang="en-US" sz="1800" b="1" dirty="0">
              <a:solidFill>
                <a:schemeClr val="tx1"/>
              </a:solidFill>
            </a:rPr>
            <a:t>/</a:t>
          </a:r>
          <a:r>
            <a:rPr lang="en-US" sz="1800" b="1" dirty="0" err="1">
              <a:solidFill>
                <a:schemeClr val="tx1"/>
              </a:solidFill>
            </a:rPr>
            <a:t>guvernanta</a:t>
          </a:r>
          <a:r>
            <a:rPr lang="en-US" sz="1800" b="1" dirty="0">
              <a:solidFill>
                <a:schemeClr val="tx1"/>
              </a:solidFill>
            </a:rPr>
            <a:t> </a:t>
          </a:r>
          <a:r>
            <a:rPr lang="en-US" sz="1800" b="1" dirty="0" err="1">
              <a:solidFill>
                <a:schemeClr val="tx1"/>
              </a:solidFill>
            </a:rPr>
            <a:t>despre</a:t>
          </a:r>
          <a:r>
            <a:rPr lang="en-US" sz="1800" b="1" dirty="0">
              <a:solidFill>
                <a:schemeClr val="tx1"/>
              </a:solidFill>
            </a:rPr>
            <a:t> </a:t>
          </a:r>
          <a:r>
            <a:rPr lang="en-US" sz="1800" b="1" dirty="0" err="1">
              <a:solidFill>
                <a:schemeClr val="tx1"/>
              </a:solidFill>
            </a:rPr>
            <a:t>estimarile</a:t>
          </a:r>
          <a:r>
            <a:rPr lang="en-US" sz="1800" b="1" dirty="0">
              <a:solidFill>
                <a:schemeClr val="tx1"/>
              </a:solidFill>
            </a:rPr>
            <a:t> </a:t>
          </a:r>
          <a:r>
            <a:rPr lang="en-US" sz="1800" b="1" dirty="0" err="1">
              <a:solidFill>
                <a:schemeClr val="tx1"/>
              </a:solidFill>
            </a:rPr>
            <a:t>sau</a:t>
          </a:r>
          <a:r>
            <a:rPr lang="en-US" sz="1800" b="1" dirty="0">
              <a:solidFill>
                <a:schemeClr val="tx1"/>
              </a:solidFill>
            </a:rPr>
            <a:t> </a:t>
          </a:r>
          <a:r>
            <a:rPr lang="en-US" sz="1800" b="1" dirty="0" err="1">
              <a:solidFill>
                <a:schemeClr val="tx1"/>
              </a:solidFill>
            </a:rPr>
            <a:t>aspectele</a:t>
          </a:r>
          <a:r>
            <a:rPr lang="en-US" sz="1800" b="1" dirty="0">
              <a:solidFill>
                <a:schemeClr val="tx1"/>
              </a:solidFill>
            </a:rPr>
            <a:t> </a:t>
          </a:r>
          <a:r>
            <a:rPr lang="en-US" sz="1800" b="1" dirty="0" err="1">
              <a:solidFill>
                <a:schemeClr val="tx1"/>
              </a:solidFill>
            </a:rPr>
            <a:t>semnificative</a:t>
          </a:r>
          <a:r>
            <a:rPr lang="en-US" sz="1800" b="1" dirty="0">
              <a:solidFill>
                <a:schemeClr val="tx1"/>
              </a:solidFill>
            </a:rPr>
            <a:t>, </a:t>
          </a:r>
          <a:r>
            <a:rPr lang="en-US" sz="1800" b="1" dirty="0" err="1">
              <a:solidFill>
                <a:schemeClr val="tx1"/>
              </a:solidFill>
            </a:rPr>
            <a:t>cererea</a:t>
          </a:r>
          <a:r>
            <a:rPr lang="en-US" sz="1800" b="1" dirty="0">
              <a:solidFill>
                <a:schemeClr val="tx1"/>
              </a:solidFill>
            </a:rPr>
            <a:t> de </a:t>
          </a:r>
          <a:r>
            <a:rPr lang="en-US" sz="1800" b="1" dirty="0" err="1">
              <a:solidFill>
                <a:schemeClr val="tx1"/>
              </a:solidFill>
            </a:rPr>
            <a:t>ajustari</a:t>
          </a:r>
          <a:r>
            <a:rPr lang="en-US" sz="1800" b="1" dirty="0">
              <a:solidFill>
                <a:schemeClr val="tx1"/>
              </a:solidFill>
            </a:rPr>
            <a:t> </a:t>
          </a:r>
          <a:r>
            <a:rPr lang="en-US" sz="1800" b="1" dirty="0" err="1">
              <a:solidFill>
                <a:schemeClr val="tx1"/>
              </a:solidFill>
            </a:rPr>
            <a:t>daca</a:t>
          </a:r>
          <a:r>
            <a:rPr lang="en-US" sz="1800" b="1" dirty="0">
              <a:solidFill>
                <a:schemeClr val="tx1"/>
              </a:solidFill>
            </a:rPr>
            <a:t> e </a:t>
          </a:r>
          <a:r>
            <a:rPr lang="en-US" sz="1800" b="1" dirty="0" err="1">
              <a:solidFill>
                <a:schemeClr val="tx1"/>
              </a:solidFill>
            </a:rPr>
            <a:t>nevoie</a:t>
          </a:r>
          <a:r>
            <a:rPr lang="en-US" sz="1800" b="1" dirty="0">
              <a:solidFill>
                <a:schemeClr val="tx1"/>
              </a:solidFill>
            </a:rPr>
            <a:t> SI </a:t>
          </a:r>
          <a:r>
            <a:rPr lang="en-US" sz="1800" b="1" dirty="0" err="1">
              <a:solidFill>
                <a:schemeClr val="tx1"/>
              </a:solidFill>
            </a:rPr>
            <a:t>compilarea</a:t>
          </a:r>
          <a:r>
            <a:rPr lang="en-US" sz="1800" b="1" dirty="0">
              <a:solidFill>
                <a:schemeClr val="tx1"/>
              </a:solidFill>
            </a:rPr>
            <a:t>)</a:t>
          </a:r>
          <a:endParaRPr lang="en-GB" sz="1800" b="1" dirty="0">
            <a:solidFill>
              <a:schemeClr val="tx1"/>
            </a:solidFill>
          </a:endParaRPr>
        </a:p>
      </dgm:t>
    </dgm:pt>
    <dgm:pt modelId="{8018E3FF-ECF8-4BCE-8C50-277CA5563643}" type="parTrans" cxnId="{08610B57-C084-4285-AD61-5F0551DB1DE3}">
      <dgm:prSet/>
      <dgm:spPr/>
      <dgm:t>
        <a:bodyPr/>
        <a:lstStyle/>
        <a:p>
          <a:endParaRPr lang="en-GB" sz="1800"/>
        </a:p>
      </dgm:t>
    </dgm:pt>
    <dgm:pt modelId="{42C79BDD-C53A-4247-94DC-43B02A2D6C1F}" type="sibTrans" cxnId="{08610B57-C084-4285-AD61-5F0551DB1DE3}">
      <dgm:prSet custT="1"/>
      <dgm:spPr/>
      <dgm:t>
        <a:bodyPr/>
        <a:lstStyle/>
        <a:p>
          <a:endParaRPr lang="en-GB" sz="1800"/>
        </a:p>
      </dgm:t>
    </dgm:pt>
    <dgm:pt modelId="{AA4D3599-1F94-400F-8259-DBBD68149BC6}">
      <dgm:prSet custT="1"/>
      <dgm:spPr>
        <a:solidFill>
          <a:schemeClr val="bg1">
            <a:lumMod val="95000"/>
          </a:schemeClr>
        </a:solidFill>
      </dgm:spPr>
      <dgm:t>
        <a:bodyPr/>
        <a:lstStyle/>
        <a:p>
          <a:pPr algn="l"/>
          <a:r>
            <a:rPr lang="en-US" sz="1800" b="1" dirty="0">
              <a:solidFill>
                <a:schemeClr val="tx1"/>
              </a:solidFill>
            </a:rPr>
            <a:t>4. </a:t>
          </a:r>
          <a:r>
            <a:rPr lang="en-US" sz="1800" b="1" dirty="0" err="1">
              <a:solidFill>
                <a:schemeClr val="tx1"/>
              </a:solidFill>
            </a:rPr>
            <a:t>Raportare</a:t>
          </a:r>
          <a:r>
            <a:rPr lang="en-US" sz="1800" b="1" dirty="0">
              <a:solidFill>
                <a:schemeClr val="tx1"/>
              </a:solidFill>
            </a:rPr>
            <a:t> (</a:t>
          </a:r>
          <a:r>
            <a:rPr lang="en-US" sz="1800" b="1" dirty="0" err="1">
              <a:solidFill>
                <a:schemeClr val="tx1"/>
              </a:solidFill>
            </a:rPr>
            <a:t>managementul</a:t>
          </a:r>
          <a:r>
            <a:rPr lang="en-US" sz="1800" b="1" dirty="0">
              <a:solidFill>
                <a:schemeClr val="tx1"/>
              </a:solidFill>
            </a:rPr>
            <a:t>/</a:t>
          </a:r>
          <a:r>
            <a:rPr lang="en-US" sz="1800" b="1" dirty="0" err="1">
              <a:solidFill>
                <a:schemeClr val="tx1"/>
              </a:solidFill>
            </a:rPr>
            <a:t>guvernanta</a:t>
          </a:r>
          <a:r>
            <a:rPr lang="en-US" sz="1800" b="1" dirty="0">
              <a:solidFill>
                <a:schemeClr val="tx1"/>
              </a:solidFill>
            </a:rPr>
            <a:t> </a:t>
          </a:r>
          <a:r>
            <a:rPr lang="en-US" sz="1800" b="1" dirty="0" err="1">
              <a:solidFill>
                <a:schemeClr val="tx1"/>
              </a:solidFill>
            </a:rPr>
            <a:t>trebuie</a:t>
          </a:r>
          <a:r>
            <a:rPr lang="en-US" sz="1800" b="1" dirty="0">
              <a:solidFill>
                <a:schemeClr val="tx1"/>
              </a:solidFill>
            </a:rPr>
            <a:t> </a:t>
          </a:r>
          <a:r>
            <a:rPr lang="en-US" sz="1800" b="1" dirty="0" err="1">
              <a:solidFill>
                <a:schemeClr val="tx1"/>
              </a:solidFill>
            </a:rPr>
            <a:t>sa</a:t>
          </a:r>
          <a:r>
            <a:rPr lang="en-US" sz="1800" b="1" dirty="0">
              <a:solidFill>
                <a:schemeClr val="tx1"/>
              </a:solidFill>
            </a:rPr>
            <a:t> </a:t>
          </a:r>
          <a:r>
            <a:rPr lang="en-US" sz="1800" b="1" dirty="0" err="1">
              <a:solidFill>
                <a:schemeClr val="tx1"/>
              </a:solidFill>
            </a:rPr>
            <a:t>aprobe</a:t>
          </a:r>
          <a:r>
            <a:rPr lang="en-US" sz="1800" b="1" dirty="0">
              <a:solidFill>
                <a:schemeClr val="tx1"/>
              </a:solidFill>
            </a:rPr>
            <a:t> </a:t>
          </a:r>
          <a:r>
            <a:rPr lang="en-US" sz="1800" b="1" dirty="0" err="1">
              <a:solidFill>
                <a:schemeClr val="tx1"/>
              </a:solidFill>
            </a:rPr>
            <a:t>situatiile</a:t>
          </a:r>
          <a:r>
            <a:rPr lang="en-US" sz="1800" b="1" dirty="0">
              <a:solidFill>
                <a:schemeClr val="tx1"/>
              </a:solidFill>
            </a:rPr>
            <a:t> </a:t>
          </a:r>
          <a:r>
            <a:rPr lang="en-US" sz="1800" b="1" dirty="0" err="1">
              <a:solidFill>
                <a:schemeClr val="tx1"/>
              </a:solidFill>
            </a:rPr>
            <a:t>financiare</a:t>
          </a:r>
          <a:r>
            <a:rPr lang="ro-RO" sz="1800" b="1" dirty="0">
              <a:solidFill>
                <a:schemeClr val="tx1"/>
              </a:solidFill>
            </a:rPr>
            <a:t>,</a:t>
          </a:r>
          <a:r>
            <a:rPr lang="en-US" sz="1800" b="1" dirty="0">
              <a:solidFill>
                <a:schemeClr val="tx1"/>
              </a:solidFill>
            </a:rPr>
            <a:t> APOI </a:t>
          </a:r>
          <a:r>
            <a:rPr lang="en-US" sz="1800" b="1" dirty="0" err="1">
              <a:solidFill>
                <a:schemeClr val="tx1"/>
              </a:solidFill>
            </a:rPr>
            <a:t>practicianul</a:t>
          </a:r>
          <a:r>
            <a:rPr lang="en-US" sz="1800" b="1" dirty="0">
              <a:solidFill>
                <a:schemeClr val="tx1"/>
              </a:solidFill>
            </a:rPr>
            <a:t> </a:t>
          </a:r>
          <a:r>
            <a:rPr lang="en-US" sz="1800" b="1" dirty="0" err="1">
              <a:solidFill>
                <a:schemeClr val="tx1"/>
              </a:solidFill>
            </a:rPr>
            <a:t>emite</a:t>
          </a:r>
          <a:r>
            <a:rPr lang="en-US" sz="1800" b="1" dirty="0">
              <a:solidFill>
                <a:schemeClr val="tx1"/>
              </a:solidFill>
            </a:rPr>
            <a:t> </a:t>
          </a:r>
          <a:r>
            <a:rPr lang="en-US" sz="1800" b="1" dirty="0" err="1">
              <a:solidFill>
                <a:schemeClr val="tx1"/>
              </a:solidFill>
            </a:rPr>
            <a:t>raportul</a:t>
          </a:r>
          <a:r>
            <a:rPr lang="en-US" sz="1800" b="1" dirty="0">
              <a:solidFill>
                <a:schemeClr val="tx1"/>
              </a:solidFill>
            </a:rPr>
            <a:t> )</a:t>
          </a:r>
          <a:endParaRPr lang="en-GB" sz="1800" b="1" dirty="0">
            <a:solidFill>
              <a:schemeClr val="tx1"/>
            </a:solidFill>
          </a:endParaRPr>
        </a:p>
      </dgm:t>
    </dgm:pt>
    <dgm:pt modelId="{04CCFFF0-29F7-4A25-8639-57DDBB309C40}" type="parTrans" cxnId="{C43B8E3F-06CF-435A-A5E0-288B97B777B8}">
      <dgm:prSet/>
      <dgm:spPr/>
      <dgm:t>
        <a:bodyPr/>
        <a:lstStyle/>
        <a:p>
          <a:endParaRPr lang="en-GB" sz="1800"/>
        </a:p>
      </dgm:t>
    </dgm:pt>
    <dgm:pt modelId="{5B14F105-637C-41E0-8B9B-E61C2387230A}" type="sibTrans" cxnId="{C43B8E3F-06CF-435A-A5E0-288B97B777B8}">
      <dgm:prSet/>
      <dgm:spPr/>
      <dgm:t>
        <a:bodyPr/>
        <a:lstStyle/>
        <a:p>
          <a:endParaRPr lang="en-GB" sz="1800"/>
        </a:p>
      </dgm:t>
    </dgm:pt>
    <dgm:pt modelId="{20E56D7F-463D-4EE9-BC0A-9885293B76E3}" type="pres">
      <dgm:prSet presAssocID="{53E47E56-86C6-4F6D-9996-4E1B615AAFE3}" presName="outerComposite" presStyleCnt="0">
        <dgm:presLayoutVars>
          <dgm:chMax val="5"/>
          <dgm:dir/>
          <dgm:resizeHandles val="exact"/>
        </dgm:presLayoutVars>
      </dgm:prSet>
      <dgm:spPr/>
    </dgm:pt>
    <dgm:pt modelId="{36543064-BFE6-48CB-B7A3-8868DB3C3663}" type="pres">
      <dgm:prSet presAssocID="{53E47E56-86C6-4F6D-9996-4E1B615AAFE3}" presName="dummyMaxCanvas" presStyleCnt="0">
        <dgm:presLayoutVars/>
      </dgm:prSet>
      <dgm:spPr/>
    </dgm:pt>
    <dgm:pt modelId="{A5BCC675-E7DA-4F22-A407-C0F17C418F3A}" type="pres">
      <dgm:prSet presAssocID="{53E47E56-86C6-4F6D-9996-4E1B615AAFE3}" presName="FourNodes_1" presStyleLbl="node1" presStyleIdx="0" presStyleCnt="4">
        <dgm:presLayoutVars>
          <dgm:bulletEnabled val="1"/>
        </dgm:presLayoutVars>
      </dgm:prSet>
      <dgm:spPr/>
    </dgm:pt>
    <dgm:pt modelId="{2B0438E3-0368-452C-A33F-17394961F7DE}" type="pres">
      <dgm:prSet presAssocID="{53E47E56-86C6-4F6D-9996-4E1B615AAFE3}" presName="FourNodes_2" presStyleLbl="node1" presStyleIdx="1" presStyleCnt="4">
        <dgm:presLayoutVars>
          <dgm:bulletEnabled val="1"/>
        </dgm:presLayoutVars>
      </dgm:prSet>
      <dgm:spPr/>
    </dgm:pt>
    <dgm:pt modelId="{72DA56DD-229A-4DEA-A715-40B3BCF2FE08}" type="pres">
      <dgm:prSet presAssocID="{53E47E56-86C6-4F6D-9996-4E1B615AAFE3}" presName="FourNodes_3" presStyleLbl="node1" presStyleIdx="2" presStyleCnt="4">
        <dgm:presLayoutVars>
          <dgm:bulletEnabled val="1"/>
        </dgm:presLayoutVars>
      </dgm:prSet>
      <dgm:spPr/>
    </dgm:pt>
    <dgm:pt modelId="{C8526917-CE9F-4BD3-A5E8-FE59AF270A08}" type="pres">
      <dgm:prSet presAssocID="{53E47E56-86C6-4F6D-9996-4E1B615AAFE3}" presName="FourNodes_4" presStyleLbl="node1" presStyleIdx="3" presStyleCnt="4">
        <dgm:presLayoutVars>
          <dgm:bulletEnabled val="1"/>
        </dgm:presLayoutVars>
      </dgm:prSet>
      <dgm:spPr/>
    </dgm:pt>
    <dgm:pt modelId="{EE2FB0C3-A819-483F-A50B-B7DB3BFB9A18}" type="pres">
      <dgm:prSet presAssocID="{53E47E56-86C6-4F6D-9996-4E1B615AAFE3}" presName="FourConn_1-2" presStyleLbl="fgAccFollowNode1" presStyleIdx="0" presStyleCnt="3">
        <dgm:presLayoutVars>
          <dgm:bulletEnabled val="1"/>
        </dgm:presLayoutVars>
      </dgm:prSet>
      <dgm:spPr/>
    </dgm:pt>
    <dgm:pt modelId="{E9F0B88E-A933-4C0E-A3BE-932043F422CF}" type="pres">
      <dgm:prSet presAssocID="{53E47E56-86C6-4F6D-9996-4E1B615AAFE3}" presName="FourConn_2-3" presStyleLbl="fgAccFollowNode1" presStyleIdx="1" presStyleCnt="3">
        <dgm:presLayoutVars>
          <dgm:bulletEnabled val="1"/>
        </dgm:presLayoutVars>
      </dgm:prSet>
      <dgm:spPr/>
    </dgm:pt>
    <dgm:pt modelId="{8F1CE96A-8575-485C-B470-5D788B0A5FD3}" type="pres">
      <dgm:prSet presAssocID="{53E47E56-86C6-4F6D-9996-4E1B615AAFE3}" presName="FourConn_3-4" presStyleLbl="fgAccFollowNode1" presStyleIdx="2" presStyleCnt="3">
        <dgm:presLayoutVars>
          <dgm:bulletEnabled val="1"/>
        </dgm:presLayoutVars>
      </dgm:prSet>
      <dgm:spPr/>
    </dgm:pt>
    <dgm:pt modelId="{E84B7BDD-05F9-43D6-B73B-5C4E914E20D4}" type="pres">
      <dgm:prSet presAssocID="{53E47E56-86C6-4F6D-9996-4E1B615AAFE3}" presName="FourNodes_1_text" presStyleLbl="node1" presStyleIdx="3" presStyleCnt="4">
        <dgm:presLayoutVars>
          <dgm:bulletEnabled val="1"/>
        </dgm:presLayoutVars>
      </dgm:prSet>
      <dgm:spPr/>
    </dgm:pt>
    <dgm:pt modelId="{EAEE1B43-936E-4A87-B420-73AC6E456AF8}" type="pres">
      <dgm:prSet presAssocID="{53E47E56-86C6-4F6D-9996-4E1B615AAFE3}" presName="FourNodes_2_text" presStyleLbl="node1" presStyleIdx="3" presStyleCnt="4">
        <dgm:presLayoutVars>
          <dgm:bulletEnabled val="1"/>
        </dgm:presLayoutVars>
      </dgm:prSet>
      <dgm:spPr/>
    </dgm:pt>
    <dgm:pt modelId="{8C2F3B26-6CE3-404A-B822-C584E169A0DE}" type="pres">
      <dgm:prSet presAssocID="{53E47E56-86C6-4F6D-9996-4E1B615AAFE3}" presName="FourNodes_3_text" presStyleLbl="node1" presStyleIdx="3" presStyleCnt="4">
        <dgm:presLayoutVars>
          <dgm:bulletEnabled val="1"/>
        </dgm:presLayoutVars>
      </dgm:prSet>
      <dgm:spPr/>
    </dgm:pt>
    <dgm:pt modelId="{F10B6DFE-370C-433B-9672-EC1F1C22A560}" type="pres">
      <dgm:prSet presAssocID="{53E47E56-86C6-4F6D-9996-4E1B615AAFE3}" presName="FourNodes_4_text" presStyleLbl="node1" presStyleIdx="3" presStyleCnt="4">
        <dgm:presLayoutVars>
          <dgm:bulletEnabled val="1"/>
        </dgm:presLayoutVars>
      </dgm:prSet>
      <dgm:spPr/>
    </dgm:pt>
  </dgm:ptLst>
  <dgm:cxnLst>
    <dgm:cxn modelId="{37080D05-7BB0-49FB-A296-F4C7FBB2D19B}" type="presOf" srcId="{11305295-6D29-4AB6-A882-073A662897ED}" destId="{EE2FB0C3-A819-483F-A50B-B7DB3BFB9A18}" srcOrd="0" destOrd="0" presId="urn:microsoft.com/office/officeart/2005/8/layout/vProcess5"/>
    <dgm:cxn modelId="{85A7783E-D885-4DF2-A27B-FC7A6ECF736B}" type="presOf" srcId="{1BA33090-BE4F-4888-903A-B8E0BCE53322}" destId="{8C2F3B26-6CE3-404A-B822-C584E169A0DE}" srcOrd="1" destOrd="0" presId="urn:microsoft.com/office/officeart/2005/8/layout/vProcess5"/>
    <dgm:cxn modelId="{C43B8E3F-06CF-435A-A5E0-288B97B777B8}" srcId="{53E47E56-86C6-4F6D-9996-4E1B615AAFE3}" destId="{AA4D3599-1F94-400F-8259-DBBD68149BC6}" srcOrd="3" destOrd="0" parTransId="{04CCFFF0-29F7-4A25-8639-57DDBB309C40}" sibTransId="{5B14F105-637C-41E0-8B9B-E61C2387230A}"/>
    <dgm:cxn modelId="{8769923F-A889-447C-80BD-B2AA6E809172}" type="presOf" srcId="{5669C1A6-CEF6-46B1-ADD7-953B0404A2BB}" destId="{A5BCC675-E7DA-4F22-A407-C0F17C418F3A}" srcOrd="0" destOrd="0" presId="urn:microsoft.com/office/officeart/2005/8/layout/vProcess5"/>
    <dgm:cxn modelId="{0A42FC60-A040-4390-86D2-11D6EEDAB366}" type="presOf" srcId="{AA4D3599-1F94-400F-8259-DBBD68149BC6}" destId="{C8526917-CE9F-4BD3-A5E8-FE59AF270A08}" srcOrd="0" destOrd="0" presId="urn:microsoft.com/office/officeart/2005/8/layout/vProcess5"/>
    <dgm:cxn modelId="{96436242-F293-45EE-AFEE-67EF2E3D797E}" srcId="{53E47E56-86C6-4F6D-9996-4E1B615AAFE3}" destId="{5172C7D9-9301-4E32-8DA4-F47D00A5C683}" srcOrd="1" destOrd="0" parTransId="{AC683B17-0953-4EA8-B891-15578FBD762A}" sibTransId="{3C234C60-6C8B-432D-83D8-9127E4A06A35}"/>
    <dgm:cxn modelId="{862C616F-C86F-4149-B543-FBE8340E057A}" type="presOf" srcId="{5669C1A6-CEF6-46B1-ADD7-953B0404A2BB}" destId="{E84B7BDD-05F9-43D6-B73B-5C4E914E20D4}" srcOrd="1" destOrd="0" presId="urn:microsoft.com/office/officeart/2005/8/layout/vProcess5"/>
    <dgm:cxn modelId="{626EAD4F-8497-4FC3-A8B1-505A79B3D6E7}" type="presOf" srcId="{42C79BDD-C53A-4247-94DC-43B02A2D6C1F}" destId="{8F1CE96A-8575-485C-B470-5D788B0A5FD3}" srcOrd="0" destOrd="0" presId="urn:microsoft.com/office/officeart/2005/8/layout/vProcess5"/>
    <dgm:cxn modelId="{08610B57-C084-4285-AD61-5F0551DB1DE3}" srcId="{53E47E56-86C6-4F6D-9996-4E1B615AAFE3}" destId="{1BA33090-BE4F-4888-903A-B8E0BCE53322}" srcOrd="2" destOrd="0" parTransId="{8018E3FF-ECF8-4BCE-8C50-277CA5563643}" sibTransId="{42C79BDD-C53A-4247-94DC-43B02A2D6C1F}"/>
    <dgm:cxn modelId="{E9606877-1C25-431E-B472-56821E7AA4F2}" type="presOf" srcId="{53E47E56-86C6-4F6D-9996-4E1B615AAFE3}" destId="{20E56D7F-463D-4EE9-BC0A-9885293B76E3}" srcOrd="0" destOrd="0" presId="urn:microsoft.com/office/officeart/2005/8/layout/vProcess5"/>
    <dgm:cxn modelId="{5CC22887-1AE5-44BC-9F15-5421060009DF}" type="presOf" srcId="{5172C7D9-9301-4E32-8DA4-F47D00A5C683}" destId="{EAEE1B43-936E-4A87-B420-73AC6E456AF8}" srcOrd="1" destOrd="0" presId="urn:microsoft.com/office/officeart/2005/8/layout/vProcess5"/>
    <dgm:cxn modelId="{3B5811A3-CD98-4226-9CE0-41A2EC909081}" type="presOf" srcId="{1BA33090-BE4F-4888-903A-B8E0BCE53322}" destId="{72DA56DD-229A-4DEA-A715-40B3BCF2FE08}" srcOrd="0" destOrd="0" presId="urn:microsoft.com/office/officeart/2005/8/layout/vProcess5"/>
    <dgm:cxn modelId="{5C2CFFAB-A871-4E11-8267-2B95B70292FD}" srcId="{53E47E56-86C6-4F6D-9996-4E1B615AAFE3}" destId="{5669C1A6-CEF6-46B1-ADD7-953B0404A2BB}" srcOrd="0" destOrd="0" parTransId="{4DDDD3A2-A7C0-4369-89C2-163E16870CC3}" sibTransId="{11305295-6D29-4AB6-A882-073A662897ED}"/>
    <dgm:cxn modelId="{96CFE8CD-DE77-479C-BBE2-5DC0880FD4B3}" type="presOf" srcId="{5172C7D9-9301-4E32-8DA4-F47D00A5C683}" destId="{2B0438E3-0368-452C-A33F-17394961F7DE}" srcOrd="0" destOrd="0" presId="urn:microsoft.com/office/officeart/2005/8/layout/vProcess5"/>
    <dgm:cxn modelId="{8F1289D2-FDE8-4F9E-9519-B5EB54A14B5D}" type="presOf" srcId="{3C234C60-6C8B-432D-83D8-9127E4A06A35}" destId="{E9F0B88E-A933-4C0E-A3BE-932043F422CF}" srcOrd="0" destOrd="0" presId="urn:microsoft.com/office/officeart/2005/8/layout/vProcess5"/>
    <dgm:cxn modelId="{80E58FF4-5199-4CB6-AA1D-6FF23EDDA08D}" type="presOf" srcId="{AA4D3599-1F94-400F-8259-DBBD68149BC6}" destId="{F10B6DFE-370C-433B-9672-EC1F1C22A560}" srcOrd="1" destOrd="0" presId="urn:microsoft.com/office/officeart/2005/8/layout/vProcess5"/>
    <dgm:cxn modelId="{DEA2631A-2F31-403F-A1FE-C7649AF1356A}" type="presParOf" srcId="{20E56D7F-463D-4EE9-BC0A-9885293B76E3}" destId="{36543064-BFE6-48CB-B7A3-8868DB3C3663}" srcOrd="0" destOrd="0" presId="urn:microsoft.com/office/officeart/2005/8/layout/vProcess5"/>
    <dgm:cxn modelId="{CF2A694A-2747-4C7F-8248-79CEC9EFC6BC}" type="presParOf" srcId="{20E56D7F-463D-4EE9-BC0A-9885293B76E3}" destId="{A5BCC675-E7DA-4F22-A407-C0F17C418F3A}" srcOrd="1" destOrd="0" presId="urn:microsoft.com/office/officeart/2005/8/layout/vProcess5"/>
    <dgm:cxn modelId="{4D6195F5-6D29-4EE5-9243-0E012D5657D6}" type="presParOf" srcId="{20E56D7F-463D-4EE9-BC0A-9885293B76E3}" destId="{2B0438E3-0368-452C-A33F-17394961F7DE}" srcOrd="2" destOrd="0" presId="urn:microsoft.com/office/officeart/2005/8/layout/vProcess5"/>
    <dgm:cxn modelId="{7F24B981-FE84-4F83-A46F-9529772FC52E}" type="presParOf" srcId="{20E56D7F-463D-4EE9-BC0A-9885293B76E3}" destId="{72DA56DD-229A-4DEA-A715-40B3BCF2FE08}" srcOrd="3" destOrd="0" presId="urn:microsoft.com/office/officeart/2005/8/layout/vProcess5"/>
    <dgm:cxn modelId="{B10F6803-8EC3-4755-926F-427EB0518909}" type="presParOf" srcId="{20E56D7F-463D-4EE9-BC0A-9885293B76E3}" destId="{C8526917-CE9F-4BD3-A5E8-FE59AF270A08}" srcOrd="4" destOrd="0" presId="urn:microsoft.com/office/officeart/2005/8/layout/vProcess5"/>
    <dgm:cxn modelId="{2D1BB330-EBE1-49E1-A758-FF451CAC86FA}" type="presParOf" srcId="{20E56D7F-463D-4EE9-BC0A-9885293B76E3}" destId="{EE2FB0C3-A819-483F-A50B-B7DB3BFB9A18}" srcOrd="5" destOrd="0" presId="urn:microsoft.com/office/officeart/2005/8/layout/vProcess5"/>
    <dgm:cxn modelId="{0214D99B-AA2F-4E72-B852-46F19B0D5398}" type="presParOf" srcId="{20E56D7F-463D-4EE9-BC0A-9885293B76E3}" destId="{E9F0B88E-A933-4C0E-A3BE-932043F422CF}" srcOrd="6" destOrd="0" presId="urn:microsoft.com/office/officeart/2005/8/layout/vProcess5"/>
    <dgm:cxn modelId="{BD520420-1009-426B-A4C8-DCA35F4530EA}" type="presParOf" srcId="{20E56D7F-463D-4EE9-BC0A-9885293B76E3}" destId="{8F1CE96A-8575-485C-B470-5D788B0A5FD3}" srcOrd="7" destOrd="0" presId="urn:microsoft.com/office/officeart/2005/8/layout/vProcess5"/>
    <dgm:cxn modelId="{4112ECFF-1BB0-4247-8013-DFBCCE1DF1AB}" type="presParOf" srcId="{20E56D7F-463D-4EE9-BC0A-9885293B76E3}" destId="{E84B7BDD-05F9-43D6-B73B-5C4E914E20D4}" srcOrd="8" destOrd="0" presId="urn:microsoft.com/office/officeart/2005/8/layout/vProcess5"/>
    <dgm:cxn modelId="{C48FA9A9-0690-49ED-8617-9964515A088B}" type="presParOf" srcId="{20E56D7F-463D-4EE9-BC0A-9885293B76E3}" destId="{EAEE1B43-936E-4A87-B420-73AC6E456AF8}" srcOrd="9" destOrd="0" presId="urn:microsoft.com/office/officeart/2005/8/layout/vProcess5"/>
    <dgm:cxn modelId="{844D883C-B4D0-472B-808D-1156FF0B474F}" type="presParOf" srcId="{20E56D7F-463D-4EE9-BC0A-9885293B76E3}" destId="{8C2F3B26-6CE3-404A-B822-C584E169A0DE}" srcOrd="10" destOrd="0" presId="urn:microsoft.com/office/officeart/2005/8/layout/vProcess5"/>
    <dgm:cxn modelId="{497E7A1F-4B57-4099-9DC3-1BD75E615005}" type="presParOf" srcId="{20E56D7F-463D-4EE9-BC0A-9885293B76E3}" destId="{F10B6DFE-370C-433B-9672-EC1F1C22A56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25FC8-679B-487B-9D9C-A37A61202138}" type="doc">
      <dgm:prSet loTypeId="urn:microsoft.com/office/officeart/2005/8/layout/pyramid2" loCatId="list" qsTypeId="urn:microsoft.com/office/officeart/2005/8/quickstyle/simple1" qsCatId="simple" csTypeId="urn:microsoft.com/office/officeart/2005/8/colors/accent1_2" csCatId="accent1" phldr="1"/>
      <dgm:spPr/>
    </dgm:pt>
    <dgm:pt modelId="{A419B82A-A257-43B1-9425-A29559185E97}">
      <dgm:prSet phldrT="[Text]"/>
      <dgm:spPr/>
      <dgm:t>
        <a:bodyPr/>
        <a:lstStyle/>
        <a:p>
          <a:r>
            <a:rPr lang="en-US" dirty="0"/>
            <a:t>Alte </a:t>
          </a:r>
          <a:r>
            <a:rPr lang="en-US" dirty="0" err="1"/>
            <a:t>aspecte</a:t>
          </a:r>
          <a:r>
            <a:rPr lang="en-US" dirty="0"/>
            <a:t> </a:t>
          </a:r>
          <a:r>
            <a:rPr lang="en-US" dirty="0" err="1"/>
            <a:t>cuprinse</a:t>
          </a:r>
          <a:r>
            <a:rPr lang="en-US" dirty="0"/>
            <a:t> in </a:t>
          </a:r>
          <a:r>
            <a:rPr lang="en-US" dirty="0" err="1"/>
            <a:t>scrisoare</a:t>
          </a:r>
          <a:endParaRPr lang="en-GB" dirty="0"/>
        </a:p>
      </dgm:t>
    </dgm:pt>
    <dgm:pt modelId="{42435C00-58C7-4CEF-B5FB-BE06D2440CDF}" type="parTrans" cxnId="{C3163EB4-7496-4950-94C2-2BFA7FAC64C9}">
      <dgm:prSet/>
      <dgm:spPr/>
      <dgm:t>
        <a:bodyPr/>
        <a:lstStyle/>
        <a:p>
          <a:endParaRPr lang="en-GB"/>
        </a:p>
      </dgm:t>
    </dgm:pt>
    <dgm:pt modelId="{4A16658D-9EBC-4B8C-A86D-398F59416786}" type="sibTrans" cxnId="{C3163EB4-7496-4950-94C2-2BFA7FAC64C9}">
      <dgm:prSet/>
      <dgm:spPr/>
      <dgm:t>
        <a:bodyPr/>
        <a:lstStyle/>
        <a:p>
          <a:endParaRPr lang="en-GB"/>
        </a:p>
      </dgm:t>
    </dgm:pt>
    <dgm:pt modelId="{56DE69AA-4FD8-4A6B-8922-2765913FD341}">
      <dgm:prSet phldrT="[Text]"/>
      <dgm:spPr/>
      <dgm:t>
        <a:bodyPr/>
        <a:lstStyle/>
        <a:p>
          <a:r>
            <a:rPr lang="en-US" dirty="0" err="1"/>
            <a:t>Reinnoirea</a:t>
          </a:r>
          <a:r>
            <a:rPr lang="en-US" dirty="0"/>
            <a:t> </a:t>
          </a:r>
          <a:r>
            <a:rPr lang="en-US" dirty="0" err="1"/>
            <a:t>scrisorii</a:t>
          </a:r>
          <a:endParaRPr lang="en-GB" dirty="0"/>
        </a:p>
      </dgm:t>
    </dgm:pt>
    <dgm:pt modelId="{5871E6E8-DFB9-4EA3-A1C3-5C912B6DB23F}" type="parTrans" cxnId="{60E1834C-EEE1-4E14-8FA1-4436DA30CC43}">
      <dgm:prSet/>
      <dgm:spPr/>
      <dgm:t>
        <a:bodyPr/>
        <a:lstStyle/>
        <a:p>
          <a:endParaRPr lang="en-GB"/>
        </a:p>
      </dgm:t>
    </dgm:pt>
    <dgm:pt modelId="{71930EEB-73F9-48DF-91D1-B58C8B701883}" type="sibTrans" cxnId="{60E1834C-EEE1-4E14-8FA1-4436DA30CC43}">
      <dgm:prSet/>
      <dgm:spPr/>
      <dgm:t>
        <a:bodyPr/>
        <a:lstStyle/>
        <a:p>
          <a:endParaRPr lang="en-GB"/>
        </a:p>
      </dgm:t>
    </dgm:pt>
    <dgm:pt modelId="{71C4454F-30D0-4578-85EA-60A2B3CF36D7}">
      <dgm:prSet phldrT="[Text]"/>
      <dgm:spPr/>
      <dgm:t>
        <a:bodyPr/>
        <a:lstStyle/>
        <a:p>
          <a:r>
            <a:rPr lang="en-US" dirty="0" err="1"/>
            <a:t>Misiuni</a:t>
          </a:r>
          <a:r>
            <a:rPr lang="en-US" dirty="0"/>
            <a:t> </a:t>
          </a:r>
          <a:r>
            <a:rPr lang="en-US" dirty="0" err="1"/>
            <a:t>recurente</a:t>
          </a:r>
          <a:endParaRPr lang="en-GB" dirty="0"/>
        </a:p>
      </dgm:t>
    </dgm:pt>
    <dgm:pt modelId="{DD3CC2D7-8DE8-4786-AF9F-C220AAEFBC6D}" type="parTrans" cxnId="{FFB14C5E-2064-4179-B02B-545160BBFBC7}">
      <dgm:prSet/>
      <dgm:spPr/>
      <dgm:t>
        <a:bodyPr/>
        <a:lstStyle/>
        <a:p>
          <a:endParaRPr lang="en-GB"/>
        </a:p>
      </dgm:t>
    </dgm:pt>
    <dgm:pt modelId="{C4F94773-0083-4D91-A949-3289564ABB2B}" type="sibTrans" cxnId="{FFB14C5E-2064-4179-B02B-545160BBFBC7}">
      <dgm:prSet/>
      <dgm:spPr/>
      <dgm:t>
        <a:bodyPr/>
        <a:lstStyle/>
        <a:p>
          <a:endParaRPr lang="en-GB"/>
        </a:p>
      </dgm:t>
    </dgm:pt>
    <dgm:pt modelId="{31A07523-5771-4AC5-8AC3-53F300AE3B18}" type="pres">
      <dgm:prSet presAssocID="{7B425FC8-679B-487B-9D9C-A37A61202138}" presName="compositeShape" presStyleCnt="0">
        <dgm:presLayoutVars>
          <dgm:dir/>
          <dgm:resizeHandles/>
        </dgm:presLayoutVars>
      </dgm:prSet>
      <dgm:spPr/>
    </dgm:pt>
    <dgm:pt modelId="{112C299B-4C10-4996-9B76-45E5ECA78A13}" type="pres">
      <dgm:prSet presAssocID="{7B425FC8-679B-487B-9D9C-A37A61202138}" presName="pyramid" presStyleLbl="node1" presStyleIdx="0" presStyleCnt="1"/>
      <dgm:spPr/>
    </dgm:pt>
    <dgm:pt modelId="{2BDC5A3C-9E08-415B-8296-28BC7E577023}" type="pres">
      <dgm:prSet presAssocID="{7B425FC8-679B-487B-9D9C-A37A61202138}" presName="theList" presStyleCnt="0"/>
      <dgm:spPr/>
    </dgm:pt>
    <dgm:pt modelId="{DBCCA521-B6F7-4D06-B155-F5E01917C5D6}" type="pres">
      <dgm:prSet presAssocID="{A419B82A-A257-43B1-9425-A29559185E97}" presName="aNode" presStyleLbl="fgAcc1" presStyleIdx="0" presStyleCnt="3">
        <dgm:presLayoutVars>
          <dgm:bulletEnabled val="1"/>
        </dgm:presLayoutVars>
      </dgm:prSet>
      <dgm:spPr/>
    </dgm:pt>
    <dgm:pt modelId="{E53F72F5-6343-468E-8DAD-0CC7C3CC7050}" type="pres">
      <dgm:prSet presAssocID="{A419B82A-A257-43B1-9425-A29559185E97}" presName="aSpace" presStyleCnt="0"/>
      <dgm:spPr/>
    </dgm:pt>
    <dgm:pt modelId="{E73FA5D9-0169-4232-8945-70DD2CBD9FA7}" type="pres">
      <dgm:prSet presAssocID="{56DE69AA-4FD8-4A6B-8922-2765913FD341}" presName="aNode" presStyleLbl="fgAcc1" presStyleIdx="1" presStyleCnt="3">
        <dgm:presLayoutVars>
          <dgm:bulletEnabled val="1"/>
        </dgm:presLayoutVars>
      </dgm:prSet>
      <dgm:spPr/>
    </dgm:pt>
    <dgm:pt modelId="{65CB426B-2361-4FDD-8403-935AEFFEB5D6}" type="pres">
      <dgm:prSet presAssocID="{56DE69AA-4FD8-4A6B-8922-2765913FD341}" presName="aSpace" presStyleCnt="0"/>
      <dgm:spPr/>
    </dgm:pt>
    <dgm:pt modelId="{E37EF32F-B251-4EF0-8F35-4B46DCBA4D53}" type="pres">
      <dgm:prSet presAssocID="{71C4454F-30D0-4578-85EA-60A2B3CF36D7}" presName="aNode" presStyleLbl="fgAcc1" presStyleIdx="2" presStyleCnt="3">
        <dgm:presLayoutVars>
          <dgm:bulletEnabled val="1"/>
        </dgm:presLayoutVars>
      </dgm:prSet>
      <dgm:spPr/>
    </dgm:pt>
    <dgm:pt modelId="{E50685E4-AC38-4569-B4F6-5A2F7B743BA5}" type="pres">
      <dgm:prSet presAssocID="{71C4454F-30D0-4578-85EA-60A2B3CF36D7}" presName="aSpace" presStyleCnt="0"/>
      <dgm:spPr/>
    </dgm:pt>
  </dgm:ptLst>
  <dgm:cxnLst>
    <dgm:cxn modelId="{8497211E-0826-432F-9105-D5BEC43C8619}" type="presOf" srcId="{56DE69AA-4FD8-4A6B-8922-2765913FD341}" destId="{E73FA5D9-0169-4232-8945-70DD2CBD9FA7}" srcOrd="0" destOrd="0" presId="urn:microsoft.com/office/officeart/2005/8/layout/pyramid2"/>
    <dgm:cxn modelId="{FFB14C5E-2064-4179-B02B-545160BBFBC7}" srcId="{7B425FC8-679B-487B-9D9C-A37A61202138}" destId="{71C4454F-30D0-4578-85EA-60A2B3CF36D7}" srcOrd="2" destOrd="0" parTransId="{DD3CC2D7-8DE8-4786-AF9F-C220AAEFBC6D}" sibTransId="{C4F94773-0083-4D91-A949-3289564ABB2B}"/>
    <dgm:cxn modelId="{60E1834C-EEE1-4E14-8FA1-4436DA30CC43}" srcId="{7B425FC8-679B-487B-9D9C-A37A61202138}" destId="{56DE69AA-4FD8-4A6B-8922-2765913FD341}" srcOrd="1" destOrd="0" parTransId="{5871E6E8-DFB9-4EA3-A1C3-5C912B6DB23F}" sibTransId="{71930EEB-73F9-48DF-91D1-B58C8B701883}"/>
    <dgm:cxn modelId="{B6DDC84E-1FA7-4A4D-8B73-948343F94E35}" type="presOf" srcId="{71C4454F-30D0-4578-85EA-60A2B3CF36D7}" destId="{E37EF32F-B251-4EF0-8F35-4B46DCBA4D53}" srcOrd="0" destOrd="0" presId="urn:microsoft.com/office/officeart/2005/8/layout/pyramid2"/>
    <dgm:cxn modelId="{B5A2387F-F331-4109-AAD3-0F1208547AAE}" type="presOf" srcId="{A419B82A-A257-43B1-9425-A29559185E97}" destId="{DBCCA521-B6F7-4D06-B155-F5E01917C5D6}" srcOrd="0" destOrd="0" presId="urn:microsoft.com/office/officeart/2005/8/layout/pyramid2"/>
    <dgm:cxn modelId="{C65590AB-B4F0-4F8C-8A0C-F7D04740068E}" type="presOf" srcId="{7B425FC8-679B-487B-9D9C-A37A61202138}" destId="{31A07523-5771-4AC5-8AC3-53F300AE3B18}" srcOrd="0" destOrd="0" presId="urn:microsoft.com/office/officeart/2005/8/layout/pyramid2"/>
    <dgm:cxn modelId="{C3163EB4-7496-4950-94C2-2BFA7FAC64C9}" srcId="{7B425FC8-679B-487B-9D9C-A37A61202138}" destId="{A419B82A-A257-43B1-9425-A29559185E97}" srcOrd="0" destOrd="0" parTransId="{42435C00-58C7-4CEF-B5FB-BE06D2440CDF}" sibTransId="{4A16658D-9EBC-4B8C-A86D-398F59416786}"/>
    <dgm:cxn modelId="{4961BE95-F80D-4FE6-B035-FF976FF79087}" type="presParOf" srcId="{31A07523-5771-4AC5-8AC3-53F300AE3B18}" destId="{112C299B-4C10-4996-9B76-45E5ECA78A13}" srcOrd="0" destOrd="0" presId="urn:microsoft.com/office/officeart/2005/8/layout/pyramid2"/>
    <dgm:cxn modelId="{8AC8A05A-9F07-4993-ABB1-CEAFF00A5532}" type="presParOf" srcId="{31A07523-5771-4AC5-8AC3-53F300AE3B18}" destId="{2BDC5A3C-9E08-415B-8296-28BC7E577023}" srcOrd="1" destOrd="0" presId="urn:microsoft.com/office/officeart/2005/8/layout/pyramid2"/>
    <dgm:cxn modelId="{7E8CACA0-005E-47E8-92ED-742B5513E2AF}" type="presParOf" srcId="{2BDC5A3C-9E08-415B-8296-28BC7E577023}" destId="{DBCCA521-B6F7-4D06-B155-F5E01917C5D6}" srcOrd="0" destOrd="0" presId="urn:microsoft.com/office/officeart/2005/8/layout/pyramid2"/>
    <dgm:cxn modelId="{66ED4BAE-4A18-4D07-9433-3A50CD8158AA}" type="presParOf" srcId="{2BDC5A3C-9E08-415B-8296-28BC7E577023}" destId="{E53F72F5-6343-468E-8DAD-0CC7C3CC7050}" srcOrd="1" destOrd="0" presId="urn:microsoft.com/office/officeart/2005/8/layout/pyramid2"/>
    <dgm:cxn modelId="{3263DC90-5D20-4236-9711-7B73D558383A}" type="presParOf" srcId="{2BDC5A3C-9E08-415B-8296-28BC7E577023}" destId="{E73FA5D9-0169-4232-8945-70DD2CBD9FA7}" srcOrd="2" destOrd="0" presId="urn:microsoft.com/office/officeart/2005/8/layout/pyramid2"/>
    <dgm:cxn modelId="{E20118CB-EC30-4DE3-BD4A-4FB3980670AA}" type="presParOf" srcId="{2BDC5A3C-9E08-415B-8296-28BC7E577023}" destId="{65CB426B-2361-4FDD-8403-935AEFFEB5D6}" srcOrd="3" destOrd="0" presId="urn:microsoft.com/office/officeart/2005/8/layout/pyramid2"/>
    <dgm:cxn modelId="{9E37A5D7-DC64-41ED-B223-1DA569DC540A}" type="presParOf" srcId="{2BDC5A3C-9E08-415B-8296-28BC7E577023}" destId="{E37EF32F-B251-4EF0-8F35-4B46DCBA4D53}" srcOrd="4" destOrd="0" presId="urn:microsoft.com/office/officeart/2005/8/layout/pyramid2"/>
    <dgm:cxn modelId="{5AB92D45-EC5F-402A-BF71-C71E5569D323}" type="presParOf" srcId="{2BDC5A3C-9E08-415B-8296-28BC7E577023}" destId="{E50685E4-AC38-4569-B4F6-5A2F7B743BA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2A494-329F-44E8-8816-7ABF6AD449EB}"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FD0475C-A55D-4956-A4EF-383BEAF4F5C9}">
      <dgm:prSet phldrT="[Text]" custT="1"/>
      <dgm:spPr/>
      <dgm:t>
        <a:bodyPr/>
        <a:lstStyle/>
        <a:p>
          <a:r>
            <a:rPr lang="ro-RO" sz="1400" b="1" dirty="0" err="1"/>
            <a:t>Obţinerea</a:t>
          </a:r>
          <a:r>
            <a:rPr lang="ro-RO" sz="1400" b="1" dirty="0"/>
            <a:t> </a:t>
          </a:r>
          <a:r>
            <a:rPr lang="en-US" sz="1400" b="1" dirty="0"/>
            <a:t>de </a:t>
          </a:r>
          <a:r>
            <a:rPr lang="en-US" sz="1400" b="1" dirty="0" err="1"/>
            <a:t>catre</a:t>
          </a:r>
          <a:r>
            <a:rPr lang="en-US" sz="1400" b="1" dirty="0"/>
            <a:t> auditor a </a:t>
          </a:r>
          <a:r>
            <a:rPr lang="ro-RO" sz="1400" b="1" dirty="0"/>
            <a:t>unei asigurări limitate</a:t>
          </a:r>
          <a:r>
            <a:rPr lang="en-US" sz="1400" dirty="0"/>
            <a:t> (</a:t>
          </a:r>
          <a:r>
            <a:rPr lang="ro-RO" sz="1400" dirty="0"/>
            <a:t> în </a:t>
          </a:r>
          <a:r>
            <a:rPr lang="en-US" sz="1400" dirty="0"/>
            <a:t>special </a:t>
          </a:r>
          <a:r>
            <a:rPr lang="ro-RO" sz="1400" dirty="0"/>
            <a:t>prin inter­vievări </a:t>
          </a:r>
          <a:r>
            <a:rPr lang="ro-RO" sz="1400" dirty="0" err="1"/>
            <a:t>şi</a:t>
          </a:r>
          <a:r>
            <a:rPr lang="ro-RO" sz="1400" dirty="0"/>
            <a:t> proceduri analitice</a:t>
          </a:r>
          <a:r>
            <a:rPr lang="en-US" sz="1400" dirty="0"/>
            <a:t>)</a:t>
          </a:r>
          <a:r>
            <a:rPr lang="ro-RO" sz="1400" dirty="0"/>
            <a:t> </a:t>
          </a:r>
          <a:r>
            <a:rPr lang="en-US" sz="1400" dirty="0" err="1"/>
            <a:t>privind</a:t>
          </a:r>
          <a:r>
            <a:rPr lang="ro-RO" sz="1400" dirty="0"/>
            <a:t> măsura în care </a:t>
          </a:r>
          <a:r>
            <a:rPr lang="ro-RO" sz="1400" dirty="0" err="1"/>
            <a:t>situaţiile</a:t>
          </a:r>
          <a:r>
            <a:rPr lang="ro-RO" sz="1400" dirty="0"/>
            <a:t> financiare ca întreg sunt lipsite de denaturări semnificative, </a:t>
          </a:r>
          <a:r>
            <a:rPr lang="en-US" sz="1400" dirty="0" err="1"/>
            <a:t>pentru</a:t>
          </a:r>
          <a:r>
            <a:rPr lang="en-US" sz="1400" dirty="0"/>
            <a:t> a </a:t>
          </a:r>
          <a:r>
            <a:rPr lang="en-US" sz="1400" dirty="0" err="1"/>
            <a:t>putea</a:t>
          </a:r>
          <a:r>
            <a:rPr lang="ro-RO" sz="1400" dirty="0"/>
            <a:t> să exprime o concluzie dacă a luat </a:t>
          </a:r>
          <a:r>
            <a:rPr lang="ro-RO" sz="1400" dirty="0" err="1"/>
            <a:t>cunoştinţă</a:t>
          </a:r>
          <a:r>
            <a:rPr lang="ro-RO" sz="1400" dirty="0"/>
            <a:t> de aspecte care să îl determine să creadă că </a:t>
          </a:r>
          <a:r>
            <a:rPr lang="ro-RO" sz="1400" dirty="0" err="1"/>
            <a:t>situaţiile</a:t>
          </a:r>
          <a:r>
            <a:rPr lang="ro-RO" sz="1400" dirty="0"/>
            <a:t> financiare nu sunt întocmite, sub toate aspectele semnificative, în conformitate cu un cadru de raportare financiară aplicabil; </a:t>
          </a:r>
          <a:endParaRPr lang="en-GB" sz="1400" dirty="0"/>
        </a:p>
      </dgm:t>
    </dgm:pt>
    <dgm:pt modelId="{B53867C2-7F33-451F-BBAA-22BAD2E45C16}" type="parTrans" cxnId="{6D9ABD14-24AE-4EAC-8CA1-D39B2F23C810}">
      <dgm:prSet/>
      <dgm:spPr/>
      <dgm:t>
        <a:bodyPr/>
        <a:lstStyle/>
        <a:p>
          <a:endParaRPr lang="en-GB" sz="2000"/>
        </a:p>
      </dgm:t>
    </dgm:pt>
    <dgm:pt modelId="{65E79202-2F2C-493F-AA22-599A52D656E9}" type="sibTrans" cxnId="{6D9ABD14-24AE-4EAC-8CA1-D39B2F23C810}">
      <dgm:prSet/>
      <dgm:spPr/>
      <dgm:t>
        <a:bodyPr/>
        <a:lstStyle/>
        <a:p>
          <a:endParaRPr lang="en-GB" sz="2000"/>
        </a:p>
      </dgm:t>
    </dgm:pt>
    <dgm:pt modelId="{4008D56D-63D7-438B-9D17-E797D6703AB5}">
      <dgm:prSet phldrT="[Text]" custT="1"/>
      <dgm:spPr/>
      <dgm:t>
        <a:bodyPr/>
        <a:lstStyle/>
        <a:p>
          <a:r>
            <a:rPr lang="ro-RO" sz="1400" b="1" dirty="0"/>
            <a:t>Raportarea pe marginea </a:t>
          </a:r>
          <a:r>
            <a:rPr lang="ro-RO" sz="1400" b="1" dirty="0" err="1"/>
            <a:t>situaţiilor</a:t>
          </a:r>
          <a:r>
            <a:rPr lang="ro-RO" sz="1400" b="1" dirty="0"/>
            <a:t> financiare ca întreg </a:t>
          </a:r>
          <a:r>
            <a:rPr lang="ro-RO" sz="1400" b="1" dirty="0" err="1"/>
            <a:t>şi</a:t>
          </a:r>
          <a:r>
            <a:rPr lang="ro-RO" sz="1400" b="1" dirty="0"/>
            <a:t> comunicarea</a:t>
          </a:r>
          <a:r>
            <a:rPr lang="ro-RO" sz="1400" dirty="0"/>
            <a:t>, conform </a:t>
          </a:r>
          <a:r>
            <a:rPr lang="ro-RO" sz="1400" dirty="0" err="1"/>
            <a:t>cerinţelor</a:t>
          </a:r>
          <a:r>
            <a:rPr lang="ro-RO" sz="1400" dirty="0"/>
            <a:t> ISRE.</a:t>
          </a:r>
          <a:endParaRPr lang="en-GB" sz="1400" dirty="0"/>
        </a:p>
      </dgm:t>
    </dgm:pt>
    <dgm:pt modelId="{FF708185-51E7-443A-AD28-9A0C00AC2003}" type="parTrans" cxnId="{DF0EBDB5-0F6F-47A1-8D1D-18E49055188C}">
      <dgm:prSet/>
      <dgm:spPr/>
      <dgm:t>
        <a:bodyPr/>
        <a:lstStyle/>
        <a:p>
          <a:endParaRPr lang="en-GB" sz="2000"/>
        </a:p>
      </dgm:t>
    </dgm:pt>
    <dgm:pt modelId="{A50D404A-3B68-44FD-91EC-1B871D6226B9}" type="sibTrans" cxnId="{DF0EBDB5-0F6F-47A1-8D1D-18E49055188C}">
      <dgm:prSet/>
      <dgm:spPr/>
      <dgm:t>
        <a:bodyPr/>
        <a:lstStyle/>
        <a:p>
          <a:endParaRPr lang="en-GB" sz="2000"/>
        </a:p>
      </dgm:t>
    </dgm:pt>
    <dgm:pt modelId="{19FB1014-0326-4B27-9CA3-363628641678}" type="pres">
      <dgm:prSet presAssocID="{33E2A494-329F-44E8-8816-7ABF6AD449EB}" presName="Name0" presStyleCnt="0">
        <dgm:presLayoutVars>
          <dgm:chMax val="7"/>
          <dgm:chPref val="7"/>
          <dgm:dir/>
        </dgm:presLayoutVars>
      </dgm:prSet>
      <dgm:spPr/>
    </dgm:pt>
    <dgm:pt modelId="{D6D53A31-1757-44F7-8D76-B18699BADF08}" type="pres">
      <dgm:prSet presAssocID="{33E2A494-329F-44E8-8816-7ABF6AD449EB}" presName="Name1" presStyleCnt="0"/>
      <dgm:spPr/>
    </dgm:pt>
    <dgm:pt modelId="{02762E21-859D-4E79-AA5B-D246B4437D0E}" type="pres">
      <dgm:prSet presAssocID="{33E2A494-329F-44E8-8816-7ABF6AD449EB}" presName="cycle" presStyleCnt="0"/>
      <dgm:spPr/>
    </dgm:pt>
    <dgm:pt modelId="{85ED373D-B703-4452-B90C-DBFFFB0E887E}" type="pres">
      <dgm:prSet presAssocID="{33E2A494-329F-44E8-8816-7ABF6AD449EB}" presName="srcNode" presStyleLbl="node1" presStyleIdx="0" presStyleCnt="2"/>
      <dgm:spPr/>
    </dgm:pt>
    <dgm:pt modelId="{326B6C6E-F306-4CB1-ADB3-3D87F6502C79}" type="pres">
      <dgm:prSet presAssocID="{33E2A494-329F-44E8-8816-7ABF6AD449EB}" presName="conn" presStyleLbl="parChTrans1D2" presStyleIdx="0" presStyleCnt="1"/>
      <dgm:spPr/>
    </dgm:pt>
    <dgm:pt modelId="{4A91C6EA-BF01-4BD3-A0C3-9BC0C86259A6}" type="pres">
      <dgm:prSet presAssocID="{33E2A494-329F-44E8-8816-7ABF6AD449EB}" presName="extraNode" presStyleLbl="node1" presStyleIdx="0" presStyleCnt="2"/>
      <dgm:spPr/>
    </dgm:pt>
    <dgm:pt modelId="{6B1F78C8-389A-451C-AE40-5236C353FBB8}" type="pres">
      <dgm:prSet presAssocID="{33E2A494-329F-44E8-8816-7ABF6AD449EB}" presName="dstNode" presStyleLbl="node1" presStyleIdx="0" presStyleCnt="2"/>
      <dgm:spPr/>
    </dgm:pt>
    <dgm:pt modelId="{33BAB27B-B4B4-4896-8381-0C374B1EAD6C}" type="pres">
      <dgm:prSet presAssocID="{3FD0475C-A55D-4956-A4EF-383BEAF4F5C9}" presName="text_1" presStyleLbl="node1" presStyleIdx="0" presStyleCnt="2">
        <dgm:presLayoutVars>
          <dgm:bulletEnabled val="1"/>
        </dgm:presLayoutVars>
      </dgm:prSet>
      <dgm:spPr/>
    </dgm:pt>
    <dgm:pt modelId="{F49746FA-6CAF-4AFF-B4B3-1A5A4E417C49}" type="pres">
      <dgm:prSet presAssocID="{3FD0475C-A55D-4956-A4EF-383BEAF4F5C9}" presName="accent_1" presStyleCnt="0"/>
      <dgm:spPr/>
    </dgm:pt>
    <dgm:pt modelId="{8C02C42F-ACDA-4B41-A07E-7A854DBD9D04}" type="pres">
      <dgm:prSet presAssocID="{3FD0475C-A55D-4956-A4EF-383BEAF4F5C9}" presName="accentRepeatNode" presStyleLbl="solidFgAcc1" presStyleIdx="0" presStyleCnt="2"/>
      <dgm:spPr/>
    </dgm:pt>
    <dgm:pt modelId="{23192DCB-E3EE-4EDD-946A-DE37D2348476}" type="pres">
      <dgm:prSet presAssocID="{4008D56D-63D7-438B-9D17-E797D6703AB5}" presName="text_2" presStyleLbl="node1" presStyleIdx="1" presStyleCnt="2">
        <dgm:presLayoutVars>
          <dgm:bulletEnabled val="1"/>
        </dgm:presLayoutVars>
      </dgm:prSet>
      <dgm:spPr/>
    </dgm:pt>
    <dgm:pt modelId="{DD960713-142C-4578-BB2D-C06EC165D0DF}" type="pres">
      <dgm:prSet presAssocID="{4008D56D-63D7-438B-9D17-E797D6703AB5}" presName="accent_2" presStyleCnt="0"/>
      <dgm:spPr/>
    </dgm:pt>
    <dgm:pt modelId="{2D72EB1C-E785-4AA0-ADA7-263DD0841D3F}" type="pres">
      <dgm:prSet presAssocID="{4008D56D-63D7-438B-9D17-E797D6703AB5}" presName="accentRepeatNode" presStyleLbl="solidFgAcc1" presStyleIdx="1" presStyleCnt="2"/>
      <dgm:spPr/>
    </dgm:pt>
  </dgm:ptLst>
  <dgm:cxnLst>
    <dgm:cxn modelId="{6D9ABD14-24AE-4EAC-8CA1-D39B2F23C810}" srcId="{33E2A494-329F-44E8-8816-7ABF6AD449EB}" destId="{3FD0475C-A55D-4956-A4EF-383BEAF4F5C9}" srcOrd="0" destOrd="0" parTransId="{B53867C2-7F33-451F-BBAA-22BAD2E45C16}" sibTransId="{65E79202-2F2C-493F-AA22-599A52D656E9}"/>
    <dgm:cxn modelId="{17698A49-88A8-439F-BEFA-D52847A00BE8}" type="presOf" srcId="{3FD0475C-A55D-4956-A4EF-383BEAF4F5C9}" destId="{33BAB27B-B4B4-4896-8381-0C374B1EAD6C}" srcOrd="0" destOrd="0" presId="urn:microsoft.com/office/officeart/2008/layout/VerticalCurvedList"/>
    <dgm:cxn modelId="{C653DD7C-59A9-4BF9-AC1E-C68B1EF419CB}" type="presOf" srcId="{65E79202-2F2C-493F-AA22-599A52D656E9}" destId="{326B6C6E-F306-4CB1-ADB3-3D87F6502C79}" srcOrd="0" destOrd="0" presId="urn:microsoft.com/office/officeart/2008/layout/VerticalCurvedList"/>
    <dgm:cxn modelId="{65ED6C98-C722-477A-B7E8-9DD9FB805BFB}" type="presOf" srcId="{4008D56D-63D7-438B-9D17-E797D6703AB5}" destId="{23192DCB-E3EE-4EDD-946A-DE37D2348476}" srcOrd="0" destOrd="0" presId="urn:microsoft.com/office/officeart/2008/layout/VerticalCurvedList"/>
    <dgm:cxn modelId="{DF0EBDB5-0F6F-47A1-8D1D-18E49055188C}" srcId="{33E2A494-329F-44E8-8816-7ABF6AD449EB}" destId="{4008D56D-63D7-438B-9D17-E797D6703AB5}" srcOrd="1" destOrd="0" parTransId="{FF708185-51E7-443A-AD28-9A0C00AC2003}" sibTransId="{A50D404A-3B68-44FD-91EC-1B871D6226B9}"/>
    <dgm:cxn modelId="{B7BA0EF7-104B-4222-9BC5-1CAC54063E5F}" type="presOf" srcId="{33E2A494-329F-44E8-8816-7ABF6AD449EB}" destId="{19FB1014-0326-4B27-9CA3-363628641678}" srcOrd="0" destOrd="0" presId="urn:microsoft.com/office/officeart/2008/layout/VerticalCurvedList"/>
    <dgm:cxn modelId="{73AFAE9A-2152-47EE-AAAF-219EB5F99A1E}" type="presParOf" srcId="{19FB1014-0326-4B27-9CA3-363628641678}" destId="{D6D53A31-1757-44F7-8D76-B18699BADF08}" srcOrd="0" destOrd="0" presId="urn:microsoft.com/office/officeart/2008/layout/VerticalCurvedList"/>
    <dgm:cxn modelId="{2165D966-4FDC-4947-BB6F-A87ED8FFBADF}" type="presParOf" srcId="{D6D53A31-1757-44F7-8D76-B18699BADF08}" destId="{02762E21-859D-4E79-AA5B-D246B4437D0E}" srcOrd="0" destOrd="0" presId="urn:microsoft.com/office/officeart/2008/layout/VerticalCurvedList"/>
    <dgm:cxn modelId="{839368E1-CC97-4414-8DAE-F5EC87F29AE0}" type="presParOf" srcId="{02762E21-859D-4E79-AA5B-D246B4437D0E}" destId="{85ED373D-B703-4452-B90C-DBFFFB0E887E}" srcOrd="0" destOrd="0" presId="urn:microsoft.com/office/officeart/2008/layout/VerticalCurvedList"/>
    <dgm:cxn modelId="{6EB90264-2B26-4341-98F8-E0771CCE3B9D}" type="presParOf" srcId="{02762E21-859D-4E79-AA5B-D246B4437D0E}" destId="{326B6C6E-F306-4CB1-ADB3-3D87F6502C79}" srcOrd="1" destOrd="0" presId="urn:microsoft.com/office/officeart/2008/layout/VerticalCurvedList"/>
    <dgm:cxn modelId="{00283F2A-276A-4DC4-9E82-E72D89B6437A}" type="presParOf" srcId="{02762E21-859D-4E79-AA5B-D246B4437D0E}" destId="{4A91C6EA-BF01-4BD3-A0C3-9BC0C86259A6}" srcOrd="2" destOrd="0" presId="urn:microsoft.com/office/officeart/2008/layout/VerticalCurvedList"/>
    <dgm:cxn modelId="{BD038122-2EFD-45B2-82D5-3F4883C42A8E}" type="presParOf" srcId="{02762E21-859D-4E79-AA5B-D246B4437D0E}" destId="{6B1F78C8-389A-451C-AE40-5236C353FBB8}" srcOrd="3" destOrd="0" presId="urn:microsoft.com/office/officeart/2008/layout/VerticalCurvedList"/>
    <dgm:cxn modelId="{C59B04BA-F750-4755-A43D-BBCDDE8ED022}" type="presParOf" srcId="{D6D53A31-1757-44F7-8D76-B18699BADF08}" destId="{33BAB27B-B4B4-4896-8381-0C374B1EAD6C}" srcOrd="1" destOrd="0" presId="urn:microsoft.com/office/officeart/2008/layout/VerticalCurvedList"/>
    <dgm:cxn modelId="{D7CFB894-D8AA-4395-980A-74E50AC54B42}" type="presParOf" srcId="{D6D53A31-1757-44F7-8D76-B18699BADF08}" destId="{F49746FA-6CAF-4AFF-B4B3-1A5A4E417C49}" srcOrd="2" destOrd="0" presId="urn:microsoft.com/office/officeart/2008/layout/VerticalCurvedList"/>
    <dgm:cxn modelId="{8AB72507-4798-4EC9-8A88-9B04FAD70C70}" type="presParOf" srcId="{F49746FA-6CAF-4AFF-B4B3-1A5A4E417C49}" destId="{8C02C42F-ACDA-4B41-A07E-7A854DBD9D04}" srcOrd="0" destOrd="0" presId="urn:microsoft.com/office/officeart/2008/layout/VerticalCurvedList"/>
    <dgm:cxn modelId="{56EB8704-707C-44B3-B392-AFFAC32A3976}" type="presParOf" srcId="{D6D53A31-1757-44F7-8D76-B18699BADF08}" destId="{23192DCB-E3EE-4EDD-946A-DE37D2348476}" srcOrd="3" destOrd="0" presId="urn:microsoft.com/office/officeart/2008/layout/VerticalCurvedList"/>
    <dgm:cxn modelId="{DCFDD596-AB4B-410F-AF02-C487A5E0FD8C}" type="presParOf" srcId="{D6D53A31-1757-44F7-8D76-B18699BADF08}" destId="{DD960713-142C-4578-BB2D-C06EC165D0DF}" srcOrd="4" destOrd="0" presId="urn:microsoft.com/office/officeart/2008/layout/VerticalCurvedList"/>
    <dgm:cxn modelId="{64CCA3C1-4011-4DD8-8BD4-253284BE831E}" type="presParOf" srcId="{DD960713-142C-4578-BB2D-C06EC165D0DF}" destId="{2D72EB1C-E785-4AA0-ADA7-263DD0841D3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E92B1B-D0D2-4E84-940E-D1318183405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4439AA13-7D27-4658-8D53-FAE6B9C8C0F7}">
      <dgm:prSet phldrT="[Text]"/>
      <dgm:spPr/>
      <dgm:t>
        <a:bodyPr/>
        <a:lstStyle/>
        <a:p>
          <a:r>
            <a:rPr lang="en-US" dirty="0" err="1"/>
            <a:t>Independenta</a:t>
          </a:r>
          <a:endParaRPr lang="en-GB" dirty="0"/>
        </a:p>
      </dgm:t>
    </dgm:pt>
    <dgm:pt modelId="{1CFCB88F-D040-4EB3-B959-330CE66B7FDF}" type="parTrans" cxnId="{6B5DD795-8302-4451-86AD-37E27C23CFD9}">
      <dgm:prSet/>
      <dgm:spPr/>
      <dgm:t>
        <a:bodyPr/>
        <a:lstStyle/>
        <a:p>
          <a:endParaRPr lang="en-GB"/>
        </a:p>
      </dgm:t>
    </dgm:pt>
    <dgm:pt modelId="{5EBF8B63-A6CA-426D-AB18-C787A9A3A61D}" type="sibTrans" cxnId="{6B5DD795-8302-4451-86AD-37E27C23CFD9}">
      <dgm:prSet/>
      <dgm:spPr/>
      <dgm:t>
        <a:bodyPr/>
        <a:lstStyle/>
        <a:p>
          <a:endParaRPr lang="en-GB"/>
        </a:p>
      </dgm:t>
    </dgm:pt>
    <dgm:pt modelId="{D9B15471-66B5-4692-95A7-8811AE8B1813}">
      <dgm:prSet phldrT="[Text]"/>
      <dgm:spPr/>
      <dgm:t>
        <a:bodyPr/>
        <a:lstStyle/>
        <a:p>
          <a:r>
            <a:rPr lang="en-US" dirty="0" err="1"/>
            <a:t>Respectarea</a:t>
          </a:r>
          <a:r>
            <a:rPr lang="en-US" dirty="0"/>
            <a:t> </a:t>
          </a:r>
          <a:r>
            <a:rPr lang="en-US" dirty="0" err="1"/>
            <a:t>principiilor</a:t>
          </a:r>
          <a:r>
            <a:rPr lang="en-US" dirty="0"/>
            <a:t> </a:t>
          </a:r>
          <a:r>
            <a:rPr lang="en-US" dirty="0" err="1"/>
            <a:t>fundamentale</a:t>
          </a:r>
          <a:endParaRPr lang="en-GB" dirty="0"/>
        </a:p>
      </dgm:t>
    </dgm:pt>
    <dgm:pt modelId="{3B0CE089-36C6-4A4E-9605-BB86BE44B4BC}" type="parTrans" cxnId="{5DE21335-2F9D-4932-946C-260E2B54F976}">
      <dgm:prSet/>
      <dgm:spPr/>
      <dgm:t>
        <a:bodyPr/>
        <a:lstStyle/>
        <a:p>
          <a:endParaRPr lang="en-GB"/>
        </a:p>
      </dgm:t>
    </dgm:pt>
    <dgm:pt modelId="{A2FDBEAC-98AE-4746-88C5-5008C5BA87A2}" type="sibTrans" cxnId="{5DE21335-2F9D-4932-946C-260E2B54F976}">
      <dgm:prSet/>
      <dgm:spPr/>
      <dgm:t>
        <a:bodyPr/>
        <a:lstStyle/>
        <a:p>
          <a:endParaRPr lang="en-GB"/>
        </a:p>
      </dgm:t>
    </dgm:pt>
    <dgm:pt modelId="{58758B44-94D8-44CD-B9DD-6B1839575FD4}">
      <dgm:prSet phldrT="[Text]"/>
      <dgm:spPr/>
      <dgm:t>
        <a:bodyPr/>
        <a:lstStyle/>
        <a:p>
          <a:r>
            <a:rPr lang="en-US" b="1" dirty="0"/>
            <a:t>I</a:t>
          </a:r>
          <a:r>
            <a:rPr lang="ro-RO" b="1" dirty="0" err="1"/>
            <a:t>dentific</a:t>
          </a:r>
          <a:r>
            <a:rPr lang="en-US" b="1" dirty="0" err="1"/>
            <a:t>ar</a:t>
          </a:r>
          <a:r>
            <a:rPr lang="ro-RO" b="1" dirty="0"/>
            <a:t>e</a:t>
          </a:r>
          <a:r>
            <a:rPr lang="en-US" b="1" dirty="0"/>
            <a:t>a</a:t>
          </a:r>
          <a:r>
            <a:rPr lang="ro-RO" b="1" dirty="0"/>
            <a:t> </a:t>
          </a:r>
          <a:r>
            <a:rPr lang="ro-RO" b="1" dirty="0" err="1"/>
            <a:t>conflictel</a:t>
          </a:r>
          <a:r>
            <a:rPr lang="en-US" b="1" dirty="0"/>
            <a:t>or</a:t>
          </a:r>
          <a:r>
            <a:rPr lang="ro-RO" b="1" dirty="0"/>
            <a:t> de interese</a:t>
          </a:r>
          <a:r>
            <a:rPr lang="ro-RO" dirty="0"/>
            <a:t>, </a:t>
          </a:r>
          <a:r>
            <a:rPr lang="ro-RO" dirty="0" err="1"/>
            <a:t>evalu</a:t>
          </a:r>
          <a:r>
            <a:rPr lang="en-US" dirty="0"/>
            <a:t>rea</a:t>
          </a:r>
          <a:r>
            <a:rPr lang="ro-RO" dirty="0"/>
            <a:t> </a:t>
          </a:r>
          <a:r>
            <a:rPr lang="ro-RO" dirty="0" err="1"/>
            <a:t>importanţ</a:t>
          </a:r>
          <a:r>
            <a:rPr lang="en-US" dirty="0" err="1"/>
            <a:t>ei</a:t>
          </a:r>
          <a:r>
            <a:rPr lang="en-US" dirty="0"/>
            <a:t> </a:t>
          </a:r>
          <a:r>
            <a:rPr lang="en-US" dirty="0" err="1"/>
            <a:t>lor</a:t>
          </a:r>
          <a:r>
            <a:rPr lang="ro-RO" dirty="0"/>
            <a:t> </a:t>
          </a:r>
          <a:r>
            <a:rPr lang="ro-RO" dirty="0" err="1"/>
            <a:t>şi</a:t>
          </a:r>
          <a:r>
            <a:rPr lang="ro-RO" dirty="0"/>
            <a:t> </a:t>
          </a:r>
          <a:r>
            <a:rPr lang="en-US" dirty="0" err="1"/>
            <a:t>luarea</a:t>
          </a:r>
          <a:r>
            <a:rPr lang="en-US" dirty="0"/>
            <a:t> de</a:t>
          </a:r>
          <a:r>
            <a:rPr lang="ro-RO" dirty="0"/>
            <a:t> măsuri pentru eliminarea sau </a:t>
          </a:r>
          <a:r>
            <a:rPr lang="ro-RO" dirty="0" err="1"/>
            <a:t>micşorarea</a:t>
          </a:r>
          <a:r>
            <a:rPr lang="ro-RO" dirty="0"/>
            <a:t> acestora</a:t>
          </a:r>
          <a:endParaRPr lang="en-GB" dirty="0"/>
        </a:p>
      </dgm:t>
    </dgm:pt>
    <dgm:pt modelId="{70D38733-7F44-4F8F-87F1-7540A62D9476}" type="parTrans" cxnId="{395804C9-A613-49C7-8B28-FC4877781C30}">
      <dgm:prSet/>
      <dgm:spPr/>
      <dgm:t>
        <a:bodyPr/>
        <a:lstStyle/>
        <a:p>
          <a:endParaRPr lang="en-GB"/>
        </a:p>
      </dgm:t>
    </dgm:pt>
    <dgm:pt modelId="{7621F389-BF30-4262-AA9C-11D3AE9BC739}" type="sibTrans" cxnId="{395804C9-A613-49C7-8B28-FC4877781C30}">
      <dgm:prSet/>
      <dgm:spPr/>
      <dgm:t>
        <a:bodyPr/>
        <a:lstStyle/>
        <a:p>
          <a:endParaRPr lang="en-GB"/>
        </a:p>
      </dgm:t>
    </dgm:pt>
    <dgm:pt modelId="{FCB8B369-1791-4CF3-BAFC-038D9E138618}" type="pres">
      <dgm:prSet presAssocID="{41E92B1B-D0D2-4E84-940E-D13181834057}" presName="Name0" presStyleCnt="0">
        <dgm:presLayoutVars>
          <dgm:chMax val="7"/>
          <dgm:chPref val="7"/>
          <dgm:dir/>
        </dgm:presLayoutVars>
      </dgm:prSet>
      <dgm:spPr/>
    </dgm:pt>
    <dgm:pt modelId="{4DB63713-5E28-4879-AF6C-53FBE5C83388}" type="pres">
      <dgm:prSet presAssocID="{41E92B1B-D0D2-4E84-940E-D13181834057}" presName="Name1" presStyleCnt="0"/>
      <dgm:spPr/>
    </dgm:pt>
    <dgm:pt modelId="{50A221A8-00F4-4444-B255-849092712F03}" type="pres">
      <dgm:prSet presAssocID="{41E92B1B-D0D2-4E84-940E-D13181834057}" presName="cycle" presStyleCnt="0"/>
      <dgm:spPr/>
    </dgm:pt>
    <dgm:pt modelId="{0A17C1F1-DF3A-4A61-B9F1-F5F735F06FBD}" type="pres">
      <dgm:prSet presAssocID="{41E92B1B-D0D2-4E84-940E-D13181834057}" presName="srcNode" presStyleLbl="node1" presStyleIdx="0" presStyleCnt="3"/>
      <dgm:spPr/>
    </dgm:pt>
    <dgm:pt modelId="{1E1B4624-0A85-4461-9578-2E3C50BB720C}" type="pres">
      <dgm:prSet presAssocID="{41E92B1B-D0D2-4E84-940E-D13181834057}" presName="conn" presStyleLbl="parChTrans1D2" presStyleIdx="0" presStyleCnt="1"/>
      <dgm:spPr/>
    </dgm:pt>
    <dgm:pt modelId="{38277669-FE04-42E2-9133-71CFA29ACD1B}" type="pres">
      <dgm:prSet presAssocID="{41E92B1B-D0D2-4E84-940E-D13181834057}" presName="extraNode" presStyleLbl="node1" presStyleIdx="0" presStyleCnt="3"/>
      <dgm:spPr/>
    </dgm:pt>
    <dgm:pt modelId="{BDA36591-52B7-484C-B72B-C93031F13214}" type="pres">
      <dgm:prSet presAssocID="{41E92B1B-D0D2-4E84-940E-D13181834057}" presName="dstNode" presStyleLbl="node1" presStyleIdx="0" presStyleCnt="3"/>
      <dgm:spPr/>
    </dgm:pt>
    <dgm:pt modelId="{1D5A389D-DAA3-47FB-8087-49AC3016B354}" type="pres">
      <dgm:prSet presAssocID="{4439AA13-7D27-4658-8D53-FAE6B9C8C0F7}" presName="text_1" presStyleLbl="node1" presStyleIdx="0" presStyleCnt="3">
        <dgm:presLayoutVars>
          <dgm:bulletEnabled val="1"/>
        </dgm:presLayoutVars>
      </dgm:prSet>
      <dgm:spPr/>
    </dgm:pt>
    <dgm:pt modelId="{217EB824-9F98-4126-9375-DC1E891A8619}" type="pres">
      <dgm:prSet presAssocID="{4439AA13-7D27-4658-8D53-FAE6B9C8C0F7}" presName="accent_1" presStyleCnt="0"/>
      <dgm:spPr/>
    </dgm:pt>
    <dgm:pt modelId="{C2F5E1D5-BC00-4ED8-9C60-017AF579D7F7}" type="pres">
      <dgm:prSet presAssocID="{4439AA13-7D27-4658-8D53-FAE6B9C8C0F7}" presName="accentRepeatNode" presStyleLbl="solidFgAcc1" presStyleIdx="0" presStyleCnt="3"/>
      <dgm:spPr/>
    </dgm:pt>
    <dgm:pt modelId="{941BCAF5-3F40-49EF-807C-3E65A95FAE07}" type="pres">
      <dgm:prSet presAssocID="{D9B15471-66B5-4692-95A7-8811AE8B1813}" presName="text_2" presStyleLbl="node1" presStyleIdx="1" presStyleCnt="3">
        <dgm:presLayoutVars>
          <dgm:bulletEnabled val="1"/>
        </dgm:presLayoutVars>
      </dgm:prSet>
      <dgm:spPr/>
    </dgm:pt>
    <dgm:pt modelId="{CFBA6931-4FF4-41FC-8516-435C1C01D357}" type="pres">
      <dgm:prSet presAssocID="{D9B15471-66B5-4692-95A7-8811AE8B1813}" presName="accent_2" presStyleCnt="0"/>
      <dgm:spPr/>
    </dgm:pt>
    <dgm:pt modelId="{A4D6CAD1-70B5-4036-AFC9-AD6A65BC1C3E}" type="pres">
      <dgm:prSet presAssocID="{D9B15471-66B5-4692-95A7-8811AE8B1813}" presName="accentRepeatNode" presStyleLbl="solidFgAcc1" presStyleIdx="1" presStyleCnt="3"/>
      <dgm:spPr/>
    </dgm:pt>
    <dgm:pt modelId="{343FC3FC-2C3F-4AA1-B6B7-A5A6419B086C}" type="pres">
      <dgm:prSet presAssocID="{58758B44-94D8-44CD-B9DD-6B1839575FD4}" presName="text_3" presStyleLbl="node1" presStyleIdx="2" presStyleCnt="3">
        <dgm:presLayoutVars>
          <dgm:bulletEnabled val="1"/>
        </dgm:presLayoutVars>
      </dgm:prSet>
      <dgm:spPr/>
    </dgm:pt>
    <dgm:pt modelId="{E4925ED1-1D6A-4051-8A23-77973FB0AEA0}" type="pres">
      <dgm:prSet presAssocID="{58758B44-94D8-44CD-B9DD-6B1839575FD4}" presName="accent_3" presStyleCnt="0"/>
      <dgm:spPr/>
    </dgm:pt>
    <dgm:pt modelId="{159732F2-A178-488D-BC90-5BD7339C397C}" type="pres">
      <dgm:prSet presAssocID="{58758B44-94D8-44CD-B9DD-6B1839575FD4}" presName="accentRepeatNode" presStyleLbl="solidFgAcc1" presStyleIdx="2" presStyleCnt="3"/>
      <dgm:spPr/>
    </dgm:pt>
  </dgm:ptLst>
  <dgm:cxnLst>
    <dgm:cxn modelId="{5DE21335-2F9D-4932-946C-260E2B54F976}" srcId="{41E92B1B-D0D2-4E84-940E-D13181834057}" destId="{D9B15471-66B5-4692-95A7-8811AE8B1813}" srcOrd="1" destOrd="0" parTransId="{3B0CE089-36C6-4A4E-9605-BB86BE44B4BC}" sibTransId="{A2FDBEAC-98AE-4746-88C5-5008C5BA87A2}"/>
    <dgm:cxn modelId="{A0B07C3D-D648-4EEE-9221-8BBC28A6C8A9}" type="presOf" srcId="{4439AA13-7D27-4658-8D53-FAE6B9C8C0F7}" destId="{1D5A389D-DAA3-47FB-8087-49AC3016B354}" srcOrd="0" destOrd="0" presId="urn:microsoft.com/office/officeart/2008/layout/VerticalCurvedList"/>
    <dgm:cxn modelId="{0E86F55B-117B-4924-AFA6-79354C2C83FC}" type="presOf" srcId="{5EBF8B63-A6CA-426D-AB18-C787A9A3A61D}" destId="{1E1B4624-0A85-4461-9578-2E3C50BB720C}" srcOrd="0" destOrd="0" presId="urn:microsoft.com/office/officeart/2008/layout/VerticalCurvedList"/>
    <dgm:cxn modelId="{6B5DD795-8302-4451-86AD-37E27C23CFD9}" srcId="{41E92B1B-D0D2-4E84-940E-D13181834057}" destId="{4439AA13-7D27-4658-8D53-FAE6B9C8C0F7}" srcOrd="0" destOrd="0" parTransId="{1CFCB88F-D040-4EB3-B959-330CE66B7FDF}" sibTransId="{5EBF8B63-A6CA-426D-AB18-C787A9A3A61D}"/>
    <dgm:cxn modelId="{F82FFEA4-883B-4836-90C8-D0A347FECBDF}" type="presOf" srcId="{58758B44-94D8-44CD-B9DD-6B1839575FD4}" destId="{343FC3FC-2C3F-4AA1-B6B7-A5A6419B086C}" srcOrd="0" destOrd="0" presId="urn:microsoft.com/office/officeart/2008/layout/VerticalCurvedList"/>
    <dgm:cxn modelId="{395804C9-A613-49C7-8B28-FC4877781C30}" srcId="{41E92B1B-D0D2-4E84-940E-D13181834057}" destId="{58758B44-94D8-44CD-B9DD-6B1839575FD4}" srcOrd="2" destOrd="0" parTransId="{70D38733-7F44-4F8F-87F1-7540A62D9476}" sibTransId="{7621F389-BF30-4262-AA9C-11D3AE9BC739}"/>
    <dgm:cxn modelId="{BAC7B8EB-E284-4A78-92A7-E7DE0E73E756}" type="presOf" srcId="{D9B15471-66B5-4692-95A7-8811AE8B1813}" destId="{941BCAF5-3F40-49EF-807C-3E65A95FAE07}" srcOrd="0" destOrd="0" presId="urn:microsoft.com/office/officeart/2008/layout/VerticalCurvedList"/>
    <dgm:cxn modelId="{2EB316EE-9EEB-4F42-8B64-BD064ADFB2A1}" type="presOf" srcId="{41E92B1B-D0D2-4E84-940E-D13181834057}" destId="{FCB8B369-1791-4CF3-BAFC-038D9E138618}" srcOrd="0" destOrd="0" presId="urn:microsoft.com/office/officeart/2008/layout/VerticalCurvedList"/>
    <dgm:cxn modelId="{A4183F88-5693-4EC5-A410-A919A1BB0710}" type="presParOf" srcId="{FCB8B369-1791-4CF3-BAFC-038D9E138618}" destId="{4DB63713-5E28-4879-AF6C-53FBE5C83388}" srcOrd="0" destOrd="0" presId="urn:microsoft.com/office/officeart/2008/layout/VerticalCurvedList"/>
    <dgm:cxn modelId="{731DB648-CFEE-4FA8-9CB6-E175314D2B7A}" type="presParOf" srcId="{4DB63713-5E28-4879-AF6C-53FBE5C83388}" destId="{50A221A8-00F4-4444-B255-849092712F03}" srcOrd="0" destOrd="0" presId="urn:microsoft.com/office/officeart/2008/layout/VerticalCurvedList"/>
    <dgm:cxn modelId="{84318476-2179-4876-865E-A7CFF29DF012}" type="presParOf" srcId="{50A221A8-00F4-4444-B255-849092712F03}" destId="{0A17C1F1-DF3A-4A61-B9F1-F5F735F06FBD}" srcOrd="0" destOrd="0" presId="urn:microsoft.com/office/officeart/2008/layout/VerticalCurvedList"/>
    <dgm:cxn modelId="{744159E9-15E0-4B9D-9FE4-4DE9705DF8BB}" type="presParOf" srcId="{50A221A8-00F4-4444-B255-849092712F03}" destId="{1E1B4624-0A85-4461-9578-2E3C50BB720C}" srcOrd="1" destOrd="0" presId="urn:microsoft.com/office/officeart/2008/layout/VerticalCurvedList"/>
    <dgm:cxn modelId="{85F1B249-1FFE-4914-AD41-029671F10307}" type="presParOf" srcId="{50A221A8-00F4-4444-B255-849092712F03}" destId="{38277669-FE04-42E2-9133-71CFA29ACD1B}" srcOrd="2" destOrd="0" presId="urn:microsoft.com/office/officeart/2008/layout/VerticalCurvedList"/>
    <dgm:cxn modelId="{5AD15043-4699-45F4-A1B5-BD2B97B36D97}" type="presParOf" srcId="{50A221A8-00F4-4444-B255-849092712F03}" destId="{BDA36591-52B7-484C-B72B-C93031F13214}" srcOrd="3" destOrd="0" presId="urn:microsoft.com/office/officeart/2008/layout/VerticalCurvedList"/>
    <dgm:cxn modelId="{DE3BD8E5-494D-4E32-AC73-3DE7D58227BA}" type="presParOf" srcId="{4DB63713-5E28-4879-AF6C-53FBE5C83388}" destId="{1D5A389D-DAA3-47FB-8087-49AC3016B354}" srcOrd="1" destOrd="0" presId="urn:microsoft.com/office/officeart/2008/layout/VerticalCurvedList"/>
    <dgm:cxn modelId="{5E31732E-15CF-4A0F-B30A-4013A057723A}" type="presParOf" srcId="{4DB63713-5E28-4879-AF6C-53FBE5C83388}" destId="{217EB824-9F98-4126-9375-DC1E891A8619}" srcOrd="2" destOrd="0" presId="urn:microsoft.com/office/officeart/2008/layout/VerticalCurvedList"/>
    <dgm:cxn modelId="{1D0D330D-E861-4FCA-A692-4786714C0C12}" type="presParOf" srcId="{217EB824-9F98-4126-9375-DC1E891A8619}" destId="{C2F5E1D5-BC00-4ED8-9C60-017AF579D7F7}" srcOrd="0" destOrd="0" presId="urn:microsoft.com/office/officeart/2008/layout/VerticalCurvedList"/>
    <dgm:cxn modelId="{848FA4FC-E7A2-4223-AF7D-E4D91C9159AA}" type="presParOf" srcId="{4DB63713-5E28-4879-AF6C-53FBE5C83388}" destId="{941BCAF5-3F40-49EF-807C-3E65A95FAE07}" srcOrd="3" destOrd="0" presId="urn:microsoft.com/office/officeart/2008/layout/VerticalCurvedList"/>
    <dgm:cxn modelId="{E5C775A0-BE96-4107-B733-05AC162DE403}" type="presParOf" srcId="{4DB63713-5E28-4879-AF6C-53FBE5C83388}" destId="{CFBA6931-4FF4-41FC-8516-435C1C01D357}" srcOrd="4" destOrd="0" presId="urn:microsoft.com/office/officeart/2008/layout/VerticalCurvedList"/>
    <dgm:cxn modelId="{91B2A398-0D69-4EE2-A9BB-CAA6BC447E66}" type="presParOf" srcId="{CFBA6931-4FF4-41FC-8516-435C1C01D357}" destId="{A4D6CAD1-70B5-4036-AFC9-AD6A65BC1C3E}" srcOrd="0" destOrd="0" presId="urn:microsoft.com/office/officeart/2008/layout/VerticalCurvedList"/>
    <dgm:cxn modelId="{7FDCEDD9-C139-458D-89A0-6A9CFFD646F7}" type="presParOf" srcId="{4DB63713-5E28-4879-AF6C-53FBE5C83388}" destId="{343FC3FC-2C3F-4AA1-B6B7-A5A6419B086C}" srcOrd="5" destOrd="0" presId="urn:microsoft.com/office/officeart/2008/layout/VerticalCurvedList"/>
    <dgm:cxn modelId="{E5E9B1ED-B376-4114-B0D0-F7A724BBDBB9}" type="presParOf" srcId="{4DB63713-5E28-4879-AF6C-53FBE5C83388}" destId="{E4925ED1-1D6A-4051-8A23-77973FB0AEA0}" srcOrd="6" destOrd="0" presId="urn:microsoft.com/office/officeart/2008/layout/VerticalCurvedList"/>
    <dgm:cxn modelId="{808B4232-70F6-447E-A5D0-3D3666C099D0}" type="presParOf" srcId="{E4925ED1-1D6A-4051-8A23-77973FB0AEA0}" destId="{159732F2-A178-488D-BC90-5BD7339C39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3BE691-0456-4E87-A7A7-C083E0597C5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6EE3521-77DA-4B3D-9E70-3E49745ADCB9}">
      <dgm:prSet phldrT="[Text]"/>
      <dgm:spPr/>
      <dgm:t>
        <a:bodyPr/>
        <a:lstStyle/>
        <a:p>
          <a:r>
            <a:rPr lang="ro-RO" dirty="0"/>
            <a:t>Probe care sunt inconsecvente cu alte probe </a:t>
          </a:r>
          <a:r>
            <a:rPr lang="ro-RO" dirty="0" err="1"/>
            <a:t>obţinute</a:t>
          </a:r>
          <a:r>
            <a:rPr lang="ro-RO" dirty="0"/>
            <a:t>.</a:t>
          </a:r>
          <a:endParaRPr lang="en-GB" dirty="0"/>
        </a:p>
      </dgm:t>
    </dgm:pt>
    <dgm:pt modelId="{FC91CB27-6AEF-4816-A876-AE3C0809DFAA}" type="parTrans" cxnId="{A94234B2-334E-4B0C-8688-AF0BA6525797}">
      <dgm:prSet/>
      <dgm:spPr/>
      <dgm:t>
        <a:bodyPr/>
        <a:lstStyle/>
        <a:p>
          <a:endParaRPr lang="en-GB"/>
        </a:p>
      </dgm:t>
    </dgm:pt>
    <dgm:pt modelId="{1B2D1B68-6E2B-4A1F-9F6D-6631C6BE9F9E}" type="sibTrans" cxnId="{A94234B2-334E-4B0C-8688-AF0BA6525797}">
      <dgm:prSet/>
      <dgm:spPr/>
      <dgm:t>
        <a:bodyPr/>
        <a:lstStyle/>
        <a:p>
          <a:endParaRPr lang="en-GB"/>
        </a:p>
      </dgm:t>
    </dgm:pt>
    <dgm:pt modelId="{E410618E-2569-4FC2-8E23-7DB5EB3D7CFA}">
      <dgm:prSet phldrT="[Text]"/>
      <dgm:spPr/>
      <dgm:t>
        <a:bodyPr/>
        <a:lstStyle/>
        <a:p>
          <a:r>
            <a:rPr lang="ro-RO" dirty="0"/>
            <a:t>Orice alte </a:t>
          </a:r>
          <a:r>
            <a:rPr lang="ro-RO" dirty="0" err="1"/>
            <a:t>circumstanţe</a:t>
          </a:r>
          <a:r>
            <a:rPr lang="ro-RO" dirty="0"/>
            <a:t> care sugerează necesitatea unor proceduri suplimentare.</a:t>
          </a:r>
          <a:endParaRPr lang="en-GB" dirty="0"/>
        </a:p>
      </dgm:t>
    </dgm:pt>
    <dgm:pt modelId="{11BEFF7A-B13E-40F2-9B06-C1E2D1FC4DA7}" type="parTrans" cxnId="{075DB255-15F4-4929-885F-FFD842D23EAB}">
      <dgm:prSet/>
      <dgm:spPr/>
      <dgm:t>
        <a:bodyPr/>
        <a:lstStyle/>
        <a:p>
          <a:endParaRPr lang="en-GB"/>
        </a:p>
      </dgm:t>
    </dgm:pt>
    <dgm:pt modelId="{3F1D819F-8DF4-4F62-B657-B200A07FEC29}" type="sibTrans" cxnId="{075DB255-15F4-4929-885F-FFD842D23EAB}">
      <dgm:prSet/>
      <dgm:spPr/>
      <dgm:t>
        <a:bodyPr/>
        <a:lstStyle/>
        <a:p>
          <a:endParaRPr lang="en-GB"/>
        </a:p>
      </dgm:t>
    </dgm:pt>
    <dgm:pt modelId="{F5F042DD-A3F1-4789-8479-063527DDBEF7}">
      <dgm:prSet phldrT="[Text]"/>
      <dgm:spPr/>
      <dgm:t>
        <a:bodyPr/>
        <a:lstStyle/>
        <a:p>
          <a:r>
            <a:rPr lang="en-US" dirty="0"/>
            <a:t>S</a:t>
          </a:r>
          <a:r>
            <a:rPr lang="ro-RO" dirty="0" err="1"/>
            <a:t>emnale</a:t>
          </a:r>
          <a:r>
            <a:rPr lang="ro-RO" dirty="0"/>
            <a:t> contradictorii </a:t>
          </a:r>
          <a:r>
            <a:rPr lang="en-US" dirty="0" err="1"/>
            <a:t>privind</a:t>
          </a:r>
          <a:r>
            <a:rPr lang="ro-RO" dirty="0"/>
            <a:t> onestitatea </a:t>
          </a:r>
          <a:r>
            <a:rPr lang="ro-RO" dirty="0" err="1"/>
            <a:t>şi</a:t>
          </a:r>
          <a:r>
            <a:rPr lang="ro-RO" dirty="0"/>
            <a:t> integritatea conducerii </a:t>
          </a:r>
          <a:r>
            <a:rPr lang="ro-RO" dirty="0" err="1"/>
            <a:t>entităţii</a:t>
          </a:r>
          <a:r>
            <a:rPr lang="ro-RO" dirty="0"/>
            <a:t> </a:t>
          </a:r>
          <a:r>
            <a:rPr lang="ro-RO" dirty="0" err="1"/>
            <a:t>şi</a:t>
          </a:r>
          <a:r>
            <a:rPr lang="ro-RO" dirty="0"/>
            <a:t> a persoa­nelor responsabile cu </a:t>
          </a:r>
          <a:r>
            <a:rPr lang="ro-RO" dirty="0" err="1"/>
            <a:t>guvernanţa</a:t>
          </a:r>
          <a:r>
            <a:rPr lang="ro-RO" dirty="0"/>
            <a:t> (chiar în ciuda unei </a:t>
          </a:r>
          <a:r>
            <a:rPr lang="ro-RO" dirty="0" err="1"/>
            <a:t>experienţe</a:t>
          </a:r>
          <a:r>
            <a:rPr lang="ro-RO" dirty="0"/>
            <a:t> pozitive cu </a:t>
          </a:r>
          <a:r>
            <a:rPr lang="ro-RO" dirty="0" err="1"/>
            <a:t>aceştia</a:t>
          </a:r>
          <a:r>
            <a:rPr lang="ro-RO" dirty="0"/>
            <a:t>)</a:t>
          </a:r>
          <a:endParaRPr lang="en-GB" dirty="0"/>
        </a:p>
      </dgm:t>
    </dgm:pt>
    <dgm:pt modelId="{95C4CF0D-51A9-4741-98D3-7030203AC57C}" type="parTrans" cxnId="{A7586545-4199-4B71-878F-50C5A60C7750}">
      <dgm:prSet/>
      <dgm:spPr/>
      <dgm:t>
        <a:bodyPr/>
        <a:lstStyle/>
        <a:p>
          <a:endParaRPr lang="en-GB"/>
        </a:p>
      </dgm:t>
    </dgm:pt>
    <dgm:pt modelId="{857B7A37-6A16-4CA9-97F7-731A15A2E329}" type="sibTrans" cxnId="{A7586545-4199-4B71-878F-50C5A60C7750}">
      <dgm:prSet/>
      <dgm:spPr/>
      <dgm:t>
        <a:bodyPr/>
        <a:lstStyle/>
        <a:p>
          <a:endParaRPr lang="en-GB"/>
        </a:p>
      </dgm:t>
    </dgm:pt>
    <dgm:pt modelId="{6D14BA99-2CDC-4F59-8166-81CC4328424F}">
      <dgm:prSet/>
      <dgm:spPr/>
      <dgm:t>
        <a:bodyPr/>
        <a:lstStyle/>
        <a:p>
          <a:r>
            <a:rPr lang="ro-RO" dirty="0" err="1"/>
            <a:t>Informaţii</a:t>
          </a:r>
          <a:r>
            <a:rPr lang="ro-RO" dirty="0"/>
            <a:t> care pun în </a:t>
          </a:r>
          <a:r>
            <a:rPr lang="ro-RO" dirty="0" err="1"/>
            <a:t>discuţie</a:t>
          </a:r>
          <a:r>
            <a:rPr lang="ro-RO" dirty="0"/>
            <a:t> credibilitatea documentelor </a:t>
          </a:r>
          <a:r>
            <a:rPr lang="ro-RO" dirty="0" err="1"/>
            <a:t>şi</a:t>
          </a:r>
          <a:r>
            <a:rPr lang="ro-RO" dirty="0"/>
            <a:t> răspunsurile la intervievările ce vor fi utilizate drept probe</a:t>
          </a:r>
          <a:endParaRPr lang="en-GB" dirty="0"/>
        </a:p>
      </dgm:t>
    </dgm:pt>
    <dgm:pt modelId="{CD212D11-B0D1-4F4E-B1A9-9FE525DA6696}" type="parTrans" cxnId="{617E8B70-47C8-4DE8-A3D6-062DC1875F78}">
      <dgm:prSet/>
      <dgm:spPr/>
      <dgm:t>
        <a:bodyPr/>
        <a:lstStyle/>
        <a:p>
          <a:endParaRPr lang="en-GB"/>
        </a:p>
      </dgm:t>
    </dgm:pt>
    <dgm:pt modelId="{B99A306E-0753-4921-8502-8E51C199BFC4}" type="sibTrans" cxnId="{617E8B70-47C8-4DE8-A3D6-062DC1875F78}">
      <dgm:prSet/>
      <dgm:spPr/>
      <dgm:t>
        <a:bodyPr/>
        <a:lstStyle/>
        <a:p>
          <a:endParaRPr lang="en-GB"/>
        </a:p>
      </dgm:t>
    </dgm:pt>
    <dgm:pt modelId="{EEF11EC3-5561-4B27-AD8E-82E29F953CFE}">
      <dgm:prSet/>
      <dgm:spPr/>
      <dgm:t>
        <a:bodyPr/>
        <a:lstStyle/>
        <a:p>
          <a:r>
            <a:rPr lang="ro-RO" dirty="0" err="1"/>
            <a:t>Condiţiile</a:t>
          </a:r>
          <a:r>
            <a:rPr lang="ro-RO" dirty="0"/>
            <a:t> care pot indica o posibilă fraudă</a:t>
          </a:r>
          <a:endParaRPr lang="en-GB" dirty="0"/>
        </a:p>
      </dgm:t>
    </dgm:pt>
    <dgm:pt modelId="{67358A41-A0C3-4DEF-8D4F-24A537E06154}" type="parTrans" cxnId="{866F8EE4-382F-4236-918F-EE7B3C413CF7}">
      <dgm:prSet/>
      <dgm:spPr/>
      <dgm:t>
        <a:bodyPr/>
        <a:lstStyle/>
        <a:p>
          <a:endParaRPr lang="en-GB"/>
        </a:p>
      </dgm:t>
    </dgm:pt>
    <dgm:pt modelId="{D9ECE24F-0A13-49BC-86CA-D7E2958E6E3F}" type="sibTrans" cxnId="{866F8EE4-382F-4236-918F-EE7B3C413CF7}">
      <dgm:prSet/>
      <dgm:spPr/>
      <dgm:t>
        <a:bodyPr/>
        <a:lstStyle/>
        <a:p>
          <a:endParaRPr lang="en-GB"/>
        </a:p>
      </dgm:t>
    </dgm:pt>
    <dgm:pt modelId="{C1D5250F-71A1-4A27-BA6E-A37D49592486}" type="pres">
      <dgm:prSet presAssocID="{253BE691-0456-4E87-A7A7-C083E0597C52}" presName="Name0" presStyleCnt="0">
        <dgm:presLayoutVars>
          <dgm:chMax val="7"/>
          <dgm:chPref val="7"/>
          <dgm:dir/>
        </dgm:presLayoutVars>
      </dgm:prSet>
      <dgm:spPr/>
    </dgm:pt>
    <dgm:pt modelId="{2C74D544-95FB-48E9-8D49-CB0E740F4C5B}" type="pres">
      <dgm:prSet presAssocID="{253BE691-0456-4E87-A7A7-C083E0597C52}" presName="Name1" presStyleCnt="0"/>
      <dgm:spPr/>
    </dgm:pt>
    <dgm:pt modelId="{057120A9-37C3-4B39-98D5-294F3641F4A0}" type="pres">
      <dgm:prSet presAssocID="{253BE691-0456-4E87-A7A7-C083E0597C52}" presName="cycle" presStyleCnt="0"/>
      <dgm:spPr/>
    </dgm:pt>
    <dgm:pt modelId="{A886A0E0-1B92-4FE6-86A1-815F657426AA}" type="pres">
      <dgm:prSet presAssocID="{253BE691-0456-4E87-A7A7-C083E0597C52}" presName="srcNode" presStyleLbl="node1" presStyleIdx="0" presStyleCnt="5"/>
      <dgm:spPr/>
    </dgm:pt>
    <dgm:pt modelId="{A52E0A4D-F393-4E71-B9C2-EB2F66D48FBB}" type="pres">
      <dgm:prSet presAssocID="{253BE691-0456-4E87-A7A7-C083E0597C52}" presName="conn" presStyleLbl="parChTrans1D2" presStyleIdx="0" presStyleCnt="1"/>
      <dgm:spPr/>
    </dgm:pt>
    <dgm:pt modelId="{A99B2C34-CB88-4A67-B2BC-4A878C5B1102}" type="pres">
      <dgm:prSet presAssocID="{253BE691-0456-4E87-A7A7-C083E0597C52}" presName="extraNode" presStyleLbl="node1" presStyleIdx="0" presStyleCnt="5"/>
      <dgm:spPr/>
    </dgm:pt>
    <dgm:pt modelId="{F87A0CC7-BF71-4518-9D58-5AA3FE9C662E}" type="pres">
      <dgm:prSet presAssocID="{253BE691-0456-4E87-A7A7-C083E0597C52}" presName="dstNode" presStyleLbl="node1" presStyleIdx="0" presStyleCnt="5"/>
      <dgm:spPr/>
    </dgm:pt>
    <dgm:pt modelId="{03748CD4-B289-4898-90C6-1BB004C4DB96}" type="pres">
      <dgm:prSet presAssocID="{36EE3521-77DA-4B3D-9E70-3E49745ADCB9}" presName="text_1" presStyleLbl="node1" presStyleIdx="0" presStyleCnt="5">
        <dgm:presLayoutVars>
          <dgm:bulletEnabled val="1"/>
        </dgm:presLayoutVars>
      </dgm:prSet>
      <dgm:spPr/>
    </dgm:pt>
    <dgm:pt modelId="{73823466-5163-4727-9560-F15E2E3C2B68}" type="pres">
      <dgm:prSet presAssocID="{36EE3521-77DA-4B3D-9E70-3E49745ADCB9}" presName="accent_1" presStyleCnt="0"/>
      <dgm:spPr/>
    </dgm:pt>
    <dgm:pt modelId="{987E444B-BE3A-4854-B32F-913F9F18B770}" type="pres">
      <dgm:prSet presAssocID="{36EE3521-77DA-4B3D-9E70-3E49745ADCB9}" presName="accentRepeatNode" presStyleLbl="solidFgAcc1" presStyleIdx="0" presStyleCnt="5"/>
      <dgm:spPr/>
    </dgm:pt>
    <dgm:pt modelId="{DE220F40-F1EC-4B05-B82A-BB71C05712E1}" type="pres">
      <dgm:prSet presAssocID="{6D14BA99-2CDC-4F59-8166-81CC4328424F}" presName="text_2" presStyleLbl="node1" presStyleIdx="1" presStyleCnt="5">
        <dgm:presLayoutVars>
          <dgm:bulletEnabled val="1"/>
        </dgm:presLayoutVars>
      </dgm:prSet>
      <dgm:spPr/>
    </dgm:pt>
    <dgm:pt modelId="{C27CF364-BB11-4446-A709-D221E268B549}" type="pres">
      <dgm:prSet presAssocID="{6D14BA99-2CDC-4F59-8166-81CC4328424F}" presName="accent_2" presStyleCnt="0"/>
      <dgm:spPr/>
    </dgm:pt>
    <dgm:pt modelId="{916F4635-C0F5-478A-BEDC-E8A38AFBA354}" type="pres">
      <dgm:prSet presAssocID="{6D14BA99-2CDC-4F59-8166-81CC4328424F}" presName="accentRepeatNode" presStyleLbl="solidFgAcc1" presStyleIdx="1" presStyleCnt="5"/>
      <dgm:spPr/>
    </dgm:pt>
    <dgm:pt modelId="{CC5372E1-4B9E-4056-803C-17F03A202645}" type="pres">
      <dgm:prSet presAssocID="{EEF11EC3-5561-4B27-AD8E-82E29F953CFE}" presName="text_3" presStyleLbl="node1" presStyleIdx="2" presStyleCnt="5">
        <dgm:presLayoutVars>
          <dgm:bulletEnabled val="1"/>
        </dgm:presLayoutVars>
      </dgm:prSet>
      <dgm:spPr/>
    </dgm:pt>
    <dgm:pt modelId="{6994FC4D-FBE5-44EC-AD0E-A0923174F9AB}" type="pres">
      <dgm:prSet presAssocID="{EEF11EC3-5561-4B27-AD8E-82E29F953CFE}" presName="accent_3" presStyleCnt="0"/>
      <dgm:spPr/>
    </dgm:pt>
    <dgm:pt modelId="{B854CFF6-3EC4-4163-B434-B277BDDC42A7}" type="pres">
      <dgm:prSet presAssocID="{EEF11EC3-5561-4B27-AD8E-82E29F953CFE}" presName="accentRepeatNode" presStyleLbl="solidFgAcc1" presStyleIdx="2" presStyleCnt="5"/>
      <dgm:spPr/>
    </dgm:pt>
    <dgm:pt modelId="{4D565490-82A6-4C9A-8ABB-C64E61D5FE65}" type="pres">
      <dgm:prSet presAssocID="{E410618E-2569-4FC2-8E23-7DB5EB3D7CFA}" presName="text_4" presStyleLbl="node1" presStyleIdx="3" presStyleCnt="5">
        <dgm:presLayoutVars>
          <dgm:bulletEnabled val="1"/>
        </dgm:presLayoutVars>
      </dgm:prSet>
      <dgm:spPr/>
    </dgm:pt>
    <dgm:pt modelId="{7656016A-490D-469B-9AC2-F133E430375C}" type="pres">
      <dgm:prSet presAssocID="{E410618E-2569-4FC2-8E23-7DB5EB3D7CFA}" presName="accent_4" presStyleCnt="0"/>
      <dgm:spPr/>
    </dgm:pt>
    <dgm:pt modelId="{1D1DB34F-62C9-438F-93F0-B1C70077ED41}" type="pres">
      <dgm:prSet presAssocID="{E410618E-2569-4FC2-8E23-7DB5EB3D7CFA}" presName="accentRepeatNode" presStyleLbl="solidFgAcc1" presStyleIdx="3" presStyleCnt="5"/>
      <dgm:spPr/>
    </dgm:pt>
    <dgm:pt modelId="{22930F07-86AE-4623-B1D5-5CF65A0388AE}" type="pres">
      <dgm:prSet presAssocID="{F5F042DD-A3F1-4789-8479-063527DDBEF7}" presName="text_5" presStyleLbl="node1" presStyleIdx="4" presStyleCnt="5">
        <dgm:presLayoutVars>
          <dgm:bulletEnabled val="1"/>
        </dgm:presLayoutVars>
      </dgm:prSet>
      <dgm:spPr/>
    </dgm:pt>
    <dgm:pt modelId="{BAC5C439-4870-4FD2-B635-216D75D2FA6D}" type="pres">
      <dgm:prSet presAssocID="{F5F042DD-A3F1-4789-8479-063527DDBEF7}" presName="accent_5" presStyleCnt="0"/>
      <dgm:spPr/>
    </dgm:pt>
    <dgm:pt modelId="{96FFD4B4-5814-47E9-A81F-A950FCBC6DAD}" type="pres">
      <dgm:prSet presAssocID="{F5F042DD-A3F1-4789-8479-063527DDBEF7}" presName="accentRepeatNode" presStyleLbl="solidFgAcc1" presStyleIdx="4" presStyleCnt="5"/>
      <dgm:spPr/>
    </dgm:pt>
  </dgm:ptLst>
  <dgm:cxnLst>
    <dgm:cxn modelId="{A7586545-4199-4B71-878F-50C5A60C7750}" srcId="{253BE691-0456-4E87-A7A7-C083E0597C52}" destId="{F5F042DD-A3F1-4789-8479-063527DDBEF7}" srcOrd="4" destOrd="0" parTransId="{95C4CF0D-51A9-4741-98D3-7030203AC57C}" sibTransId="{857B7A37-6A16-4CA9-97F7-731A15A2E329}"/>
    <dgm:cxn modelId="{617E8B70-47C8-4DE8-A3D6-062DC1875F78}" srcId="{253BE691-0456-4E87-A7A7-C083E0597C52}" destId="{6D14BA99-2CDC-4F59-8166-81CC4328424F}" srcOrd="1" destOrd="0" parTransId="{CD212D11-B0D1-4F4E-B1A9-9FE525DA6696}" sibTransId="{B99A306E-0753-4921-8502-8E51C199BFC4}"/>
    <dgm:cxn modelId="{27F28651-14D4-4026-AEC6-B3F63864AA2E}" type="presOf" srcId="{6D14BA99-2CDC-4F59-8166-81CC4328424F}" destId="{DE220F40-F1EC-4B05-B82A-BB71C05712E1}" srcOrd="0" destOrd="0" presId="urn:microsoft.com/office/officeart/2008/layout/VerticalCurvedList"/>
    <dgm:cxn modelId="{075DB255-15F4-4929-885F-FFD842D23EAB}" srcId="{253BE691-0456-4E87-A7A7-C083E0597C52}" destId="{E410618E-2569-4FC2-8E23-7DB5EB3D7CFA}" srcOrd="3" destOrd="0" parTransId="{11BEFF7A-B13E-40F2-9B06-C1E2D1FC4DA7}" sibTransId="{3F1D819F-8DF4-4F62-B657-B200A07FEC29}"/>
    <dgm:cxn modelId="{18CF258D-B66D-464B-BF5B-575CDC4AD97D}" type="presOf" srcId="{F5F042DD-A3F1-4789-8479-063527DDBEF7}" destId="{22930F07-86AE-4623-B1D5-5CF65A0388AE}" srcOrd="0" destOrd="0" presId="urn:microsoft.com/office/officeart/2008/layout/VerticalCurvedList"/>
    <dgm:cxn modelId="{7CF6A88E-BB56-479A-9DC2-9766430F5B20}" type="presOf" srcId="{1B2D1B68-6E2B-4A1F-9F6D-6631C6BE9F9E}" destId="{A52E0A4D-F393-4E71-B9C2-EB2F66D48FBB}" srcOrd="0" destOrd="0" presId="urn:microsoft.com/office/officeart/2008/layout/VerticalCurvedList"/>
    <dgm:cxn modelId="{8EDE9F90-4291-45B2-8830-A7CA096F59BF}" type="presOf" srcId="{E410618E-2569-4FC2-8E23-7DB5EB3D7CFA}" destId="{4D565490-82A6-4C9A-8ABB-C64E61D5FE65}" srcOrd="0" destOrd="0" presId="urn:microsoft.com/office/officeart/2008/layout/VerticalCurvedList"/>
    <dgm:cxn modelId="{A94234B2-334E-4B0C-8688-AF0BA6525797}" srcId="{253BE691-0456-4E87-A7A7-C083E0597C52}" destId="{36EE3521-77DA-4B3D-9E70-3E49745ADCB9}" srcOrd="0" destOrd="0" parTransId="{FC91CB27-6AEF-4816-A876-AE3C0809DFAA}" sibTransId="{1B2D1B68-6E2B-4A1F-9F6D-6631C6BE9F9E}"/>
    <dgm:cxn modelId="{F89874B6-2B70-4FCF-8972-81988BD15DE2}" type="presOf" srcId="{EEF11EC3-5561-4B27-AD8E-82E29F953CFE}" destId="{CC5372E1-4B9E-4056-803C-17F03A202645}" srcOrd="0" destOrd="0" presId="urn:microsoft.com/office/officeart/2008/layout/VerticalCurvedList"/>
    <dgm:cxn modelId="{8F06EFD1-EABD-47D7-A805-F4B146C90650}" type="presOf" srcId="{36EE3521-77DA-4B3D-9E70-3E49745ADCB9}" destId="{03748CD4-B289-4898-90C6-1BB004C4DB96}" srcOrd="0" destOrd="0" presId="urn:microsoft.com/office/officeart/2008/layout/VerticalCurvedList"/>
    <dgm:cxn modelId="{668DB5DD-C292-41A3-8AC7-58EEC4E4F9FC}" type="presOf" srcId="{253BE691-0456-4E87-A7A7-C083E0597C52}" destId="{C1D5250F-71A1-4A27-BA6E-A37D49592486}" srcOrd="0" destOrd="0" presId="urn:microsoft.com/office/officeart/2008/layout/VerticalCurvedList"/>
    <dgm:cxn modelId="{866F8EE4-382F-4236-918F-EE7B3C413CF7}" srcId="{253BE691-0456-4E87-A7A7-C083E0597C52}" destId="{EEF11EC3-5561-4B27-AD8E-82E29F953CFE}" srcOrd="2" destOrd="0" parTransId="{67358A41-A0C3-4DEF-8D4F-24A537E06154}" sibTransId="{D9ECE24F-0A13-49BC-86CA-D7E2958E6E3F}"/>
    <dgm:cxn modelId="{83FA99FD-7ED5-4281-87FE-6E3264556CA9}" type="presParOf" srcId="{C1D5250F-71A1-4A27-BA6E-A37D49592486}" destId="{2C74D544-95FB-48E9-8D49-CB0E740F4C5B}" srcOrd="0" destOrd="0" presId="urn:microsoft.com/office/officeart/2008/layout/VerticalCurvedList"/>
    <dgm:cxn modelId="{DD79D35F-29F6-40A8-B595-DAC8505D1647}" type="presParOf" srcId="{2C74D544-95FB-48E9-8D49-CB0E740F4C5B}" destId="{057120A9-37C3-4B39-98D5-294F3641F4A0}" srcOrd="0" destOrd="0" presId="urn:microsoft.com/office/officeart/2008/layout/VerticalCurvedList"/>
    <dgm:cxn modelId="{E989422C-E10F-43DA-A056-DD9F42AD651A}" type="presParOf" srcId="{057120A9-37C3-4B39-98D5-294F3641F4A0}" destId="{A886A0E0-1B92-4FE6-86A1-815F657426AA}" srcOrd="0" destOrd="0" presId="urn:microsoft.com/office/officeart/2008/layout/VerticalCurvedList"/>
    <dgm:cxn modelId="{F214FF22-A232-41EE-BC18-51118E5E7C20}" type="presParOf" srcId="{057120A9-37C3-4B39-98D5-294F3641F4A0}" destId="{A52E0A4D-F393-4E71-B9C2-EB2F66D48FBB}" srcOrd="1" destOrd="0" presId="urn:microsoft.com/office/officeart/2008/layout/VerticalCurvedList"/>
    <dgm:cxn modelId="{F7C89BD2-7E80-4976-8B70-31AC1D1C5D10}" type="presParOf" srcId="{057120A9-37C3-4B39-98D5-294F3641F4A0}" destId="{A99B2C34-CB88-4A67-B2BC-4A878C5B1102}" srcOrd="2" destOrd="0" presId="urn:microsoft.com/office/officeart/2008/layout/VerticalCurvedList"/>
    <dgm:cxn modelId="{65E20E08-7BFE-4C68-B854-232F302A7BBE}" type="presParOf" srcId="{057120A9-37C3-4B39-98D5-294F3641F4A0}" destId="{F87A0CC7-BF71-4518-9D58-5AA3FE9C662E}" srcOrd="3" destOrd="0" presId="urn:microsoft.com/office/officeart/2008/layout/VerticalCurvedList"/>
    <dgm:cxn modelId="{5F739440-CA48-415F-ADAF-E7A73CE1CDA5}" type="presParOf" srcId="{2C74D544-95FB-48E9-8D49-CB0E740F4C5B}" destId="{03748CD4-B289-4898-90C6-1BB004C4DB96}" srcOrd="1" destOrd="0" presId="urn:microsoft.com/office/officeart/2008/layout/VerticalCurvedList"/>
    <dgm:cxn modelId="{4E171A02-54C1-431D-AADB-211CA442CF34}" type="presParOf" srcId="{2C74D544-95FB-48E9-8D49-CB0E740F4C5B}" destId="{73823466-5163-4727-9560-F15E2E3C2B68}" srcOrd="2" destOrd="0" presId="urn:microsoft.com/office/officeart/2008/layout/VerticalCurvedList"/>
    <dgm:cxn modelId="{7D118860-0DDB-467B-BA4B-80B15E34ECA5}" type="presParOf" srcId="{73823466-5163-4727-9560-F15E2E3C2B68}" destId="{987E444B-BE3A-4854-B32F-913F9F18B770}" srcOrd="0" destOrd="0" presId="urn:microsoft.com/office/officeart/2008/layout/VerticalCurvedList"/>
    <dgm:cxn modelId="{3A7CD64E-983D-4BCC-8A04-B0471FC5CE21}" type="presParOf" srcId="{2C74D544-95FB-48E9-8D49-CB0E740F4C5B}" destId="{DE220F40-F1EC-4B05-B82A-BB71C05712E1}" srcOrd="3" destOrd="0" presId="urn:microsoft.com/office/officeart/2008/layout/VerticalCurvedList"/>
    <dgm:cxn modelId="{6AF6EC94-6EBC-47A2-814F-4BFD0E739A10}" type="presParOf" srcId="{2C74D544-95FB-48E9-8D49-CB0E740F4C5B}" destId="{C27CF364-BB11-4446-A709-D221E268B549}" srcOrd="4" destOrd="0" presId="urn:microsoft.com/office/officeart/2008/layout/VerticalCurvedList"/>
    <dgm:cxn modelId="{C6C547E1-3F6A-4899-BAA7-5507A42A3020}" type="presParOf" srcId="{C27CF364-BB11-4446-A709-D221E268B549}" destId="{916F4635-C0F5-478A-BEDC-E8A38AFBA354}" srcOrd="0" destOrd="0" presId="urn:microsoft.com/office/officeart/2008/layout/VerticalCurvedList"/>
    <dgm:cxn modelId="{0A7DFECF-9A61-4C01-8CD0-1FC5F30A27F7}" type="presParOf" srcId="{2C74D544-95FB-48E9-8D49-CB0E740F4C5B}" destId="{CC5372E1-4B9E-4056-803C-17F03A202645}" srcOrd="5" destOrd="0" presId="urn:microsoft.com/office/officeart/2008/layout/VerticalCurvedList"/>
    <dgm:cxn modelId="{BC8A1AD0-089E-4187-9202-CB852248C848}" type="presParOf" srcId="{2C74D544-95FB-48E9-8D49-CB0E740F4C5B}" destId="{6994FC4D-FBE5-44EC-AD0E-A0923174F9AB}" srcOrd="6" destOrd="0" presId="urn:microsoft.com/office/officeart/2008/layout/VerticalCurvedList"/>
    <dgm:cxn modelId="{59260A19-3372-4F98-9AD0-2E82D4EBCF92}" type="presParOf" srcId="{6994FC4D-FBE5-44EC-AD0E-A0923174F9AB}" destId="{B854CFF6-3EC4-4163-B434-B277BDDC42A7}" srcOrd="0" destOrd="0" presId="urn:microsoft.com/office/officeart/2008/layout/VerticalCurvedList"/>
    <dgm:cxn modelId="{75B4BBBC-CE8A-4329-8664-8993FFA99BD4}" type="presParOf" srcId="{2C74D544-95FB-48E9-8D49-CB0E740F4C5B}" destId="{4D565490-82A6-4C9A-8ABB-C64E61D5FE65}" srcOrd="7" destOrd="0" presId="urn:microsoft.com/office/officeart/2008/layout/VerticalCurvedList"/>
    <dgm:cxn modelId="{1E93C7F0-4E95-462E-B3C5-9268D88720E4}" type="presParOf" srcId="{2C74D544-95FB-48E9-8D49-CB0E740F4C5B}" destId="{7656016A-490D-469B-9AC2-F133E430375C}" srcOrd="8" destOrd="0" presId="urn:microsoft.com/office/officeart/2008/layout/VerticalCurvedList"/>
    <dgm:cxn modelId="{0E8E2290-D534-4995-90A9-BAC31CF12950}" type="presParOf" srcId="{7656016A-490D-469B-9AC2-F133E430375C}" destId="{1D1DB34F-62C9-438F-93F0-B1C70077ED41}" srcOrd="0" destOrd="0" presId="urn:microsoft.com/office/officeart/2008/layout/VerticalCurvedList"/>
    <dgm:cxn modelId="{95C25400-4FBD-4859-9AF9-F6B598FE1609}" type="presParOf" srcId="{2C74D544-95FB-48E9-8D49-CB0E740F4C5B}" destId="{22930F07-86AE-4623-B1D5-5CF65A0388AE}" srcOrd="9" destOrd="0" presId="urn:microsoft.com/office/officeart/2008/layout/VerticalCurvedList"/>
    <dgm:cxn modelId="{D409AABD-B180-41F1-9244-3DCF31A4883C}" type="presParOf" srcId="{2C74D544-95FB-48E9-8D49-CB0E740F4C5B}" destId="{BAC5C439-4870-4FD2-B635-216D75D2FA6D}" srcOrd="10" destOrd="0" presId="urn:microsoft.com/office/officeart/2008/layout/VerticalCurvedList"/>
    <dgm:cxn modelId="{CBF95226-AEE8-4CDB-963D-91B61E514C23}" type="presParOf" srcId="{BAC5C439-4870-4FD2-B635-216D75D2FA6D}" destId="{96FFD4B4-5814-47E9-A81F-A950FCBC6D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3BE691-0456-4E87-A7A7-C083E0597C5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E410618E-2569-4FC2-8E23-7DB5EB3D7CFA}">
      <dgm:prSet phldrT="[Text]"/>
      <dgm:spPr/>
      <dgm:t>
        <a:bodyPr/>
        <a:lstStyle/>
        <a:p>
          <a:r>
            <a:rPr lang="ro-RO" dirty="0"/>
            <a:t>Pentru a examina </a:t>
          </a:r>
          <a:r>
            <a:rPr lang="ro-RO" dirty="0" err="1"/>
            <a:t>raţionamentele</a:t>
          </a:r>
          <a:r>
            <a:rPr lang="ro-RO" dirty="0"/>
            <a:t> conducerii în aplicarea cadrului de raportare financiară aplicabil </a:t>
          </a:r>
          <a:r>
            <a:rPr lang="ro-RO" dirty="0" err="1"/>
            <a:t>entităţii</a:t>
          </a:r>
          <a:endParaRPr lang="en-GB" dirty="0"/>
        </a:p>
      </dgm:t>
    </dgm:pt>
    <dgm:pt modelId="{11BEFF7A-B13E-40F2-9B06-C1E2D1FC4DA7}" type="parTrans" cxnId="{075DB255-15F4-4929-885F-FFD842D23EAB}">
      <dgm:prSet/>
      <dgm:spPr/>
      <dgm:t>
        <a:bodyPr/>
        <a:lstStyle/>
        <a:p>
          <a:endParaRPr lang="en-GB"/>
        </a:p>
      </dgm:t>
    </dgm:pt>
    <dgm:pt modelId="{3F1D819F-8DF4-4F62-B657-B200A07FEC29}" type="sibTrans" cxnId="{075DB255-15F4-4929-885F-FFD842D23EAB}">
      <dgm:prSet/>
      <dgm:spPr/>
      <dgm:t>
        <a:bodyPr/>
        <a:lstStyle/>
        <a:p>
          <a:endParaRPr lang="en-GB"/>
        </a:p>
      </dgm:t>
    </dgm:pt>
    <dgm:pt modelId="{F5F042DD-A3F1-4789-8479-063527DDBEF7}">
      <dgm:prSet phldrT="[Text]"/>
      <dgm:spPr/>
      <dgm:t>
        <a:bodyPr/>
        <a:lstStyle/>
        <a:p>
          <a:r>
            <a:rPr lang="ro-RO" dirty="0"/>
            <a:t>În formarea unei concluzii cu privire la </a:t>
          </a:r>
          <a:r>
            <a:rPr lang="ro-RO" dirty="0" err="1"/>
            <a:t>situaţiile</a:t>
          </a:r>
          <a:r>
            <a:rPr lang="ro-RO" dirty="0"/>
            <a:t> financiare bazate pe probele </a:t>
          </a:r>
          <a:r>
            <a:rPr lang="ro-RO" dirty="0" err="1"/>
            <a:t>obţinute</a:t>
          </a:r>
          <a:r>
            <a:rPr lang="ro-RO" dirty="0"/>
            <a:t>, inclusiv în examinarea caracterului rezonabil al estimărilor efectuate de conducere în întocmirea </a:t>
          </a:r>
          <a:r>
            <a:rPr lang="ro-RO" dirty="0" err="1"/>
            <a:t>situaţiilor</a:t>
          </a:r>
          <a:r>
            <a:rPr lang="ro-RO" dirty="0"/>
            <a:t> financiare</a:t>
          </a:r>
          <a:endParaRPr lang="en-GB" dirty="0"/>
        </a:p>
      </dgm:t>
    </dgm:pt>
    <dgm:pt modelId="{95C4CF0D-51A9-4741-98D3-7030203AC57C}" type="parTrans" cxnId="{A7586545-4199-4B71-878F-50C5A60C7750}">
      <dgm:prSet/>
      <dgm:spPr/>
      <dgm:t>
        <a:bodyPr/>
        <a:lstStyle/>
        <a:p>
          <a:endParaRPr lang="en-GB"/>
        </a:p>
      </dgm:t>
    </dgm:pt>
    <dgm:pt modelId="{857B7A37-6A16-4CA9-97F7-731A15A2E329}" type="sibTrans" cxnId="{A7586545-4199-4B71-878F-50C5A60C7750}">
      <dgm:prSet/>
      <dgm:spPr/>
      <dgm:t>
        <a:bodyPr/>
        <a:lstStyle/>
        <a:p>
          <a:endParaRPr lang="en-GB"/>
        </a:p>
      </dgm:t>
    </dgm:pt>
    <dgm:pt modelId="{6D14BA99-2CDC-4F59-8166-81CC4328424F}">
      <dgm:prSet/>
      <dgm:spPr/>
      <dgm:t>
        <a:bodyPr/>
        <a:lstStyle/>
        <a:p>
          <a:r>
            <a:rPr lang="en-US" dirty="0"/>
            <a:t>La </a:t>
          </a:r>
          <a:r>
            <a:rPr lang="en-US" dirty="0" err="1"/>
            <a:t>decizia</a:t>
          </a:r>
          <a:r>
            <a:rPr lang="en-US" dirty="0"/>
            <a:t> </a:t>
          </a:r>
          <a:r>
            <a:rPr lang="en-US" dirty="0" err="1"/>
            <a:t>privind</a:t>
          </a:r>
          <a:r>
            <a:rPr lang="en-US" dirty="0"/>
            <a:t> </a:t>
          </a:r>
          <a:r>
            <a:rPr lang="ro-RO" dirty="0" err="1"/>
            <a:t>natur</a:t>
          </a:r>
          <a:r>
            <a:rPr lang="en-US" dirty="0"/>
            <a:t>a</a:t>
          </a:r>
          <a:r>
            <a:rPr lang="ro-RO" dirty="0"/>
            <a:t>, </a:t>
          </a:r>
          <a:r>
            <a:rPr lang="ro-RO" dirty="0" err="1"/>
            <a:t>plas</a:t>
          </a:r>
          <a:r>
            <a:rPr lang="en-US" dirty="0"/>
            <a:t>area</a:t>
          </a:r>
          <a:r>
            <a:rPr lang="ro-RO" dirty="0"/>
            <a:t> în timp </a:t>
          </a:r>
          <a:r>
            <a:rPr lang="ro-RO" dirty="0" err="1"/>
            <a:t>şi</a:t>
          </a:r>
          <a:r>
            <a:rPr lang="ro-RO" dirty="0"/>
            <a:t> </a:t>
          </a:r>
          <a:r>
            <a:rPr lang="ro-RO" dirty="0" err="1"/>
            <a:t>stabilir</a:t>
          </a:r>
          <a:r>
            <a:rPr lang="en-US" dirty="0" err="1"/>
            <a:t>ea</a:t>
          </a:r>
          <a:r>
            <a:rPr lang="ro-RO" dirty="0"/>
            <a:t> </a:t>
          </a:r>
          <a:r>
            <a:rPr lang="ro-RO" dirty="0" err="1"/>
            <a:t>amplor</a:t>
          </a:r>
          <a:r>
            <a:rPr lang="en-US" dirty="0" err="1"/>
            <a:t>i</a:t>
          </a:r>
          <a:r>
            <a:rPr lang="ro-RO" dirty="0"/>
            <a:t>i procedurilor utilizate în vederea adunării de probe </a:t>
          </a:r>
          <a:r>
            <a:rPr lang="ro-RO" dirty="0" err="1"/>
            <a:t>şi</a:t>
          </a:r>
          <a:r>
            <a:rPr lang="ro-RO" dirty="0"/>
            <a:t> pentru a </a:t>
          </a:r>
          <a:r>
            <a:rPr lang="ro-RO" dirty="0" err="1"/>
            <a:t>obţine</a:t>
          </a:r>
          <a:r>
            <a:rPr lang="ro-RO" dirty="0"/>
            <a:t> conformitatea cu ISRE 2400</a:t>
          </a:r>
          <a:endParaRPr lang="en-GB" dirty="0"/>
        </a:p>
      </dgm:t>
    </dgm:pt>
    <dgm:pt modelId="{CD212D11-B0D1-4F4E-B1A9-9FE525DA6696}" type="parTrans" cxnId="{617E8B70-47C8-4DE8-A3D6-062DC1875F78}">
      <dgm:prSet/>
      <dgm:spPr/>
      <dgm:t>
        <a:bodyPr/>
        <a:lstStyle/>
        <a:p>
          <a:endParaRPr lang="en-GB"/>
        </a:p>
      </dgm:t>
    </dgm:pt>
    <dgm:pt modelId="{B99A306E-0753-4921-8502-8E51C199BFC4}" type="sibTrans" cxnId="{617E8B70-47C8-4DE8-A3D6-062DC1875F78}">
      <dgm:prSet/>
      <dgm:spPr/>
      <dgm:t>
        <a:bodyPr/>
        <a:lstStyle/>
        <a:p>
          <a:endParaRPr lang="en-GB"/>
        </a:p>
      </dgm:t>
    </dgm:pt>
    <dgm:pt modelId="{EEF11EC3-5561-4B27-AD8E-82E29F953CFE}">
      <dgm:prSet/>
      <dgm:spPr/>
      <dgm:t>
        <a:bodyPr/>
        <a:lstStyle/>
        <a:p>
          <a:r>
            <a:rPr lang="ro-RO" dirty="0"/>
            <a:t>Pentru a evalua dacă probele </a:t>
          </a:r>
          <a:r>
            <a:rPr lang="ro-RO" dirty="0" err="1"/>
            <a:t>obţinute</a:t>
          </a:r>
          <a:r>
            <a:rPr lang="ro-RO" dirty="0"/>
            <a:t> în urma procedurilor efectuate reduc riscul misiunii la un nivel care este acceptabil în </a:t>
          </a:r>
          <a:r>
            <a:rPr lang="ro-RO" dirty="0" err="1"/>
            <a:t>circum­stanţele</a:t>
          </a:r>
          <a:r>
            <a:rPr lang="ro-RO" dirty="0"/>
            <a:t> misiunii</a:t>
          </a:r>
          <a:endParaRPr lang="en-GB" dirty="0"/>
        </a:p>
      </dgm:t>
    </dgm:pt>
    <dgm:pt modelId="{67358A41-A0C3-4DEF-8D4F-24A537E06154}" type="parTrans" cxnId="{866F8EE4-382F-4236-918F-EE7B3C413CF7}">
      <dgm:prSet/>
      <dgm:spPr/>
      <dgm:t>
        <a:bodyPr/>
        <a:lstStyle/>
        <a:p>
          <a:endParaRPr lang="en-GB"/>
        </a:p>
      </dgm:t>
    </dgm:pt>
    <dgm:pt modelId="{D9ECE24F-0A13-49BC-86CA-D7E2958E6E3F}" type="sibTrans" cxnId="{866F8EE4-382F-4236-918F-EE7B3C413CF7}">
      <dgm:prSet/>
      <dgm:spPr/>
      <dgm:t>
        <a:bodyPr/>
        <a:lstStyle/>
        <a:p>
          <a:endParaRPr lang="en-GB"/>
        </a:p>
      </dgm:t>
    </dgm:pt>
    <dgm:pt modelId="{DE58CD6D-B519-4F75-BBD0-20F323D5A986}">
      <dgm:prSet/>
      <dgm:spPr/>
      <dgm:t>
        <a:bodyPr/>
        <a:lstStyle/>
        <a:p>
          <a:r>
            <a:rPr lang="ro-RO" dirty="0"/>
            <a:t>La determinarea pragului de semnificaţie, </a:t>
          </a:r>
          <a:endParaRPr lang="en-US" dirty="0"/>
        </a:p>
      </dgm:t>
    </dgm:pt>
    <dgm:pt modelId="{68DA948D-0EE2-44AD-9C8A-981AC7BF75E7}" type="parTrans" cxnId="{D84D620D-2E19-48EE-AB66-3429705EAD8D}">
      <dgm:prSet/>
      <dgm:spPr/>
      <dgm:t>
        <a:bodyPr/>
        <a:lstStyle/>
        <a:p>
          <a:endParaRPr lang="en-GB"/>
        </a:p>
      </dgm:t>
    </dgm:pt>
    <dgm:pt modelId="{586A90E2-DBA3-4F78-BB73-243076CA1E3E}" type="sibTrans" cxnId="{D84D620D-2E19-48EE-AB66-3429705EAD8D}">
      <dgm:prSet/>
      <dgm:spPr/>
      <dgm:t>
        <a:bodyPr/>
        <a:lstStyle/>
        <a:p>
          <a:endParaRPr lang="en-GB"/>
        </a:p>
      </dgm:t>
    </dgm:pt>
    <dgm:pt modelId="{C1D5250F-71A1-4A27-BA6E-A37D49592486}" type="pres">
      <dgm:prSet presAssocID="{253BE691-0456-4E87-A7A7-C083E0597C52}" presName="Name0" presStyleCnt="0">
        <dgm:presLayoutVars>
          <dgm:chMax val="7"/>
          <dgm:chPref val="7"/>
          <dgm:dir/>
        </dgm:presLayoutVars>
      </dgm:prSet>
      <dgm:spPr/>
    </dgm:pt>
    <dgm:pt modelId="{2C74D544-95FB-48E9-8D49-CB0E740F4C5B}" type="pres">
      <dgm:prSet presAssocID="{253BE691-0456-4E87-A7A7-C083E0597C52}" presName="Name1" presStyleCnt="0"/>
      <dgm:spPr/>
    </dgm:pt>
    <dgm:pt modelId="{057120A9-37C3-4B39-98D5-294F3641F4A0}" type="pres">
      <dgm:prSet presAssocID="{253BE691-0456-4E87-A7A7-C083E0597C52}" presName="cycle" presStyleCnt="0"/>
      <dgm:spPr/>
    </dgm:pt>
    <dgm:pt modelId="{A886A0E0-1B92-4FE6-86A1-815F657426AA}" type="pres">
      <dgm:prSet presAssocID="{253BE691-0456-4E87-A7A7-C083E0597C52}" presName="srcNode" presStyleLbl="node1" presStyleIdx="0" presStyleCnt="5"/>
      <dgm:spPr/>
    </dgm:pt>
    <dgm:pt modelId="{A52E0A4D-F393-4E71-B9C2-EB2F66D48FBB}" type="pres">
      <dgm:prSet presAssocID="{253BE691-0456-4E87-A7A7-C083E0597C52}" presName="conn" presStyleLbl="parChTrans1D2" presStyleIdx="0" presStyleCnt="1"/>
      <dgm:spPr/>
    </dgm:pt>
    <dgm:pt modelId="{A99B2C34-CB88-4A67-B2BC-4A878C5B1102}" type="pres">
      <dgm:prSet presAssocID="{253BE691-0456-4E87-A7A7-C083E0597C52}" presName="extraNode" presStyleLbl="node1" presStyleIdx="0" presStyleCnt="5"/>
      <dgm:spPr/>
    </dgm:pt>
    <dgm:pt modelId="{F87A0CC7-BF71-4518-9D58-5AA3FE9C662E}" type="pres">
      <dgm:prSet presAssocID="{253BE691-0456-4E87-A7A7-C083E0597C52}" presName="dstNode" presStyleLbl="node1" presStyleIdx="0" presStyleCnt="5"/>
      <dgm:spPr/>
    </dgm:pt>
    <dgm:pt modelId="{D36D9288-5057-49A8-A7BB-5FADD724C080}" type="pres">
      <dgm:prSet presAssocID="{6D14BA99-2CDC-4F59-8166-81CC4328424F}" presName="text_1" presStyleLbl="node1" presStyleIdx="0" presStyleCnt="5">
        <dgm:presLayoutVars>
          <dgm:bulletEnabled val="1"/>
        </dgm:presLayoutVars>
      </dgm:prSet>
      <dgm:spPr/>
    </dgm:pt>
    <dgm:pt modelId="{A898AFC3-8674-4905-B24F-3943D8624543}" type="pres">
      <dgm:prSet presAssocID="{6D14BA99-2CDC-4F59-8166-81CC4328424F}" presName="accent_1" presStyleCnt="0"/>
      <dgm:spPr/>
    </dgm:pt>
    <dgm:pt modelId="{916F4635-C0F5-478A-BEDC-E8A38AFBA354}" type="pres">
      <dgm:prSet presAssocID="{6D14BA99-2CDC-4F59-8166-81CC4328424F}" presName="accentRepeatNode" presStyleLbl="solidFgAcc1" presStyleIdx="0" presStyleCnt="5"/>
      <dgm:spPr/>
    </dgm:pt>
    <dgm:pt modelId="{26B47634-951D-4A4A-84D8-DB614640D9BF}" type="pres">
      <dgm:prSet presAssocID="{DE58CD6D-B519-4F75-BBD0-20F323D5A986}" presName="text_2" presStyleLbl="node1" presStyleIdx="1" presStyleCnt="5">
        <dgm:presLayoutVars>
          <dgm:bulletEnabled val="1"/>
        </dgm:presLayoutVars>
      </dgm:prSet>
      <dgm:spPr/>
    </dgm:pt>
    <dgm:pt modelId="{BCC8D7B1-118A-41A4-BDB8-770CA34507EC}" type="pres">
      <dgm:prSet presAssocID="{DE58CD6D-B519-4F75-BBD0-20F323D5A986}" presName="accent_2" presStyleCnt="0"/>
      <dgm:spPr/>
    </dgm:pt>
    <dgm:pt modelId="{97174D56-4D09-4AB8-A75F-D24845E6890E}" type="pres">
      <dgm:prSet presAssocID="{DE58CD6D-B519-4F75-BBD0-20F323D5A986}" presName="accentRepeatNode" presStyleLbl="solidFgAcc1" presStyleIdx="1" presStyleCnt="5"/>
      <dgm:spPr/>
    </dgm:pt>
    <dgm:pt modelId="{3599BC78-BA86-4E0D-A81D-AAD467D0DEF5}" type="pres">
      <dgm:prSet presAssocID="{EEF11EC3-5561-4B27-AD8E-82E29F953CFE}" presName="text_3" presStyleLbl="node1" presStyleIdx="2" presStyleCnt="5">
        <dgm:presLayoutVars>
          <dgm:bulletEnabled val="1"/>
        </dgm:presLayoutVars>
      </dgm:prSet>
      <dgm:spPr/>
    </dgm:pt>
    <dgm:pt modelId="{8BFCC302-ED3A-4971-9020-A5B980F77649}" type="pres">
      <dgm:prSet presAssocID="{EEF11EC3-5561-4B27-AD8E-82E29F953CFE}" presName="accent_3" presStyleCnt="0"/>
      <dgm:spPr/>
    </dgm:pt>
    <dgm:pt modelId="{B854CFF6-3EC4-4163-B434-B277BDDC42A7}" type="pres">
      <dgm:prSet presAssocID="{EEF11EC3-5561-4B27-AD8E-82E29F953CFE}" presName="accentRepeatNode" presStyleLbl="solidFgAcc1" presStyleIdx="2" presStyleCnt="5"/>
      <dgm:spPr/>
    </dgm:pt>
    <dgm:pt modelId="{B674CEB0-4BE6-4A84-9B87-4DBB8330CAAD}" type="pres">
      <dgm:prSet presAssocID="{E410618E-2569-4FC2-8E23-7DB5EB3D7CFA}" presName="text_4" presStyleLbl="node1" presStyleIdx="3" presStyleCnt="5">
        <dgm:presLayoutVars>
          <dgm:bulletEnabled val="1"/>
        </dgm:presLayoutVars>
      </dgm:prSet>
      <dgm:spPr/>
    </dgm:pt>
    <dgm:pt modelId="{954C20E7-06E0-4362-A14D-CC617562FA2B}" type="pres">
      <dgm:prSet presAssocID="{E410618E-2569-4FC2-8E23-7DB5EB3D7CFA}" presName="accent_4" presStyleCnt="0"/>
      <dgm:spPr/>
    </dgm:pt>
    <dgm:pt modelId="{1D1DB34F-62C9-438F-93F0-B1C70077ED41}" type="pres">
      <dgm:prSet presAssocID="{E410618E-2569-4FC2-8E23-7DB5EB3D7CFA}" presName="accentRepeatNode" presStyleLbl="solidFgAcc1" presStyleIdx="3" presStyleCnt="5"/>
      <dgm:spPr/>
    </dgm:pt>
    <dgm:pt modelId="{AE6A59DA-9091-45E4-A11B-EA79146CE6AC}" type="pres">
      <dgm:prSet presAssocID="{F5F042DD-A3F1-4789-8479-063527DDBEF7}" presName="text_5" presStyleLbl="node1" presStyleIdx="4" presStyleCnt="5">
        <dgm:presLayoutVars>
          <dgm:bulletEnabled val="1"/>
        </dgm:presLayoutVars>
      </dgm:prSet>
      <dgm:spPr/>
    </dgm:pt>
    <dgm:pt modelId="{D42CD3E0-EE34-4351-96B8-8871DD21F55D}" type="pres">
      <dgm:prSet presAssocID="{F5F042DD-A3F1-4789-8479-063527DDBEF7}" presName="accent_5" presStyleCnt="0"/>
      <dgm:spPr/>
    </dgm:pt>
    <dgm:pt modelId="{96FFD4B4-5814-47E9-A81F-A950FCBC6DAD}" type="pres">
      <dgm:prSet presAssocID="{F5F042DD-A3F1-4789-8479-063527DDBEF7}" presName="accentRepeatNode" presStyleLbl="solidFgAcc1" presStyleIdx="4" presStyleCnt="5"/>
      <dgm:spPr/>
    </dgm:pt>
  </dgm:ptLst>
  <dgm:cxnLst>
    <dgm:cxn modelId="{E411C801-73ED-4C5F-8533-094F983539FA}" type="presOf" srcId="{DE58CD6D-B519-4F75-BBD0-20F323D5A986}" destId="{26B47634-951D-4A4A-84D8-DB614640D9BF}" srcOrd="0" destOrd="0" presId="urn:microsoft.com/office/officeart/2008/layout/VerticalCurvedList"/>
    <dgm:cxn modelId="{D84D620D-2E19-48EE-AB66-3429705EAD8D}" srcId="{253BE691-0456-4E87-A7A7-C083E0597C52}" destId="{DE58CD6D-B519-4F75-BBD0-20F323D5A986}" srcOrd="1" destOrd="0" parTransId="{68DA948D-0EE2-44AD-9C8A-981AC7BF75E7}" sibTransId="{586A90E2-DBA3-4F78-BB73-243076CA1E3E}"/>
    <dgm:cxn modelId="{90014A28-A5FA-4912-9C74-6F40E9BB2013}" type="presOf" srcId="{EEF11EC3-5561-4B27-AD8E-82E29F953CFE}" destId="{3599BC78-BA86-4E0D-A81D-AAD467D0DEF5}" srcOrd="0" destOrd="0" presId="urn:microsoft.com/office/officeart/2008/layout/VerticalCurvedList"/>
    <dgm:cxn modelId="{DBBE3329-B28C-4FBB-98B3-F097B58549CA}" type="presOf" srcId="{6D14BA99-2CDC-4F59-8166-81CC4328424F}" destId="{D36D9288-5057-49A8-A7BB-5FADD724C080}" srcOrd="0" destOrd="0" presId="urn:microsoft.com/office/officeart/2008/layout/VerticalCurvedList"/>
    <dgm:cxn modelId="{A7586545-4199-4B71-878F-50C5A60C7750}" srcId="{253BE691-0456-4E87-A7A7-C083E0597C52}" destId="{F5F042DD-A3F1-4789-8479-063527DDBEF7}" srcOrd="4" destOrd="0" parTransId="{95C4CF0D-51A9-4741-98D3-7030203AC57C}" sibTransId="{857B7A37-6A16-4CA9-97F7-731A15A2E329}"/>
    <dgm:cxn modelId="{617E8B70-47C8-4DE8-A3D6-062DC1875F78}" srcId="{253BE691-0456-4E87-A7A7-C083E0597C52}" destId="{6D14BA99-2CDC-4F59-8166-81CC4328424F}" srcOrd="0" destOrd="0" parTransId="{CD212D11-B0D1-4F4E-B1A9-9FE525DA6696}" sibTransId="{B99A306E-0753-4921-8502-8E51C199BFC4}"/>
    <dgm:cxn modelId="{075DB255-15F4-4929-885F-FFD842D23EAB}" srcId="{253BE691-0456-4E87-A7A7-C083E0597C52}" destId="{E410618E-2569-4FC2-8E23-7DB5EB3D7CFA}" srcOrd="3" destOrd="0" parTransId="{11BEFF7A-B13E-40F2-9B06-C1E2D1FC4DA7}" sibTransId="{3F1D819F-8DF4-4F62-B657-B200A07FEC29}"/>
    <dgm:cxn modelId="{E5163A9F-D508-4A4B-B5C2-667F82B9E49C}" type="presOf" srcId="{F5F042DD-A3F1-4789-8479-063527DDBEF7}" destId="{AE6A59DA-9091-45E4-A11B-EA79146CE6AC}" srcOrd="0" destOrd="0" presId="urn:microsoft.com/office/officeart/2008/layout/VerticalCurvedList"/>
    <dgm:cxn modelId="{EB0BAEAF-781A-4876-B148-D2AE30974391}" type="presOf" srcId="{B99A306E-0753-4921-8502-8E51C199BFC4}" destId="{A52E0A4D-F393-4E71-B9C2-EB2F66D48FBB}" srcOrd="0" destOrd="0" presId="urn:microsoft.com/office/officeart/2008/layout/VerticalCurvedList"/>
    <dgm:cxn modelId="{866F8EE4-382F-4236-918F-EE7B3C413CF7}" srcId="{253BE691-0456-4E87-A7A7-C083E0597C52}" destId="{EEF11EC3-5561-4B27-AD8E-82E29F953CFE}" srcOrd="2" destOrd="0" parTransId="{67358A41-A0C3-4DEF-8D4F-24A537E06154}" sibTransId="{D9ECE24F-0A13-49BC-86CA-D7E2958E6E3F}"/>
    <dgm:cxn modelId="{7EA8BEEF-7697-4A79-9448-3B025FD14EC7}" type="presOf" srcId="{253BE691-0456-4E87-A7A7-C083E0597C52}" destId="{C1D5250F-71A1-4A27-BA6E-A37D49592486}" srcOrd="0" destOrd="0" presId="urn:microsoft.com/office/officeart/2008/layout/VerticalCurvedList"/>
    <dgm:cxn modelId="{F6E6F0F6-20C6-41B3-A231-863C76951FF4}" type="presOf" srcId="{E410618E-2569-4FC2-8E23-7DB5EB3D7CFA}" destId="{B674CEB0-4BE6-4A84-9B87-4DBB8330CAAD}" srcOrd="0" destOrd="0" presId="urn:microsoft.com/office/officeart/2008/layout/VerticalCurvedList"/>
    <dgm:cxn modelId="{1993A924-97CE-43CF-B276-EC0AFB9EFA90}" type="presParOf" srcId="{C1D5250F-71A1-4A27-BA6E-A37D49592486}" destId="{2C74D544-95FB-48E9-8D49-CB0E740F4C5B}" srcOrd="0" destOrd="0" presId="urn:microsoft.com/office/officeart/2008/layout/VerticalCurvedList"/>
    <dgm:cxn modelId="{E054F5C3-2459-40A8-8CA5-53233964EE4A}" type="presParOf" srcId="{2C74D544-95FB-48E9-8D49-CB0E740F4C5B}" destId="{057120A9-37C3-4B39-98D5-294F3641F4A0}" srcOrd="0" destOrd="0" presId="urn:microsoft.com/office/officeart/2008/layout/VerticalCurvedList"/>
    <dgm:cxn modelId="{CA25FCC8-CF0A-4644-9FD9-2459E0D3F060}" type="presParOf" srcId="{057120A9-37C3-4B39-98D5-294F3641F4A0}" destId="{A886A0E0-1B92-4FE6-86A1-815F657426AA}" srcOrd="0" destOrd="0" presId="urn:microsoft.com/office/officeart/2008/layout/VerticalCurvedList"/>
    <dgm:cxn modelId="{C38731CA-E223-4A22-816C-0E4D6D41F0DD}" type="presParOf" srcId="{057120A9-37C3-4B39-98D5-294F3641F4A0}" destId="{A52E0A4D-F393-4E71-B9C2-EB2F66D48FBB}" srcOrd="1" destOrd="0" presId="urn:microsoft.com/office/officeart/2008/layout/VerticalCurvedList"/>
    <dgm:cxn modelId="{5A2A1E27-FB73-469B-8C60-A15CAE2348D0}" type="presParOf" srcId="{057120A9-37C3-4B39-98D5-294F3641F4A0}" destId="{A99B2C34-CB88-4A67-B2BC-4A878C5B1102}" srcOrd="2" destOrd="0" presId="urn:microsoft.com/office/officeart/2008/layout/VerticalCurvedList"/>
    <dgm:cxn modelId="{67E945C9-A39D-4277-9329-2480BFC7140A}" type="presParOf" srcId="{057120A9-37C3-4B39-98D5-294F3641F4A0}" destId="{F87A0CC7-BF71-4518-9D58-5AA3FE9C662E}" srcOrd="3" destOrd="0" presId="urn:microsoft.com/office/officeart/2008/layout/VerticalCurvedList"/>
    <dgm:cxn modelId="{5C4045DE-AC75-4067-9DFE-8120F25BAC44}" type="presParOf" srcId="{2C74D544-95FB-48E9-8D49-CB0E740F4C5B}" destId="{D36D9288-5057-49A8-A7BB-5FADD724C080}" srcOrd="1" destOrd="0" presId="urn:microsoft.com/office/officeart/2008/layout/VerticalCurvedList"/>
    <dgm:cxn modelId="{19F55AB8-7B25-4014-9287-2915960213E7}" type="presParOf" srcId="{2C74D544-95FB-48E9-8D49-CB0E740F4C5B}" destId="{A898AFC3-8674-4905-B24F-3943D8624543}" srcOrd="2" destOrd="0" presId="urn:microsoft.com/office/officeart/2008/layout/VerticalCurvedList"/>
    <dgm:cxn modelId="{DC9D061F-22E5-47AF-A0D7-DEE5D18A4C8A}" type="presParOf" srcId="{A898AFC3-8674-4905-B24F-3943D8624543}" destId="{916F4635-C0F5-478A-BEDC-E8A38AFBA354}" srcOrd="0" destOrd="0" presId="urn:microsoft.com/office/officeart/2008/layout/VerticalCurvedList"/>
    <dgm:cxn modelId="{07428097-1E15-4904-900C-B02B2C132F87}" type="presParOf" srcId="{2C74D544-95FB-48E9-8D49-CB0E740F4C5B}" destId="{26B47634-951D-4A4A-84D8-DB614640D9BF}" srcOrd="3" destOrd="0" presId="urn:microsoft.com/office/officeart/2008/layout/VerticalCurvedList"/>
    <dgm:cxn modelId="{571CFABC-B099-4B21-B205-D1C2BF2B31B4}" type="presParOf" srcId="{2C74D544-95FB-48E9-8D49-CB0E740F4C5B}" destId="{BCC8D7B1-118A-41A4-BDB8-770CA34507EC}" srcOrd="4" destOrd="0" presId="urn:microsoft.com/office/officeart/2008/layout/VerticalCurvedList"/>
    <dgm:cxn modelId="{6426125E-ED3A-4F33-94B1-16386983B556}" type="presParOf" srcId="{BCC8D7B1-118A-41A4-BDB8-770CA34507EC}" destId="{97174D56-4D09-4AB8-A75F-D24845E6890E}" srcOrd="0" destOrd="0" presId="urn:microsoft.com/office/officeart/2008/layout/VerticalCurvedList"/>
    <dgm:cxn modelId="{0BE1C506-E1AF-4E92-9B2A-088D259EF965}" type="presParOf" srcId="{2C74D544-95FB-48E9-8D49-CB0E740F4C5B}" destId="{3599BC78-BA86-4E0D-A81D-AAD467D0DEF5}" srcOrd="5" destOrd="0" presId="urn:microsoft.com/office/officeart/2008/layout/VerticalCurvedList"/>
    <dgm:cxn modelId="{486CD544-CBB1-4ACB-870A-ECF009046E2C}" type="presParOf" srcId="{2C74D544-95FB-48E9-8D49-CB0E740F4C5B}" destId="{8BFCC302-ED3A-4971-9020-A5B980F77649}" srcOrd="6" destOrd="0" presId="urn:microsoft.com/office/officeart/2008/layout/VerticalCurvedList"/>
    <dgm:cxn modelId="{4B34D2BF-96FA-43A2-86D9-A6E9CD27F054}" type="presParOf" srcId="{8BFCC302-ED3A-4971-9020-A5B980F77649}" destId="{B854CFF6-3EC4-4163-B434-B277BDDC42A7}" srcOrd="0" destOrd="0" presId="urn:microsoft.com/office/officeart/2008/layout/VerticalCurvedList"/>
    <dgm:cxn modelId="{77F25BF3-B628-4AF1-AB6B-050C9A71307B}" type="presParOf" srcId="{2C74D544-95FB-48E9-8D49-CB0E740F4C5B}" destId="{B674CEB0-4BE6-4A84-9B87-4DBB8330CAAD}" srcOrd="7" destOrd="0" presId="urn:microsoft.com/office/officeart/2008/layout/VerticalCurvedList"/>
    <dgm:cxn modelId="{043DE805-A33A-41AD-B6E4-893DAF479D67}" type="presParOf" srcId="{2C74D544-95FB-48E9-8D49-CB0E740F4C5B}" destId="{954C20E7-06E0-4362-A14D-CC617562FA2B}" srcOrd="8" destOrd="0" presId="urn:microsoft.com/office/officeart/2008/layout/VerticalCurvedList"/>
    <dgm:cxn modelId="{C07ACE85-AF6B-48BD-8EB2-E35A9494B8FD}" type="presParOf" srcId="{954C20E7-06E0-4362-A14D-CC617562FA2B}" destId="{1D1DB34F-62C9-438F-93F0-B1C70077ED41}" srcOrd="0" destOrd="0" presId="urn:microsoft.com/office/officeart/2008/layout/VerticalCurvedList"/>
    <dgm:cxn modelId="{423530E3-8827-43CA-93F2-EA922DEC5450}" type="presParOf" srcId="{2C74D544-95FB-48E9-8D49-CB0E740F4C5B}" destId="{AE6A59DA-9091-45E4-A11B-EA79146CE6AC}" srcOrd="9" destOrd="0" presId="urn:microsoft.com/office/officeart/2008/layout/VerticalCurvedList"/>
    <dgm:cxn modelId="{E808C955-5FB3-4939-8A8F-16F747C6CCB8}" type="presParOf" srcId="{2C74D544-95FB-48E9-8D49-CB0E740F4C5B}" destId="{D42CD3E0-EE34-4351-96B8-8871DD21F55D}" srcOrd="10" destOrd="0" presId="urn:microsoft.com/office/officeart/2008/layout/VerticalCurvedList"/>
    <dgm:cxn modelId="{216DA6C9-1F8D-48E2-8FC8-E68B0DD8862F}" type="presParOf" srcId="{D42CD3E0-EE34-4351-96B8-8871DD21F55D}" destId="{96FFD4B4-5814-47E9-A81F-A950FCBC6D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E47E56-86C6-4F6D-9996-4E1B615AAFE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5669C1A6-CEF6-46B1-ADD7-953B0404A2BB}">
      <dgm:prSet phldrT="[Text]" custT="1"/>
      <dgm:spPr>
        <a:solidFill>
          <a:schemeClr val="bg1">
            <a:lumMod val="95000"/>
          </a:schemeClr>
        </a:solidFill>
      </dgm:spPr>
      <dgm:t>
        <a:bodyPr/>
        <a:lstStyle/>
        <a:p>
          <a:pPr algn="l"/>
          <a:r>
            <a:rPr lang="en-US" sz="2000" b="1" dirty="0">
              <a:solidFill>
                <a:schemeClr val="tx1"/>
              </a:solidFill>
            </a:rPr>
            <a:t>1. </a:t>
          </a:r>
          <a:r>
            <a:rPr lang="en-US" sz="2000" b="1" dirty="0" err="1">
              <a:solidFill>
                <a:schemeClr val="tx1"/>
              </a:solidFill>
            </a:rPr>
            <a:t>Acceptare</a:t>
          </a:r>
          <a:r>
            <a:rPr lang="en-US" sz="2000" b="1" dirty="0">
              <a:solidFill>
                <a:schemeClr val="tx1"/>
              </a:solidFill>
            </a:rPr>
            <a:t> (</a:t>
          </a:r>
          <a:r>
            <a:rPr lang="en-US" sz="2000" b="1" dirty="0" err="1">
              <a:solidFill>
                <a:schemeClr val="tx1"/>
              </a:solidFill>
            </a:rPr>
            <a:t>decizia</a:t>
          </a:r>
          <a:r>
            <a:rPr lang="en-US" sz="2000" b="1" dirty="0">
              <a:solidFill>
                <a:schemeClr val="tx1"/>
              </a:solidFill>
            </a:rPr>
            <a:t> ca </a:t>
          </a:r>
          <a:r>
            <a:rPr lang="en-US" sz="2000" b="1" dirty="0" err="1">
              <a:solidFill>
                <a:schemeClr val="tx1"/>
              </a:solidFill>
            </a:rPr>
            <a:t>practicianul</a:t>
          </a:r>
          <a:r>
            <a:rPr lang="en-US" sz="2000" b="1" dirty="0">
              <a:solidFill>
                <a:schemeClr val="tx1"/>
              </a:solidFill>
            </a:rPr>
            <a:t> </a:t>
          </a:r>
          <a:r>
            <a:rPr lang="en-US" sz="2000" b="1" dirty="0" err="1">
              <a:solidFill>
                <a:schemeClr val="tx1"/>
              </a:solidFill>
            </a:rPr>
            <a:t>poate</a:t>
          </a:r>
          <a:r>
            <a:rPr lang="en-US" sz="2000" b="1" dirty="0">
              <a:solidFill>
                <a:schemeClr val="tx1"/>
              </a:solidFill>
            </a:rPr>
            <a:t> </a:t>
          </a:r>
          <a:r>
            <a:rPr lang="en-US" sz="2000" b="1" dirty="0" err="1">
              <a:solidFill>
                <a:schemeClr val="tx1"/>
              </a:solidFill>
            </a:rPr>
            <a:t>desfasura</a:t>
          </a:r>
          <a:r>
            <a:rPr lang="en-US" sz="2000" b="1" dirty="0">
              <a:solidFill>
                <a:schemeClr val="tx1"/>
              </a:solidFill>
            </a:rPr>
            <a:t> </a:t>
          </a:r>
          <a:r>
            <a:rPr lang="en-US" sz="2000" b="1" dirty="0" err="1">
              <a:solidFill>
                <a:schemeClr val="tx1"/>
              </a:solidFill>
            </a:rPr>
            <a:t>activitatea</a:t>
          </a:r>
          <a:r>
            <a:rPr lang="en-US" sz="2000" b="1" dirty="0">
              <a:solidFill>
                <a:schemeClr val="tx1"/>
              </a:solidFill>
            </a:rPr>
            <a:t> </a:t>
          </a:r>
          <a:r>
            <a:rPr lang="ro-RO" sz="2000" b="1" dirty="0">
              <a:solidFill>
                <a:schemeClr val="tx1"/>
              </a:solidFill>
            </a:rPr>
            <a:t>si</a:t>
          </a:r>
          <a:r>
            <a:rPr lang="en-US" sz="2000" b="1" dirty="0">
              <a:solidFill>
                <a:schemeClr val="tx1"/>
              </a:solidFill>
            </a:rPr>
            <a:t> </a:t>
          </a:r>
          <a:r>
            <a:rPr lang="en-US" sz="2000" b="1" dirty="0" err="1">
              <a:solidFill>
                <a:schemeClr val="tx1"/>
              </a:solidFill>
            </a:rPr>
            <a:t>decizia</a:t>
          </a:r>
          <a:r>
            <a:rPr lang="en-US" sz="2000" b="1" dirty="0">
              <a:solidFill>
                <a:schemeClr val="tx1"/>
              </a:solidFill>
            </a:rPr>
            <a:t> de a </a:t>
          </a:r>
          <a:r>
            <a:rPr lang="en-US" sz="2000" b="1" dirty="0" err="1">
              <a:solidFill>
                <a:schemeClr val="tx1"/>
              </a:solidFill>
            </a:rPr>
            <a:t>accepta</a:t>
          </a:r>
          <a:r>
            <a:rPr lang="en-US" sz="2000" b="1" dirty="0">
              <a:solidFill>
                <a:schemeClr val="tx1"/>
              </a:solidFill>
            </a:rPr>
            <a:t> </a:t>
          </a:r>
          <a:r>
            <a:rPr lang="en-US" sz="2000" b="1" dirty="0" err="1">
              <a:solidFill>
                <a:schemeClr val="tx1"/>
              </a:solidFill>
            </a:rPr>
            <a:t>sau</a:t>
          </a:r>
          <a:r>
            <a:rPr lang="en-US" sz="2000" b="1" dirty="0">
              <a:solidFill>
                <a:schemeClr val="tx1"/>
              </a:solidFill>
            </a:rPr>
            <a:t> </a:t>
          </a:r>
          <a:r>
            <a:rPr lang="en-US" sz="2000" b="1" dirty="0" err="1">
              <a:solidFill>
                <a:schemeClr val="tx1"/>
              </a:solidFill>
            </a:rPr>
            <a:t>pastra</a:t>
          </a:r>
          <a:r>
            <a:rPr lang="en-US" sz="2000" b="1" dirty="0">
              <a:solidFill>
                <a:schemeClr val="tx1"/>
              </a:solidFill>
            </a:rPr>
            <a:t> </a:t>
          </a:r>
          <a:r>
            <a:rPr lang="en-US" sz="2000" b="1" dirty="0" err="1">
              <a:solidFill>
                <a:schemeClr val="tx1"/>
              </a:solidFill>
            </a:rPr>
            <a:t>clientul</a:t>
          </a:r>
          <a:r>
            <a:rPr lang="en-US" sz="2000" b="1" dirty="0">
              <a:solidFill>
                <a:schemeClr val="tx1"/>
              </a:solidFill>
            </a:rPr>
            <a:t>)</a:t>
          </a:r>
          <a:endParaRPr lang="en-GB" sz="2000" b="1" dirty="0">
            <a:solidFill>
              <a:schemeClr val="tx1"/>
            </a:solidFill>
          </a:endParaRPr>
        </a:p>
      </dgm:t>
    </dgm:pt>
    <dgm:pt modelId="{4DDDD3A2-A7C0-4369-89C2-163E16870CC3}" type="parTrans" cxnId="{5C2CFFAB-A871-4E11-8267-2B95B70292FD}">
      <dgm:prSet/>
      <dgm:spPr/>
      <dgm:t>
        <a:bodyPr/>
        <a:lstStyle/>
        <a:p>
          <a:endParaRPr lang="en-GB"/>
        </a:p>
      </dgm:t>
    </dgm:pt>
    <dgm:pt modelId="{11305295-6D29-4AB6-A882-073A662897ED}" type="sibTrans" cxnId="{5C2CFFAB-A871-4E11-8267-2B95B70292FD}">
      <dgm:prSet/>
      <dgm:spPr/>
      <dgm:t>
        <a:bodyPr/>
        <a:lstStyle/>
        <a:p>
          <a:endParaRPr lang="en-GB"/>
        </a:p>
      </dgm:t>
    </dgm:pt>
    <dgm:pt modelId="{5172C7D9-9301-4E32-8DA4-F47D00A5C683}">
      <dgm:prSet phldrT="[Text]" custT="1"/>
      <dgm:spPr>
        <a:solidFill>
          <a:schemeClr val="bg1">
            <a:lumMod val="95000"/>
          </a:schemeClr>
        </a:solidFill>
      </dgm:spPr>
      <dgm:t>
        <a:bodyPr/>
        <a:lstStyle/>
        <a:p>
          <a:r>
            <a:rPr lang="en-US" sz="2000" b="1" dirty="0">
              <a:solidFill>
                <a:schemeClr val="tx1"/>
              </a:solidFill>
            </a:rPr>
            <a:t>2. </a:t>
          </a:r>
          <a:r>
            <a:rPr lang="en-US" sz="2000" b="1" dirty="0" err="1">
              <a:solidFill>
                <a:schemeClr val="tx1"/>
              </a:solidFill>
            </a:rPr>
            <a:t>Planificare</a:t>
          </a:r>
          <a:r>
            <a:rPr lang="en-US" sz="2000" b="1" dirty="0">
              <a:solidFill>
                <a:schemeClr val="tx1"/>
              </a:solidFill>
            </a:rPr>
            <a:t> (</a:t>
          </a:r>
          <a:r>
            <a:rPr lang="en-US" sz="2000" b="1" dirty="0" err="1">
              <a:solidFill>
                <a:schemeClr val="tx1"/>
              </a:solidFill>
            </a:rPr>
            <a:t>cunoasterea</a:t>
          </a:r>
          <a:r>
            <a:rPr lang="en-US" sz="2000" b="1" dirty="0">
              <a:solidFill>
                <a:schemeClr val="tx1"/>
              </a:solidFill>
            </a:rPr>
            <a:t> </a:t>
          </a:r>
          <a:r>
            <a:rPr lang="en-US" sz="2000" b="1" dirty="0" err="1">
              <a:solidFill>
                <a:schemeClr val="tx1"/>
              </a:solidFill>
            </a:rPr>
            <a:t>clientului</a:t>
          </a:r>
          <a:r>
            <a:rPr lang="en-US" sz="2000" b="1" dirty="0">
              <a:solidFill>
                <a:schemeClr val="tx1"/>
              </a:solidFill>
            </a:rPr>
            <a:t> </a:t>
          </a:r>
          <a:r>
            <a:rPr lang="en-US" sz="2000" b="1" dirty="0" err="1">
              <a:solidFill>
                <a:schemeClr val="tx1"/>
              </a:solidFill>
            </a:rPr>
            <a:t>si</a:t>
          </a:r>
          <a:r>
            <a:rPr lang="en-US" sz="2000" b="1" dirty="0">
              <a:solidFill>
                <a:schemeClr val="tx1"/>
              </a:solidFill>
            </a:rPr>
            <a:t> a </a:t>
          </a:r>
          <a:r>
            <a:rPr lang="en-US" sz="2000" b="1" dirty="0" err="1">
              <a:solidFill>
                <a:schemeClr val="tx1"/>
              </a:solidFill>
            </a:rPr>
            <a:t>factorilor</a:t>
          </a:r>
          <a:r>
            <a:rPr lang="en-US" sz="2000" b="1" dirty="0">
              <a:solidFill>
                <a:schemeClr val="tx1"/>
              </a:solidFill>
            </a:rPr>
            <a:t> </a:t>
          </a:r>
          <a:r>
            <a:rPr lang="en-US" sz="2000" b="1" dirty="0" err="1">
              <a:solidFill>
                <a:schemeClr val="tx1"/>
              </a:solidFill>
            </a:rPr>
            <a:t>relevanti</a:t>
          </a:r>
          <a:r>
            <a:rPr lang="en-US" sz="2000" b="1" dirty="0">
              <a:solidFill>
                <a:schemeClr val="tx1"/>
              </a:solidFill>
            </a:rPr>
            <a:t>)</a:t>
          </a:r>
          <a:endParaRPr lang="en-GB" sz="2000" b="1" dirty="0">
            <a:solidFill>
              <a:schemeClr val="tx1"/>
            </a:solidFill>
          </a:endParaRPr>
        </a:p>
      </dgm:t>
    </dgm:pt>
    <dgm:pt modelId="{AC683B17-0953-4EA8-B891-15578FBD762A}" type="parTrans" cxnId="{96436242-F293-45EE-AFEE-67EF2E3D797E}">
      <dgm:prSet/>
      <dgm:spPr/>
      <dgm:t>
        <a:bodyPr/>
        <a:lstStyle/>
        <a:p>
          <a:endParaRPr lang="en-GB"/>
        </a:p>
      </dgm:t>
    </dgm:pt>
    <dgm:pt modelId="{3C234C60-6C8B-432D-83D8-9127E4A06A35}" type="sibTrans" cxnId="{96436242-F293-45EE-AFEE-67EF2E3D797E}">
      <dgm:prSet/>
      <dgm:spPr/>
      <dgm:t>
        <a:bodyPr/>
        <a:lstStyle/>
        <a:p>
          <a:endParaRPr lang="en-GB"/>
        </a:p>
      </dgm:t>
    </dgm:pt>
    <dgm:pt modelId="{1BA33090-BE4F-4888-903A-B8E0BCE53322}">
      <dgm:prSet phldrT="[Text]" custT="1"/>
      <dgm:spPr>
        <a:solidFill>
          <a:schemeClr val="bg1">
            <a:lumMod val="95000"/>
          </a:schemeClr>
        </a:solidFill>
      </dgm:spPr>
      <dgm:t>
        <a:bodyPr/>
        <a:lstStyle/>
        <a:p>
          <a:pPr algn="l"/>
          <a:r>
            <a:rPr lang="en-US" sz="2000" b="1" dirty="0">
              <a:solidFill>
                <a:schemeClr val="tx1"/>
              </a:solidFill>
            </a:rPr>
            <a:t>3. </a:t>
          </a:r>
          <a:r>
            <a:rPr lang="en-US" sz="2000" b="1" dirty="0" err="1">
              <a:solidFill>
                <a:schemeClr val="tx1"/>
              </a:solidFill>
            </a:rPr>
            <a:t>Desfasurare</a:t>
          </a:r>
          <a:r>
            <a:rPr lang="en-US" sz="2000" b="1" dirty="0">
              <a:solidFill>
                <a:schemeClr val="tx1"/>
              </a:solidFill>
            </a:rPr>
            <a:t> ( </a:t>
          </a:r>
          <a:r>
            <a:rPr lang="en-US" sz="2000" b="1" dirty="0" err="1">
              <a:solidFill>
                <a:schemeClr val="tx1"/>
              </a:solidFill>
            </a:rPr>
            <a:t>discutia</a:t>
          </a:r>
          <a:r>
            <a:rPr lang="en-US" sz="2000" b="1" dirty="0">
              <a:solidFill>
                <a:schemeClr val="tx1"/>
              </a:solidFill>
            </a:rPr>
            <a:t> cu </a:t>
          </a:r>
          <a:r>
            <a:rPr lang="en-US" sz="2000" b="1" dirty="0" err="1">
              <a:solidFill>
                <a:schemeClr val="tx1"/>
              </a:solidFill>
            </a:rPr>
            <a:t>conducerea</a:t>
          </a:r>
          <a:r>
            <a:rPr lang="en-US" sz="2000" b="1" dirty="0">
              <a:solidFill>
                <a:schemeClr val="tx1"/>
              </a:solidFill>
            </a:rPr>
            <a:t>/</a:t>
          </a:r>
          <a:r>
            <a:rPr lang="en-US" sz="2000" b="1" dirty="0" err="1">
              <a:solidFill>
                <a:schemeClr val="tx1"/>
              </a:solidFill>
            </a:rPr>
            <a:t>guvernanta</a:t>
          </a:r>
          <a:r>
            <a:rPr lang="en-US" sz="2000" b="1" dirty="0">
              <a:solidFill>
                <a:schemeClr val="tx1"/>
              </a:solidFill>
            </a:rPr>
            <a:t> </a:t>
          </a:r>
          <a:r>
            <a:rPr lang="en-US" sz="2000" b="1" dirty="0" err="1">
              <a:solidFill>
                <a:schemeClr val="tx1"/>
              </a:solidFill>
            </a:rPr>
            <a:t>despre</a:t>
          </a:r>
          <a:r>
            <a:rPr lang="en-US" sz="2000" b="1" dirty="0">
              <a:solidFill>
                <a:schemeClr val="tx1"/>
              </a:solidFill>
            </a:rPr>
            <a:t> </a:t>
          </a:r>
          <a:r>
            <a:rPr lang="en-US" sz="2000" b="1" dirty="0" err="1">
              <a:solidFill>
                <a:schemeClr val="tx1"/>
              </a:solidFill>
            </a:rPr>
            <a:t>estimarile</a:t>
          </a:r>
          <a:r>
            <a:rPr lang="en-US" sz="2000" b="1" dirty="0">
              <a:solidFill>
                <a:schemeClr val="tx1"/>
              </a:solidFill>
            </a:rPr>
            <a:t> </a:t>
          </a:r>
          <a:r>
            <a:rPr lang="en-US" sz="2000" b="1" dirty="0" err="1">
              <a:solidFill>
                <a:schemeClr val="tx1"/>
              </a:solidFill>
            </a:rPr>
            <a:t>sau</a:t>
          </a:r>
          <a:r>
            <a:rPr lang="en-US" sz="2000" b="1" dirty="0">
              <a:solidFill>
                <a:schemeClr val="tx1"/>
              </a:solidFill>
            </a:rPr>
            <a:t> </a:t>
          </a:r>
          <a:r>
            <a:rPr lang="en-US" sz="2000" b="1" dirty="0" err="1">
              <a:solidFill>
                <a:schemeClr val="tx1"/>
              </a:solidFill>
            </a:rPr>
            <a:t>aspectele</a:t>
          </a:r>
          <a:r>
            <a:rPr lang="en-US" sz="2000" b="1" dirty="0">
              <a:solidFill>
                <a:schemeClr val="tx1"/>
              </a:solidFill>
            </a:rPr>
            <a:t> </a:t>
          </a:r>
          <a:r>
            <a:rPr lang="en-US" sz="2000" b="1" dirty="0" err="1">
              <a:solidFill>
                <a:schemeClr val="tx1"/>
              </a:solidFill>
            </a:rPr>
            <a:t>semnificative</a:t>
          </a:r>
          <a:r>
            <a:rPr lang="en-US" sz="2000" b="1" dirty="0">
              <a:solidFill>
                <a:schemeClr val="tx1"/>
              </a:solidFill>
            </a:rPr>
            <a:t>, </a:t>
          </a:r>
          <a:r>
            <a:rPr lang="en-US" sz="2000" b="1" dirty="0" err="1">
              <a:solidFill>
                <a:schemeClr val="tx1"/>
              </a:solidFill>
            </a:rPr>
            <a:t>cererea</a:t>
          </a:r>
          <a:r>
            <a:rPr lang="en-US" sz="2000" b="1" dirty="0">
              <a:solidFill>
                <a:schemeClr val="tx1"/>
              </a:solidFill>
            </a:rPr>
            <a:t> de </a:t>
          </a:r>
          <a:r>
            <a:rPr lang="en-US" sz="2000" b="1" dirty="0" err="1">
              <a:solidFill>
                <a:schemeClr val="tx1"/>
              </a:solidFill>
            </a:rPr>
            <a:t>ajustari</a:t>
          </a:r>
          <a:r>
            <a:rPr lang="en-US" sz="2000" b="1" dirty="0">
              <a:solidFill>
                <a:schemeClr val="tx1"/>
              </a:solidFill>
            </a:rPr>
            <a:t> </a:t>
          </a:r>
          <a:r>
            <a:rPr lang="en-US" sz="2000" b="1" dirty="0" err="1">
              <a:solidFill>
                <a:schemeClr val="tx1"/>
              </a:solidFill>
            </a:rPr>
            <a:t>daca</a:t>
          </a:r>
          <a:r>
            <a:rPr lang="en-US" sz="2000" b="1" dirty="0">
              <a:solidFill>
                <a:schemeClr val="tx1"/>
              </a:solidFill>
            </a:rPr>
            <a:t> e </a:t>
          </a:r>
          <a:r>
            <a:rPr lang="en-US" sz="2000" b="1" dirty="0" err="1">
              <a:solidFill>
                <a:schemeClr val="tx1"/>
              </a:solidFill>
            </a:rPr>
            <a:t>nevoie</a:t>
          </a:r>
          <a:r>
            <a:rPr lang="en-US" sz="2000" b="1" dirty="0">
              <a:solidFill>
                <a:schemeClr val="tx1"/>
              </a:solidFill>
            </a:rPr>
            <a:t> SI </a:t>
          </a:r>
          <a:r>
            <a:rPr lang="en-US" sz="2000" b="1" dirty="0" err="1">
              <a:solidFill>
                <a:schemeClr val="tx1"/>
              </a:solidFill>
            </a:rPr>
            <a:t>compilarea</a:t>
          </a:r>
          <a:r>
            <a:rPr lang="en-US" sz="2000" b="1" dirty="0">
              <a:solidFill>
                <a:schemeClr val="tx1"/>
              </a:solidFill>
            </a:rPr>
            <a:t>)</a:t>
          </a:r>
          <a:endParaRPr lang="en-GB" sz="2000" b="1" dirty="0">
            <a:solidFill>
              <a:schemeClr val="tx1"/>
            </a:solidFill>
          </a:endParaRPr>
        </a:p>
      </dgm:t>
    </dgm:pt>
    <dgm:pt modelId="{8018E3FF-ECF8-4BCE-8C50-277CA5563643}" type="parTrans" cxnId="{08610B57-C084-4285-AD61-5F0551DB1DE3}">
      <dgm:prSet/>
      <dgm:spPr/>
      <dgm:t>
        <a:bodyPr/>
        <a:lstStyle/>
        <a:p>
          <a:endParaRPr lang="en-GB"/>
        </a:p>
      </dgm:t>
    </dgm:pt>
    <dgm:pt modelId="{42C79BDD-C53A-4247-94DC-43B02A2D6C1F}" type="sibTrans" cxnId="{08610B57-C084-4285-AD61-5F0551DB1DE3}">
      <dgm:prSet/>
      <dgm:spPr/>
      <dgm:t>
        <a:bodyPr/>
        <a:lstStyle/>
        <a:p>
          <a:endParaRPr lang="en-GB"/>
        </a:p>
      </dgm:t>
    </dgm:pt>
    <dgm:pt modelId="{AA4D3599-1F94-400F-8259-DBBD68149BC6}">
      <dgm:prSet custT="1"/>
      <dgm:spPr>
        <a:solidFill>
          <a:schemeClr val="bg1">
            <a:lumMod val="95000"/>
          </a:schemeClr>
        </a:solidFill>
      </dgm:spPr>
      <dgm:t>
        <a:bodyPr/>
        <a:lstStyle/>
        <a:p>
          <a:pPr algn="l"/>
          <a:r>
            <a:rPr lang="en-US" sz="2200" b="1" dirty="0">
              <a:solidFill>
                <a:schemeClr val="tx1"/>
              </a:solidFill>
            </a:rPr>
            <a:t>4. </a:t>
          </a:r>
          <a:r>
            <a:rPr lang="en-US" sz="2200" b="1" dirty="0" err="1">
              <a:solidFill>
                <a:schemeClr val="tx1"/>
              </a:solidFill>
            </a:rPr>
            <a:t>Raportare</a:t>
          </a:r>
          <a:r>
            <a:rPr lang="en-US" sz="2200" b="1" dirty="0">
              <a:solidFill>
                <a:schemeClr val="tx1"/>
              </a:solidFill>
            </a:rPr>
            <a:t> (</a:t>
          </a:r>
          <a:r>
            <a:rPr lang="en-US" sz="2200" b="1" dirty="0" err="1">
              <a:solidFill>
                <a:schemeClr val="tx1"/>
              </a:solidFill>
            </a:rPr>
            <a:t>managementul</a:t>
          </a:r>
          <a:r>
            <a:rPr lang="en-US" sz="2200" b="1" dirty="0">
              <a:solidFill>
                <a:schemeClr val="tx1"/>
              </a:solidFill>
            </a:rPr>
            <a:t>/</a:t>
          </a:r>
          <a:r>
            <a:rPr lang="en-US" sz="2200" b="1" dirty="0" err="1">
              <a:solidFill>
                <a:schemeClr val="tx1"/>
              </a:solidFill>
            </a:rPr>
            <a:t>guvernanta</a:t>
          </a:r>
          <a:r>
            <a:rPr lang="en-US" sz="2200" b="1" dirty="0">
              <a:solidFill>
                <a:schemeClr val="tx1"/>
              </a:solidFill>
            </a:rPr>
            <a:t> </a:t>
          </a:r>
          <a:r>
            <a:rPr lang="en-US" sz="2200" b="1" dirty="0" err="1">
              <a:solidFill>
                <a:schemeClr val="tx1"/>
              </a:solidFill>
            </a:rPr>
            <a:t>trebuie</a:t>
          </a:r>
          <a:r>
            <a:rPr lang="en-US" sz="2200" b="1" dirty="0">
              <a:solidFill>
                <a:schemeClr val="tx1"/>
              </a:solidFill>
            </a:rPr>
            <a:t> </a:t>
          </a:r>
          <a:r>
            <a:rPr lang="en-US" sz="2200" b="1" dirty="0" err="1">
              <a:solidFill>
                <a:schemeClr val="tx1"/>
              </a:solidFill>
            </a:rPr>
            <a:t>sa</a:t>
          </a:r>
          <a:r>
            <a:rPr lang="en-US" sz="2200" b="1" dirty="0">
              <a:solidFill>
                <a:schemeClr val="tx1"/>
              </a:solidFill>
            </a:rPr>
            <a:t> </a:t>
          </a:r>
          <a:r>
            <a:rPr lang="en-US" sz="2200" b="1" dirty="0" err="1">
              <a:solidFill>
                <a:schemeClr val="tx1"/>
              </a:solidFill>
            </a:rPr>
            <a:t>aprobe</a:t>
          </a:r>
          <a:r>
            <a:rPr lang="en-US" sz="2200" b="1" dirty="0">
              <a:solidFill>
                <a:schemeClr val="tx1"/>
              </a:solidFill>
            </a:rPr>
            <a:t> </a:t>
          </a:r>
          <a:r>
            <a:rPr lang="en-US" sz="2200" b="1" dirty="0" err="1">
              <a:solidFill>
                <a:schemeClr val="tx1"/>
              </a:solidFill>
            </a:rPr>
            <a:t>situatiile</a:t>
          </a:r>
          <a:r>
            <a:rPr lang="en-US" sz="2200" b="1" dirty="0">
              <a:solidFill>
                <a:schemeClr val="tx1"/>
              </a:solidFill>
            </a:rPr>
            <a:t> </a:t>
          </a:r>
          <a:r>
            <a:rPr lang="en-US" sz="2200" b="1" dirty="0" err="1">
              <a:solidFill>
                <a:schemeClr val="tx1"/>
              </a:solidFill>
            </a:rPr>
            <a:t>financiare</a:t>
          </a:r>
          <a:r>
            <a:rPr lang="ro-RO" sz="2200" b="1" dirty="0">
              <a:solidFill>
                <a:schemeClr val="tx1"/>
              </a:solidFill>
            </a:rPr>
            <a:t>,</a:t>
          </a:r>
          <a:r>
            <a:rPr lang="en-US" sz="2200" b="1" dirty="0">
              <a:solidFill>
                <a:schemeClr val="tx1"/>
              </a:solidFill>
            </a:rPr>
            <a:t> APOI </a:t>
          </a:r>
          <a:r>
            <a:rPr lang="en-US" sz="2200" b="1" dirty="0" err="1">
              <a:solidFill>
                <a:schemeClr val="tx1"/>
              </a:solidFill>
            </a:rPr>
            <a:t>practicianul</a:t>
          </a:r>
          <a:r>
            <a:rPr lang="en-US" sz="2200" b="1" dirty="0">
              <a:solidFill>
                <a:schemeClr val="tx1"/>
              </a:solidFill>
            </a:rPr>
            <a:t> </a:t>
          </a:r>
          <a:r>
            <a:rPr lang="en-US" sz="2200" b="1" dirty="0" err="1">
              <a:solidFill>
                <a:schemeClr val="tx1"/>
              </a:solidFill>
            </a:rPr>
            <a:t>emite</a:t>
          </a:r>
          <a:r>
            <a:rPr lang="en-US" sz="2200" b="1" dirty="0">
              <a:solidFill>
                <a:schemeClr val="tx1"/>
              </a:solidFill>
            </a:rPr>
            <a:t> </a:t>
          </a:r>
          <a:r>
            <a:rPr lang="en-US" sz="2200" b="1" dirty="0" err="1">
              <a:solidFill>
                <a:schemeClr val="tx1"/>
              </a:solidFill>
            </a:rPr>
            <a:t>raportul</a:t>
          </a:r>
          <a:r>
            <a:rPr lang="en-US" sz="2200" b="1" dirty="0">
              <a:solidFill>
                <a:schemeClr val="tx1"/>
              </a:solidFill>
            </a:rPr>
            <a:t> )</a:t>
          </a:r>
          <a:endParaRPr lang="en-GB" sz="2200" b="1" dirty="0">
            <a:solidFill>
              <a:schemeClr val="tx1"/>
            </a:solidFill>
          </a:endParaRPr>
        </a:p>
      </dgm:t>
    </dgm:pt>
    <dgm:pt modelId="{04CCFFF0-29F7-4A25-8639-57DDBB309C40}" type="parTrans" cxnId="{C43B8E3F-06CF-435A-A5E0-288B97B777B8}">
      <dgm:prSet/>
      <dgm:spPr/>
      <dgm:t>
        <a:bodyPr/>
        <a:lstStyle/>
        <a:p>
          <a:endParaRPr lang="en-GB"/>
        </a:p>
      </dgm:t>
    </dgm:pt>
    <dgm:pt modelId="{5B14F105-637C-41E0-8B9B-E61C2387230A}" type="sibTrans" cxnId="{C43B8E3F-06CF-435A-A5E0-288B97B777B8}">
      <dgm:prSet/>
      <dgm:spPr/>
      <dgm:t>
        <a:bodyPr/>
        <a:lstStyle/>
        <a:p>
          <a:endParaRPr lang="en-GB"/>
        </a:p>
      </dgm:t>
    </dgm:pt>
    <dgm:pt modelId="{20E56D7F-463D-4EE9-BC0A-9885293B76E3}" type="pres">
      <dgm:prSet presAssocID="{53E47E56-86C6-4F6D-9996-4E1B615AAFE3}" presName="outerComposite" presStyleCnt="0">
        <dgm:presLayoutVars>
          <dgm:chMax val="5"/>
          <dgm:dir/>
          <dgm:resizeHandles val="exact"/>
        </dgm:presLayoutVars>
      </dgm:prSet>
      <dgm:spPr/>
    </dgm:pt>
    <dgm:pt modelId="{36543064-BFE6-48CB-B7A3-8868DB3C3663}" type="pres">
      <dgm:prSet presAssocID="{53E47E56-86C6-4F6D-9996-4E1B615AAFE3}" presName="dummyMaxCanvas" presStyleCnt="0">
        <dgm:presLayoutVars/>
      </dgm:prSet>
      <dgm:spPr/>
    </dgm:pt>
    <dgm:pt modelId="{A5BCC675-E7DA-4F22-A407-C0F17C418F3A}" type="pres">
      <dgm:prSet presAssocID="{53E47E56-86C6-4F6D-9996-4E1B615AAFE3}" presName="FourNodes_1" presStyleLbl="node1" presStyleIdx="0" presStyleCnt="4">
        <dgm:presLayoutVars>
          <dgm:bulletEnabled val="1"/>
        </dgm:presLayoutVars>
      </dgm:prSet>
      <dgm:spPr/>
    </dgm:pt>
    <dgm:pt modelId="{2B0438E3-0368-452C-A33F-17394961F7DE}" type="pres">
      <dgm:prSet presAssocID="{53E47E56-86C6-4F6D-9996-4E1B615AAFE3}" presName="FourNodes_2" presStyleLbl="node1" presStyleIdx="1" presStyleCnt="4">
        <dgm:presLayoutVars>
          <dgm:bulletEnabled val="1"/>
        </dgm:presLayoutVars>
      </dgm:prSet>
      <dgm:spPr/>
    </dgm:pt>
    <dgm:pt modelId="{72DA56DD-229A-4DEA-A715-40B3BCF2FE08}" type="pres">
      <dgm:prSet presAssocID="{53E47E56-86C6-4F6D-9996-4E1B615AAFE3}" presName="FourNodes_3" presStyleLbl="node1" presStyleIdx="2" presStyleCnt="4">
        <dgm:presLayoutVars>
          <dgm:bulletEnabled val="1"/>
        </dgm:presLayoutVars>
      </dgm:prSet>
      <dgm:spPr/>
    </dgm:pt>
    <dgm:pt modelId="{C8526917-CE9F-4BD3-A5E8-FE59AF270A08}" type="pres">
      <dgm:prSet presAssocID="{53E47E56-86C6-4F6D-9996-4E1B615AAFE3}" presName="FourNodes_4" presStyleLbl="node1" presStyleIdx="3" presStyleCnt="4">
        <dgm:presLayoutVars>
          <dgm:bulletEnabled val="1"/>
        </dgm:presLayoutVars>
      </dgm:prSet>
      <dgm:spPr/>
    </dgm:pt>
    <dgm:pt modelId="{EE2FB0C3-A819-483F-A50B-B7DB3BFB9A18}" type="pres">
      <dgm:prSet presAssocID="{53E47E56-86C6-4F6D-9996-4E1B615AAFE3}" presName="FourConn_1-2" presStyleLbl="fgAccFollowNode1" presStyleIdx="0" presStyleCnt="3">
        <dgm:presLayoutVars>
          <dgm:bulletEnabled val="1"/>
        </dgm:presLayoutVars>
      </dgm:prSet>
      <dgm:spPr/>
    </dgm:pt>
    <dgm:pt modelId="{E9F0B88E-A933-4C0E-A3BE-932043F422CF}" type="pres">
      <dgm:prSet presAssocID="{53E47E56-86C6-4F6D-9996-4E1B615AAFE3}" presName="FourConn_2-3" presStyleLbl="fgAccFollowNode1" presStyleIdx="1" presStyleCnt="3">
        <dgm:presLayoutVars>
          <dgm:bulletEnabled val="1"/>
        </dgm:presLayoutVars>
      </dgm:prSet>
      <dgm:spPr/>
    </dgm:pt>
    <dgm:pt modelId="{8F1CE96A-8575-485C-B470-5D788B0A5FD3}" type="pres">
      <dgm:prSet presAssocID="{53E47E56-86C6-4F6D-9996-4E1B615AAFE3}" presName="FourConn_3-4" presStyleLbl="fgAccFollowNode1" presStyleIdx="2" presStyleCnt="3">
        <dgm:presLayoutVars>
          <dgm:bulletEnabled val="1"/>
        </dgm:presLayoutVars>
      </dgm:prSet>
      <dgm:spPr/>
    </dgm:pt>
    <dgm:pt modelId="{E84B7BDD-05F9-43D6-B73B-5C4E914E20D4}" type="pres">
      <dgm:prSet presAssocID="{53E47E56-86C6-4F6D-9996-4E1B615AAFE3}" presName="FourNodes_1_text" presStyleLbl="node1" presStyleIdx="3" presStyleCnt="4">
        <dgm:presLayoutVars>
          <dgm:bulletEnabled val="1"/>
        </dgm:presLayoutVars>
      </dgm:prSet>
      <dgm:spPr/>
    </dgm:pt>
    <dgm:pt modelId="{EAEE1B43-936E-4A87-B420-73AC6E456AF8}" type="pres">
      <dgm:prSet presAssocID="{53E47E56-86C6-4F6D-9996-4E1B615AAFE3}" presName="FourNodes_2_text" presStyleLbl="node1" presStyleIdx="3" presStyleCnt="4">
        <dgm:presLayoutVars>
          <dgm:bulletEnabled val="1"/>
        </dgm:presLayoutVars>
      </dgm:prSet>
      <dgm:spPr/>
    </dgm:pt>
    <dgm:pt modelId="{8C2F3B26-6CE3-404A-B822-C584E169A0DE}" type="pres">
      <dgm:prSet presAssocID="{53E47E56-86C6-4F6D-9996-4E1B615AAFE3}" presName="FourNodes_3_text" presStyleLbl="node1" presStyleIdx="3" presStyleCnt="4">
        <dgm:presLayoutVars>
          <dgm:bulletEnabled val="1"/>
        </dgm:presLayoutVars>
      </dgm:prSet>
      <dgm:spPr/>
    </dgm:pt>
    <dgm:pt modelId="{F10B6DFE-370C-433B-9672-EC1F1C22A560}" type="pres">
      <dgm:prSet presAssocID="{53E47E56-86C6-4F6D-9996-4E1B615AAFE3}" presName="FourNodes_4_text" presStyleLbl="node1" presStyleIdx="3" presStyleCnt="4">
        <dgm:presLayoutVars>
          <dgm:bulletEnabled val="1"/>
        </dgm:presLayoutVars>
      </dgm:prSet>
      <dgm:spPr/>
    </dgm:pt>
  </dgm:ptLst>
  <dgm:cxnLst>
    <dgm:cxn modelId="{5924BF1A-6AE2-4B61-9CA9-21798A4E2BA7}" type="presOf" srcId="{42C79BDD-C53A-4247-94DC-43B02A2D6C1F}" destId="{8F1CE96A-8575-485C-B470-5D788B0A5FD3}" srcOrd="0" destOrd="0" presId="urn:microsoft.com/office/officeart/2005/8/layout/vProcess5"/>
    <dgm:cxn modelId="{C43B8E3F-06CF-435A-A5E0-288B97B777B8}" srcId="{53E47E56-86C6-4F6D-9996-4E1B615AAFE3}" destId="{AA4D3599-1F94-400F-8259-DBBD68149BC6}" srcOrd="3" destOrd="0" parTransId="{04CCFFF0-29F7-4A25-8639-57DDBB309C40}" sibTransId="{5B14F105-637C-41E0-8B9B-E61C2387230A}"/>
    <dgm:cxn modelId="{26FBB05F-B5C7-4377-97B5-690DD1B38CC9}" type="presOf" srcId="{5172C7D9-9301-4E32-8DA4-F47D00A5C683}" destId="{EAEE1B43-936E-4A87-B420-73AC6E456AF8}" srcOrd="1" destOrd="0" presId="urn:microsoft.com/office/officeart/2005/8/layout/vProcess5"/>
    <dgm:cxn modelId="{D18E3F62-0957-487D-900D-3D456A57DA76}" type="presOf" srcId="{5669C1A6-CEF6-46B1-ADD7-953B0404A2BB}" destId="{E84B7BDD-05F9-43D6-B73B-5C4E914E20D4}" srcOrd="1" destOrd="0" presId="urn:microsoft.com/office/officeart/2005/8/layout/vProcess5"/>
    <dgm:cxn modelId="{96436242-F293-45EE-AFEE-67EF2E3D797E}" srcId="{53E47E56-86C6-4F6D-9996-4E1B615AAFE3}" destId="{5172C7D9-9301-4E32-8DA4-F47D00A5C683}" srcOrd="1" destOrd="0" parTransId="{AC683B17-0953-4EA8-B891-15578FBD762A}" sibTransId="{3C234C60-6C8B-432D-83D8-9127E4A06A35}"/>
    <dgm:cxn modelId="{08610B57-C084-4285-AD61-5F0551DB1DE3}" srcId="{53E47E56-86C6-4F6D-9996-4E1B615AAFE3}" destId="{1BA33090-BE4F-4888-903A-B8E0BCE53322}" srcOrd="2" destOrd="0" parTransId="{8018E3FF-ECF8-4BCE-8C50-277CA5563643}" sibTransId="{42C79BDD-C53A-4247-94DC-43B02A2D6C1F}"/>
    <dgm:cxn modelId="{F618C659-AD62-4CEE-8B73-575BCB7FA633}" type="presOf" srcId="{11305295-6D29-4AB6-A882-073A662897ED}" destId="{EE2FB0C3-A819-483F-A50B-B7DB3BFB9A18}" srcOrd="0" destOrd="0" presId="urn:microsoft.com/office/officeart/2005/8/layout/vProcess5"/>
    <dgm:cxn modelId="{D7B3F37B-BCA7-4735-B82F-35BDEFDE88EE}" type="presOf" srcId="{AA4D3599-1F94-400F-8259-DBBD68149BC6}" destId="{C8526917-CE9F-4BD3-A5E8-FE59AF270A08}" srcOrd="0" destOrd="0" presId="urn:microsoft.com/office/officeart/2005/8/layout/vProcess5"/>
    <dgm:cxn modelId="{FD94717D-8845-40A7-85EC-5CA8D1C0AF86}" type="presOf" srcId="{5172C7D9-9301-4E32-8DA4-F47D00A5C683}" destId="{2B0438E3-0368-452C-A33F-17394961F7DE}" srcOrd="0" destOrd="0" presId="urn:microsoft.com/office/officeart/2005/8/layout/vProcess5"/>
    <dgm:cxn modelId="{382C2890-1227-40D2-A6FB-19B2FF3FEA24}" type="presOf" srcId="{1BA33090-BE4F-4888-903A-B8E0BCE53322}" destId="{72DA56DD-229A-4DEA-A715-40B3BCF2FE08}" srcOrd="0" destOrd="0" presId="urn:microsoft.com/office/officeart/2005/8/layout/vProcess5"/>
    <dgm:cxn modelId="{5C2CFFAB-A871-4E11-8267-2B95B70292FD}" srcId="{53E47E56-86C6-4F6D-9996-4E1B615AAFE3}" destId="{5669C1A6-CEF6-46B1-ADD7-953B0404A2BB}" srcOrd="0" destOrd="0" parTransId="{4DDDD3A2-A7C0-4369-89C2-163E16870CC3}" sibTransId="{11305295-6D29-4AB6-A882-073A662897ED}"/>
    <dgm:cxn modelId="{BEB6DBAC-4ED6-4C8E-8287-B253B86E4F63}" type="presOf" srcId="{53E47E56-86C6-4F6D-9996-4E1B615AAFE3}" destId="{20E56D7F-463D-4EE9-BC0A-9885293B76E3}" srcOrd="0" destOrd="0" presId="urn:microsoft.com/office/officeart/2005/8/layout/vProcess5"/>
    <dgm:cxn modelId="{213C75BE-7B33-462D-B5A4-36EFFCAD5A9E}" type="presOf" srcId="{5669C1A6-CEF6-46B1-ADD7-953B0404A2BB}" destId="{A5BCC675-E7DA-4F22-A407-C0F17C418F3A}" srcOrd="0" destOrd="0" presId="urn:microsoft.com/office/officeart/2005/8/layout/vProcess5"/>
    <dgm:cxn modelId="{44DC8BE4-36C9-4057-9D9D-3E15BD49CDE7}" type="presOf" srcId="{3C234C60-6C8B-432D-83D8-9127E4A06A35}" destId="{E9F0B88E-A933-4C0E-A3BE-932043F422CF}" srcOrd="0" destOrd="0" presId="urn:microsoft.com/office/officeart/2005/8/layout/vProcess5"/>
    <dgm:cxn modelId="{558AFCE5-E0C4-4C24-B183-C70449A754D2}" type="presOf" srcId="{AA4D3599-1F94-400F-8259-DBBD68149BC6}" destId="{F10B6DFE-370C-433B-9672-EC1F1C22A560}" srcOrd="1" destOrd="0" presId="urn:microsoft.com/office/officeart/2005/8/layout/vProcess5"/>
    <dgm:cxn modelId="{0B6F42F8-2EC1-4595-995F-256B6A914124}" type="presOf" srcId="{1BA33090-BE4F-4888-903A-B8E0BCE53322}" destId="{8C2F3B26-6CE3-404A-B822-C584E169A0DE}" srcOrd="1" destOrd="0" presId="urn:microsoft.com/office/officeart/2005/8/layout/vProcess5"/>
    <dgm:cxn modelId="{543E2467-B4D8-4CCC-9315-A8B2824CBB41}" type="presParOf" srcId="{20E56D7F-463D-4EE9-BC0A-9885293B76E3}" destId="{36543064-BFE6-48CB-B7A3-8868DB3C3663}" srcOrd="0" destOrd="0" presId="urn:microsoft.com/office/officeart/2005/8/layout/vProcess5"/>
    <dgm:cxn modelId="{01CFCB8C-8320-4681-BB7B-8C653E11E9B9}" type="presParOf" srcId="{20E56D7F-463D-4EE9-BC0A-9885293B76E3}" destId="{A5BCC675-E7DA-4F22-A407-C0F17C418F3A}" srcOrd="1" destOrd="0" presId="urn:microsoft.com/office/officeart/2005/8/layout/vProcess5"/>
    <dgm:cxn modelId="{2E760F76-615F-4E60-A02C-2EE40E7CB59C}" type="presParOf" srcId="{20E56D7F-463D-4EE9-BC0A-9885293B76E3}" destId="{2B0438E3-0368-452C-A33F-17394961F7DE}" srcOrd="2" destOrd="0" presId="urn:microsoft.com/office/officeart/2005/8/layout/vProcess5"/>
    <dgm:cxn modelId="{633A1F48-6FAE-4FA7-AC82-E6B3BDB1F89B}" type="presParOf" srcId="{20E56D7F-463D-4EE9-BC0A-9885293B76E3}" destId="{72DA56DD-229A-4DEA-A715-40B3BCF2FE08}" srcOrd="3" destOrd="0" presId="urn:microsoft.com/office/officeart/2005/8/layout/vProcess5"/>
    <dgm:cxn modelId="{2C002D56-BF16-4B54-9327-525F547BAA65}" type="presParOf" srcId="{20E56D7F-463D-4EE9-BC0A-9885293B76E3}" destId="{C8526917-CE9F-4BD3-A5E8-FE59AF270A08}" srcOrd="4" destOrd="0" presId="urn:microsoft.com/office/officeart/2005/8/layout/vProcess5"/>
    <dgm:cxn modelId="{ECB09931-5A2C-40BF-A8C3-B5196474B716}" type="presParOf" srcId="{20E56D7F-463D-4EE9-BC0A-9885293B76E3}" destId="{EE2FB0C3-A819-483F-A50B-B7DB3BFB9A18}" srcOrd="5" destOrd="0" presId="urn:microsoft.com/office/officeart/2005/8/layout/vProcess5"/>
    <dgm:cxn modelId="{801A0D4A-EE2A-41FE-9505-3AD6C6C42CCD}" type="presParOf" srcId="{20E56D7F-463D-4EE9-BC0A-9885293B76E3}" destId="{E9F0B88E-A933-4C0E-A3BE-932043F422CF}" srcOrd="6" destOrd="0" presId="urn:microsoft.com/office/officeart/2005/8/layout/vProcess5"/>
    <dgm:cxn modelId="{4E134A4C-45F1-4AA8-94A8-51EDF5704AB8}" type="presParOf" srcId="{20E56D7F-463D-4EE9-BC0A-9885293B76E3}" destId="{8F1CE96A-8575-485C-B470-5D788B0A5FD3}" srcOrd="7" destOrd="0" presId="urn:microsoft.com/office/officeart/2005/8/layout/vProcess5"/>
    <dgm:cxn modelId="{CCE8A2DA-215E-42B3-BAB6-625FB01B826D}" type="presParOf" srcId="{20E56D7F-463D-4EE9-BC0A-9885293B76E3}" destId="{E84B7BDD-05F9-43D6-B73B-5C4E914E20D4}" srcOrd="8" destOrd="0" presId="urn:microsoft.com/office/officeart/2005/8/layout/vProcess5"/>
    <dgm:cxn modelId="{779EF2D5-E025-46EC-967A-C64B4F34ADD2}" type="presParOf" srcId="{20E56D7F-463D-4EE9-BC0A-9885293B76E3}" destId="{EAEE1B43-936E-4A87-B420-73AC6E456AF8}" srcOrd="9" destOrd="0" presId="urn:microsoft.com/office/officeart/2005/8/layout/vProcess5"/>
    <dgm:cxn modelId="{7288947F-D3F6-4A5C-AD43-90A6207A77B4}" type="presParOf" srcId="{20E56D7F-463D-4EE9-BC0A-9885293B76E3}" destId="{8C2F3B26-6CE3-404A-B822-C584E169A0DE}" srcOrd="10" destOrd="0" presId="urn:microsoft.com/office/officeart/2005/8/layout/vProcess5"/>
    <dgm:cxn modelId="{571700B8-0C2B-455B-ACF5-808A6788C160}" type="presParOf" srcId="{20E56D7F-463D-4EE9-BC0A-9885293B76E3}" destId="{F10B6DFE-370C-433B-9672-EC1F1C22A56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425FC8-679B-487B-9D9C-A37A61202138}" type="doc">
      <dgm:prSet loTypeId="urn:microsoft.com/office/officeart/2005/8/layout/pyramid2" loCatId="list" qsTypeId="urn:microsoft.com/office/officeart/2005/8/quickstyle/simple1" qsCatId="simple" csTypeId="urn:microsoft.com/office/officeart/2005/8/colors/colorful3" csCatId="colorful" phldr="1"/>
      <dgm:spPr/>
    </dgm:pt>
    <dgm:pt modelId="{A419B82A-A257-43B1-9425-A29559185E97}">
      <dgm:prSet phldrT="[Text]"/>
      <dgm:spPr/>
      <dgm:t>
        <a:bodyPr/>
        <a:lstStyle/>
        <a:p>
          <a:r>
            <a:rPr lang="en-US" dirty="0"/>
            <a:t>Alte </a:t>
          </a:r>
          <a:r>
            <a:rPr lang="en-US" dirty="0" err="1"/>
            <a:t>aspecte</a:t>
          </a:r>
          <a:r>
            <a:rPr lang="en-US" dirty="0"/>
            <a:t> </a:t>
          </a:r>
          <a:r>
            <a:rPr lang="en-US" dirty="0" err="1"/>
            <a:t>cuprinse</a:t>
          </a:r>
          <a:r>
            <a:rPr lang="en-US" dirty="0"/>
            <a:t> in </a:t>
          </a:r>
          <a:r>
            <a:rPr lang="en-US" dirty="0" err="1"/>
            <a:t>scrisoare</a:t>
          </a:r>
          <a:endParaRPr lang="en-GB" dirty="0"/>
        </a:p>
      </dgm:t>
    </dgm:pt>
    <dgm:pt modelId="{42435C00-58C7-4CEF-B5FB-BE06D2440CDF}" type="parTrans" cxnId="{C3163EB4-7496-4950-94C2-2BFA7FAC64C9}">
      <dgm:prSet/>
      <dgm:spPr/>
      <dgm:t>
        <a:bodyPr/>
        <a:lstStyle/>
        <a:p>
          <a:endParaRPr lang="en-GB"/>
        </a:p>
      </dgm:t>
    </dgm:pt>
    <dgm:pt modelId="{4A16658D-9EBC-4B8C-A86D-398F59416786}" type="sibTrans" cxnId="{C3163EB4-7496-4950-94C2-2BFA7FAC64C9}">
      <dgm:prSet/>
      <dgm:spPr/>
      <dgm:t>
        <a:bodyPr/>
        <a:lstStyle/>
        <a:p>
          <a:endParaRPr lang="en-GB"/>
        </a:p>
      </dgm:t>
    </dgm:pt>
    <dgm:pt modelId="{56DE69AA-4FD8-4A6B-8922-2765913FD341}">
      <dgm:prSet phldrT="[Text]"/>
      <dgm:spPr/>
      <dgm:t>
        <a:bodyPr/>
        <a:lstStyle/>
        <a:p>
          <a:r>
            <a:rPr lang="en-US" dirty="0" err="1"/>
            <a:t>Reinnoirea</a:t>
          </a:r>
          <a:r>
            <a:rPr lang="en-US" dirty="0"/>
            <a:t> </a:t>
          </a:r>
          <a:r>
            <a:rPr lang="en-US" dirty="0" err="1"/>
            <a:t>scrisorii</a:t>
          </a:r>
          <a:endParaRPr lang="en-GB" dirty="0"/>
        </a:p>
      </dgm:t>
    </dgm:pt>
    <dgm:pt modelId="{5871E6E8-DFB9-4EA3-A1C3-5C912B6DB23F}" type="parTrans" cxnId="{60E1834C-EEE1-4E14-8FA1-4436DA30CC43}">
      <dgm:prSet/>
      <dgm:spPr/>
      <dgm:t>
        <a:bodyPr/>
        <a:lstStyle/>
        <a:p>
          <a:endParaRPr lang="en-GB"/>
        </a:p>
      </dgm:t>
    </dgm:pt>
    <dgm:pt modelId="{71930EEB-73F9-48DF-91D1-B58C8B701883}" type="sibTrans" cxnId="{60E1834C-EEE1-4E14-8FA1-4436DA30CC43}">
      <dgm:prSet/>
      <dgm:spPr/>
      <dgm:t>
        <a:bodyPr/>
        <a:lstStyle/>
        <a:p>
          <a:endParaRPr lang="en-GB"/>
        </a:p>
      </dgm:t>
    </dgm:pt>
    <dgm:pt modelId="{71C4454F-30D0-4578-85EA-60A2B3CF36D7}">
      <dgm:prSet phldrT="[Text]"/>
      <dgm:spPr/>
      <dgm:t>
        <a:bodyPr/>
        <a:lstStyle/>
        <a:p>
          <a:r>
            <a:rPr lang="en-US" dirty="0" err="1"/>
            <a:t>Misiuni</a:t>
          </a:r>
          <a:r>
            <a:rPr lang="en-US" dirty="0"/>
            <a:t> </a:t>
          </a:r>
          <a:r>
            <a:rPr lang="en-US" dirty="0" err="1"/>
            <a:t>recurente</a:t>
          </a:r>
          <a:endParaRPr lang="en-GB" dirty="0"/>
        </a:p>
      </dgm:t>
    </dgm:pt>
    <dgm:pt modelId="{DD3CC2D7-8DE8-4786-AF9F-C220AAEFBC6D}" type="parTrans" cxnId="{FFB14C5E-2064-4179-B02B-545160BBFBC7}">
      <dgm:prSet/>
      <dgm:spPr/>
      <dgm:t>
        <a:bodyPr/>
        <a:lstStyle/>
        <a:p>
          <a:endParaRPr lang="en-GB"/>
        </a:p>
      </dgm:t>
    </dgm:pt>
    <dgm:pt modelId="{C4F94773-0083-4D91-A949-3289564ABB2B}" type="sibTrans" cxnId="{FFB14C5E-2064-4179-B02B-545160BBFBC7}">
      <dgm:prSet/>
      <dgm:spPr/>
      <dgm:t>
        <a:bodyPr/>
        <a:lstStyle/>
        <a:p>
          <a:endParaRPr lang="en-GB"/>
        </a:p>
      </dgm:t>
    </dgm:pt>
    <dgm:pt modelId="{31A07523-5771-4AC5-8AC3-53F300AE3B18}" type="pres">
      <dgm:prSet presAssocID="{7B425FC8-679B-487B-9D9C-A37A61202138}" presName="compositeShape" presStyleCnt="0">
        <dgm:presLayoutVars>
          <dgm:dir/>
          <dgm:resizeHandles/>
        </dgm:presLayoutVars>
      </dgm:prSet>
      <dgm:spPr/>
    </dgm:pt>
    <dgm:pt modelId="{112C299B-4C10-4996-9B76-45E5ECA78A13}" type="pres">
      <dgm:prSet presAssocID="{7B425FC8-679B-487B-9D9C-A37A61202138}" presName="pyramid" presStyleLbl="node1" presStyleIdx="0" presStyleCnt="1"/>
      <dgm:spPr/>
    </dgm:pt>
    <dgm:pt modelId="{2BDC5A3C-9E08-415B-8296-28BC7E577023}" type="pres">
      <dgm:prSet presAssocID="{7B425FC8-679B-487B-9D9C-A37A61202138}" presName="theList" presStyleCnt="0"/>
      <dgm:spPr/>
    </dgm:pt>
    <dgm:pt modelId="{DBCCA521-B6F7-4D06-B155-F5E01917C5D6}" type="pres">
      <dgm:prSet presAssocID="{A419B82A-A257-43B1-9425-A29559185E97}" presName="aNode" presStyleLbl="fgAcc1" presStyleIdx="0" presStyleCnt="3">
        <dgm:presLayoutVars>
          <dgm:bulletEnabled val="1"/>
        </dgm:presLayoutVars>
      </dgm:prSet>
      <dgm:spPr/>
    </dgm:pt>
    <dgm:pt modelId="{E53F72F5-6343-468E-8DAD-0CC7C3CC7050}" type="pres">
      <dgm:prSet presAssocID="{A419B82A-A257-43B1-9425-A29559185E97}" presName="aSpace" presStyleCnt="0"/>
      <dgm:spPr/>
    </dgm:pt>
    <dgm:pt modelId="{E73FA5D9-0169-4232-8945-70DD2CBD9FA7}" type="pres">
      <dgm:prSet presAssocID="{56DE69AA-4FD8-4A6B-8922-2765913FD341}" presName="aNode" presStyleLbl="fgAcc1" presStyleIdx="1" presStyleCnt="3">
        <dgm:presLayoutVars>
          <dgm:bulletEnabled val="1"/>
        </dgm:presLayoutVars>
      </dgm:prSet>
      <dgm:spPr/>
    </dgm:pt>
    <dgm:pt modelId="{65CB426B-2361-4FDD-8403-935AEFFEB5D6}" type="pres">
      <dgm:prSet presAssocID="{56DE69AA-4FD8-4A6B-8922-2765913FD341}" presName="aSpace" presStyleCnt="0"/>
      <dgm:spPr/>
    </dgm:pt>
    <dgm:pt modelId="{E37EF32F-B251-4EF0-8F35-4B46DCBA4D53}" type="pres">
      <dgm:prSet presAssocID="{71C4454F-30D0-4578-85EA-60A2B3CF36D7}" presName="aNode" presStyleLbl="fgAcc1" presStyleIdx="2" presStyleCnt="3">
        <dgm:presLayoutVars>
          <dgm:bulletEnabled val="1"/>
        </dgm:presLayoutVars>
      </dgm:prSet>
      <dgm:spPr/>
    </dgm:pt>
    <dgm:pt modelId="{E50685E4-AC38-4569-B4F6-5A2F7B743BA5}" type="pres">
      <dgm:prSet presAssocID="{71C4454F-30D0-4578-85EA-60A2B3CF36D7}" presName="aSpace" presStyleCnt="0"/>
      <dgm:spPr/>
    </dgm:pt>
  </dgm:ptLst>
  <dgm:cxnLst>
    <dgm:cxn modelId="{DC6D0029-2A0A-4F2F-AB1F-EB67D8EF9B94}" type="presOf" srcId="{56DE69AA-4FD8-4A6B-8922-2765913FD341}" destId="{E73FA5D9-0169-4232-8945-70DD2CBD9FA7}" srcOrd="0" destOrd="0" presId="urn:microsoft.com/office/officeart/2005/8/layout/pyramid2"/>
    <dgm:cxn modelId="{FFB14C5E-2064-4179-B02B-545160BBFBC7}" srcId="{7B425FC8-679B-487B-9D9C-A37A61202138}" destId="{71C4454F-30D0-4578-85EA-60A2B3CF36D7}" srcOrd="2" destOrd="0" parTransId="{DD3CC2D7-8DE8-4786-AF9F-C220AAEFBC6D}" sibTransId="{C4F94773-0083-4D91-A949-3289564ABB2B}"/>
    <dgm:cxn modelId="{31AC556B-FFA8-4B92-B3B9-0AFAC3668CCC}" type="presOf" srcId="{A419B82A-A257-43B1-9425-A29559185E97}" destId="{DBCCA521-B6F7-4D06-B155-F5E01917C5D6}" srcOrd="0" destOrd="0" presId="urn:microsoft.com/office/officeart/2005/8/layout/pyramid2"/>
    <dgm:cxn modelId="{60E1834C-EEE1-4E14-8FA1-4436DA30CC43}" srcId="{7B425FC8-679B-487B-9D9C-A37A61202138}" destId="{56DE69AA-4FD8-4A6B-8922-2765913FD341}" srcOrd="1" destOrd="0" parTransId="{5871E6E8-DFB9-4EA3-A1C3-5C912B6DB23F}" sibTransId="{71930EEB-73F9-48DF-91D1-B58C8B701883}"/>
    <dgm:cxn modelId="{50AFDE7E-B4A6-4F3D-A24B-2C6FFC90FFC6}" type="presOf" srcId="{7B425FC8-679B-487B-9D9C-A37A61202138}" destId="{31A07523-5771-4AC5-8AC3-53F300AE3B18}" srcOrd="0" destOrd="0" presId="urn:microsoft.com/office/officeart/2005/8/layout/pyramid2"/>
    <dgm:cxn modelId="{B5E4048B-291B-45DD-A94B-16456D2284D7}" type="presOf" srcId="{71C4454F-30D0-4578-85EA-60A2B3CF36D7}" destId="{E37EF32F-B251-4EF0-8F35-4B46DCBA4D53}" srcOrd="0" destOrd="0" presId="urn:microsoft.com/office/officeart/2005/8/layout/pyramid2"/>
    <dgm:cxn modelId="{C3163EB4-7496-4950-94C2-2BFA7FAC64C9}" srcId="{7B425FC8-679B-487B-9D9C-A37A61202138}" destId="{A419B82A-A257-43B1-9425-A29559185E97}" srcOrd="0" destOrd="0" parTransId="{42435C00-58C7-4CEF-B5FB-BE06D2440CDF}" sibTransId="{4A16658D-9EBC-4B8C-A86D-398F59416786}"/>
    <dgm:cxn modelId="{82DA7239-F135-4827-B2F5-966727DB51D7}" type="presParOf" srcId="{31A07523-5771-4AC5-8AC3-53F300AE3B18}" destId="{112C299B-4C10-4996-9B76-45E5ECA78A13}" srcOrd="0" destOrd="0" presId="urn:microsoft.com/office/officeart/2005/8/layout/pyramid2"/>
    <dgm:cxn modelId="{048CFDA1-482B-482D-9BF1-61DB02D2B64C}" type="presParOf" srcId="{31A07523-5771-4AC5-8AC3-53F300AE3B18}" destId="{2BDC5A3C-9E08-415B-8296-28BC7E577023}" srcOrd="1" destOrd="0" presId="urn:microsoft.com/office/officeart/2005/8/layout/pyramid2"/>
    <dgm:cxn modelId="{911EBBDD-0AD4-47B2-8F9A-7D50EB3BCC12}" type="presParOf" srcId="{2BDC5A3C-9E08-415B-8296-28BC7E577023}" destId="{DBCCA521-B6F7-4D06-B155-F5E01917C5D6}" srcOrd="0" destOrd="0" presId="urn:microsoft.com/office/officeart/2005/8/layout/pyramid2"/>
    <dgm:cxn modelId="{C69BAF02-60BF-4A23-A3AD-346C11CC5E0D}" type="presParOf" srcId="{2BDC5A3C-9E08-415B-8296-28BC7E577023}" destId="{E53F72F5-6343-468E-8DAD-0CC7C3CC7050}" srcOrd="1" destOrd="0" presId="urn:microsoft.com/office/officeart/2005/8/layout/pyramid2"/>
    <dgm:cxn modelId="{F04AAF1C-CD9E-4559-ABB3-3564378F1986}" type="presParOf" srcId="{2BDC5A3C-9E08-415B-8296-28BC7E577023}" destId="{E73FA5D9-0169-4232-8945-70DD2CBD9FA7}" srcOrd="2" destOrd="0" presId="urn:microsoft.com/office/officeart/2005/8/layout/pyramid2"/>
    <dgm:cxn modelId="{6CC748ED-AEB4-4471-B9A9-4351743B42C0}" type="presParOf" srcId="{2BDC5A3C-9E08-415B-8296-28BC7E577023}" destId="{65CB426B-2361-4FDD-8403-935AEFFEB5D6}" srcOrd="3" destOrd="0" presId="urn:microsoft.com/office/officeart/2005/8/layout/pyramid2"/>
    <dgm:cxn modelId="{8E28DD41-50A4-4279-B0A3-96B1E5C40464}" type="presParOf" srcId="{2BDC5A3C-9E08-415B-8296-28BC7E577023}" destId="{E37EF32F-B251-4EF0-8F35-4B46DCBA4D53}" srcOrd="4" destOrd="0" presId="urn:microsoft.com/office/officeart/2005/8/layout/pyramid2"/>
    <dgm:cxn modelId="{3A6DDD81-2B30-4321-8B7B-812FA043E1A7}" type="presParOf" srcId="{2BDC5A3C-9E08-415B-8296-28BC7E577023}" destId="{E50685E4-AC38-4569-B4F6-5A2F7B743BA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9DB810-5B36-4441-BC33-0388C2D69C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72C197D-3785-45FA-93E8-B000EAB555BD}">
      <dgm:prSet phldrT="[Text]"/>
      <dgm:spPr/>
      <dgm:t>
        <a:bodyPr/>
        <a:lstStyle/>
        <a:p>
          <a:r>
            <a:rPr lang="ro-RO" dirty="0"/>
            <a:t>Paragraf de evidenţiere a unor aspecte</a:t>
          </a:r>
          <a:endParaRPr lang="en-GB" dirty="0"/>
        </a:p>
      </dgm:t>
    </dgm:pt>
    <dgm:pt modelId="{7C5D556D-CDD7-438E-8304-0A71AD9D112C}" type="parTrans" cxnId="{E1505117-05F3-4EB7-A44C-40E62FA7204E}">
      <dgm:prSet/>
      <dgm:spPr/>
      <dgm:t>
        <a:bodyPr/>
        <a:lstStyle/>
        <a:p>
          <a:endParaRPr lang="en-GB"/>
        </a:p>
      </dgm:t>
    </dgm:pt>
    <dgm:pt modelId="{FC3DBA63-2581-4D1C-B3AC-F8F9BBAFD360}" type="sibTrans" cxnId="{E1505117-05F3-4EB7-A44C-40E62FA7204E}">
      <dgm:prSet/>
      <dgm:spPr/>
      <dgm:t>
        <a:bodyPr/>
        <a:lstStyle/>
        <a:p>
          <a:endParaRPr lang="en-GB"/>
        </a:p>
      </dgm:t>
    </dgm:pt>
    <dgm:pt modelId="{A3D11DBE-143B-4EE5-8183-3BB835F81CD8}">
      <dgm:prSet phldrT="[Text]"/>
      <dgm:spPr/>
      <dgm:t>
        <a:bodyPr/>
        <a:lstStyle/>
        <a:p>
          <a:r>
            <a:rPr lang="en-US" dirty="0" err="1"/>
            <a:t>Prin</a:t>
          </a:r>
          <a:r>
            <a:rPr lang="en-US" dirty="0"/>
            <a:t> care se a</a:t>
          </a:r>
          <a:r>
            <a:rPr lang="ro-RO" dirty="0"/>
            <a:t>trag</a:t>
          </a:r>
          <a:r>
            <a:rPr lang="en-US" dirty="0"/>
            <a:t>e</a:t>
          </a:r>
          <a:r>
            <a:rPr lang="ro-RO" dirty="0"/>
            <a:t> atenţia utilizatorilor vizaţi asupra unui aspect prezentat în informaţiile specifice, care, conform raţionamentului practicianului, este de importanţă fundamentală pentru ca utilizatorii vizaţi să înţe­leagă informaţiile specifice</a:t>
          </a:r>
          <a:endParaRPr lang="en-GB" dirty="0"/>
        </a:p>
      </dgm:t>
    </dgm:pt>
    <dgm:pt modelId="{EEC648E1-0B1F-4AAB-86FC-0A12AF9629F4}" type="parTrans" cxnId="{62EB22BB-0B3A-4A16-B879-931D5E2C268E}">
      <dgm:prSet/>
      <dgm:spPr/>
      <dgm:t>
        <a:bodyPr/>
        <a:lstStyle/>
        <a:p>
          <a:endParaRPr lang="en-GB"/>
        </a:p>
      </dgm:t>
    </dgm:pt>
    <dgm:pt modelId="{27635F63-8834-44F2-BA56-0DF0440610D6}" type="sibTrans" cxnId="{62EB22BB-0B3A-4A16-B879-931D5E2C268E}">
      <dgm:prSet/>
      <dgm:spPr/>
      <dgm:t>
        <a:bodyPr/>
        <a:lstStyle/>
        <a:p>
          <a:endParaRPr lang="en-GB"/>
        </a:p>
      </dgm:t>
    </dgm:pt>
    <dgm:pt modelId="{29EC8E65-9CAD-4181-A51E-1CB1E7A4AACE}">
      <dgm:prSet phldrT="[Text]"/>
      <dgm:spPr/>
      <dgm:t>
        <a:bodyPr/>
        <a:lstStyle/>
        <a:p>
          <a:r>
            <a:rPr lang="ro-RO" dirty="0"/>
            <a:t>Paragraf privind alte </a:t>
          </a:r>
          <a:r>
            <a:rPr lang="en-US" dirty="0"/>
            <a:t>a</a:t>
          </a:r>
          <a:r>
            <a:rPr lang="ro-RO" dirty="0" err="1"/>
            <a:t>specte</a:t>
          </a:r>
          <a:endParaRPr lang="en-GB" dirty="0"/>
        </a:p>
      </dgm:t>
    </dgm:pt>
    <dgm:pt modelId="{E3F1C67D-A5C6-4435-A26F-9E5ADC4E4EED}" type="parTrans" cxnId="{1D285D8F-3912-46AB-8C2A-9CA031C464D1}">
      <dgm:prSet/>
      <dgm:spPr/>
      <dgm:t>
        <a:bodyPr/>
        <a:lstStyle/>
        <a:p>
          <a:endParaRPr lang="en-GB"/>
        </a:p>
      </dgm:t>
    </dgm:pt>
    <dgm:pt modelId="{9A39B26B-3B68-40D3-A75F-34A7E13BC926}" type="sibTrans" cxnId="{1D285D8F-3912-46AB-8C2A-9CA031C464D1}">
      <dgm:prSet/>
      <dgm:spPr/>
      <dgm:t>
        <a:bodyPr/>
        <a:lstStyle/>
        <a:p>
          <a:endParaRPr lang="en-GB"/>
        </a:p>
      </dgm:t>
    </dgm:pt>
    <dgm:pt modelId="{83FCF2AF-FBB0-4AF6-93A5-1850AB5807A8}">
      <dgm:prSet phldrT="[Text]"/>
      <dgm:spPr/>
      <dgm:t>
        <a:bodyPr/>
        <a:lstStyle/>
        <a:p>
          <a:r>
            <a:rPr lang="en-US" dirty="0" err="1"/>
            <a:t>Prin</a:t>
          </a:r>
          <a:r>
            <a:rPr lang="en-US" dirty="0"/>
            <a:t> care se c</a:t>
          </a:r>
          <a:r>
            <a:rPr lang="ro-RO" dirty="0"/>
            <a:t>omunică un aspect, în afara celor prezentate în informaţiile specifice care, conform raţionamentului practicianului, este relevant pentru ca utilizatorii vizaţi să înţeleagă misiunea, responsabilităţile practici­anului sau raportul de asigurare,</a:t>
          </a:r>
          <a:endParaRPr lang="en-GB" dirty="0"/>
        </a:p>
      </dgm:t>
    </dgm:pt>
    <dgm:pt modelId="{B67DBA45-6BAF-4874-B8E5-07532E1A97D5}" type="parTrans" cxnId="{48527B1B-204B-46D8-B69A-5FCFAA467020}">
      <dgm:prSet/>
      <dgm:spPr/>
      <dgm:t>
        <a:bodyPr/>
        <a:lstStyle/>
        <a:p>
          <a:endParaRPr lang="en-GB"/>
        </a:p>
      </dgm:t>
    </dgm:pt>
    <dgm:pt modelId="{37F4B63D-5EE6-4D1B-B7F9-A591332BABD9}" type="sibTrans" cxnId="{48527B1B-204B-46D8-B69A-5FCFAA467020}">
      <dgm:prSet/>
      <dgm:spPr/>
      <dgm:t>
        <a:bodyPr/>
        <a:lstStyle/>
        <a:p>
          <a:endParaRPr lang="en-GB"/>
        </a:p>
      </dgm:t>
    </dgm:pt>
    <dgm:pt modelId="{4A59C778-0A22-4117-A2D0-7286A73AFC62}">
      <dgm:prSet phldrT="[Text]"/>
      <dgm:spPr/>
      <dgm:t>
        <a:bodyPr/>
        <a:lstStyle/>
        <a:p>
          <a:r>
            <a:rPr lang="ro-RO" dirty="0"/>
            <a:t>un asemenea paragraf trebuie să se refere doar la informaţiile prezentate sau descrise în informaţiile specifice.  </a:t>
          </a:r>
          <a:endParaRPr lang="en-GB" dirty="0"/>
        </a:p>
      </dgm:t>
    </dgm:pt>
    <dgm:pt modelId="{19127ABF-A98D-4D5C-BD2C-D8AC44BC7AD1}" type="parTrans" cxnId="{80402352-244B-40D2-A43E-2DBEF42F4F78}">
      <dgm:prSet/>
      <dgm:spPr/>
      <dgm:t>
        <a:bodyPr/>
        <a:lstStyle/>
        <a:p>
          <a:endParaRPr lang="en-GB"/>
        </a:p>
      </dgm:t>
    </dgm:pt>
    <dgm:pt modelId="{6A890A25-D88F-4234-BE22-BD989CAD64A1}" type="sibTrans" cxnId="{80402352-244B-40D2-A43E-2DBEF42F4F78}">
      <dgm:prSet/>
      <dgm:spPr/>
      <dgm:t>
        <a:bodyPr/>
        <a:lstStyle/>
        <a:p>
          <a:endParaRPr lang="en-GB"/>
        </a:p>
      </dgm:t>
    </dgm:pt>
    <dgm:pt modelId="{98B241AB-0433-4665-8EE1-8C8216043053}" type="pres">
      <dgm:prSet presAssocID="{959DB810-5B36-4441-BC33-0388C2D69C74}" presName="Name0" presStyleCnt="0">
        <dgm:presLayoutVars>
          <dgm:dir/>
          <dgm:animLvl val="lvl"/>
          <dgm:resizeHandles val="exact"/>
        </dgm:presLayoutVars>
      </dgm:prSet>
      <dgm:spPr/>
    </dgm:pt>
    <dgm:pt modelId="{0A5702D8-7DFF-4C88-A229-B95DACC3997E}" type="pres">
      <dgm:prSet presAssocID="{272C197D-3785-45FA-93E8-B000EAB555BD}" presName="composite" presStyleCnt="0"/>
      <dgm:spPr/>
    </dgm:pt>
    <dgm:pt modelId="{9603F9A5-7D8D-4D73-B445-80ADC9CF4E80}" type="pres">
      <dgm:prSet presAssocID="{272C197D-3785-45FA-93E8-B000EAB555BD}" presName="parTx" presStyleLbl="alignNode1" presStyleIdx="0" presStyleCnt="2">
        <dgm:presLayoutVars>
          <dgm:chMax val="0"/>
          <dgm:chPref val="0"/>
          <dgm:bulletEnabled val="1"/>
        </dgm:presLayoutVars>
      </dgm:prSet>
      <dgm:spPr/>
    </dgm:pt>
    <dgm:pt modelId="{FB6DEFFE-40C5-49E7-AE5E-2EE8C84E1E6F}" type="pres">
      <dgm:prSet presAssocID="{272C197D-3785-45FA-93E8-B000EAB555BD}" presName="desTx" presStyleLbl="alignAccFollowNode1" presStyleIdx="0" presStyleCnt="2">
        <dgm:presLayoutVars>
          <dgm:bulletEnabled val="1"/>
        </dgm:presLayoutVars>
      </dgm:prSet>
      <dgm:spPr/>
    </dgm:pt>
    <dgm:pt modelId="{7B1002B6-BB99-4777-9388-10B28777CA53}" type="pres">
      <dgm:prSet presAssocID="{FC3DBA63-2581-4D1C-B3AC-F8F9BBAFD360}" presName="space" presStyleCnt="0"/>
      <dgm:spPr/>
    </dgm:pt>
    <dgm:pt modelId="{06AF5301-6219-4D3C-9CD0-A73ECB7145FA}" type="pres">
      <dgm:prSet presAssocID="{29EC8E65-9CAD-4181-A51E-1CB1E7A4AACE}" presName="composite" presStyleCnt="0"/>
      <dgm:spPr/>
    </dgm:pt>
    <dgm:pt modelId="{9CE12736-A118-4E13-9288-00265F20CCC3}" type="pres">
      <dgm:prSet presAssocID="{29EC8E65-9CAD-4181-A51E-1CB1E7A4AACE}" presName="parTx" presStyleLbl="alignNode1" presStyleIdx="1" presStyleCnt="2">
        <dgm:presLayoutVars>
          <dgm:chMax val="0"/>
          <dgm:chPref val="0"/>
          <dgm:bulletEnabled val="1"/>
        </dgm:presLayoutVars>
      </dgm:prSet>
      <dgm:spPr/>
    </dgm:pt>
    <dgm:pt modelId="{977E524B-F3E8-4DF8-AD3F-077C748BC43B}" type="pres">
      <dgm:prSet presAssocID="{29EC8E65-9CAD-4181-A51E-1CB1E7A4AACE}" presName="desTx" presStyleLbl="alignAccFollowNode1" presStyleIdx="1" presStyleCnt="2">
        <dgm:presLayoutVars>
          <dgm:bulletEnabled val="1"/>
        </dgm:presLayoutVars>
      </dgm:prSet>
      <dgm:spPr/>
    </dgm:pt>
  </dgm:ptLst>
  <dgm:cxnLst>
    <dgm:cxn modelId="{E1505117-05F3-4EB7-A44C-40E62FA7204E}" srcId="{959DB810-5B36-4441-BC33-0388C2D69C74}" destId="{272C197D-3785-45FA-93E8-B000EAB555BD}" srcOrd="0" destOrd="0" parTransId="{7C5D556D-CDD7-438E-8304-0A71AD9D112C}" sibTransId="{FC3DBA63-2581-4D1C-B3AC-F8F9BBAFD360}"/>
    <dgm:cxn modelId="{48527B1B-204B-46D8-B69A-5FCFAA467020}" srcId="{29EC8E65-9CAD-4181-A51E-1CB1E7A4AACE}" destId="{83FCF2AF-FBB0-4AF6-93A5-1850AB5807A8}" srcOrd="0" destOrd="0" parTransId="{B67DBA45-6BAF-4874-B8E5-07532E1A97D5}" sibTransId="{37F4B63D-5EE6-4D1B-B7F9-A591332BABD9}"/>
    <dgm:cxn modelId="{86D7AB2A-A439-40E1-B8B4-A7E6CE060016}" type="presOf" srcId="{4A59C778-0A22-4117-A2D0-7286A73AFC62}" destId="{FB6DEFFE-40C5-49E7-AE5E-2EE8C84E1E6F}" srcOrd="0" destOrd="1" presId="urn:microsoft.com/office/officeart/2005/8/layout/hList1"/>
    <dgm:cxn modelId="{80402352-244B-40D2-A43E-2DBEF42F4F78}" srcId="{272C197D-3785-45FA-93E8-B000EAB555BD}" destId="{4A59C778-0A22-4117-A2D0-7286A73AFC62}" srcOrd="1" destOrd="0" parTransId="{19127ABF-A98D-4D5C-BD2C-D8AC44BC7AD1}" sibTransId="{6A890A25-D88F-4234-BE22-BD989CAD64A1}"/>
    <dgm:cxn modelId="{DCDF047D-8B49-42B2-B7F8-563F6B94E005}" type="presOf" srcId="{272C197D-3785-45FA-93E8-B000EAB555BD}" destId="{9603F9A5-7D8D-4D73-B445-80ADC9CF4E80}" srcOrd="0" destOrd="0" presId="urn:microsoft.com/office/officeart/2005/8/layout/hList1"/>
    <dgm:cxn modelId="{2939218A-8166-40C1-BFFC-E609B1D3993F}" type="presOf" srcId="{A3D11DBE-143B-4EE5-8183-3BB835F81CD8}" destId="{FB6DEFFE-40C5-49E7-AE5E-2EE8C84E1E6F}" srcOrd="0" destOrd="0" presId="urn:microsoft.com/office/officeart/2005/8/layout/hList1"/>
    <dgm:cxn modelId="{E3F1D38C-EE36-469F-87AA-DA4F55FC4774}" type="presOf" srcId="{83FCF2AF-FBB0-4AF6-93A5-1850AB5807A8}" destId="{977E524B-F3E8-4DF8-AD3F-077C748BC43B}" srcOrd="0" destOrd="0" presId="urn:microsoft.com/office/officeart/2005/8/layout/hList1"/>
    <dgm:cxn modelId="{1D285D8F-3912-46AB-8C2A-9CA031C464D1}" srcId="{959DB810-5B36-4441-BC33-0388C2D69C74}" destId="{29EC8E65-9CAD-4181-A51E-1CB1E7A4AACE}" srcOrd="1" destOrd="0" parTransId="{E3F1C67D-A5C6-4435-A26F-9E5ADC4E4EED}" sibTransId="{9A39B26B-3B68-40D3-A75F-34A7E13BC926}"/>
    <dgm:cxn modelId="{62EB22BB-0B3A-4A16-B879-931D5E2C268E}" srcId="{272C197D-3785-45FA-93E8-B000EAB555BD}" destId="{A3D11DBE-143B-4EE5-8183-3BB835F81CD8}" srcOrd="0" destOrd="0" parTransId="{EEC648E1-0B1F-4AAB-86FC-0A12AF9629F4}" sibTransId="{27635F63-8834-44F2-BA56-0DF0440610D6}"/>
    <dgm:cxn modelId="{7B22B2C5-E76A-4839-9EFF-36A77BEE590A}" type="presOf" srcId="{959DB810-5B36-4441-BC33-0388C2D69C74}" destId="{98B241AB-0433-4665-8EE1-8C8216043053}" srcOrd="0" destOrd="0" presId="urn:microsoft.com/office/officeart/2005/8/layout/hList1"/>
    <dgm:cxn modelId="{1A5C8CF4-79EF-41E1-BAE1-A569710342CF}" type="presOf" srcId="{29EC8E65-9CAD-4181-A51E-1CB1E7A4AACE}" destId="{9CE12736-A118-4E13-9288-00265F20CCC3}" srcOrd="0" destOrd="0" presId="urn:microsoft.com/office/officeart/2005/8/layout/hList1"/>
    <dgm:cxn modelId="{EE81366D-9670-4129-A8DB-7828E5AAB014}" type="presParOf" srcId="{98B241AB-0433-4665-8EE1-8C8216043053}" destId="{0A5702D8-7DFF-4C88-A229-B95DACC3997E}" srcOrd="0" destOrd="0" presId="urn:microsoft.com/office/officeart/2005/8/layout/hList1"/>
    <dgm:cxn modelId="{B10F6B50-3BC6-4D11-A220-16CF18D8BB6D}" type="presParOf" srcId="{0A5702D8-7DFF-4C88-A229-B95DACC3997E}" destId="{9603F9A5-7D8D-4D73-B445-80ADC9CF4E80}" srcOrd="0" destOrd="0" presId="urn:microsoft.com/office/officeart/2005/8/layout/hList1"/>
    <dgm:cxn modelId="{708F868A-30B3-4AC1-855E-A0F707C4A2A0}" type="presParOf" srcId="{0A5702D8-7DFF-4C88-A229-B95DACC3997E}" destId="{FB6DEFFE-40C5-49E7-AE5E-2EE8C84E1E6F}" srcOrd="1" destOrd="0" presId="urn:microsoft.com/office/officeart/2005/8/layout/hList1"/>
    <dgm:cxn modelId="{1C694D3B-C59C-430B-88C0-FE722875C4B8}" type="presParOf" srcId="{98B241AB-0433-4665-8EE1-8C8216043053}" destId="{7B1002B6-BB99-4777-9388-10B28777CA53}" srcOrd="1" destOrd="0" presId="urn:microsoft.com/office/officeart/2005/8/layout/hList1"/>
    <dgm:cxn modelId="{CB046B4B-DCA4-4E4F-9945-4182DBDA94A7}" type="presParOf" srcId="{98B241AB-0433-4665-8EE1-8C8216043053}" destId="{06AF5301-6219-4D3C-9CD0-A73ECB7145FA}" srcOrd="2" destOrd="0" presId="urn:microsoft.com/office/officeart/2005/8/layout/hList1"/>
    <dgm:cxn modelId="{DF092D63-FE09-4456-9EF9-3632E715D664}" type="presParOf" srcId="{06AF5301-6219-4D3C-9CD0-A73ECB7145FA}" destId="{9CE12736-A118-4E13-9288-00265F20CCC3}" srcOrd="0" destOrd="0" presId="urn:microsoft.com/office/officeart/2005/8/layout/hList1"/>
    <dgm:cxn modelId="{EF8F65DC-5D9D-4472-A810-4421F75A99E4}" type="presParOf" srcId="{06AF5301-6219-4D3C-9CD0-A73ECB7145FA}" destId="{977E524B-F3E8-4DF8-AD3F-077C748BC4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CC675-E7DA-4F22-A407-C0F17C418F3A}">
      <dsp:nvSpPr>
        <dsp:cNvPr id="0" name=""/>
        <dsp:cNvSpPr/>
      </dsp:nvSpPr>
      <dsp:spPr>
        <a:xfrm>
          <a:off x="0" y="0"/>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kern="1200" dirty="0">
              <a:solidFill>
                <a:schemeClr val="tx1"/>
              </a:solidFill>
            </a:rPr>
            <a:t>1. </a:t>
          </a:r>
          <a:r>
            <a:rPr lang="en-US" sz="1800" b="1" kern="1200" dirty="0" err="1">
              <a:solidFill>
                <a:schemeClr val="tx1"/>
              </a:solidFill>
            </a:rPr>
            <a:t>Acceptare</a:t>
          </a:r>
          <a:r>
            <a:rPr lang="en-US" sz="1800" b="1" kern="1200" dirty="0">
              <a:solidFill>
                <a:schemeClr val="tx1"/>
              </a:solidFill>
            </a:rPr>
            <a:t> (</a:t>
          </a:r>
          <a:r>
            <a:rPr lang="en-US" sz="1800" b="1" kern="1200" dirty="0" err="1">
              <a:solidFill>
                <a:schemeClr val="tx1"/>
              </a:solidFill>
            </a:rPr>
            <a:t>decizia</a:t>
          </a:r>
          <a:r>
            <a:rPr lang="en-US" sz="1800" b="1" kern="1200" dirty="0">
              <a:solidFill>
                <a:schemeClr val="tx1"/>
              </a:solidFill>
            </a:rPr>
            <a:t> ca </a:t>
          </a:r>
          <a:r>
            <a:rPr lang="en-US" sz="1800" b="1" kern="1200" dirty="0" err="1">
              <a:solidFill>
                <a:schemeClr val="tx1"/>
              </a:solidFill>
            </a:rPr>
            <a:t>practicianul</a:t>
          </a:r>
          <a:r>
            <a:rPr lang="en-US" sz="1800" b="1" kern="1200" dirty="0">
              <a:solidFill>
                <a:schemeClr val="tx1"/>
              </a:solidFill>
            </a:rPr>
            <a:t> </a:t>
          </a:r>
          <a:r>
            <a:rPr lang="en-US" sz="1800" b="1" kern="1200" dirty="0" err="1">
              <a:solidFill>
                <a:schemeClr val="tx1"/>
              </a:solidFill>
            </a:rPr>
            <a:t>poate</a:t>
          </a:r>
          <a:r>
            <a:rPr lang="en-US" sz="1800" b="1" kern="1200" dirty="0">
              <a:solidFill>
                <a:schemeClr val="tx1"/>
              </a:solidFill>
            </a:rPr>
            <a:t> </a:t>
          </a:r>
          <a:r>
            <a:rPr lang="en-US" sz="1800" b="1" kern="1200" dirty="0" err="1">
              <a:solidFill>
                <a:schemeClr val="tx1"/>
              </a:solidFill>
            </a:rPr>
            <a:t>desfasura</a:t>
          </a:r>
          <a:r>
            <a:rPr lang="en-US" sz="1800" b="1" kern="1200" dirty="0">
              <a:solidFill>
                <a:schemeClr val="tx1"/>
              </a:solidFill>
            </a:rPr>
            <a:t> </a:t>
          </a:r>
          <a:r>
            <a:rPr lang="en-US" sz="1800" b="1" kern="1200" dirty="0" err="1">
              <a:solidFill>
                <a:schemeClr val="tx1"/>
              </a:solidFill>
            </a:rPr>
            <a:t>activitatea</a:t>
          </a:r>
          <a:r>
            <a:rPr lang="en-US" sz="1800" b="1" kern="1200" dirty="0">
              <a:solidFill>
                <a:schemeClr val="tx1"/>
              </a:solidFill>
            </a:rPr>
            <a:t> </a:t>
          </a:r>
          <a:r>
            <a:rPr lang="ro-RO" sz="1800" b="1" kern="1200" dirty="0">
              <a:solidFill>
                <a:schemeClr val="tx1"/>
              </a:solidFill>
            </a:rPr>
            <a:t>si</a:t>
          </a:r>
          <a:r>
            <a:rPr lang="en-US" sz="1800" b="1" kern="1200" dirty="0">
              <a:solidFill>
                <a:schemeClr val="tx1"/>
              </a:solidFill>
            </a:rPr>
            <a:t> </a:t>
          </a:r>
          <a:r>
            <a:rPr lang="en-US" sz="1800" b="1" kern="1200" dirty="0" err="1">
              <a:solidFill>
                <a:schemeClr val="tx1"/>
              </a:solidFill>
            </a:rPr>
            <a:t>decizia</a:t>
          </a:r>
          <a:r>
            <a:rPr lang="en-US" sz="1800" b="1" kern="1200" dirty="0">
              <a:solidFill>
                <a:schemeClr val="tx1"/>
              </a:solidFill>
            </a:rPr>
            <a:t> de a </a:t>
          </a:r>
          <a:r>
            <a:rPr lang="en-US" sz="1800" b="1" kern="1200" dirty="0" err="1">
              <a:solidFill>
                <a:schemeClr val="tx1"/>
              </a:solidFill>
            </a:rPr>
            <a:t>accepta</a:t>
          </a:r>
          <a:r>
            <a:rPr lang="en-US" sz="1800" b="1" kern="1200" dirty="0">
              <a:solidFill>
                <a:schemeClr val="tx1"/>
              </a:solidFill>
            </a:rPr>
            <a:t> </a:t>
          </a:r>
          <a:r>
            <a:rPr lang="en-US" sz="1800" b="1" kern="1200" dirty="0" err="1">
              <a:solidFill>
                <a:schemeClr val="tx1"/>
              </a:solidFill>
            </a:rPr>
            <a:t>sau</a:t>
          </a:r>
          <a:r>
            <a:rPr lang="en-US" sz="1800" b="1" kern="1200" dirty="0">
              <a:solidFill>
                <a:schemeClr val="tx1"/>
              </a:solidFill>
            </a:rPr>
            <a:t> </a:t>
          </a:r>
          <a:r>
            <a:rPr lang="en-US" sz="1800" b="1" kern="1200" dirty="0" err="1">
              <a:solidFill>
                <a:schemeClr val="tx1"/>
              </a:solidFill>
            </a:rPr>
            <a:t>reaccepta</a:t>
          </a:r>
          <a:r>
            <a:rPr lang="en-US" sz="1800" b="1" kern="1200" dirty="0">
              <a:solidFill>
                <a:schemeClr val="tx1"/>
              </a:solidFill>
            </a:rPr>
            <a:t> </a:t>
          </a:r>
          <a:r>
            <a:rPr lang="en-US" sz="1800" b="1" kern="1200" dirty="0" err="1">
              <a:solidFill>
                <a:schemeClr val="tx1"/>
              </a:solidFill>
            </a:rPr>
            <a:t>clientul</a:t>
          </a:r>
          <a:r>
            <a:rPr lang="en-US" sz="1800" b="1" kern="1200" dirty="0">
              <a:solidFill>
                <a:schemeClr val="tx1"/>
              </a:solidFill>
            </a:rPr>
            <a:t>)</a:t>
          </a:r>
          <a:endParaRPr lang="en-GB" sz="1800" b="1" kern="1200" dirty="0">
            <a:solidFill>
              <a:schemeClr val="tx1"/>
            </a:solidFill>
          </a:endParaRPr>
        </a:p>
      </dsp:txBody>
      <dsp:txXfrm>
        <a:off x="45857" y="45857"/>
        <a:ext cx="12138040" cy="1473973"/>
      </dsp:txXfrm>
    </dsp:sp>
    <dsp:sp modelId="{2B0438E3-0368-452C-A33F-17394961F7DE}">
      <dsp:nvSpPr>
        <dsp:cNvPr id="0" name=""/>
        <dsp:cNvSpPr/>
      </dsp:nvSpPr>
      <dsp:spPr>
        <a:xfrm>
          <a:off x="1169136" y="1850358"/>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2. </a:t>
          </a:r>
          <a:r>
            <a:rPr lang="en-US" sz="1800" b="1" kern="1200" dirty="0" err="1">
              <a:solidFill>
                <a:schemeClr val="tx1"/>
              </a:solidFill>
            </a:rPr>
            <a:t>Planificare</a:t>
          </a:r>
          <a:r>
            <a:rPr lang="en-US" sz="1800" b="1" kern="1200" dirty="0">
              <a:solidFill>
                <a:schemeClr val="tx1"/>
              </a:solidFill>
            </a:rPr>
            <a:t> (</a:t>
          </a:r>
          <a:r>
            <a:rPr lang="en-US" sz="1800" b="1" kern="1200" dirty="0" err="1">
              <a:solidFill>
                <a:schemeClr val="tx1"/>
              </a:solidFill>
            </a:rPr>
            <a:t>cunoasterea</a:t>
          </a:r>
          <a:r>
            <a:rPr lang="en-US" sz="1800" b="1" kern="1200" dirty="0">
              <a:solidFill>
                <a:schemeClr val="tx1"/>
              </a:solidFill>
            </a:rPr>
            <a:t> </a:t>
          </a:r>
          <a:r>
            <a:rPr lang="en-US" sz="1800" b="1" kern="1200" dirty="0" err="1">
              <a:solidFill>
                <a:schemeClr val="tx1"/>
              </a:solidFill>
            </a:rPr>
            <a:t>clientului</a:t>
          </a:r>
          <a:r>
            <a:rPr lang="en-US" sz="1800" b="1" kern="1200" dirty="0">
              <a:solidFill>
                <a:schemeClr val="tx1"/>
              </a:solidFill>
            </a:rPr>
            <a:t> </a:t>
          </a:r>
          <a:r>
            <a:rPr lang="en-US" sz="1800" b="1" kern="1200" dirty="0" err="1">
              <a:solidFill>
                <a:schemeClr val="tx1"/>
              </a:solidFill>
            </a:rPr>
            <a:t>si</a:t>
          </a:r>
          <a:r>
            <a:rPr lang="en-US" sz="1800" b="1" kern="1200" dirty="0">
              <a:solidFill>
                <a:schemeClr val="tx1"/>
              </a:solidFill>
            </a:rPr>
            <a:t> a </a:t>
          </a:r>
          <a:r>
            <a:rPr lang="en-US" sz="1800" b="1" kern="1200" dirty="0" err="1">
              <a:solidFill>
                <a:schemeClr val="tx1"/>
              </a:solidFill>
            </a:rPr>
            <a:t>factorilor</a:t>
          </a:r>
          <a:r>
            <a:rPr lang="en-US" sz="1800" b="1" kern="1200" dirty="0">
              <a:solidFill>
                <a:schemeClr val="tx1"/>
              </a:solidFill>
            </a:rPr>
            <a:t> </a:t>
          </a:r>
          <a:r>
            <a:rPr lang="en-US" sz="1800" b="1" kern="1200" dirty="0" err="1">
              <a:solidFill>
                <a:schemeClr val="tx1"/>
              </a:solidFill>
            </a:rPr>
            <a:t>relevanti</a:t>
          </a:r>
          <a:r>
            <a:rPr lang="en-US" sz="1800" b="1" kern="1200" dirty="0">
              <a:solidFill>
                <a:schemeClr val="tx1"/>
              </a:solidFill>
            </a:rPr>
            <a:t>)</a:t>
          </a:r>
          <a:endParaRPr lang="en-GB" sz="1800" b="1" kern="1200" dirty="0">
            <a:solidFill>
              <a:schemeClr val="tx1"/>
            </a:solidFill>
          </a:endParaRPr>
        </a:p>
      </dsp:txBody>
      <dsp:txXfrm>
        <a:off x="1214993" y="1896215"/>
        <a:ext cx="11681292" cy="1473973"/>
      </dsp:txXfrm>
    </dsp:sp>
    <dsp:sp modelId="{72DA56DD-229A-4DEA-A715-40B3BCF2FE08}">
      <dsp:nvSpPr>
        <dsp:cNvPr id="0" name=""/>
        <dsp:cNvSpPr/>
      </dsp:nvSpPr>
      <dsp:spPr>
        <a:xfrm>
          <a:off x="2320823" y="3700716"/>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3. </a:t>
          </a:r>
          <a:r>
            <a:rPr lang="en-US" sz="1800" b="1" kern="1200" dirty="0" err="1">
              <a:solidFill>
                <a:schemeClr val="tx1"/>
              </a:solidFill>
            </a:rPr>
            <a:t>Desfasurare</a:t>
          </a:r>
          <a:r>
            <a:rPr lang="en-US" sz="1800" b="1" kern="1200" dirty="0">
              <a:solidFill>
                <a:schemeClr val="tx1"/>
              </a:solidFill>
            </a:rPr>
            <a:t> ( </a:t>
          </a:r>
          <a:r>
            <a:rPr lang="en-US" sz="1800" b="1" kern="1200" dirty="0" err="1">
              <a:solidFill>
                <a:schemeClr val="tx1"/>
              </a:solidFill>
            </a:rPr>
            <a:t>discutia</a:t>
          </a:r>
          <a:r>
            <a:rPr lang="en-US" sz="1800" b="1" kern="1200" dirty="0">
              <a:solidFill>
                <a:schemeClr val="tx1"/>
              </a:solidFill>
            </a:rPr>
            <a:t> cu </a:t>
          </a:r>
          <a:r>
            <a:rPr lang="en-US" sz="1800" b="1" kern="1200" dirty="0" err="1">
              <a:solidFill>
                <a:schemeClr val="tx1"/>
              </a:solidFill>
            </a:rPr>
            <a:t>conducerea</a:t>
          </a:r>
          <a:r>
            <a:rPr lang="en-US" sz="1800" b="1" kern="1200" dirty="0">
              <a:solidFill>
                <a:schemeClr val="tx1"/>
              </a:solidFill>
            </a:rPr>
            <a:t>/</a:t>
          </a:r>
          <a:r>
            <a:rPr lang="en-US" sz="1800" b="1" kern="1200" dirty="0" err="1">
              <a:solidFill>
                <a:schemeClr val="tx1"/>
              </a:solidFill>
            </a:rPr>
            <a:t>guvernanta</a:t>
          </a:r>
          <a:r>
            <a:rPr lang="en-US" sz="1800" b="1" kern="1200" dirty="0">
              <a:solidFill>
                <a:schemeClr val="tx1"/>
              </a:solidFill>
            </a:rPr>
            <a:t> </a:t>
          </a:r>
          <a:r>
            <a:rPr lang="en-US" sz="1800" b="1" kern="1200" dirty="0" err="1">
              <a:solidFill>
                <a:schemeClr val="tx1"/>
              </a:solidFill>
            </a:rPr>
            <a:t>despre</a:t>
          </a:r>
          <a:r>
            <a:rPr lang="en-US" sz="1800" b="1" kern="1200" dirty="0">
              <a:solidFill>
                <a:schemeClr val="tx1"/>
              </a:solidFill>
            </a:rPr>
            <a:t> </a:t>
          </a:r>
          <a:r>
            <a:rPr lang="en-US" sz="1800" b="1" kern="1200" dirty="0" err="1">
              <a:solidFill>
                <a:schemeClr val="tx1"/>
              </a:solidFill>
            </a:rPr>
            <a:t>estimarile</a:t>
          </a:r>
          <a:r>
            <a:rPr lang="en-US" sz="1800" b="1" kern="1200" dirty="0">
              <a:solidFill>
                <a:schemeClr val="tx1"/>
              </a:solidFill>
            </a:rPr>
            <a:t> </a:t>
          </a:r>
          <a:r>
            <a:rPr lang="en-US" sz="1800" b="1" kern="1200" dirty="0" err="1">
              <a:solidFill>
                <a:schemeClr val="tx1"/>
              </a:solidFill>
            </a:rPr>
            <a:t>sau</a:t>
          </a:r>
          <a:r>
            <a:rPr lang="en-US" sz="1800" b="1" kern="1200" dirty="0">
              <a:solidFill>
                <a:schemeClr val="tx1"/>
              </a:solidFill>
            </a:rPr>
            <a:t> </a:t>
          </a:r>
          <a:r>
            <a:rPr lang="en-US" sz="1800" b="1" kern="1200" dirty="0" err="1">
              <a:solidFill>
                <a:schemeClr val="tx1"/>
              </a:solidFill>
            </a:rPr>
            <a:t>aspectele</a:t>
          </a:r>
          <a:r>
            <a:rPr lang="en-US" sz="1800" b="1" kern="1200" dirty="0">
              <a:solidFill>
                <a:schemeClr val="tx1"/>
              </a:solidFill>
            </a:rPr>
            <a:t> </a:t>
          </a:r>
          <a:r>
            <a:rPr lang="en-US" sz="1800" b="1" kern="1200" dirty="0" err="1">
              <a:solidFill>
                <a:schemeClr val="tx1"/>
              </a:solidFill>
            </a:rPr>
            <a:t>semnificative</a:t>
          </a:r>
          <a:r>
            <a:rPr lang="en-US" sz="1800" b="1" kern="1200" dirty="0">
              <a:solidFill>
                <a:schemeClr val="tx1"/>
              </a:solidFill>
            </a:rPr>
            <a:t>, </a:t>
          </a:r>
          <a:r>
            <a:rPr lang="en-US" sz="1800" b="1" kern="1200" dirty="0" err="1">
              <a:solidFill>
                <a:schemeClr val="tx1"/>
              </a:solidFill>
            </a:rPr>
            <a:t>cererea</a:t>
          </a:r>
          <a:r>
            <a:rPr lang="en-US" sz="1800" b="1" kern="1200" dirty="0">
              <a:solidFill>
                <a:schemeClr val="tx1"/>
              </a:solidFill>
            </a:rPr>
            <a:t> de </a:t>
          </a:r>
          <a:r>
            <a:rPr lang="en-US" sz="1800" b="1" kern="1200" dirty="0" err="1">
              <a:solidFill>
                <a:schemeClr val="tx1"/>
              </a:solidFill>
            </a:rPr>
            <a:t>ajustari</a:t>
          </a:r>
          <a:r>
            <a:rPr lang="en-US" sz="1800" b="1" kern="1200" dirty="0">
              <a:solidFill>
                <a:schemeClr val="tx1"/>
              </a:solidFill>
            </a:rPr>
            <a:t> </a:t>
          </a:r>
          <a:r>
            <a:rPr lang="en-US" sz="1800" b="1" kern="1200" dirty="0" err="1">
              <a:solidFill>
                <a:schemeClr val="tx1"/>
              </a:solidFill>
            </a:rPr>
            <a:t>daca</a:t>
          </a:r>
          <a:r>
            <a:rPr lang="en-US" sz="1800" b="1" kern="1200" dirty="0">
              <a:solidFill>
                <a:schemeClr val="tx1"/>
              </a:solidFill>
            </a:rPr>
            <a:t> e </a:t>
          </a:r>
          <a:r>
            <a:rPr lang="en-US" sz="1800" b="1" kern="1200" dirty="0" err="1">
              <a:solidFill>
                <a:schemeClr val="tx1"/>
              </a:solidFill>
            </a:rPr>
            <a:t>nevoie</a:t>
          </a:r>
          <a:r>
            <a:rPr lang="en-US" sz="1800" b="1" kern="1200" dirty="0">
              <a:solidFill>
                <a:schemeClr val="tx1"/>
              </a:solidFill>
            </a:rPr>
            <a:t> SI </a:t>
          </a:r>
          <a:r>
            <a:rPr lang="en-US" sz="1800" b="1" kern="1200" dirty="0" err="1">
              <a:solidFill>
                <a:schemeClr val="tx1"/>
              </a:solidFill>
            </a:rPr>
            <a:t>compilarea</a:t>
          </a:r>
          <a:r>
            <a:rPr lang="en-US" sz="1800" b="1" kern="1200" dirty="0">
              <a:solidFill>
                <a:schemeClr val="tx1"/>
              </a:solidFill>
            </a:rPr>
            <a:t>)</a:t>
          </a:r>
          <a:endParaRPr lang="en-GB" sz="1800" b="1" kern="1200" dirty="0">
            <a:solidFill>
              <a:schemeClr val="tx1"/>
            </a:solidFill>
          </a:endParaRPr>
        </a:p>
      </dsp:txBody>
      <dsp:txXfrm>
        <a:off x="2366680" y="3746573"/>
        <a:ext cx="11698742" cy="1473973"/>
      </dsp:txXfrm>
    </dsp:sp>
    <dsp:sp modelId="{C8526917-CE9F-4BD3-A5E8-FE59AF270A08}">
      <dsp:nvSpPr>
        <dsp:cNvPr id="0" name=""/>
        <dsp:cNvSpPr/>
      </dsp:nvSpPr>
      <dsp:spPr>
        <a:xfrm>
          <a:off x="3489960" y="5551075"/>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4. </a:t>
          </a:r>
          <a:r>
            <a:rPr lang="en-US" sz="1800" b="1" kern="1200" dirty="0" err="1">
              <a:solidFill>
                <a:schemeClr val="tx1"/>
              </a:solidFill>
            </a:rPr>
            <a:t>Raportare</a:t>
          </a:r>
          <a:r>
            <a:rPr lang="en-US" sz="1800" b="1" kern="1200" dirty="0">
              <a:solidFill>
                <a:schemeClr val="tx1"/>
              </a:solidFill>
            </a:rPr>
            <a:t> (</a:t>
          </a:r>
          <a:r>
            <a:rPr lang="en-US" sz="1800" b="1" kern="1200" dirty="0" err="1">
              <a:solidFill>
                <a:schemeClr val="tx1"/>
              </a:solidFill>
            </a:rPr>
            <a:t>managementul</a:t>
          </a:r>
          <a:r>
            <a:rPr lang="en-US" sz="1800" b="1" kern="1200" dirty="0">
              <a:solidFill>
                <a:schemeClr val="tx1"/>
              </a:solidFill>
            </a:rPr>
            <a:t>/</a:t>
          </a:r>
          <a:r>
            <a:rPr lang="en-US" sz="1800" b="1" kern="1200" dirty="0" err="1">
              <a:solidFill>
                <a:schemeClr val="tx1"/>
              </a:solidFill>
            </a:rPr>
            <a:t>guvernanta</a:t>
          </a:r>
          <a:r>
            <a:rPr lang="en-US" sz="1800" b="1" kern="1200" dirty="0">
              <a:solidFill>
                <a:schemeClr val="tx1"/>
              </a:solidFill>
            </a:rPr>
            <a:t> </a:t>
          </a:r>
          <a:r>
            <a:rPr lang="en-US" sz="1800" b="1" kern="1200" dirty="0" err="1">
              <a:solidFill>
                <a:schemeClr val="tx1"/>
              </a:solidFill>
            </a:rPr>
            <a:t>trebuie</a:t>
          </a:r>
          <a:r>
            <a:rPr lang="en-US" sz="1800" b="1" kern="1200" dirty="0">
              <a:solidFill>
                <a:schemeClr val="tx1"/>
              </a:solidFill>
            </a:rPr>
            <a:t> </a:t>
          </a:r>
          <a:r>
            <a:rPr lang="en-US" sz="1800" b="1" kern="1200" dirty="0" err="1">
              <a:solidFill>
                <a:schemeClr val="tx1"/>
              </a:solidFill>
            </a:rPr>
            <a:t>sa</a:t>
          </a:r>
          <a:r>
            <a:rPr lang="en-US" sz="1800" b="1" kern="1200" dirty="0">
              <a:solidFill>
                <a:schemeClr val="tx1"/>
              </a:solidFill>
            </a:rPr>
            <a:t> </a:t>
          </a:r>
          <a:r>
            <a:rPr lang="en-US" sz="1800" b="1" kern="1200" dirty="0" err="1">
              <a:solidFill>
                <a:schemeClr val="tx1"/>
              </a:solidFill>
            </a:rPr>
            <a:t>aprobe</a:t>
          </a:r>
          <a:r>
            <a:rPr lang="en-US" sz="1800" b="1" kern="1200" dirty="0">
              <a:solidFill>
                <a:schemeClr val="tx1"/>
              </a:solidFill>
            </a:rPr>
            <a:t> </a:t>
          </a:r>
          <a:r>
            <a:rPr lang="en-US" sz="1800" b="1" kern="1200" dirty="0" err="1">
              <a:solidFill>
                <a:schemeClr val="tx1"/>
              </a:solidFill>
            </a:rPr>
            <a:t>situatiile</a:t>
          </a:r>
          <a:r>
            <a:rPr lang="en-US" sz="1800" b="1" kern="1200" dirty="0">
              <a:solidFill>
                <a:schemeClr val="tx1"/>
              </a:solidFill>
            </a:rPr>
            <a:t> </a:t>
          </a:r>
          <a:r>
            <a:rPr lang="en-US" sz="1800" b="1" kern="1200" dirty="0" err="1">
              <a:solidFill>
                <a:schemeClr val="tx1"/>
              </a:solidFill>
            </a:rPr>
            <a:t>financiare</a:t>
          </a:r>
          <a:r>
            <a:rPr lang="ro-RO" sz="1800" b="1" kern="1200" dirty="0">
              <a:solidFill>
                <a:schemeClr val="tx1"/>
              </a:solidFill>
            </a:rPr>
            <a:t>,</a:t>
          </a:r>
          <a:r>
            <a:rPr lang="en-US" sz="1800" b="1" kern="1200" dirty="0">
              <a:solidFill>
                <a:schemeClr val="tx1"/>
              </a:solidFill>
            </a:rPr>
            <a:t> APOI </a:t>
          </a:r>
          <a:r>
            <a:rPr lang="en-US" sz="1800" b="1" kern="1200" dirty="0" err="1">
              <a:solidFill>
                <a:schemeClr val="tx1"/>
              </a:solidFill>
            </a:rPr>
            <a:t>practicianul</a:t>
          </a:r>
          <a:r>
            <a:rPr lang="en-US" sz="1800" b="1" kern="1200" dirty="0">
              <a:solidFill>
                <a:schemeClr val="tx1"/>
              </a:solidFill>
            </a:rPr>
            <a:t> </a:t>
          </a:r>
          <a:r>
            <a:rPr lang="en-US" sz="1800" b="1" kern="1200" dirty="0" err="1">
              <a:solidFill>
                <a:schemeClr val="tx1"/>
              </a:solidFill>
            </a:rPr>
            <a:t>emite</a:t>
          </a:r>
          <a:r>
            <a:rPr lang="en-US" sz="1800" b="1" kern="1200" dirty="0">
              <a:solidFill>
                <a:schemeClr val="tx1"/>
              </a:solidFill>
            </a:rPr>
            <a:t> </a:t>
          </a:r>
          <a:r>
            <a:rPr lang="en-US" sz="1800" b="1" kern="1200" dirty="0" err="1">
              <a:solidFill>
                <a:schemeClr val="tx1"/>
              </a:solidFill>
            </a:rPr>
            <a:t>raportul</a:t>
          </a:r>
          <a:r>
            <a:rPr lang="en-US" sz="1800" b="1" kern="1200" dirty="0">
              <a:solidFill>
                <a:schemeClr val="tx1"/>
              </a:solidFill>
            </a:rPr>
            <a:t> )</a:t>
          </a:r>
          <a:endParaRPr lang="en-GB" sz="1800" b="1" kern="1200" dirty="0">
            <a:solidFill>
              <a:schemeClr val="tx1"/>
            </a:solidFill>
          </a:endParaRPr>
        </a:p>
      </dsp:txBody>
      <dsp:txXfrm>
        <a:off x="3535817" y="5596932"/>
        <a:ext cx="11681292" cy="1473973"/>
      </dsp:txXfrm>
    </dsp:sp>
    <dsp:sp modelId="{EE2FB0C3-A819-483F-A50B-B7DB3BFB9A18}">
      <dsp:nvSpPr>
        <dsp:cNvPr id="0" name=""/>
        <dsp:cNvSpPr/>
      </dsp:nvSpPr>
      <dsp:spPr>
        <a:xfrm>
          <a:off x="12942142" y="1199174"/>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3171124" y="1199174"/>
        <a:ext cx="559733" cy="765817"/>
      </dsp:txXfrm>
    </dsp:sp>
    <dsp:sp modelId="{E9F0B88E-A933-4C0E-A3BE-932043F422CF}">
      <dsp:nvSpPr>
        <dsp:cNvPr id="0" name=""/>
        <dsp:cNvSpPr/>
      </dsp:nvSpPr>
      <dsp:spPr>
        <a:xfrm>
          <a:off x="14111279" y="3049532"/>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4340261" y="3049532"/>
        <a:ext cx="559733" cy="765817"/>
      </dsp:txXfrm>
    </dsp:sp>
    <dsp:sp modelId="{8F1CE96A-8575-485C-B470-5D788B0A5FD3}">
      <dsp:nvSpPr>
        <dsp:cNvPr id="0" name=""/>
        <dsp:cNvSpPr/>
      </dsp:nvSpPr>
      <dsp:spPr>
        <a:xfrm>
          <a:off x="15262966" y="4899891"/>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5491948" y="4899891"/>
        <a:ext cx="559733" cy="765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C299B-4C10-4996-9B76-45E5ECA78A13}">
      <dsp:nvSpPr>
        <dsp:cNvPr id="0" name=""/>
        <dsp:cNvSpPr/>
      </dsp:nvSpPr>
      <dsp:spPr>
        <a:xfrm>
          <a:off x="2606366" y="0"/>
          <a:ext cx="5470311" cy="547031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CA521-B6F7-4D06-B155-F5E01917C5D6}">
      <dsp:nvSpPr>
        <dsp:cNvPr id="0" name=""/>
        <dsp:cNvSpPr/>
      </dsp:nvSpPr>
      <dsp:spPr>
        <a:xfrm>
          <a:off x="5341521" y="549969"/>
          <a:ext cx="3555702" cy="1294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Alte </a:t>
          </a:r>
          <a:r>
            <a:rPr lang="en-US" sz="3000" kern="1200" dirty="0" err="1"/>
            <a:t>aspecte</a:t>
          </a:r>
          <a:r>
            <a:rPr lang="en-US" sz="3000" kern="1200" dirty="0"/>
            <a:t> </a:t>
          </a:r>
          <a:r>
            <a:rPr lang="en-US" sz="3000" kern="1200" dirty="0" err="1"/>
            <a:t>cuprinse</a:t>
          </a:r>
          <a:r>
            <a:rPr lang="en-US" sz="3000" kern="1200" dirty="0"/>
            <a:t> in </a:t>
          </a:r>
          <a:r>
            <a:rPr lang="en-US" sz="3000" kern="1200" dirty="0" err="1"/>
            <a:t>scrisoare</a:t>
          </a:r>
          <a:endParaRPr lang="en-GB" sz="3000" kern="1200" dirty="0"/>
        </a:p>
      </dsp:txBody>
      <dsp:txXfrm>
        <a:off x="5404734" y="613182"/>
        <a:ext cx="3429276" cy="1168499"/>
      </dsp:txXfrm>
    </dsp:sp>
    <dsp:sp modelId="{E73FA5D9-0169-4232-8945-70DD2CBD9FA7}">
      <dsp:nvSpPr>
        <dsp:cNvPr id="0" name=""/>
        <dsp:cNvSpPr/>
      </dsp:nvSpPr>
      <dsp:spPr>
        <a:xfrm>
          <a:off x="5341521" y="2006760"/>
          <a:ext cx="3555702" cy="1294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Reinnoirea</a:t>
          </a:r>
          <a:r>
            <a:rPr lang="en-US" sz="3000" kern="1200" dirty="0"/>
            <a:t> </a:t>
          </a:r>
          <a:r>
            <a:rPr lang="en-US" sz="3000" kern="1200" dirty="0" err="1"/>
            <a:t>scrisorii</a:t>
          </a:r>
          <a:endParaRPr lang="en-GB" sz="3000" kern="1200" dirty="0"/>
        </a:p>
      </dsp:txBody>
      <dsp:txXfrm>
        <a:off x="5404734" y="2069973"/>
        <a:ext cx="3429276" cy="1168499"/>
      </dsp:txXfrm>
    </dsp:sp>
    <dsp:sp modelId="{E37EF32F-B251-4EF0-8F35-4B46DCBA4D53}">
      <dsp:nvSpPr>
        <dsp:cNvPr id="0" name=""/>
        <dsp:cNvSpPr/>
      </dsp:nvSpPr>
      <dsp:spPr>
        <a:xfrm>
          <a:off x="5341521" y="3463550"/>
          <a:ext cx="3555702" cy="1294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Misiuni</a:t>
          </a:r>
          <a:r>
            <a:rPr lang="en-US" sz="3000" kern="1200" dirty="0"/>
            <a:t> </a:t>
          </a:r>
          <a:r>
            <a:rPr lang="en-US" sz="3000" kern="1200" dirty="0" err="1"/>
            <a:t>recurente</a:t>
          </a:r>
          <a:endParaRPr lang="en-GB" sz="3000" kern="1200" dirty="0"/>
        </a:p>
      </dsp:txBody>
      <dsp:txXfrm>
        <a:off x="5404734" y="3526763"/>
        <a:ext cx="3429276" cy="1168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B6C6E-F306-4CB1-ADB3-3D87F6502C79}">
      <dsp:nvSpPr>
        <dsp:cNvPr id="0" name=""/>
        <dsp:cNvSpPr/>
      </dsp:nvSpPr>
      <dsp:spPr>
        <a:xfrm>
          <a:off x="-7982315" y="-1229483"/>
          <a:ext cx="9575729" cy="9575729"/>
        </a:xfrm>
        <a:prstGeom prst="blockArc">
          <a:avLst>
            <a:gd name="adj1" fmla="val 18900000"/>
            <a:gd name="adj2" fmla="val 2700000"/>
            <a:gd name="adj3" fmla="val 22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BAB27B-B4B4-4896-8381-0C374B1EAD6C}">
      <dsp:nvSpPr>
        <dsp:cNvPr id="0" name=""/>
        <dsp:cNvSpPr/>
      </dsp:nvSpPr>
      <dsp:spPr>
        <a:xfrm>
          <a:off x="1308238" y="1016700"/>
          <a:ext cx="16104020" cy="203311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787" tIns="35560" rIns="35560" bIns="35560" numCol="1" spcCol="1270" anchor="ctr" anchorCtr="0">
          <a:noAutofit/>
        </a:bodyPr>
        <a:lstStyle/>
        <a:p>
          <a:pPr marL="0" lvl="0" indent="0" algn="l" defTabSz="622300">
            <a:lnSpc>
              <a:spcPct val="90000"/>
            </a:lnSpc>
            <a:spcBef>
              <a:spcPct val="0"/>
            </a:spcBef>
            <a:spcAft>
              <a:spcPct val="35000"/>
            </a:spcAft>
            <a:buNone/>
          </a:pPr>
          <a:r>
            <a:rPr lang="ro-RO" sz="1400" b="1" kern="1200" dirty="0" err="1"/>
            <a:t>Obţinerea</a:t>
          </a:r>
          <a:r>
            <a:rPr lang="ro-RO" sz="1400" b="1" kern="1200" dirty="0"/>
            <a:t> </a:t>
          </a:r>
          <a:r>
            <a:rPr lang="en-US" sz="1400" b="1" kern="1200" dirty="0"/>
            <a:t>de </a:t>
          </a:r>
          <a:r>
            <a:rPr lang="en-US" sz="1400" b="1" kern="1200" dirty="0" err="1"/>
            <a:t>catre</a:t>
          </a:r>
          <a:r>
            <a:rPr lang="en-US" sz="1400" b="1" kern="1200" dirty="0"/>
            <a:t> auditor a </a:t>
          </a:r>
          <a:r>
            <a:rPr lang="ro-RO" sz="1400" b="1" kern="1200" dirty="0"/>
            <a:t>unei asigurări limitate</a:t>
          </a:r>
          <a:r>
            <a:rPr lang="en-US" sz="1400" kern="1200" dirty="0"/>
            <a:t> (</a:t>
          </a:r>
          <a:r>
            <a:rPr lang="ro-RO" sz="1400" kern="1200" dirty="0"/>
            <a:t> în </a:t>
          </a:r>
          <a:r>
            <a:rPr lang="en-US" sz="1400" kern="1200" dirty="0"/>
            <a:t>special </a:t>
          </a:r>
          <a:r>
            <a:rPr lang="ro-RO" sz="1400" kern="1200" dirty="0"/>
            <a:t>prin inter­vievări </a:t>
          </a:r>
          <a:r>
            <a:rPr lang="ro-RO" sz="1400" kern="1200" dirty="0" err="1"/>
            <a:t>şi</a:t>
          </a:r>
          <a:r>
            <a:rPr lang="ro-RO" sz="1400" kern="1200" dirty="0"/>
            <a:t> proceduri analitice</a:t>
          </a:r>
          <a:r>
            <a:rPr lang="en-US" sz="1400" kern="1200" dirty="0"/>
            <a:t>)</a:t>
          </a:r>
          <a:r>
            <a:rPr lang="ro-RO" sz="1400" kern="1200" dirty="0"/>
            <a:t> </a:t>
          </a:r>
          <a:r>
            <a:rPr lang="en-US" sz="1400" kern="1200" dirty="0" err="1"/>
            <a:t>privind</a:t>
          </a:r>
          <a:r>
            <a:rPr lang="ro-RO" sz="1400" kern="1200" dirty="0"/>
            <a:t> măsura în care </a:t>
          </a:r>
          <a:r>
            <a:rPr lang="ro-RO" sz="1400" kern="1200" dirty="0" err="1"/>
            <a:t>situaţiile</a:t>
          </a:r>
          <a:r>
            <a:rPr lang="ro-RO" sz="1400" kern="1200" dirty="0"/>
            <a:t> financiare ca întreg sunt lipsite de denaturări semnificative, </a:t>
          </a:r>
          <a:r>
            <a:rPr lang="en-US" sz="1400" kern="1200" dirty="0" err="1"/>
            <a:t>pentru</a:t>
          </a:r>
          <a:r>
            <a:rPr lang="en-US" sz="1400" kern="1200" dirty="0"/>
            <a:t> a </a:t>
          </a:r>
          <a:r>
            <a:rPr lang="en-US" sz="1400" kern="1200" dirty="0" err="1"/>
            <a:t>putea</a:t>
          </a:r>
          <a:r>
            <a:rPr lang="ro-RO" sz="1400" kern="1200" dirty="0"/>
            <a:t> să exprime o concluzie dacă a luat </a:t>
          </a:r>
          <a:r>
            <a:rPr lang="ro-RO" sz="1400" kern="1200" dirty="0" err="1"/>
            <a:t>cunoştinţă</a:t>
          </a:r>
          <a:r>
            <a:rPr lang="ro-RO" sz="1400" kern="1200" dirty="0"/>
            <a:t> de aspecte care să îl determine să creadă că </a:t>
          </a:r>
          <a:r>
            <a:rPr lang="ro-RO" sz="1400" kern="1200" dirty="0" err="1"/>
            <a:t>situaţiile</a:t>
          </a:r>
          <a:r>
            <a:rPr lang="ro-RO" sz="1400" kern="1200" dirty="0"/>
            <a:t> financiare nu sunt întocmite, sub toate aspectele semnificative, în conformitate cu un cadru de raportare financiară aplicabil; </a:t>
          </a:r>
          <a:endParaRPr lang="en-GB" sz="1400" kern="1200" dirty="0"/>
        </a:p>
      </dsp:txBody>
      <dsp:txXfrm>
        <a:off x="1308238" y="1016700"/>
        <a:ext cx="16104020" cy="2033116"/>
      </dsp:txXfrm>
    </dsp:sp>
    <dsp:sp modelId="{8C02C42F-ACDA-4B41-A07E-7A854DBD9D04}">
      <dsp:nvSpPr>
        <dsp:cNvPr id="0" name=""/>
        <dsp:cNvSpPr/>
      </dsp:nvSpPr>
      <dsp:spPr>
        <a:xfrm>
          <a:off x="37540" y="762561"/>
          <a:ext cx="2541396" cy="254139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92DCB-E3EE-4EDD-946A-DE37D2348476}">
      <dsp:nvSpPr>
        <dsp:cNvPr id="0" name=""/>
        <dsp:cNvSpPr/>
      </dsp:nvSpPr>
      <dsp:spPr>
        <a:xfrm>
          <a:off x="1308238" y="4066945"/>
          <a:ext cx="16104020" cy="2033116"/>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787" tIns="35560" rIns="35560" bIns="35560" numCol="1" spcCol="1270" anchor="ctr" anchorCtr="0">
          <a:noAutofit/>
        </a:bodyPr>
        <a:lstStyle/>
        <a:p>
          <a:pPr marL="0" lvl="0" indent="0" algn="l" defTabSz="622300">
            <a:lnSpc>
              <a:spcPct val="90000"/>
            </a:lnSpc>
            <a:spcBef>
              <a:spcPct val="0"/>
            </a:spcBef>
            <a:spcAft>
              <a:spcPct val="35000"/>
            </a:spcAft>
            <a:buNone/>
          </a:pPr>
          <a:r>
            <a:rPr lang="ro-RO" sz="1400" b="1" kern="1200" dirty="0"/>
            <a:t>Raportarea pe marginea </a:t>
          </a:r>
          <a:r>
            <a:rPr lang="ro-RO" sz="1400" b="1" kern="1200" dirty="0" err="1"/>
            <a:t>situaţiilor</a:t>
          </a:r>
          <a:r>
            <a:rPr lang="ro-RO" sz="1400" b="1" kern="1200" dirty="0"/>
            <a:t> financiare ca întreg </a:t>
          </a:r>
          <a:r>
            <a:rPr lang="ro-RO" sz="1400" b="1" kern="1200" dirty="0" err="1"/>
            <a:t>şi</a:t>
          </a:r>
          <a:r>
            <a:rPr lang="ro-RO" sz="1400" b="1" kern="1200" dirty="0"/>
            <a:t> comunicarea</a:t>
          </a:r>
          <a:r>
            <a:rPr lang="ro-RO" sz="1400" kern="1200" dirty="0"/>
            <a:t>, conform </a:t>
          </a:r>
          <a:r>
            <a:rPr lang="ro-RO" sz="1400" kern="1200" dirty="0" err="1"/>
            <a:t>cerinţelor</a:t>
          </a:r>
          <a:r>
            <a:rPr lang="ro-RO" sz="1400" kern="1200" dirty="0"/>
            <a:t> ISRE.</a:t>
          </a:r>
          <a:endParaRPr lang="en-GB" sz="1400" kern="1200" dirty="0"/>
        </a:p>
      </dsp:txBody>
      <dsp:txXfrm>
        <a:off x="1308238" y="4066945"/>
        <a:ext cx="16104020" cy="2033116"/>
      </dsp:txXfrm>
    </dsp:sp>
    <dsp:sp modelId="{2D72EB1C-E785-4AA0-ADA7-263DD0841D3F}">
      <dsp:nvSpPr>
        <dsp:cNvPr id="0" name=""/>
        <dsp:cNvSpPr/>
      </dsp:nvSpPr>
      <dsp:spPr>
        <a:xfrm>
          <a:off x="37540" y="3812805"/>
          <a:ext cx="2541396" cy="2541396"/>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B4624-0A85-4461-9578-2E3C50BB720C}">
      <dsp:nvSpPr>
        <dsp:cNvPr id="0" name=""/>
        <dsp:cNvSpPr/>
      </dsp:nvSpPr>
      <dsp:spPr>
        <a:xfrm>
          <a:off x="-7647470" y="-1169248"/>
          <a:ext cx="9105056" cy="9105056"/>
        </a:xfrm>
        <a:prstGeom prst="blockArc">
          <a:avLst>
            <a:gd name="adj1" fmla="val 18900000"/>
            <a:gd name="adj2" fmla="val 2700000"/>
            <a:gd name="adj3" fmla="val 237"/>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A389D-DAA3-47FB-8087-49AC3016B354}">
      <dsp:nvSpPr>
        <dsp:cNvPr id="0" name=""/>
        <dsp:cNvSpPr/>
      </dsp:nvSpPr>
      <dsp:spPr>
        <a:xfrm>
          <a:off x="939198" y="676656"/>
          <a:ext cx="15426622" cy="13533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4191"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kern="1200" dirty="0" err="1"/>
            <a:t>Independenta</a:t>
          </a:r>
          <a:endParaRPr lang="en-GB" sz="4100" kern="1200" dirty="0"/>
        </a:p>
      </dsp:txBody>
      <dsp:txXfrm>
        <a:off x="939198" y="676656"/>
        <a:ext cx="15426622" cy="1353312"/>
      </dsp:txXfrm>
    </dsp:sp>
    <dsp:sp modelId="{C2F5E1D5-BC00-4ED8-9C60-017AF579D7F7}">
      <dsp:nvSpPr>
        <dsp:cNvPr id="0" name=""/>
        <dsp:cNvSpPr/>
      </dsp:nvSpPr>
      <dsp:spPr>
        <a:xfrm>
          <a:off x="93378" y="507492"/>
          <a:ext cx="1691640" cy="169164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1BCAF5-3F40-49EF-807C-3E65A95FAE07}">
      <dsp:nvSpPr>
        <dsp:cNvPr id="0" name=""/>
        <dsp:cNvSpPr/>
      </dsp:nvSpPr>
      <dsp:spPr>
        <a:xfrm>
          <a:off x="1431127" y="2706624"/>
          <a:ext cx="14934694" cy="135331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4191"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kern="1200" dirty="0" err="1"/>
            <a:t>Respectarea</a:t>
          </a:r>
          <a:r>
            <a:rPr lang="en-US" sz="4100" kern="1200" dirty="0"/>
            <a:t> </a:t>
          </a:r>
          <a:r>
            <a:rPr lang="en-US" sz="4100" kern="1200" dirty="0" err="1"/>
            <a:t>principiilor</a:t>
          </a:r>
          <a:r>
            <a:rPr lang="en-US" sz="4100" kern="1200" dirty="0"/>
            <a:t> </a:t>
          </a:r>
          <a:r>
            <a:rPr lang="en-US" sz="4100" kern="1200" dirty="0" err="1"/>
            <a:t>fundamentale</a:t>
          </a:r>
          <a:endParaRPr lang="en-GB" sz="4100" kern="1200" dirty="0"/>
        </a:p>
      </dsp:txBody>
      <dsp:txXfrm>
        <a:off x="1431127" y="2706624"/>
        <a:ext cx="14934694" cy="1353312"/>
      </dsp:txXfrm>
    </dsp:sp>
    <dsp:sp modelId="{A4D6CAD1-70B5-4036-AFC9-AD6A65BC1C3E}">
      <dsp:nvSpPr>
        <dsp:cNvPr id="0" name=""/>
        <dsp:cNvSpPr/>
      </dsp:nvSpPr>
      <dsp:spPr>
        <a:xfrm>
          <a:off x="585307" y="2537460"/>
          <a:ext cx="1691640" cy="169164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343FC3FC-2C3F-4AA1-B6B7-A5A6419B086C}">
      <dsp:nvSpPr>
        <dsp:cNvPr id="0" name=""/>
        <dsp:cNvSpPr/>
      </dsp:nvSpPr>
      <dsp:spPr>
        <a:xfrm>
          <a:off x="939198" y="4736592"/>
          <a:ext cx="15426622" cy="135331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4191"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b="1" kern="1200" dirty="0"/>
            <a:t>I</a:t>
          </a:r>
          <a:r>
            <a:rPr lang="ro-RO" sz="4100" b="1" kern="1200" dirty="0" err="1"/>
            <a:t>dentific</a:t>
          </a:r>
          <a:r>
            <a:rPr lang="en-US" sz="4100" b="1" kern="1200" dirty="0" err="1"/>
            <a:t>ar</a:t>
          </a:r>
          <a:r>
            <a:rPr lang="ro-RO" sz="4100" b="1" kern="1200" dirty="0"/>
            <a:t>e</a:t>
          </a:r>
          <a:r>
            <a:rPr lang="en-US" sz="4100" b="1" kern="1200" dirty="0"/>
            <a:t>a</a:t>
          </a:r>
          <a:r>
            <a:rPr lang="ro-RO" sz="4100" b="1" kern="1200" dirty="0"/>
            <a:t> </a:t>
          </a:r>
          <a:r>
            <a:rPr lang="ro-RO" sz="4100" b="1" kern="1200" dirty="0" err="1"/>
            <a:t>conflictel</a:t>
          </a:r>
          <a:r>
            <a:rPr lang="en-US" sz="4100" b="1" kern="1200" dirty="0"/>
            <a:t>or</a:t>
          </a:r>
          <a:r>
            <a:rPr lang="ro-RO" sz="4100" b="1" kern="1200" dirty="0"/>
            <a:t> de interese</a:t>
          </a:r>
          <a:r>
            <a:rPr lang="ro-RO" sz="4100" kern="1200" dirty="0"/>
            <a:t>, </a:t>
          </a:r>
          <a:r>
            <a:rPr lang="ro-RO" sz="4100" kern="1200" dirty="0" err="1"/>
            <a:t>evalu</a:t>
          </a:r>
          <a:r>
            <a:rPr lang="en-US" sz="4100" kern="1200" dirty="0"/>
            <a:t>rea</a:t>
          </a:r>
          <a:r>
            <a:rPr lang="ro-RO" sz="4100" kern="1200" dirty="0"/>
            <a:t> </a:t>
          </a:r>
          <a:r>
            <a:rPr lang="ro-RO" sz="4100" kern="1200" dirty="0" err="1"/>
            <a:t>importanţ</a:t>
          </a:r>
          <a:r>
            <a:rPr lang="en-US" sz="4100" kern="1200" dirty="0" err="1"/>
            <a:t>ei</a:t>
          </a:r>
          <a:r>
            <a:rPr lang="en-US" sz="4100" kern="1200" dirty="0"/>
            <a:t> </a:t>
          </a:r>
          <a:r>
            <a:rPr lang="en-US" sz="4100" kern="1200" dirty="0" err="1"/>
            <a:t>lor</a:t>
          </a:r>
          <a:r>
            <a:rPr lang="ro-RO" sz="4100" kern="1200" dirty="0"/>
            <a:t> </a:t>
          </a:r>
          <a:r>
            <a:rPr lang="ro-RO" sz="4100" kern="1200" dirty="0" err="1"/>
            <a:t>şi</a:t>
          </a:r>
          <a:r>
            <a:rPr lang="ro-RO" sz="4100" kern="1200" dirty="0"/>
            <a:t> </a:t>
          </a:r>
          <a:r>
            <a:rPr lang="en-US" sz="4100" kern="1200" dirty="0" err="1"/>
            <a:t>luarea</a:t>
          </a:r>
          <a:r>
            <a:rPr lang="en-US" sz="4100" kern="1200" dirty="0"/>
            <a:t> de</a:t>
          </a:r>
          <a:r>
            <a:rPr lang="ro-RO" sz="4100" kern="1200" dirty="0"/>
            <a:t> măsuri pentru eliminarea sau </a:t>
          </a:r>
          <a:r>
            <a:rPr lang="ro-RO" sz="4100" kern="1200" dirty="0" err="1"/>
            <a:t>micşorarea</a:t>
          </a:r>
          <a:r>
            <a:rPr lang="ro-RO" sz="4100" kern="1200" dirty="0"/>
            <a:t> acestora</a:t>
          </a:r>
          <a:endParaRPr lang="en-GB" sz="4100" kern="1200" dirty="0"/>
        </a:p>
      </dsp:txBody>
      <dsp:txXfrm>
        <a:off x="939198" y="4736592"/>
        <a:ext cx="15426622" cy="1353312"/>
      </dsp:txXfrm>
    </dsp:sp>
    <dsp:sp modelId="{159732F2-A178-488D-BC90-5BD7339C397C}">
      <dsp:nvSpPr>
        <dsp:cNvPr id="0" name=""/>
        <dsp:cNvSpPr/>
      </dsp:nvSpPr>
      <dsp:spPr>
        <a:xfrm>
          <a:off x="93378" y="4567428"/>
          <a:ext cx="1691640" cy="169164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E0A4D-F393-4E71-B9C2-EB2F66D48FBB}">
      <dsp:nvSpPr>
        <dsp:cNvPr id="0" name=""/>
        <dsp:cNvSpPr/>
      </dsp:nvSpPr>
      <dsp:spPr>
        <a:xfrm>
          <a:off x="-8048176" y="-1229483"/>
          <a:ext cx="9575729" cy="9575729"/>
        </a:xfrm>
        <a:prstGeom prst="blockArc">
          <a:avLst>
            <a:gd name="adj1" fmla="val 18900000"/>
            <a:gd name="adj2" fmla="val 2700000"/>
            <a:gd name="adj3" fmla="val 22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748CD4-B289-4898-90C6-1BB004C4DB96}">
      <dsp:nvSpPr>
        <dsp:cNvPr id="0" name=""/>
        <dsp:cNvSpPr/>
      </dsp:nvSpPr>
      <dsp:spPr>
        <a:xfrm>
          <a:off x="666632" y="444655"/>
          <a:ext cx="16679766" cy="8898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Probe care sunt inconsecvente cu alte probe </a:t>
          </a:r>
          <a:r>
            <a:rPr lang="ro-RO" sz="2600" kern="1200" dirty="0" err="1"/>
            <a:t>obţinute</a:t>
          </a:r>
          <a:r>
            <a:rPr lang="ro-RO" sz="2600" kern="1200" dirty="0"/>
            <a:t>.</a:t>
          </a:r>
          <a:endParaRPr lang="en-GB" sz="2600" kern="1200" dirty="0"/>
        </a:p>
      </dsp:txBody>
      <dsp:txXfrm>
        <a:off x="666632" y="444655"/>
        <a:ext cx="16679766" cy="889880"/>
      </dsp:txXfrm>
    </dsp:sp>
    <dsp:sp modelId="{987E444B-BE3A-4854-B32F-913F9F18B770}">
      <dsp:nvSpPr>
        <dsp:cNvPr id="0" name=""/>
        <dsp:cNvSpPr/>
      </dsp:nvSpPr>
      <dsp:spPr>
        <a:xfrm>
          <a:off x="110457" y="333420"/>
          <a:ext cx="1112350" cy="111235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220F40-F1EC-4B05-B82A-BB71C05712E1}">
      <dsp:nvSpPr>
        <dsp:cNvPr id="0" name=""/>
        <dsp:cNvSpPr/>
      </dsp:nvSpPr>
      <dsp:spPr>
        <a:xfrm>
          <a:off x="1304293" y="1779048"/>
          <a:ext cx="16042104" cy="889880"/>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err="1"/>
            <a:t>Informaţii</a:t>
          </a:r>
          <a:r>
            <a:rPr lang="ro-RO" sz="2600" kern="1200" dirty="0"/>
            <a:t> care pun în </a:t>
          </a:r>
          <a:r>
            <a:rPr lang="ro-RO" sz="2600" kern="1200" dirty="0" err="1"/>
            <a:t>discuţie</a:t>
          </a:r>
          <a:r>
            <a:rPr lang="ro-RO" sz="2600" kern="1200" dirty="0"/>
            <a:t> credibilitatea documentelor </a:t>
          </a:r>
          <a:r>
            <a:rPr lang="ro-RO" sz="2600" kern="1200" dirty="0" err="1"/>
            <a:t>şi</a:t>
          </a:r>
          <a:r>
            <a:rPr lang="ro-RO" sz="2600" kern="1200" dirty="0"/>
            <a:t> răspunsurile la intervievările ce vor fi utilizate drept probe</a:t>
          </a:r>
          <a:endParaRPr lang="en-GB" sz="2600" kern="1200" dirty="0"/>
        </a:p>
      </dsp:txBody>
      <dsp:txXfrm>
        <a:off x="1304293" y="1779048"/>
        <a:ext cx="16042104" cy="889880"/>
      </dsp:txXfrm>
    </dsp:sp>
    <dsp:sp modelId="{916F4635-C0F5-478A-BEDC-E8A38AFBA354}">
      <dsp:nvSpPr>
        <dsp:cNvPr id="0" name=""/>
        <dsp:cNvSpPr/>
      </dsp:nvSpPr>
      <dsp:spPr>
        <a:xfrm>
          <a:off x="748118" y="1667813"/>
          <a:ext cx="1112350" cy="1112350"/>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CC5372E1-4B9E-4056-803C-17F03A202645}">
      <dsp:nvSpPr>
        <dsp:cNvPr id="0" name=""/>
        <dsp:cNvSpPr/>
      </dsp:nvSpPr>
      <dsp:spPr>
        <a:xfrm>
          <a:off x="1500004" y="3113441"/>
          <a:ext cx="15846393" cy="88988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err="1"/>
            <a:t>Condiţiile</a:t>
          </a:r>
          <a:r>
            <a:rPr lang="ro-RO" sz="2600" kern="1200" dirty="0"/>
            <a:t> care pot indica o posibilă fraudă</a:t>
          </a:r>
          <a:endParaRPr lang="en-GB" sz="2600" kern="1200" dirty="0"/>
        </a:p>
      </dsp:txBody>
      <dsp:txXfrm>
        <a:off x="1500004" y="3113441"/>
        <a:ext cx="15846393" cy="889880"/>
      </dsp:txXfrm>
    </dsp:sp>
    <dsp:sp modelId="{B854CFF6-3EC4-4163-B434-B277BDDC42A7}">
      <dsp:nvSpPr>
        <dsp:cNvPr id="0" name=""/>
        <dsp:cNvSpPr/>
      </dsp:nvSpPr>
      <dsp:spPr>
        <a:xfrm>
          <a:off x="943829" y="3002206"/>
          <a:ext cx="1112350" cy="111235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D565490-82A6-4C9A-8ABB-C64E61D5FE65}">
      <dsp:nvSpPr>
        <dsp:cNvPr id="0" name=""/>
        <dsp:cNvSpPr/>
      </dsp:nvSpPr>
      <dsp:spPr>
        <a:xfrm>
          <a:off x="1304293" y="4447834"/>
          <a:ext cx="16042104" cy="889880"/>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Orice alte </a:t>
          </a:r>
          <a:r>
            <a:rPr lang="ro-RO" sz="2600" kern="1200" dirty="0" err="1"/>
            <a:t>circumstanţe</a:t>
          </a:r>
          <a:r>
            <a:rPr lang="ro-RO" sz="2600" kern="1200" dirty="0"/>
            <a:t> care sugerează necesitatea unor proceduri suplimentare.</a:t>
          </a:r>
          <a:endParaRPr lang="en-GB" sz="2600" kern="1200" dirty="0"/>
        </a:p>
      </dsp:txBody>
      <dsp:txXfrm>
        <a:off x="1304293" y="4447834"/>
        <a:ext cx="16042104" cy="889880"/>
      </dsp:txXfrm>
    </dsp:sp>
    <dsp:sp modelId="{1D1DB34F-62C9-438F-93F0-B1C70077ED41}">
      <dsp:nvSpPr>
        <dsp:cNvPr id="0" name=""/>
        <dsp:cNvSpPr/>
      </dsp:nvSpPr>
      <dsp:spPr>
        <a:xfrm>
          <a:off x="748118" y="4336599"/>
          <a:ext cx="1112350" cy="1112350"/>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22930F07-86AE-4623-B1D5-5CF65A0388AE}">
      <dsp:nvSpPr>
        <dsp:cNvPr id="0" name=""/>
        <dsp:cNvSpPr/>
      </dsp:nvSpPr>
      <dsp:spPr>
        <a:xfrm>
          <a:off x="666632" y="5782227"/>
          <a:ext cx="16679766" cy="88988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S</a:t>
          </a:r>
          <a:r>
            <a:rPr lang="ro-RO" sz="2600" kern="1200" dirty="0" err="1"/>
            <a:t>emnale</a:t>
          </a:r>
          <a:r>
            <a:rPr lang="ro-RO" sz="2600" kern="1200" dirty="0"/>
            <a:t> contradictorii </a:t>
          </a:r>
          <a:r>
            <a:rPr lang="en-US" sz="2600" kern="1200" dirty="0" err="1"/>
            <a:t>privind</a:t>
          </a:r>
          <a:r>
            <a:rPr lang="ro-RO" sz="2600" kern="1200" dirty="0"/>
            <a:t> onestitatea </a:t>
          </a:r>
          <a:r>
            <a:rPr lang="ro-RO" sz="2600" kern="1200" dirty="0" err="1"/>
            <a:t>şi</a:t>
          </a:r>
          <a:r>
            <a:rPr lang="ro-RO" sz="2600" kern="1200" dirty="0"/>
            <a:t> integritatea conducerii </a:t>
          </a:r>
          <a:r>
            <a:rPr lang="ro-RO" sz="2600" kern="1200" dirty="0" err="1"/>
            <a:t>entităţii</a:t>
          </a:r>
          <a:r>
            <a:rPr lang="ro-RO" sz="2600" kern="1200" dirty="0"/>
            <a:t> </a:t>
          </a:r>
          <a:r>
            <a:rPr lang="ro-RO" sz="2600" kern="1200" dirty="0" err="1"/>
            <a:t>şi</a:t>
          </a:r>
          <a:r>
            <a:rPr lang="ro-RO" sz="2600" kern="1200" dirty="0"/>
            <a:t> a persoa­nelor responsabile cu </a:t>
          </a:r>
          <a:r>
            <a:rPr lang="ro-RO" sz="2600" kern="1200" dirty="0" err="1"/>
            <a:t>guvernanţa</a:t>
          </a:r>
          <a:r>
            <a:rPr lang="ro-RO" sz="2600" kern="1200" dirty="0"/>
            <a:t> (chiar în ciuda unei </a:t>
          </a:r>
          <a:r>
            <a:rPr lang="ro-RO" sz="2600" kern="1200" dirty="0" err="1"/>
            <a:t>experienţe</a:t>
          </a:r>
          <a:r>
            <a:rPr lang="ro-RO" sz="2600" kern="1200" dirty="0"/>
            <a:t> pozitive cu </a:t>
          </a:r>
          <a:r>
            <a:rPr lang="ro-RO" sz="2600" kern="1200" dirty="0" err="1"/>
            <a:t>aceştia</a:t>
          </a:r>
          <a:r>
            <a:rPr lang="ro-RO" sz="2600" kern="1200" dirty="0"/>
            <a:t>)</a:t>
          </a:r>
          <a:endParaRPr lang="en-GB" sz="2600" kern="1200" dirty="0"/>
        </a:p>
      </dsp:txBody>
      <dsp:txXfrm>
        <a:off x="666632" y="5782227"/>
        <a:ext cx="16679766" cy="889880"/>
      </dsp:txXfrm>
    </dsp:sp>
    <dsp:sp modelId="{96FFD4B4-5814-47E9-A81F-A950FCBC6DAD}">
      <dsp:nvSpPr>
        <dsp:cNvPr id="0" name=""/>
        <dsp:cNvSpPr/>
      </dsp:nvSpPr>
      <dsp:spPr>
        <a:xfrm>
          <a:off x="110457" y="5670992"/>
          <a:ext cx="1112350" cy="111235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E0A4D-F393-4E71-B9C2-EB2F66D48FBB}">
      <dsp:nvSpPr>
        <dsp:cNvPr id="0" name=""/>
        <dsp:cNvSpPr/>
      </dsp:nvSpPr>
      <dsp:spPr>
        <a:xfrm>
          <a:off x="-8048176" y="-1229483"/>
          <a:ext cx="9575729" cy="9575729"/>
        </a:xfrm>
        <a:prstGeom prst="blockArc">
          <a:avLst>
            <a:gd name="adj1" fmla="val 18900000"/>
            <a:gd name="adj2" fmla="val 2700000"/>
            <a:gd name="adj3" fmla="val 22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6D9288-5057-49A8-A7BB-5FADD724C080}">
      <dsp:nvSpPr>
        <dsp:cNvPr id="0" name=""/>
        <dsp:cNvSpPr/>
      </dsp:nvSpPr>
      <dsp:spPr>
        <a:xfrm>
          <a:off x="666632" y="444655"/>
          <a:ext cx="16679766" cy="8898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La </a:t>
          </a:r>
          <a:r>
            <a:rPr lang="en-US" sz="2600" kern="1200" dirty="0" err="1"/>
            <a:t>decizia</a:t>
          </a:r>
          <a:r>
            <a:rPr lang="en-US" sz="2600" kern="1200" dirty="0"/>
            <a:t> </a:t>
          </a:r>
          <a:r>
            <a:rPr lang="en-US" sz="2600" kern="1200" dirty="0" err="1"/>
            <a:t>privind</a:t>
          </a:r>
          <a:r>
            <a:rPr lang="en-US" sz="2600" kern="1200" dirty="0"/>
            <a:t> </a:t>
          </a:r>
          <a:r>
            <a:rPr lang="ro-RO" sz="2600" kern="1200" dirty="0" err="1"/>
            <a:t>natur</a:t>
          </a:r>
          <a:r>
            <a:rPr lang="en-US" sz="2600" kern="1200" dirty="0"/>
            <a:t>a</a:t>
          </a:r>
          <a:r>
            <a:rPr lang="ro-RO" sz="2600" kern="1200" dirty="0"/>
            <a:t>, </a:t>
          </a:r>
          <a:r>
            <a:rPr lang="ro-RO" sz="2600" kern="1200" dirty="0" err="1"/>
            <a:t>plas</a:t>
          </a:r>
          <a:r>
            <a:rPr lang="en-US" sz="2600" kern="1200" dirty="0"/>
            <a:t>area</a:t>
          </a:r>
          <a:r>
            <a:rPr lang="ro-RO" sz="2600" kern="1200" dirty="0"/>
            <a:t> în timp </a:t>
          </a:r>
          <a:r>
            <a:rPr lang="ro-RO" sz="2600" kern="1200" dirty="0" err="1"/>
            <a:t>şi</a:t>
          </a:r>
          <a:r>
            <a:rPr lang="ro-RO" sz="2600" kern="1200" dirty="0"/>
            <a:t> </a:t>
          </a:r>
          <a:r>
            <a:rPr lang="ro-RO" sz="2600" kern="1200" dirty="0" err="1"/>
            <a:t>stabilir</a:t>
          </a:r>
          <a:r>
            <a:rPr lang="en-US" sz="2600" kern="1200" dirty="0" err="1"/>
            <a:t>ea</a:t>
          </a:r>
          <a:r>
            <a:rPr lang="ro-RO" sz="2600" kern="1200" dirty="0"/>
            <a:t> </a:t>
          </a:r>
          <a:r>
            <a:rPr lang="ro-RO" sz="2600" kern="1200" dirty="0" err="1"/>
            <a:t>amplor</a:t>
          </a:r>
          <a:r>
            <a:rPr lang="en-US" sz="2600" kern="1200" dirty="0" err="1"/>
            <a:t>i</a:t>
          </a:r>
          <a:r>
            <a:rPr lang="ro-RO" sz="2600" kern="1200" dirty="0"/>
            <a:t>i procedurilor utilizate în vederea adunării de probe </a:t>
          </a:r>
          <a:r>
            <a:rPr lang="ro-RO" sz="2600" kern="1200" dirty="0" err="1"/>
            <a:t>şi</a:t>
          </a:r>
          <a:r>
            <a:rPr lang="ro-RO" sz="2600" kern="1200" dirty="0"/>
            <a:t> pentru a </a:t>
          </a:r>
          <a:r>
            <a:rPr lang="ro-RO" sz="2600" kern="1200" dirty="0" err="1"/>
            <a:t>obţine</a:t>
          </a:r>
          <a:r>
            <a:rPr lang="ro-RO" sz="2600" kern="1200" dirty="0"/>
            <a:t> conformitatea cu ISRE 2400</a:t>
          </a:r>
          <a:endParaRPr lang="en-GB" sz="2600" kern="1200" dirty="0"/>
        </a:p>
      </dsp:txBody>
      <dsp:txXfrm>
        <a:off x="666632" y="444655"/>
        <a:ext cx="16679766" cy="889880"/>
      </dsp:txXfrm>
    </dsp:sp>
    <dsp:sp modelId="{916F4635-C0F5-478A-BEDC-E8A38AFBA354}">
      <dsp:nvSpPr>
        <dsp:cNvPr id="0" name=""/>
        <dsp:cNvSpPr/>
      </dsp:nvSpPr>
      <dsp:spPr>
        <a:xfrm>
          <a:off x="110457" y="333420"/>
          <a:ext cx="1112350" cy="111235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B47634-951D-4A4A-84D8-DB614640D9BF}">
      <dsp:nvSpPr>
        <dsp:cNvPr id="0" name=""/>
        <dsp:cNvSpPr/>
      </dsp:nvSpPr>
      <dsp:spPr>
        <a:xfrm>
          <a:off x="1304293" y="1779048"/>
          <a:ext cx="16042104" cy="889880"/>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La determinarea pragului de semnificaţie, </a:t>
          </a:r>
          <a:endParaRPr lang="en-US" sz="2600" kern="1200" dirty="0"/>
        </a:p>
      </dsp:txBody>
      <dsp:txXfrm>
        <a:off x="1304293" y="1779048"/>
        <a:ext cx="16042104" cy="889880"/>
      </dsp:txXfrm>
    </dsp:sp>
    <dsp:sp modelId="{97174D56-4D09-4AB8-A75F-D24845E6890E}">
      <dsp:nvSpPr>
        <dsp:cNvPr id="0" name=""/>
        <dsp:cNvSpPr/>
      </dsp:nvSpPr>
      <dsp:spPr>
        <a:xfrm>
          <a:off x="748118" y="1667813"/>
          <a:ext cx="1112350" cy="1112350"/>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3599BC78-BA86-4E0D-A81D-AAD467D0DEF5}">
      <dsp:nvSpPr>
        <dsp:cNvPr id="0" name=""/>
        <dsp:cNvSpPr/>
      </dsp:nvSpPr>
      <dsp:spPr>
        <a:xfrm>
          <a:off x="1500004" y="3113441"/>
          <a:ext cx="15846393" cy="88988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Pentru a evalua dacă probele </a:t>
          </a:r>
          <a:r>
            <a:rPr lang="ro-RO" sz="2600" kern="1200" dirty="0" err="1"/>
            <a:t>obţinute</a:t>
          </a:r>
          <a:r>
            <a:rPr lang="ro-RO" sz="2600" kern="1200" dirty="0"/>
            <a:t> în urma procedurilor efectuate reduc riscul misiunii la un nivel care este acceptabil în </a:t>
          </a:r>
          <a:r>
            <a:rPr lang="ro-RO" sz="2600" kern="1200" dirty="0" err="1"/>
            <a:t>circum­stanţele</a:t>
          </a:r>
          <a:r>
            <a:rPr lang="ro-RO" sz="2600" kern="1200" dirty="0"/>
            <a:t> misiunii</a:t>
          </a:r>
          <a:endParaRPr lang="en-GB" sz="2600" kern="1200" dirty="0"/>
        </a:p>
      </dsp:txBody>
      <dsp:txXfrm>
        <a:off x="1500004" y="3113441"/>
        <a:ext cx="15846393" cy="889880"/>
      </dsp:txXfrm>
    </dsp:sp>
    <dsp:sp modelId="{B854CFF6-3EC4-4163-B434-B277BDDC42A7}">
      <dsp:nvSpPr>
        <dsp:cNvPr id="0" name=""/>
        <dsp:cNvSpPr/>
      </dsp:nvSpPr>
      <dsp:spPr>
        <a:xfrm>
          <a:off x="943829" y="3002206"/>
          <a:ext cx="1112350" cy="111235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674CEB0-4BE6-4A84-9B87-4DBB8330CAAD}">
      <dsp:nvSpPr>
        <dsp:cNvPr id="0" name=""/>
        <dsp:cNvSpPr/>
      </dsp:nvSpPr>
      <dsp:spPr>
        <a:xfrm>
          <a:off x="1304293" y="4447834"/>
          <a:ext cx="16042104" cy="889880"/>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Pentru a examina </a:t>
          </a:r>
          <a:r>
            <a:rPr lang="ro-RO" sz="2600" kern="1200" dirty="0" err="1"/>
            <a:t>raţionamentele</a:t>
          </a:r>
          <a:r>
            <a:rPr lang="ro-RO" sz="2600" kern="1200" dirty="0"/>
            <a:t> conducerii în aplicarea cadrului de raportare financiară aplicabil </a:t>
          </a:r>
          <a:r>
            <a:rPr lang="ro-RO" sz="2600" kern="1200" dirty="0" err="1"/>
            <a:t>entităţii</a:t>
          </a:r>
          <a:endParaRPr lang="en-GB" sz="2600" kern="1200" dirty="0"/>
        </a:p>
      </dsp:txBody>
      <dsp:txXfrm>
        <a:off x="1304293" y="4447834"/>
        <a:ext cx="16042104" cy="889880"/>
      </dsp:txXfrm>
    </dsp:sp>
    <dsp:sp modelId="{1D1DB34F-62C9-438F-93F0-B1C70077ED41}">
      <dsp:nvSpPr>
        <dsp:cNvPr id="0" name=""/>
        <dsp:cNvSpPr/>
      </dsp:nvSpPr>
      <dsp:spPr>
        <a:xfrm>
          <a:off x="748118" y="4336599"/>
          <a:ext cx="1112350" cy="1112350"/>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AE6A59DA-9091-45E4-A11B-EA79146CE6AC}">
      <dsp:nvSpPr>
        <dsp:cNvPr id="0" name=""/>
        <dsp:cNvSpPr/>
      </dsp:nvSpPr>
      <dsp:spPr>
        <a:xfrm>
          <a:off x="666632" y="5782227"/>
          <a:ext cx="16679766" cy="88988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În formarea unei concluzii cu privire la </a:t>
          </a:r>
          <a:r>
            <a:rPr lang="ro-RO" sz="2600" kern="1200" dirty="0" err="1"/>
            <a:t>situaţiile</a:t>
          </a:r>
          <a:r>
            <a:rPr lang="ro-RO" sz="2600" kern="1200" dirty="0"/>
            <a:t> financiare bazate pe probele </a:t>
          </a:r>
          <a:r>
            <a:rPr lang="ro-RO" sz="2600" kern="1200" dirty="0" err="1"/>
            <a:t>obţinute</a:t>
          </a:r>
          <a:r>
            <a:rPr lang="ro-RO" sz="2600" kern="1200" dirty="0"/>
            <a:t>, inclusiv în examinarea caracterului rezonabil al estimărilor efectuate de conducere în întocmirea </a:t>
          </a:r>
          <a:r>
            <a:rPr lang="ro-RO" sz="2600" kern="1200" dirty="0" err="1"/>
            <a:t>situaţiilor</a:t>
          </a:r>
          <a:r>
            <a:rPr lang="ro-RO" sz="2600" kern="1200" dirty="0"/>
            <a:t> financiare</a:t>
          </a:r>
          <a:endParaRPr lang="en-GB" sz="2600" kern="1200" dirty="0"/>
        </a:p>
      </dsp:txBody>
      <dsp:txXfrm>
        <a:off x="666632" y="5782227"/>
        <a:ext cx="16679766" cy="889880"/>
      </dsp:txXfrm>
    </dsp:sp>
    <dsp:sp modelId="{96FFD4B4-5814-47E9-A81F-A950FCBC6DAD}">
      <dsp:nvSpPr>
        <dsp:cNvPr id="0" name=""/>
        <dsp:cNvSpPr/>
      </dsp:nvSpPr>
      <dsp:spPr>
        <a:xfrm>
          <a:off x="110457" y="5670992"/>
          <a:ext cx="1112350" cy="111235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CC675-E7DA-4F22-A407-C0F17C418F3A}">
      <dsp:nvSpPr>
        <dsp:cNvPr id="0" name=""/>
        <dsp:cNvSpPr/>
      </dsp:nvSpPr>
      <dsp:spPr>
        <a:xfrm>
          <a:off x="0" y="0"/>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1. </a:t>
          </a:r>
          <a:r>
            <a:rPr lang="en-US" sz="2000" b="1" kern="1200" dirty="0" err="1">
              <a:solidFill>
                <a:schemeClr val="tx1"/>
              </a:solidFill>
            </a:rPr>
            <a:t>Acceptare</a:t>
          </a:r>
          <a:r>
            <a:rPr lang="en-US" sz="2000" b="1" kern="1200" dirty="0">
              <a:solidFill>
                <a:schemeClr val="tx1"/>
              </a:solidFill>
            </a:rPr>
            <a:t> (</a:t>
          </a:r>
          <a:r>
            <a:rPr lang="en-US" sz="2000" b="1" kern="1200" dirty="0" err="1">
              <a:solidFill>
                <a:schemeClr val="tx1"/>
              </a:solidFill>
            </a:rPr>
            <a:t>decizia</a:t>
          </a:r>
          <a:r>
            <a:rPr lang="en-US" sz="2000" b="1" kern="1200" dirty="0">
              <a:solidFill>
                <a:schemeClr val="tx1"/>
              </a:solidFill>
            </a:rPr>
            <a:t> ca </a:t>
          </a:r>
          <a:r>
            <a:rPr lang="en-US" sz="2000" b="1" kern="1200" dirty="0" err="1">
              <a:solidFill>
                <a:schemeClr val="tx1"/>
              </a:solidFill>
            </a:rPr>
            <a:t>practicianul</a:t>
          </a:r>
          <a:r>
            <a:rPr lang="en-US" sz="2000" b="1" kern="1200" dirty="0">
              <a:solidFill>
                <a:schemeClr val="tx1"/>
              </a:solidFill>
            </a:rPr>
            <a:t> </a:t>
          </a:r>
          <a:r>
            <a:rPr lang="en-US" sz="2000" b="1" kern="1200" dirty="0" err="1">
              <a:solidFill>
                <a:schemeClr val="tx1"/>
              </a:solidFill>
            </a:rPr>
            <a:t>poate</a:t>
          </a:r>
          <a:r>
            <a:rPr lang="en-US" sz="2000" b="1" kern="1200" dirty="0">
              <a:solidFill>
                <a:schemeClr val="tx1"/>
              </a:solidFill>
            </a:rPr>
            <a:t> </a:t>
          </a:r>
          <a:r>
            <a:rPr lang="en-US" sz="2000" b="1" kern="1200" dirty="0" err="1">
              <a:solidFill>
                <a:schemeClr val="tx1"/>
              </a:solidFill>
            </a:rPr>
            <a:t>desfasura</a:t>
          </a:r>
          <a:r>
            <a:rPr lang="en-US" sz="2000" b="1" kern="1200" dirty="0">
              <a:solidFill>
                <a:schemeClr val="tx1"/>
              </a:solidFill>
            </a:rPr>
            <a:t> </a:t>
          </a:r>
          <a:r>
            <a:rPr lang="en-US" sz="2000" b="1" kern="1200" dirty="0" err="1">
              <a:solidFill>
                <a:schemeClr val="tx1"/>
              </a:solidFill>
            </a:rPr>
            <a:t>activitatea</a:t>
          </a:r>
          <a:r>
            <a:rPr lang="en-US" sz="2000" b="1" kern="1200" dirty="0">
              <a:solidFill>
                <a:schemeClr val="tx1"/>
              </a:solidFill>
            </a:rPr>
            <a:t> </a:t>
          </a:r>
          <a:r>
            <a:rPr lang="ro-RO" sz="2000" b="1" kern="1200" dirty="0">
              <a:solidFill>
                <a:schemeClr val="tx1"/>
              </a:solidFill>
            </a:rPr>
            <a:t>si</a:t>
          </a:r>
          <a:r>
            <a:rPr lang="en-US" sz="2000" b="1" kern="1200" dirty="0">
              <a:solidFill>
                <a:schemeClr val="tx1"/>
              </a:solidFill>
            </a:rPr>
            <a:t> </a:t>
          </a:r>
          <a:r>
            <a:rPr lang="en-US" sz="2000" b="1" kern="1200" dirty="0" err="1">
              <a:solidFill>
                <a:schemeClr val="tx1"/>
              </a:solidFill>
            </a:rPr>
            <a:t>decizia</a:t>
          </a:r>
          <a:r>
            <a:rPr lang="en-US" sz="2000" b="1" kern="1200" dirty="0">
              <a:solidFill>
                <a:schemeClr val="tx1"/>
              </a:solidFill>
            </a:rPr>
            <a:t> de a </a:t>
          </a:r>
          <a:r>
            <a:rPr lang="en-US" sz="2000" b="1" kern="1200" dirty="0" err="1">
              <a:solidFill>
                <a:schemeClr val="tx1"/>
              </a:solidFill>
            </a:rPr>
            <a:t>accepta</a:t>
          </a:r>
          <a:r>
            <a:rPr lang="en-US" sz="2000" b="1" kern="1200" dirty="0">
              <a:solidFill>
                <a:schemeClr val="tx1"/>
              </a:solidFill>
            </a:rPr>
            <a:t> </a:t>
          </a:r>
          <a:r>
            <a:rPr lang="en-US" sz="2000" b="1" kern="1200" dirty="0" err="1">
              <a:solidFill>
                <a:schemeClr val="tx1"/>
              </a:solidFill>
            </a:rPr>
            <a:t>sau</a:t>
          </a:r>
          <a:r>
            <a:rPr lang="en-US" sz="2000" b="1" kern="1200" dirty="0">
              <a:solidFill>
                <a:schemeClr val="tx1"/>
              </a:solidFill>
            </a:rPr>
            <a:t> </a:t>
          </a:r>
          <a:r>
            <a:rPr lang="en-US" sz="2000" b="1" kern="1200" dirty="0" err="1">
              <a:solidFill>
                <a:schemeClr val="tx1"/>
              </a:solidFill>
            </a:rPr>
            <a:t>pastra</a:t>
          </a:r>
          <a:r>
            <a:rPr lang="en-US" sz="2000" b="1" kern="1200" dirty="0">
              <a:solidFill>
                <a:schemeClr val="tx1"/>
              </a:solidFill>
            </a:rPr>
            <a:t> </a:t>
          </a:r>
          <a:r>
            <a:rPr lang="en-US" sz="2000" b="1" kern="1200" dirty="0" err="1">
              <a:solidFill>
                <a:schemeClr val="tx1"/>
              </a:solidFill>
            </a:rPr>
            <a:t>clientul</a:t>
          </a:r>
          <a:r>
            <a:rPr lang="en-US" sz="2000" b="1" kern="1200" dirty="0">
              <a:solidFill>
                <a:schemeClr val="tx1"/>
              </a:solidFill>
            </a:rPr>
            <a:t>)</a:t>
          </a:r>
          <a:endParaRPr lang="en-GB" sz="2000" b="1" kern="1200" dirty="0">
            <a:solidFill>
              <a:schemeClr val="tx1"/>
            </a:solidFill>
          </a:endParaRPr>
        </a:p>
      </dsp:txBody>
      <dsp:txXfrm>
        <a:off x="45857" y="45857"/>
        <a:ext cx="12138040" cy="1473973"/>
      </dsp:txXfrm>
    </dsp:sp>
    <dsp:sp modelId="{2B0438E3-0368-452C-A33F-17394961F7DE}">
      <dsp:nvSpPr>
        <dsp:cNvPr id="0" name=""/>
        <dsp:cNvSpPr/>
      </dsp:nvSpPr>
      <dsp:spPr>
        <a:xfrm>
          <a:off x="1169136" y="1850358"/>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2. </a:t>
          </a:r>
          <a:r>
            <a:rPr lang="en-US" sz="2000" b="1" kern="1200" dirty="0" err="1">
              <a:solidFill>
                <a:schemeClr val="tx1"/>
              </a:solidFill>
            </a:rPr>
            <a:t>Planificare</a:t>
          </a:r>
          <a:r>
            <a:rPr lang="en-US" sz="2000" b="1" kern="1200" dirty="0">
              <a:solidFill>
                <a:schemeClr val="tx1"/>
              </a:solidFill>
            </a:rPr>
            <a:t> (</a:t>
          </a:r>
          <a:r>
            <a:rPr lang="en-US" sz="2000" b="1" kern="1200" dirty="0" err="1">
              <a:solidFill>
                <a:schemeClr val="tx1"/>
              </a:solidFill>
            </a:rPr>
            <a:t>cunoasterea</a:t>
          </a:r>
          <a:r>
            <a:rPr lang="en-US" sz="2000" b="1" kern="1200" dirty="0">
              <a:solidFill>
                <a:schemeClr val="tx1"/>
              </a:solidFill>
            </a:rPr>
            <a:t> </a:t>
          </a:r>
          <a:r>
            <a:rPr lang="en-US" sz="2000" b="1" kern="1200" dirty="0" err="1">
              <a:solidFill>
                <a:schemeClr val="tx1"/>
              </a:solidFill>
            </a:rPr>
            <a:t>clientului</a:t>
          </a:r>
          <a:r>
            <a:rPr lang="en-US" sz="2000" b="1" kern="1200" dirty="0">
              <a:solidFill>
                <a:schemeClr val="tx1"/>
              </a:solidFill>
            </a:rPr>
            <a:t> </a:t>
          </a:r>
          <a:r>
            <a:rPr lang="en-US" sz="2000" b="1" kern="1200" dirty="0" err="1">
              <a:solidFill>
                <a:schemeClr val="tx1"/>
              </a:solidFill>
            </a:rPr>
            <a:t>si</a:t>
          </a:r>
          <a:r>
            <a:rPr lang="en-US" sz="2000" b="1" kern="1200" dirty="0">
              <a:solidFill>
                <a:schemeClr val="tx1"/>
              </a:solidFill>
            </a:rPr>
            <a:t> a </a:t>
          </a:r>
          <a:r>
            <a:rPr lang="en-US" sz="2000" b="1" kern="1200" dirty="0" err="1">
              <a:solidFill>
                <a:schemeClr val="tx1"/>
              </a:solidFill>
            </a:rPr>
            <a:t>factorilor</a:t>
          </a:r>
          <a:r>
            <a:rPr lang="en-US" sz="2000" b="1" kern="1200" dirty="0">
              <a:solidFill>
                <a:schemeClr val="tx1"/>
              </a:solidFill>
            </a:rPr>
            <a:t> </a:t>
          </a:r>
          <a:r>
            <a:rPr lang="en-US" sz="2000" b="1" kern="1200" dirty="0" err="1">
              <a:solidFill>
                <a:schemeClr val="tx1"/>
              </a:solidFill>
            </a:rPr>
            <a:t>relevanti</a:t>
          </a:r>
          <a:r>
            <a:rPr lang="en-US" sz="2000" b="1" kern="1200" dirty="0">
              <a:solidFill>
                <a:schemeClr val="tx1"/>
              </a:solidFill>
            </a:rPr>
            <a:t>)</a:t>
          </a:r>
          <a:endParaRPr lang="en-GB" sz="2000" b="1" kern="1200" dirty="0">
            <a:solidFill>
              <a:schemeClr val="tx1"/>
            </a:solidFill>
          </a:endParaRPr>
        </a:p>
      </dsp:txBody>
      <dsp:txXfrm>
        <a:off x="1214993" y="1896215"/>
        <a:ext cx="11681292" cy="1473973"/>
      </dsp:txXfrm>
    </dsp:sp>
    <dsp:sp modelId="{72DA56DD-229A-4DEA-A715-40B3BCF2FE08}">
      <dsp:nvSpPr>
        <dsp:cNvPr id="0" name=""/>
        <dsp:cNvSpPr/>
      </dsp:nvSpPr>
      <dsp:spPr>
        <a:xfrm>
          <a:off x="2320823" y="3700716"/>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3. </a:t>
          </a:r>
          <a:r>
            <a:rPr lang="en-US" sz="2000" b="1" kern="1200" dirty="0" err="1">
              <a:solidFill>
                <a:schemeClr val="tx1"/>
              </a:solidFill>
            </a:rPr>
            <a:t>Desfasurare</a:t>
          </a:r>
          <a:r>
            <a:rPr lang="en-US" sz="2000" b="1" kern="1200" dirty="0">
              <a:solidFill>
                <a:schemeClr val="tx1"/>
              </a:solidFill>
            </a:rPr>
            <a:t> ( </a:t>
          </a:r>
          <a:r>
            <a:rPr lang="en-US" sz="2000" b="1" kern="1200" dirty="0" err="1">
              <a:solidFill>
                <a:schemeClr val="tx1"/>
              </a:solidFill>
            </a:rPr>
            <a:t>discutia</a:t>
          </a:r>
          <a:r>
            <a:rPr lang="en-US" sz="2000" b="1" kern="1200" dirty="0">
              <a:solidFill>
                <a:schemeClr val="tx1"/>
              </a:solidFill>
            </a:rPr>
            <a:t> cu </a:t>
          </a:r>
          <a:r>
            <a:rPr lang="en-US" sz="2000" b="1" kern="1200" dirty="0" err="1">
              <a:solidFill>
                <a:schemeClr val="tx1"/>
              </a:solidFill>
            </a:rPr>
            <a:t>conducerea</a:t>
          </a:r>
          <a:r>
            <a:rPr lang="en-US" sz="2000" b="1" kern="1200" dirty="0">
              <a:solidFill>
                <a:schemeClr val="tx1"/>
              </a:solidFill>
            </a:rPr>
            <a:t>/</a:t>
          </a:r>
          <a:r>
            <a:rPr lang="en-US" sz="2000" b="1" kern="1200" dirty="0" err="1">
              <a:solidFill>
                <a:schemeClr val="tx1"/>
              </a:solidFill>
            </a:rPr>
            <a:t>guvernanta</a:t>
          </a:r>
          <a:r>
            <a:rPr lang="en-US" sz="2000" b="1" kern="1200" dirty="0">
              <a:solidFill>
                <a:schemeClr val="tx1"/>
              </a:solidFill>
            </a:rPr>
            <a:t> </a:t>
          </a:r>
          <a:r>
            <a:rPr lang="en-US" sz="2000" b="1" kern="1200" dirty="0" err="1">
              <a:solidFill>
                <a:schemeClr val="tx1"/>
              </a:solidFill>
            </a:rPr>
            <a:t>despre</a:t>
          </a:r>
          <a:r>
            <a:rPr lang="en-US" sz="2000" b="1" kern="1200" dirty="0">
              <a:solidFill>
                <a:schemeClr val="tx1"/>
              </a:solidFill>
            </a:rPr>
            <a:t> </a:t>
          </a:r>
          <a:r>
            <a:rPr lang="en-US" sz="2000" b="1" kern="1200" dirty="0" err="1">
              <a:solidFill>
                <a:schemeClr val="tx1"/>
              </a:solidFill>
            </a:rPr>
            <a:t>estimarile</a:t>
          </a:r>
          <a:r>
            <a:rPr lang="en-US" sz="2000" b="1" kern="1200" dirty="0">
              <a:solidFill>
                <a:schemeClr val="tx1"/>
              </a:solidFill>
            </a:rPr>
            <a:t> </a:t>
          </a:r>
          <a:r>
            <a:rPr lang="en-US" sz="2000" b="1" kern="1200" dirty="0" err="1">
              <a:solidFill>
                <a:schemeClr val="tx1"/>
              </a:solidFill>
            </a:rPr>
            <a:t>sau</a:t>
          </a:r>
          <a:r>
            <a:rPr lang="en-US" sz="2000" b="1" kern="1200" dirty="0">
              <a:solidFill>
                <a:schemeClr val="tx1"/>
              </a:solidFill>
            </a:rPr>
            <a:t> </a:t>
          </a:r>
          <a:r>
            <a:rPr lang="en-US" sz="2000" b="1" kern="1200" dirty="0" err="1">
              <a:solidFill>
                <a:schemeClr val="tx1"/>
              </a:solidFill>
            </a:rPr>
            <a:t>aspectele</a:t>
          </a:r>
          <a:r>
            <a:rPr lang="en-US" sz="2000" b="1" kern="1200" dirty="0">
              <a:solidFill>
                <a:schemeClr val="tx1"/>
              </a:solidFill>
            </a:rPr>
            <a:t> </a:t>
          </a:r>
          <a:r>
            <a:rPr lang="en-US" sz="2000" b="1" kern="1200" dirty="0" err="1">
              <a:solidFill>
                <a:schemeClr val="tx1"/>
              </a:solidFill>
            </a:rPr>
            <a:t>semnificative</a:t>
          </a:r>
          <a:r>
            <a:rPr lang="en-US" sz="2000" b="1" kern="1200" dirty="0">
              <a:solidFill>
                <a:schemeClr val="tx1"/>
              </a:solidFill>
            </a:rPr>
            <a:t>, </a:t>
          </a:r>
          <a:r>
            <a:rPr lang="en-US" sz="2000" b="1" kern="1200" dirty="0" err="1">
              <a:solidFill>
                <a:schemeClr val="tx1"/>
              </a:solidFill>
            </a:rPr>
            <a:t>cererea</a:t>
          </a:r>
          <a:r>
            <a:rPr lang="en-US" sz="2000" b="1" kern="1200" dirty="0">
              <a:solidFill>
                <a:schemeClr val="tx1"/>
              </a:solidFill>
            </a:rPr>
            <a:t> de </a:t>
          </a:r>
          <a:r>
            <a:rPr lang="en-US" sz="2000" b="1" kern="1200" dirty="0" err="1">
              <a:solidFill>
                <a:schemeClr val="tx1"/>
              </a:solidFill>
            </a:rPr>
            <a:t>ajustari</a:t>
          </a:r>
          <a:r>
            <a:rPr lang="en-US" sz="2000" b="1" kern="1200" dirty="0">
              <a:solidFill>
                <a:schemeClr val="tx1"/>
              </a:solidFill>
            </a:rPr>
            <a:t> </a:t>
          </a:r>
          <a:r>
            <a:rPr lang="en-US" sz="2000" b="1" kern="1200" dirty="0" err="1">
              <a:solidFill>
                <a:schemeClr val="tx1"/>
              </a:solidFill>
            </a:rPr>
            <a:t>daca</a:t>
          </a:r>
          <a:r>
            <a:rPr lang="en-US" sz="2000" b="1" kern="1200" dirty="0">
              <a:solidFill>
                <a:schemeClr val="tx1"/>
              </a:solidFill>
            </a:rPr>
            <a:t> e </a:t>
          </a:r>
          <a:r>
            <a:rPr lang="en-US" sz="2000" b="1" kern="1200" dirty="0" err="1">
              <a:solidFill>
                <a:schemeClr val="tx1"/>
              </a:solidFill>
            </a:rPr>
            <a:t>nevoie</a:t>
          </a:r>
          <a:r>
            <a:rPr lang="en-US" sz="2000" b="1" kern="1200" dirty="0">
              <a:solidFill>
                <a:schemeClr val="tx1"/>
              </a:solidFill>
            </a:rPr>
            <a:t> SI </a:t>
          </a:r>
          <a:r>
            <a:rPr lang="en-US" sz="2000" b="1" kern="1200" dirty="0" err="1">
              <a:solidFill>
                <a:schemeClr val="tx1"/>
              </a:solidFill>
            </a:rPr>
            <a:t>compilarea</a:t>
          </a:r>
          <a:r>
            <a:rPr lang="en-US" sz="2000" b="1" kern="1200" dirty="0">
              <a:solidFill>
                <a:schemeClr val="tx1"/>
              </a:solidFill>
            </a:rPr>
            <a:t>)</a:t>
          </a:r>
          <a:endParaRPr lang="en-GB" sz="2000" b="1" kern="1200" dirty="0">
            <a:solidFill>
              <a:schemeClr val="tx1"/>
            </a:solidFill>
          </a:endParaRPr>
        </a:p>
      </dsp:txBody>
      <dsp:txXfrm>
        <a:off x="2366680" y="3746573"/>
        <a:ext cx="11698742" cy="1473973"/>
      </dsp:txXfrm>
    </dsp:sp>
    <dsp:sp modelId="{C8526917-CE9F-4BD3-A5E8-FE59AF270A08}">
      <dsp:nvSpPr>
        <dsp:cNvPr id="0" name=""/>
        <dsp:cNvSpPr/>
      </dsp:nvSpPr>
      <dsp:spPr>
        <a:xfrm>
          <a:off x="3489960" y="5551075"/>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4. </a:t>
          </a:r>
          <a:r>
            <a:rPr lang="en-US" sz="2200" b="1" kern="1200" dirty="0" err="1">
              <a:solidFill>
                <a:schemeClr val="tx1"/>
              </a:solidFill>
            </a:rPr>
            <a:t>Raportare</a:t>
          </a:r>
          <a:r>
            <a:rPr lang="en-US" sz="2200" b="1" kern="1200" dirty="0">
              <a:solidFill>
                <a:schemeClr val="tx1"/>
              </a:solidFill>
            </a:rPr>
            <a:t> (</a:t>
          </a:r>
          <a:r>
            <a:rPr lang="en-US" sz="2200" b="1" kern="1200" dirty="0" err="1">
              <a:solidFill>
                <a:schemeClr val="tx1"/>
              </a:solidFill>
            </a:rPr>
            <a:t>managementul</a:t>
          </a:r>
          <a:r>
            <a:rPr lang="en-US" sz="2200" b="1" kern="1200" dirty="0">
              <a:solidFill>
                <a:schemeClr val="tx1"/>
              </a:solidFill>
            </a:rPr>
            <a:t>/</a:t>
          </a:r>
          <a:r>
            <a:rPr lang="en-US" sz="2200" b="1" kern="1200" dirty="0" err="1">
              <a:solidFill>
                <a:schemeClr val="tx1"/>
              </a:solidFill>
            </a:rPr>
            <a:t>guvernanta</a:t>
          </a:r>
          <a:r>
            <a:rPr lang="en-US" sz="2200" b="1" kern="1200" dirty="0">
              <a:solidFill>
                <a:schemeClr val="tx1"/>
              </a:solidFill>
            </a:rPr>
            <a:t> </a:t>
          </a:r>
          <a:r>
            <a:rPr lang="en-US" sz="2200" b="1" kern="1200" dirty="0" err="1">
              <a:solidFill>
                <a:schemeClr val="tx1"/>
              </a:solidFill>
            </a:rPr>
            <a:t>trebuie</a:t>
          </a:r>
          <a:r>
            <a:rPr lang="en-US" sz="2200" b="1" kern="1200" dirty="0">
              <a:solidFill>
                <a:schemeClr val="tx1"/>
              </a:solidFill>
            </a:rPr>
            <a:t> </a:t>
          </a:r>
          <a:r>
            <a:rPr lang="en-US" sz="2200" b="1" kern="1200" dirty="0" err="1">
              <a:solidFill>
                <a:schemeClr val="tx1"/>
              </a:solidFill>
            </a:rPr>
            <a:t>sa</a:t>
          </a:r>
          <a:r>
            <a:rPr lang="en-US" sz="2200" b="1" kern="1200" dirty="0">
              <a:solidFill>
                <a:schemeClr val="tx1"/>
              </a:solidFill>
            </a:rPr>
            <a:t> </a:t>
          </a:r>
          <a:r>
            <a:rPr lang="en-US" sz="2200" b="1" kern="1200" dirty="0" err="1">
              <a:solidFill>
                <a:schemeClr val="tx1"/>
              </a:solidFill>
            </a:rPr>
            <a:t>aprobe</a:t>
          </a:r>
          <a:r>
            <a:rPr lang="en-US" sz="2200" b="1" kern="1200" dirty="0">
              <a:solidFill>
                <a:schemeClr val="tx1"/>
              </a:solidFill>
            </a:rPr>
            <a:t> </a:t>
          </a:r>
          <a:r>
            <a:rPr lang="en-US" sz="2200" b="1" kern="1200" dirty="0" err="1">
              <a:solidFill>
                <a:schemeClr val="tx1"/>
              </a:solidFill>
            </a:rPr>
            <a:t>situatiile</a:t>
          </a:r>
          <a:r>
            <a:rPr lang="en-US" sz="2200" b="1" kern="1200" dirty="0">
              <a:solidFill>
                <a:schemeClr val="tx1"/>
              </a:solidFill>
            </a:rPr>
            <a:t> </a:t>
          </a:r>
          <a:r>
            <a:rPr lang="en-US" sz="2200" b="1" kern="1200" dirty="0" err="1">
              <a:solidFill>
                <a:schemeClr val="tx1"/>
              </a:solidFill>
            </a:rPr>
            <a:t>financiare</a:t>
          </a:r>
          <a:r>
            <a:rPr lang="ro-RO" sz="2200" b="1" kern="1200" dirty="0">
              <a:solidFill>
                <a:schemeClr val="tx1"/>
              </a:solidFill>
            </a:rPr>
            <a:t>,</a:t>
          </a:r>
          <a:r>
            <a:rPr lang="en-US" sz="2200" b="1" kern="1200" dirty="0">
              <a:solidFill>
                <a:schemeClr val="tx1"/>
              </a:solidFill>
            </a:rPr>
            <a:t> APOI </a:t>
          </a:r>
          <a:r>
            <a:rPr lang="en-US" sz="2200" b="1" kern="1200" dirty="0" err="1">
              <a:solidFill>
                <a:schemeClr val="tx1"/>
              </a:solidFill>
            </a:rPr>
            <a:t>practicianul</a:t>
          </a:r>
          <a:r>
            <a:rPr lang="en-US" sz="2200" b="1" kern="1200" dirty="0">
              <a:solidFill>
                <a:schemeClr val="tx1"/>
              </a:solidFill>
            </a:rPr>
            <a:t> </a:t>
          </a:r>
          <a:r>
            <a:rPr lang="en-US" sz="2200" b="1" kern="1200" dirty="0" err="1">
              <a:solidFill>
                <a:schemeClr val="tx1"/>
              </a:solidFill>
            </a:rPr>
            <a:t>emite</a:t>
          </a:r>
          <a:r>
            <a:rPr lang="en-US" sz="2200" b="1" kern="1200" dirty="0">
              <a:solidFill>
                <a:schemeClr val="tx1"/>
              </a:solidFill>
            </a:rPr>
            <a:t> </a:t>
          </a:r>
          <a:r>
            <a:rPr lang="en-US" sz="2200" b="1" kern="1200" dirty="0" err="1">
              <a:solidFill>
                <a:schemeClr val="tx1"/>
              </a:solidFill>
            </a:rPr>
            <a:t>raportul</a:t>
          </a:r>
          <a:r>
            <a:rPr lang="en-US" sz="2200" b="1" kern="1200" dirty="0">
              <a:solidFill>
                <a:schemeClr val="tx1"/>
              </a:solidFill>
            </a:rPr>
            <a:t> )</a:t>
          </a:r>
          <a:endParaRPr lang="en-GB" sz="2200" b="1" kern="1200" dirty="0">
            <a:solidFill>
              <a:schemeClr val="tx1"/>
            </a:solidFill>
          </a:endParaRPr>
        </a:p>
      </dsp:txBody>
      <dsp:txXfrm>
        <a:off x="3535817" y="5596932"/>
        <a:ext cx="11681292" cy="1473973"/>
      </dsp:txXfrm>
    </dsp:sp>
    <dsp:sp modelId="{EE2FB0C3-A819-483F-A50B-B7DB3BFB9A18}">
      <dsp:nvSpPr>
        <dsp:cNvPr id="0" name=""/>
        <dsp:cNvSpPr/>
      </dsp:nvSpPr>
      <dsp:spPr>
        <a:xfrm>
          <a:off x="12942142" y="1199174"/>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3171124" y="1199174"/>
        <a:ext cx="559733" cy="765817"/>
      </dsp:txXfrm>
    </dsp:sp>
    <dsp:sp modelId="{E9F0B88E-A933-4C0E-A3BE-932043F422CF}">
      <dsp:nvSpPr>
        <dsp:cNvPr id="0" name=""/>
        <dsp:cNvSpPr/>
      </dsp:nvSpPr>
      <dsp:spPr>
        <a:xfrm>
          <a:off x="14111279" y="3049532"/>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4340261" y="3049532"/>
        <a:ext cx="559733" cy="765817"/>
      </dsp:txXfrm>
    </dsp:sp>
    <dsp:sp modelId="{8F1CE96A-8575-485C-B470-5D788B0A5FD3}">
      <dsp:nvSpPr>
        <dsp:cNvPr id="0" name=""/>
        <dsp:cNvSpPr/>
      </dsp:nvSpPr>
      <dsp:spPr>
        <a:xfrm>
          <a:off x="15262966" y="4899891"/>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5491948" y="4899891"/>
        <a:ext cx="559733" cy="7658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C299B-4C10-4996-9B76-45E5ECA78A13}">
      <dsp:nvSpPr>
        <dsp:cNvPr id="0" name=""/>
        <dsp:cNvSpPr/>
      </dsp:nvSpPr>
      <dsp:spPr>
        <a:xfrm>
          <a:off x="2590800" y="0"/>
          <a:ext cx="6096000" cy="6096000"/>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CA521-B6F7-4D06-B155-F5E01917C5D6}">
      <dsp:nvSpPr>
        <dsp:cNvPr id="0" name=""/>
        <dsp:cNvSpPr/>
      </dsp:nvSpPr>
      <dsp:spPr>
        <a:xfrm>
          <a:off x="5638800" y="612874"/>
          <a:ext cx="3962400" cy="1443037"/>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Alte </a:t>
          </a:r>
          <a:r>
            <a:rPr lang="en-US" sz="3300" kern="1200" dirty="0" err="1"/>
            <a:t>aspecte</a:t>
          </a:r>
          <a:r>
            <a:rPr lang="en-US" sz="3300" kern="1200" dirty="0"/>
            <a:t> </a:t>
          </a:r>
          <a:r>
            <a:rPr lang="en-US" sz="3300" kern="1200" dirty="0" err="1"/>
            <a:t>cuprinse</a:t>
          </a:r>
          <a:r>
            <a:rPr lang="en-US" sz="3300" kern="1200" dirty="0"/>
            <a:t> in </a:t>
          </a:r>
          <a:r>
            <a:rPr lang="en-US" sz="3300" kern="1200" dirty="0" err="1"/>
            <a:t>scrisoare</a:t>
          </a:r>
          <a:endParaRPr lang="en-GB" sz="3300" kern="1200" dirty="0"/>
        </a:p>
      </dsp:txBody>
      <dsp:txXfrm>
        <a:off x="5709243" y="683317"/>
        <a:ext cx="3821514" cy="1302151"/>
      </dsp:txXfrm>
    </dsp:sp>
    <dsp:sp modelId="{E73FA5D9-0169-4232-8945-70DD2CBD9FA7}">
      <dsp:nvSpPr>
        <dsp:cNvPr id="0" name=""/>
        <dsp:cNvSpPr/>
      </dsp:nvSpPr>
      <dsp:spPr>
        <a:xfrm>
          <a:off x="5638800" y="2236291"/>
          <a:ext cx="3962400" cy="1443037"/>
        </a:xfrm>
        <a:prstGeom prst="round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err="1"/>
            <a:t>Reinnoirea</a:t>
          </a:r>
          <a:r>
            <a:rPr lang="en-US" sz="3300" kern="1200" dirty="0"/>
            <a:t> </a:t>
          </a:r>
          <a:r>
            <a:rPr lang="en-US" sz="3300" kern="1200" dirty="0" err="1"/>
            <a:t>scrisorii</a:t>
          </a:r>
          <a:endParaRPr lang="en-GB" sz="3300" kern="1200" dirty="0"/>
        </a:p>
      </dsp:txBody>
      <dsp:txXfrm>
        <a:off x="5709243" y="2306734"/>
        <a:ext cx="3821514" cy="1302151"/>
      </dsp:txXfrm>
    </dsp:sp>
    <dsp:sp modelId="{E37EF32F-B251-4EF0-8F35-4B46DCBA4D53}">
      <dsp:nvSpPr>
        <dsp:cNvPr id="0" name=""/>
        <dsp:cNvSpPr/>
      </dsp:nvSpPr>
      <dsp:spPr>
        <a:xfrm>
          <a:off x="5638800" y="3859708"/>
          <a:ext cx="3962400" cy="1443037"/>
        </a:xfrm>
        <a:prstGeom prst="round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err="1"/>
            <a:t>Misiuni</a:t>
          </a:r>
          <a:r>
            <a:rPr lang="en-US" sz="3300" kern="1200" dirty="0"/>
            <a:t> </a:t>
          </a:r>
          <a:r>
            <a:rPr lang="en-US" sz="3300" kern="1200" dirty="0" err="1"/>
            <a:t>recurente</a:t>
          </a:r>
          <a:endParaRPr lang="en-GB" sz="3300" kern="1200" dirty="0"/>
        </a:p>
      </dsp:txBody>
      <dsp:txXfrm>
        <a:off x="5709243" y="3930151"/>
        <a:ext cx="3821514" cy="13021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3F9A5-7D8D-4D73-B445-80ADC9CF4E80}">
      <dsp:nvSpPr>
        <dsp:cNvPr id="0" name=""/>
        <dsp:cNvSpPr/>
      </dsp:nvSpPr>
      <dsp:spPr>
        <a:xfrm>
          <a:off x="85" y="130979"/>
          <a:ext cx="8154032"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ro-RO" sz="3700" kern="1200" dirty="0"/>
            <a:t>Paragraf de evidenţiere a unor aspecte</a:t>
          </a:r>
          <a:endParaRPr lang="en-GB" sz="3700" kern="1200" dirty="0"/>
        </a:p>
      </dsp:txBody>
      <dsp:txXfrm>
        <a:off x="85" y="130979"/>
        <a:ext cx="8154032" cy="1065600"/>
      </dsp:txXfrm>
    </dsp:sp>
    <dsp:sp modelId="{FB6DEFFE-40C5-49E7-AE5E-2EE8C84E1E6F}">
      <dsp:nvSpPr>
        <dsp:cNvPr id="0" name=""/>
        <dsp:cNvSpPr/>
      </dsp:nvSpPr>
      <dsp:spPr>
        <a:xfrm>
          <a:off x="85" y="1196579"/>
          <a:ext cx="8154032" cy="57892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dirty="0" err="1"/>
            <a:t>Prin</a:t>
          </a:r>
          <a:r>
            <a:rPr lang="en-US" sz="3700" kern="1200" dirty="0"/>
            <a:t> care se a</a:t>
          </a:r>
          <a:r>
            <a:rPr lang="ro-RO" sz="3700" kern="1200" dirty="0"/>
            <a:t>trag</a:t>
          </a:r>
          <a:r>
            <a:rPr lang="en-US" sz="3700" kern="1200" dirty="0"/>
            <a:t>e</a:t>
          </a:r>
          <a:r>
            <a:rPr lang="ro-RO" sz="3700" kern="1200" dirty="0"/>
            <a:t> atenţia utilizatorilor vizaţi asupra unui aspect prezentat în informaţiile specifice, care, conform raţionamentului practicianului, este de importanţă fundamentală pentru ca utilizatorii vizaţi să înţe­leagă informaţiile specifice</a:t>
          </a:r>
          <a:endParaRPr lang="en-GB" sz="3700" kern="1200" dirty="0"/>
        </a:p>
        <a:p>
          <a:pPr marL="285750" lvl="1" indent="-285750" algn="l" defTabSz="1644650">
            <a:lnSpc>
              <a:spcPct val="90000"/>
            </a:lnSpc>
            <a:spcBef>
              <a:spcPct val="0"/>
            </a:spcBef>
            <a:spcAft>
              <a:spcPct val="15000"/>
            </a:spcAft>
            <a:buChar char="•"/>
          </a:pPr>
          <a:r>
            <a:rPr lang="ro-RO" sz="3700" kern="1200" dirty="0"/>
            <a:t>un asemenea paragraf trebuie să se refere doar la informaţiile prezentate sau descrise în informaţiile specifice.  </a:t>
          </a:r>
          <a:endParaRPr lang="en-GB" sz="3700" kern="1200" dirty="0"/>
        </a:p>
      </dsp:txBody>
      <dsp:txXfrm>
        <a:off x="85" y="1196579"/>
        <a:ext cx="8154032" cy="5789205"/>
      </dsp:txXfrm>
    </dsp:sp>
    <dsp:sp modelId="{9CE12736-A118-4E13-9288-00265F20CCC3}">
      <dsp:nvSpPr>
        <dsp:cNvPr id="0" name=""/>
        <dsp:cNvSpPr/>
      </dsp:nvSpPr>
      <dsp:spPr>
        <a:xfrm>
          <a:off x="9295682" y="130979"/>
          <a:ext cx="8154032"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ro-RO" sz="3700" kern="1200" dirty="0"/>
            <a:t>Paragraf privind alte </a:t>
          </a:r>
          <a:r>
            <a:rPr lang="en-US" sz="3700" kern="1200" dirty="0"/>
            <a:t>a</a:t>
          </a:r>
          <a:r>
            <a:rPr lang="ro-RO" sz="3700" kern="1200" dirty="0" err="1"/>
            <a:t>specte</a:t>
          </a:r>
          <a:endParaRPr lang="en-GB" sz="3700" kern="1200" dirty="0"/>
        </a:p>
      </dsp:txBody>
      <dsp:txXfrm>
        <a:off x="9295682" y="130979"/>
        <a:ext cx="8154032" cy="1065600"/>
      </dsp:txXfrm>
    </dsp:sp>
    <dsp:sp modelId="{977E524B-F3E8-4DF8-AD3F-077C748BC43B}">
      <dsp:nvSpPr>
        <dsp:cNvPr id="0" name=""/>
        <dsp:cNvSpPr/>
      </dsp:nvSpPr>
      <dsp:spPr>
        <a:xfrm>
          <a:off x="9295682" y="1196579"/>
          <a:ext cx="8154032" cy="57892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dirty="0" err="1"/>
            <a:t>Prin</a:t>
          </a:r>
          <a:r>
            <a:rPr lang="en-US" sz="3700" kern="1200" dirty="0"/>
            <a:t> care se c</a:t>
          </a:r>
          <a:r>
            <a:rPr lang="ro-RO" sz="3700" kern="1200" dirty="0"/>
            <a:t>omunică un aspect, în afara celor prezentate în informaţiile specifice care, conform raţionamentului practicianului, este relevant pentru ca utilizatorii vizaţi să înţeleagă misiunea, responsabilităţile practici­anului sau raportul de asigurare,</a:t>
          </a:r>
          <a:endParaRPr lang="en-GB" sz="3700" kern="1200" dirty="0"/>
        </a:p>
      </dsp:txBody>
      <dsp:txXfrm>
        <a:off x="9295682" y="1196579"/>
        <a:ext cx="8154032" cy="57892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A63E0-A211-4BAA-84F8-72C38A523C9E}" type="datetimeFigureOut">
              <a:rPr lang="en-US" smtClean="0"/>
              <a:t>16.09.2025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DC26D-1DC8-4FEA-9D82-E3EE7679689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527C-B26C-6F7E-5515-F3A8072495A6}"/>
              </a:ext>
            </a:extLst>
          </p:cNvPr>
          <p:cNvSpPr>
            <a:spLocks noGrp="1"/>
          </p:cNvSpPr>
          <p:nvPr>
            <p:ph type="title"/>
          </p:nvPr>
        </p:nvSpPr>
        <p:spPr>
          <a:xfrm>
            <a:off x="457200" y="274638"/>
            <a:ext cx="17449800" cy="1143000"/>
          </a:xfrm>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9C3AAD8A-D1A2-D284-F5A6-88F57B6599BE}"/>
              </a:ext>
            </a:extLst>
          </p:cNvPr>
          <p:cNvSpPr>
            <a:spLocks noGrp="1"/>
          </p:cNvSpPr>
          <p:nvPr>
            <p:ph type="dt" sz="half" idx="10"/>
          </p:nvPr>
        </p:nvSpPr>
        <p:spPr>
          <a:xfrm>
            <a:off x="1524000" y="9572769"/>
            <a:ext cx="2133600" cy="365125"/>
          </a:xfrm>
        </p:spPr>
        <p:txBody>
          <a:bodyPr/>
          <a:lstStyle/>
          <a:p>
            <a:fld id="{BF502563-0C3D-4582-9254-010F1EAAF21A}" type="datetime1">
              <a:rPr lang="en-US" smtClean="0"/>
              <a:t>16.09.2025</a:t>
            </a:fld>
            <a:endParaRPr lang="en-US"/>
          </a:p>
        </p:txBody>
      </p:sp>
      <p:sp>
        <p:nvSpPr>
          <p:cNvPr id="4" name="Footer Placeholder 3">
            <a:extLst>
              <a:ext uri="{FF2B5EF4-FFF2-40B4-BE49-F238E27FC236}">
                <a16:creationId xmlns:a16="http://schemas.microsoft.com/office/drawing/2014/main" id="{F098C41B-C0F9-F7CC-B9AA-6F2A6A53DB01}"/>
              </a:ext>
            </a:extLst>
          </p:cNvPr>
          <p:cNvSpPr>
            <a:spLocks noGrp="1"/>
          </p:cNvSpPr>
          <p:nvPr>
            <p:ph type="ftr" sz="quarter" idx="11"/>
          </p:nvPr>
        </p:nvSpPr>
        <p:spPr>
          <a:xfrm>
            <a:off x="6400800" y="9606951"/>
            <a:ext cx="2895600" cy="365125"/>
          </a:xfrm>
        </p:spPr>
        <p:txBody>
          <a:bodyPr/>
          <a:lstStyle/>
          <a:p>
            <a:endParaRPr lang="en-US"/>
          </a:p>
        </p:txBody>
      </p:sp>
      <p:sp>
        <p:nvSpPr>
          <p:cNvPr id="5" name="Slide Number Placeholder 4">
            <a:extLst>
              <a:ext uri="{FF2B5EF4-FFF2-40B4-BE49-F238E27FC236}">
                <a16:creationId xmlns:a16="http://schemas.microsoft.com/office/drawing/2014/main" id="{B1857A4D-8FFF-CD3C-36D2-846DB138100C}"/>
              </a:ext>
            </a:extLst>
          </p:cNvPr>
          <p:cNvSpPr>
            <a:spLocks noGrp="1"/>
          </p:cNvSpPr>
          <p:nvPr>
            <p:ph type="sldNum" sz="quarter" idx="12"/>
          </p:nvPr>
        </p:nvSpPr>
        <p:spPr>
          <a:xfrm>
            <a:off x="12039600" y="9723477"/>
            <a:ext cx="2133600" cy="365125"/>
          </a:xfrm>
        </p:spPr>
        <p:txBody>
          <a:bodyPr/>
          <a:lstStyle/>
          <a:p>
            <a:fld id="{B6F15528-21DE-4FAA-801E-634DDDAF4B2B}" type="slidenum">
              <a:rPr lang="en-US" smtClean="0"/>
              <a:pPr/>
              <a:t>‹#›</a:t>
            </a:fld>
            <a:endParaRPr lang="en-US"/>
          </a:p>
        </p:txBody>
      </p:sp>
      <p:sp>
        <p:nvSpPr>
          <p:cNvPr id="6" name="Freeform 2">
            <a:extLst>
              <a:ext uri="{FF2B5EF4-FFF2-40B4-BE49-F238E27FC236}">
                <a16:creationId xmlns:a16="http://schemas.microsoft.com/office/drawing/2014/main" id="{B03C5D88-229C-02AA-263B-8207C2F1DDEF}"/>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cstate="print"/>
            <a:stretch>
              <a:fillRect l="-63120" t="-43641" r="-63829" b="-54862"/>
            </a:stretch>
          </a:blipFill>
        </p:spPr>
        <p:txBody>
          <a:bodyPr/>
          <a:lstStyle/>
          <a:p>
            <a:endParaRPr lang="ro-RO"/>
          </a:p>
        </p:txBody>
      </p:sp>
      <p:sp>
        <p:nvSpPr>
          <p:cNvPr id="7" name="AutoShape 3">
            <a:extLst>
              <a:ext uri="{FF2B5EF4-FFF2-40B4-BE49-F238E27FC236}">
                <a16:creationId xmlns:a16="http://schemas.microsoft.com/office/drawing/2014/main" id="{F6179926-7D6E-E6E9-D444-AD21B6CAEA55}"/>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1B6F5C52-16BF-5618-59CF-3794B46C418E}"/>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9" name="AutoShape 5">
            <a:extLst>
              <a:ext uri="{FF2B5EF4-FFF2-40B4-BE49-F238E27FC236}">
                <a16:creationId xmlns:a16="http://schemas.microsoft.com/office/drawing/2014/main" id="{22B3891F-2663-75F0-B347-CFA3BE7BEC18}"/>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10" name="Text Placeholder 2">
            <a:extLst>
              <a:ext uri="{FF2B5EF4-FFF2-40B4-BE49-F238E27FC236}">
                <a16:creationId xmlns:a16="http://schemas.microsoft.com/office/drawing/2014/main" id="{78A49A2E-EF11-B3CE-FE75-8DADE2AA0112}"/>
              </a:ext>
            </a:extLst>
          </p:cNvPr>
          <p:cNvSpPr>
            <a:spLocks noGrp="1"/>
          </p:cNvSpPr>
          <p:nvPr>
            <p:ph idx="1"/>
          </p:nvPr>
        </p:nvSpPr>
        <p:spPr>
          <a:xfrm>
            <a:off x="457200" y="1600200"/>
            <a:ext cx="17449800" cy="7116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2">
            <a:extLst>
              <a:ext uri="{FF2B5EF4-FFF2-40B4-BE49-F238E27FC236}">
                <a16:creationId xmlns:a16="http://schemas.microsoft.com/office/drawing/2014/main" id="{B03C5D88-229C-02AA-263B-8207C2F1DDEF}"/>
              </a:ext>
            </a:extLst>
          </p:cNvPr>
          <p:cNvSpPr/>
          <p:nvPr userDrawn="1"/>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cstate="print"/>
            <a:stretch>
              <a:fillRect l="-63120" t="-43641" r="-63829" b="-54862"/>
            </a:stretch>
          </a:blipFill>
        </p:spPr>
        <p:txBody>
          <a:bodyPr/>
          <a:lstStyle/>
          <a:p>
            <a:endParaRPr lang="ro-RO"/>
          </a:p>
        </p:txBody>
      </p:sp>
      <p:sp>
        <p:nvSpPr>
          <p:cNvPr id="12" name="AutoShape 3">
            <a:extLst>
              <a:ext uri="{FF2B5EF4-FFF2-40B4-BE49-F238E27FC236}">
                <a16:creationId xmlns:a16="http://schemas.microsoft.com/office/drawing/2014/main" id="{F6179926-7D6E-E6E9-D444-AD21B6CAEA55}"/>
              </a:ext>
            </a:extLst>
          </p:cNvPr>
          <p:cNvSpPr/>
          <p:nvPr userDrawn="1"/>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13" name="TextBox 4">
            <a:extLst>
              <a:ext uri="{FF2B5EF4-FFF2-40B4-BE49-F238E27FC236}">
                <a16:creationId xmlns:a16="http://schemas.microsoft.com/office/drawing/2014/main" id="{1B6F5C52-16BF-5618-59CF-3794B46C418E}"/>
              </a:ext>
            </a:extLst>
          </p:cNvPr>
          <p:cNvSpPr txBox="1"/>
          <p:nvPr userDrawn="1"/>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14" name="AutoShape 5">
            <a:extLst>
              <a:ext uri="{FF2B5EF4-FFF2-40B4-BE49-F238E27FC236}">
                <a16:creationId xmlns:a16="http://schemas.microsoft.com/office/drawing/2014/main" id="{22B3891F-2663-75F0-B347-CFA3BE7BEC18}"/>
              </a:ext>
            </a:extLst>
          </p:cNvPr>
          <p:cNvSpPr/>
          <p:nvPr userDrawn="1"/>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Tree>
    <p:extLst>
      <p:ext uri="{BB962C8B-B14F-4D97-AF65-F5344CB8AC3E}">
        <p14:creationId xmlns:p14="http://schemas.microsoft.com/office/powerpoint/2010/main" val="263620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5DF14-D2C8-4C8D-A8F9-8B7D476C9A48}" type="datetime1">
              <a:rPr lang="en-US" smtClean="0"/>
              <a:t>16.09.2025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B082-E91F-4131-A51D-03A807AB152F}" type="datetime1">
              <a:rPr lang="en-US" smtClean="0"/>
              <a:t>16.09.2025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C4A99-C21B-4B22-BC01-893417362EA4}" type="datetime1">
              <a:rPr lang="en-US" smtClean="0"/>
              <a:t>16.09.2025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527C-B26C-6F7E-5515-F3A8072495A6}"/>
              </a:ext>
            </a:extLst>
          </p:cNvPr>
          <p:cNvSpPr>
            <a:spLocks noGrp="1"/>
          </p:cNvSpPr>
          <p:nvPr>
            <p:ph type="title"/>
          </p:nvPr>
        </p:nvSpPr>
        <p:spPr>
          <a:xfrm>
            <a:off x="457200" y="274638"/>
            <a:ext cx="17449800" cy="1143000"/>
          </a:xfrm>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9C3AAD8A-D1A2-D284-F5A6-88F57B6599BE}"/>
              </a:ext>
            </a:extLst>
          </p:cNvPr>
          <p:cNvSpPr>
            <a:spLocks noGrp="1"/>
          </p:cNvSpPr>
          <p:nvPr>
            <p:ph type="dt" sz="half" idx="10"/>
          </p:nvPr>
        </p:nvSpPr>
        <p:spPr>
          <a:xfrm>
            <a:off x="1524000" y="9572769"/>
            <a:ext cx="2133600" cy="365125"/>
          </a:xfrm>
        </p:spPr>
        <p:txBody>
          <a:bodyPr/>
          <a:lstStyle/>
          <a:p>
            <a:fld id="{B5721520-BA1C-469A-848E-56D8C8E2B771}" type="datetime1">
              <a:rPr lang="en-US" smtClean="0"/>
              <a:t>16.09.2025</a:t>
            </a:fld>
            <a:endParaRPr lang="en-US"/>
          </a:p>
        </p:txBody>
      </p:sp>
      <p:sp>
        <p:nvSpPr>
          <p:cNvPr id="4" name="Footer Placeholder 3">
            <a:extLst>
              <a:ext uri="{FF2B5EF4-FFF2-40B4-BE49-F238E27FC236}">
                <a16:creationId xmlns:a16="http://schemas.microsoft.com/office/drawing/2014/main" id="{F098C41B-C0F9-F7CC-B9AA-6F2A6A53DB01}"/>
              </a:ext>
            </a:extLst>
          </p:cNvPr>
          <p:cNvSpPr>
            <a:spLocks noGrp="1"/>
          </p:cNvSpPr>
          <p:nvPr>
            <p:ph type="ftr" sz="quarter" idx="11"/>
          </p:nvPr>
        </p:nvSpPr>
        <p:spPr>
          <a:xfrm>
            <a:off x="6400800" y="9606951"/>
            <a:ext cx="2895600" cy="365125"/>
          </a:xfrm>
        </p:spPr>
        <p:txBody>
          <a:bodyPr/>
          <a:lstStyle/>
          <a:p>
            <a:endParaRPr lang="en-US"/>
          </a:p>
        </p:txBody>
      </p:sp>
      <p:sp>
        <p:nvSpPr>
          <p:cNvPr id="5" name="Slide Number Placeholder 4">
            <a:extLst>
              <a:ext uri="{FF2B5EF4-FFF2-40B4-BE49-F238E27FC236}">
                <a16:creationId xmlns:a16="http://schemas.microsoft.com/office/drawing/2014/main" id="{B1857A4D-8FFF-CD3C-36D2-846DB138100C}"/>
              </a:ext>
            </a:extLst>
          </p:cNvPr>
          <p:cNvSpPr>
            <a:spLocks noGrp="1"/>
          </p:cNvSpPr>
          <p:nvPr>
            <p:ph type="sldNum" sz="quarter" idx="12"/>
          </p:nvPr>
        </p:nvSpPr>
        <p:spPr>
          <a:xfrm>
            <a:off x="12039600" y="9723477"/>
            <a:ext cx="2133600" cy="365125"/>
          </a:xfrm>
        </p:spPr>
        <p:txBody>
          <a:bodyPr/>
          <a:lstStyle/>
          <a:p>
            <a:fld id="{B6F15528-21DE-4FAA-801E-634DDDAF4B2B}" type="slidenum">
              <a:rPr lang="en-US" smtClean="0"/>
              <a:pPr/>
              <a:t>‹#›</a:t>
            </a:fld>
            <a:endParaRPr lang="en-US"/>
          </a:p>
        </p:txBody>
      </p:sp>
      <p:sp>
        <p:nvSpPr>
          <p:cNvPr id="6" name="Freeform 2">
            <a:extLst>
              <a:ext uri="{FF2B5EF4-FFF2-40B4-BE49-F238E27FC236}">
                <a16:creationId xmlns:a16="http://schemas.microsoft.com/office/drawing/2014/main" id="{B03C5D88-229C-02AA-263B-8207C2F1DDEF}"/>
              </a:ext>
            </a:extLst>
          </p:cNvPr>
          <p:cNvSpPr/>
          <p:nvPr userDrawn="1"/>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cstate="print"/>
            <a:stretch>
              <a:fillRect l="-63120" t="-43641" r="-63829" b="-54862"/>
            </a:stretch>
          </a:blipFill>
        </p:spPr>
        <p:txBody>
          <a:bodyPr/>
          <a:lstStyle/>
          <a:p>
            <a:endParaRPr lang="ro-RO"/>
          </a:p>
        </p:txBody>
      </p:sp>
      <p:sp>
        <p:nvSpPr>
          <p:cNvPr id="7" name="AutoShape 3">
            <a:extLst>
              <a:ext uri="{FF2B5EF4-FFF2-40B4-BE49-F238E27FC236}">
                <a16:creationId xmlns:a16="http://schemas.microsoft.com/office/drawing/2014/main" id="{F6179926-7D6E-E6E9-D444-AD21B6CAEA55}"/>
              </a:ext>
            </a:extLst>
          </p:cNvPr>
          <p:cNvSpPr/>
          <p:nvPr userDrawn="1"/>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1B6F5C52-16BF-5618-59CF-3794B46C418E}"/>
              </a:ext>
            </a:extLst>
          </p:cNvPr>
          <p:cNvSpPr txBox="1"/>
          <p:nvPr userDrawn="1"/>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9" name="AutoShape 5">
            <a:extLst>
              <a:ext uri="{FF2B5EF4-FFF2-40B4-BE49-F238E27FC236}">
                <a16:creationId xmlns:a16="http://schemas.microsoft.com/office/drawing/2014/main" id="{22B3891F-2663-75F0-B347-CFA3BE7BEC18}"/>
              </a:ext>
            </a:extLst>
          </p:cNvPr>
          <p:cNvSpPr/>
          <p:nvPr userDrawn="1"/>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10" name="Text Placeholder 2">
            <a:extLst>
              <a:ext uri="{FF2B5EF4-FFF2-40B4-BE49-F238E27FC236}">
                <a16:creationId xmlns:a16="http://schemas.microsoft.com/office/drawing/2014/main" id="{78A49A2E-EF11-B3CE-FE75-8DADE2AA0112}"/>
              </a:ext>
            </a:extLst>
          </p:cNvPr>
          <p:cNvSpPr>
            <a:spLocks noGrp="1"/>
          </p:cNvSpPr>
          <p:nvPr>
            <p:ph idx="1"/>
          </p:nvPr>
        </p:nvSpPr>
        <p:spPr>
          <a:xfrm>
            <a:off x="457200" y="1600200"/>
            <a:ext cx="17449800" cy="7116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620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9490EC-BF46-45E5-BB1A-09562580436F}" type="datetime1">
              <a:rPr lang="en-US" smtClean="0"/>
              <a:t>16.09.2025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BFF0C2-5C53-4478-B052-D4337D65FE52}" type="datetime1">
              <a:rPr lang="en-US" smtClean="0"/>
              <a:t>16.09.2025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0CED3E-5890-491D-BA10-45C8E8C9C386}" type="datetime1">
              <a:rPr lang="en-US" smtClean="0"/>
              <a:t>16.09.2025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646F38-F4A8-4114-A283-2AA4329904C7}" type="datetime1">
              <a:rPr lang="en-US" smtClean="0"/>
              <a:t>16.09.2025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1EFD2-3E34-4CBF-ABA2-1544BB74EBF0}" type="datetime1">
              <a:rPr lang="en-US" smtClean="0"/>
              <a:t>16.09.2025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41D6D2-F2B8-493C-8C31-6921303E9AC4}" type="datetime1">
              <a:rPr lang="en-US" smtClean="0"/>
              <a:t>16.09.2025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271-B21D-42B9-8277-B81709D80B02}" type="datetime1">
              <a:rPr lang="en-US" smtClean="0"/>
              <a:t>16.09.2025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AC83DF-6535-4593-A3DD-99E9366E1166}" type="datetime1">
              <a:rPr lang="en-US" smtClean="0"/>
              <a:t>16.09.2025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283A4-BDC2-40A1-B5DD-ADA2BE6B61AF}" type="datetime1">
              <a:rPr lang="en-US" smtClean="0"/>
              <a:t>16.09.2025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0"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Raport_revizuire.doc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hyperlink" Target="Studiu%20de%20caz_2400.pdf" TargetMode="Externa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hyperlink" Target="Modele_ISRE2400/Modele_ISRE2400.rar"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ceccar.ro/ro/wp-content/uploads/2020/01/Ghid-privind-misiunile-de-compilare.pdf"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Compilare.pdf"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Studiu%20de%20caz_2400.pdf"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3260"/>
        </a:solidFill>
        <a:effectLst/>
      </p:bgPr>
    </p:bg>
    <p:spTree>
      <p:nvGrpSpPr>
        <p:cNvPr id="1" name=""/>
        <p:cNvGrpSpPr/>
        <p:nvPr/>
      </p:nvGrpSpPr>
      <p:grpSpPr>
        <a:xfrm>
          <a:off x="0" y="0"/>
          <a:ext cx="0" cy="0"/>
          <a:chOff x="0" y="0"/>
          <a:chExt cx="0" cy="0"/>
        </a:xfrm>
      </p:grpSpPr>
      <p:grpSp>
        <p:nvGrpSpPr>
          <p:cNvPr id="2" name="Group 2"/>
          <p:cNvGrpSpPr/>
          <p:nvPr/>
        </p:nvGrpSpPr>
        <p:grpSpPr>
          <a:xfrm>
            <a:off x="7101174" y="0"/>
            <a:ext cx="11186826" cy="10287000"/>
            <a:chOff x="0" y="0"/>
            <a:chExt cx="14915767" cy="13716000"/>
          </a:xfrm>
        </p:grpSpPr>
        <p:pic>
          <p:nvPicPr>
            <p:cNvPr id="3" name="Picture 3"/>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4"/>
          <p:cNvSpPr/>
          <p:nvPr/>
        </p:nvSpPr>
        <p:spPr>
          <a:xfrm rot="5400000">
            <a:off x="219437" y="4172876"/>
            <a:ext cx="12660309" cy="1941247"/>
          </a:xfrm>
          <a:custGeom>
            <a:avLst/>
            <a:gdLst/>
            <a:ahLst/>
            <a:cxnLst/>
            <a:rect l="l" t="t" r="r" b="b"/>
            <a:pathLst>
              <a:path w="12660309" h="1941247">
                <a:moveTo>
                  <a:pt x="0" y="0"/>
                </a:moveTo>
                <a:lnTo>
                  <a:pt x="12660308" y="0"/>
                </a:lnTo>
                <a:lnTo>
                  <a:pt x="12660308" y="1941248"/>
                </a:lnTo>
                <a:lnTo>
                  <a:pt x="0" y="1941248"/>
                </a:lnTo>
                <a:lnTo>
                  <a:pt x="0" y="0"/>
                </a:lnTo>
                <a:close/>
              </a:path>
            </a:pathLst>
          </a:custGeom>
          <a:blipFill>
            <a:blip r:embed="rId3" cstate="print"/>
            <a:stretch>
              <a:fillRect/>
            </a:stretch>
          </a:blipFill>
        </p:spPr>
        <p:txBody>
          <a:bodyPr/>
          <a:lstStyle/>
          <a:p>
            <a:endParaRPr lang="ro-RO"/>
          </a:p>
        </p:txBody>
      </p:sp>
      <p:sp>
        <p:nvSpPr>
          <p:cNvPr id="5" name="Freeform 5"/>
          <p:cNvSpPr/>
          <p:nvPr/>
        </p:nvSpPr>
        <p:spPr>
          <a:xfrm rot="-5400000" flipH="1" flipV="1">
            <a:off x="1263216" y="4449042"/>
            <a:ext cx="10287000" cy="1407967"/>
          </a:xfrm>
          <a:custGeom>
            <a:avLst/>
            <a:gdLst/>
            <a:ahLst/>
            <a:cxnLst/>
            <a:rect l="l" t="t" r="r" b="b"/>
            <a:pathLst>
              <a:path w="10287000" h="1407967">
                <a:moveTo>
                  <a:pt x="10287000" y="1407966"/>
                </a:moveTo>
                <a:lnTo>
                  <a:pt x="0" y="1407966"/>
                </a:lnTo>
                <a:lnTo>
                  <a:pt x="0" y="0"/>
                </a:lnTo>
                <a:lnTo>
                  <a:pt x="10287000" y="0"/>
                </a:lnTo>
                <a:lnTo>
                  <a:pt x="10287000" y="1407966"/>
                </a:lnTo>
                <a:close/>
              </a:path>
            </a:pathLst>
          </a:custGeom>
          <a:blipFill>
            <a:blip r:embed="rId4" cstate="print"/>
            <a:stretch>
              <a:fillRect t="-9363" b="-9363"/>
            </a:stretch>
          </a:blipFill>
        </p:spPr>
        <p:txBody>
          <a:bodyPr/>
          <a:lstStyle/>
          <a:p>
            <a:endParaRPr lang="ro-RO"/>
          </a:p>
        </p:txBody>
      </p:sp>
      <p:sp>
        <p:nvSpPr>
          <p:cNvPr id="6" name="AutoShape 6"/>
          <p:cNvSpPr/>
          <p:nvPr/>
        </p:nvSpPr>
        <p:spPr>
          <a:xfrm>
            <a:off x="-282420" y="9110662"/>
            <a:ext cx="7421695" cy="0"/>
          </a:xfrm>
          <a:prstGeom prst="line">
            <a:avLst/>
          </a:prstGeom>
          <a:ln w="28575" cap="rnd">
            <a:solidFill>
              <a:srgbClr val="FFFFFF"/>
            </a:solidFill>
            <a:prstDash val="solid"/>
            <a:headEnd type="none" w="sm" len="sm"/>
            <a:tailEnd type="none" w="sm" len="sm"/>
          </a:ln>
        </p:spPr>
        <p:txBody>
          <a:bodyPr/>
          <a:lstStyle/>
          <a:p>
            <a:endParaRPr lang="ro-RO"/>
          </a:p>
        </p:txBody>
      </p:sp>
      <p:sp>
        <p:nvSpPr>
          <p:cNvPr id="7" name="AutoShape 7"/>
          <p:cNvSpPr/>
          <p:nvPr/>
        </p:nvSpPr>
        <p:spPr>
          <a:xfrm>
            <a:off x="1028700" y="4896894"/>
            <a:ext cx="2261045" cy="0"/>
          </a:xfrm>
          <a:prstGeom prst="line">
            <a:avLst/>
          </a:prstGeom>
          <a:ln w="104775" cap="rnd">
            <a:solidFill>
              <a:srgbClr val="FFCE31"/>
            </a:solidFill>
            <a:prstDash val="solid"/>
            <a:headEnd type="none" w="sm" len="sm"/>
            <a:tailEnd type="none" w="sm" len="sm"/>
          </a:ln>
        </p:spPr>
        <p:txBody>
          <a:bodyPr/>
          <a:lstStyle/>
          <a:p>
            <a:endParaRPr lang="ro-RO"/>
          </a:p>
        </p:txBody>
      </p:sp>
      <p:sp>
        <p:nvSpPr>
          <p:cNvPr id="8" name="Freeform 8"/>
          <p:cNvSpPr/>
          <p:nvPr/>
        </p:nvSpPr>
        <p:spPr>
          <a:xfrm>
            <a:off x="14104489" y="566397"/>
            <a:ext cx="3775133" cy="1510053"/>
          </a:xfrm>
          <a:custGeom>
            <a:avLst/>
            <a:gdLst/>
            <a:ahLst/>
            <a:cxnLst/>
            <a:rect l="l" t="t" r="r" b="b"/>
            <a:pathLst>
              <a:path w="3775133" h="1510053">
                <a:moveTo>
                  <a:pt x="0" y="0"/>
                </a:moveTo>
                <a:lnTo>
                  <a:pt x="3775133" y="0"/>
                </a:lnTo>
                <a:lnTo>
                  <a:pt x="3775133" y="1510053"/>
                </a:lnTo>
                <a:lnTo>
                  <a:pt x="0" y="1510053"/>
                </a:lnTo>
                <a:lnTo>
                  <a:pt x="0" y="0"/>
                </a:lnTo>
                <a:close/>
              </a:path>
            </a:pathLst>
          </a:custGeom>
          <a:blipFill>
            <a:blip r:embed="rId5" cstate="print"/>
            <a:stretch>
              <a:fillRect/>
            </a:stretch>
          </a:blipFill>
        </p:spPr>
        <p:txBody>
          <a:bodyPr/>
          <a:lstStyle/>
          <a:p>
            <a:endParaRPr lang="ro-RO"/>
          </a:p>
        </p:txBody>
      </p:sp>
      <p:sp>
        <p:nvSpPr>
          <p:cNvPr id="9" name="TextBox 9"/>
          <p:cNvSpPr txBox="1"/>
          <p:nvPr/>
        </p:nvSpPr>
        <p:spPr>
          <a:xfrm>
            <a:off x="427816" y="1140851"/>
            <a:ext cx="7581900" cy="2423740"/>
          </a:xfrm>
          <a:prstGeom prst="rect">
            <a:avLst/>
          </a:prstGeom>
        </p:spPr>
        <p:txBody>
          <a:bodyPr wrap="square" lIns="0" tIns="0" rIns="0" bIns="0" rtlCol="0" anchor="t">
            <a:spAutoFit/>
          </a:bodyPr>
          <a:lstStyle/>
          <a:p>
            <a:pPr>
              <a:lnSpc>
                <a:spcPts val="6300"/>
              </a:lnSpc>
            </a:pPr>
            <a:r>
              <a:rPr lang="en-GB" altLang="ro-RO" sz="5400" b="1" dirty="0">
                <a:solidFill>
                  <a:schemeClr val="bg1"/>
                </a:solidFill>
                <a:cs typeface="Arial" panose="020B0604020202020204" pitchFamily="34" charset="0"/>
              </a:rPr>
              <a:t>Audit, </a:t>
            </a:r>
            <a:r>
              <a:rPr lang="en-GB" altLang="ro-RO" sz="5400" b="1" dirty="0" err="1">
                <a:solidFill>
                  <a:schemeClr val="bg1"/>
                </a:solidFill>
                <a:cs typeface="Arial" panose="020B0604020202020204" pitchFamily="34" charset="0"/>
              </a:rPr>
              <a:t>revizuire</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alte</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servicii</a:t>
            </a:r>
            <a:r>
              <a:rPr lang="en-GB" altLang="ro-RO" sz="5400" b="1" dirty="0">
                <a:solidFill>
                  <a:schemeClr val="bg1"/>
                </a:solidFill>
                <a:cs typeface="Arial" panose="020B0604020202020204" pitchFamily="34" charset="0"/>
              </a:rPr>
              <a:t> de </a:t>
            </a:r>
            <a:r>
              <a:rPr lang="en-GB" altLang="ro-RO" sz="5400" b="1" dirty="0" err="1">
                <a:solidFill>
                  <a:schemeClr val="bg1"/>
                </a:solidFill>
                <a:cs typeface="Arial" panose="020B0604020202020204" pitchFamily="34" charset="0"/>
              </a:rPr>
              <a:t>asigurare</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si</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servicii</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conexe</a:t>
            </a:r>
            <a:endParaRPr lang="en-US" sz="6000" b="1" dirty="0">
              <a:solidFill>
                <a:schemeClr val="bg1"/>
              </a:solidFill>
              <a:latin typeface="Montserrat Ultra-Bold"/>
              <a:ea typeface="Montserrat Ultra-Bold"/>
              <a:cs typeface="Montserrat Ultra-Bold"/>
              <a:sym typeface="Montserrat Ultra-Bold"/>
            </a:endParaRPr>
          </a:p>
        </p:txBody>
      </p:sp>
      <p:sp>
        <p:nvSpPr>
          <p:cNvPr id="10" name="TextBox 10"/>
          <p:cNvSpPr txBox="1"/>
          <p:nvPr/>
        </p:nvSpPr>
        <p:spPr>
          <a:xfrm>
            <a:off x="1028700" y="5470685"/>
            <a:ext cx="5099376" cy="1949252"/>
          </a:xfrm>
          <a:prstGeom prst="rect">
            <a:avLst/>
          </a:prstGeom>
        </p:spPr>
        <p:txBody>
          <a:bodyPr lIns="0" tIns="0" rIns="0" bIns="0" rtlCol="0" anchor="t">
            <a:spAutoFit/>
          </a:bodyPr>
          <a:lstStyle/>
          <a:p>
            <a:pPr algn="l">
              <a:lnSpc>
                <a:spcPts val="3779"/>
              </a:lnSpc>
            </a:pPr>
            <a:r>
              <a:rPr lang="en-US" sz="2699" dirty="0" err="1">
                <a:solidFill>
                  <a:srgbClr val="FFFFFF"/>
                </a:solidFill>
                <a:latin typeface="Montserrat"/>
                <a:ea typeface="Montserrat"/>
                <a:cs typeface="Montserrat"/>
                <a:sym typeface="Montserrat"/>
              </a:rPr>
              <a:t>Stagiul</a:t>
            </a:r>
            <a:r>
              <a:rPr lang="en-US" sz="2699" dirty="0">
                <a:solidFill>
                  <a:srgbClr val="FFFFFF"/>
                </a:solidFill>
                <a:latin typeface="Montserrat"/>
                <a:ea typeface="Montserrat"/>
                <a:cs typeface="Montserrat"/>
                <a:sym typeface="Montserrat"/>
              </a:rPr>
              <a:t> CECCAR</a:t>
            </a:r>
          </a:p>
          <a:p>
            <a:pPr algn="l">
              <a:lnSpc>
                <a:spcPts val="3779"/>
              </a:lnSpc>
            </a:pPr>
            <a:r>
              <a:rPr lang="en-US" sz="2699" dirty="0">
                <a:solidFill>
                  <a:srgbClr val="FFFFFF"/>
                </a:solidFill>
                <a:latin typeface="Montserrat"/>
                <a:ea typeface="Montserrat"/>
                <a:cs typeface="Montserrat"/>
                <a:sym typeface="Montserrat"/>
              </a:rPr>
              <a:t>Anul II</a:t>
            </a:r>
          </a:p>
          <a:p>
            <a:pPr algn="l">
              <a:lnSpc>
                <a:spcPts val="3779"/>
              </a:lnSpc>
            </a:pPr>
            <a:r>
              <a:rPr lang="en-US" sz="2699" dirty="0">
                <a:solidFill>
                  <a:srgbClr val="FFFFFF"/>
                </a:solidFill>
                <a:latin typeface="Montserrat"/>
                <a:ea typeface="Montserrat"/>
                <a:cs typeface="Montserrat"/>
                <a:sym typeface="Montserrat"/>
              </a:rPr>
              <a:t>2025</a:t>
            </a:r>
            <a:endParaRPr lang="ro-RO" sz="2699" dirty="0">
              <a:solidFill>
                <a:srgbClr val="FFFFFF"/>
              </a:solidFill>
              <a:latin typeface="Montserrat"/>
              <a:ea typeface="Montserrat"/>
              <a:cs typeface="Montserrat"/>
              <a:sym typeface="Montserrat"/>
            </a:endParaRPr>
          </a:p>
          <a:p>
            <a:pPr algn="l">
              <a:lnSpc>
                <a:spcPts val="3779"/>
              </a:lnSpc>
            </a:pPr>
            <a:r>
              <a:rPr lang="ro-RO" sz="2699" dirty="0">
                <a:solidFill>
                  <a:srgbClr val="FFFFFF"/>
                </a:solidFill>
                <a:latin typeface="Montserrat"/>
                <a:ea typeface="Montserrat"/>
                <a:cs typeface="Montserrat"/>
                <a:sym typeface="Montserrat"/>
              </a:rPr>
              <a:t>(întâlnirea II)</a:t>
            </a:r>
            <a:endParaRPr lang="en-US" sz="2699" dirty="0">
              <a:solidFill>
                <a:srgbClr val="FFFFFF"/>
              </a:solidFill>
              <a:latin typeface="Montserrat"/>
              <a:ea typeface="Montserrat"/>
              <a:cs typeface="Montserrat"/>
              <a:sym typeface="Montserrat"/>
            </a:endParaRPr>
          </a:p>
        </p:txBody>
      </p:sp>
      <p:sp>
        <p:nvSpPr>
          <p:cNvPr id="11" name="TextBox 11"/>
          <p:cNvSpPr txBox="1"/>
          <p:nvPr/>
        </p:nvSpPr>
        <p:spPr>
          <a:xfrm>
            <a:off x="1028700" y="9296400"/>
            <a:ext cx="5099376" cy="271160"/>
          </a:xfrm>
          <a:prstGeom prst="rect">
            <a:avLst/>
          </a:prstGeom>
        </p:spPr>
        <p:txBody>
          <a:bodyPr lIns="0" tIns="0" rIns="0" bIns="0" rtlCol="0" anchor="t">
            <a:spAutoFit/>
          </a:bodyPr>
          <a:lstStyle/>
          <a:p>
            <a:pPr algn="l">
              <a:lnSpc>
                <a:spcPts val="2050"/>
              </a:lnSpc>
            </a:pPr>
            <a:r>
              <a:rPr lang="en-US" sz="2050">
                <a:solidFill>
                  <a:srgbClr val="FFFFFF"/>
                </a:solidFill>
                <a:latin typeface="Montserrat"/>
                <a:ea typeface="Montserrat"/>
                <a:cs typeface="Montserrat"/>
                <a:sym typeface="Montserrat"/>
              </a:rPr>
              <a:t>www.ceccar.ro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2A61-EE9D-4EC6-9F7D-0D2B4098E839}"/>
              </a:ext>
            </a:extLst>
          </p:cNvPr>
          <p:cNvSpPr>
            <a:spLocks noGrp="1"/>
          </p:cNvSpPr>
          <p:nvPr>
            <p:ph type="title"/>
          </p:nvPr>
        </p:nvSpPr>
        <p:spPr/>
        <p:txBody>
          <a:bodyPr/>
          <a:lstStyle/>
          <a:p>
            <a:r>
              <a:rPr lang="ro-RO" b="1" dirty="0" err="1"/>
              <a:t>Raţionamentul</a:t>
            </a:r>
            <a:r>
              <a:rPr lang="ro-RO" b="1" dirty="0"/>
              <a:t> profesional </a:t>
            </a:r>
            <a:endParaRPr lang="en-GB" dirty="0"/>
          </a:p>
        </p:txBody>
      </p:sp>
      <p:sp>
        <p:nvSpPr>
          <p:cNvPr id="3" name="Content Placeholder 2">
            <a:extLst>
              <a:ext uri="{FF2B5EF4-FFF2-40B4-BE49-F238E27FC236}">
                <a16:creationId xmlns:a16="http://schemas.microsoft.com/office/drawing/2014/main" id="{76185A29-68B8-4CB8-B70A-23025B5756E1}"/>
              </a:ext>
            </a:extLst>
          </p:cNvPr>
          <p:cNvSpPr>
            <a:spLocks noGrp="1"/>
          </p:cNvSpPr>
          <p:nvPr>
            <p:ph idx="1"/>
          </p:nvPr>
        </p:nvSpPr>
        <p:spPr/>
        <p:txBody>
          <a:bodyPr>
            <a:noAutofit/>
          </a:bodyPr>
          <a:lstStyle/>
          <a:p>
            <a:pPr algn="just"/>
            <a:r>
              <a:rPr lang="ro-RO" sz="4000" dirty="0"/>
              <a:t>Practicianul trebuie să </a:t>
            </a:r>
            <a:r>
              <a:rPr lang="ro-RO" sz="4000" dirty="0" err="1"/>
              <a:t>îşi</a:t>
            </a:r>
            <a:r>
              <a:rPr lang="ro-RO" sz="4000" dirty="0"/>
              <a:t> exercite </a:t>
            </a:r>
            <a:r>
              <a:rPr lang="ro-RO" sz="4000" dirty="0" err="1"/>
              <a:t>raţionamentul</a:t>
            </a:r>
            <a:r>
              <a:rPr lang="ro-RO" sz="4000" dirty="0"/>
              <a:t> profesional în </a:t>
            </a:r>
            <a:r>
              <a:rPr lang="ro-RO" sz="4000" b="1" dirty="0" err="1"/>
              <a:t>desfăşurarea</a:t>
            </a:r>
            <a:r>
              <a:rPr lang="ro-RO" sz="4000" b="1" dirty="0"/>
              <a:t> unei misiuni</a:t>
            </a:r>
            <a:r>
              <a:rPr lang="ro-RO" sz="4000" dirty="0"/>
              <a:t> de compilare. </a:t>
            </a:r>
            <a:endParaRPr lang="en-US" sz="4000" dirty="0"/>
          </a:p>
          <a:p>
            <a:pPr algn="just"/>
            <a:r>
              <a:rPr lang="ro-RO" sz="4000" dirty="0"/>
              <a:t>Raționamentul profesional implică </a:t>
            </a:r>
            <a:r>
              <a:rPr lang="ro-RO" sz="4000" b="1" dirty="0"/>
              <a:t>aplicarea pregătirii, cunoștințelor și experienței relevante</a:t>
            </a:r>
            <a:r>
              <a:rPr lang="ro-RO" sz="4000" dirty="0"/>
              <a:t> (în contextul furnizat de standardele de asigurare, contabilitate și etică) pentru a lua decizii informate cu privire la direcțiile de acțiune adecvate în condițiile date. </a:t>
            </a:r>
            <a:endParaRPr lang="en-US" sz="4000" dirty="0"/>
          </a:p>
          <a:p>
            <a:pPr algn="just"/>
            <a:r>
              <a:rPr lang="ro-RO" sz="4000" dirty="0"/>
              <a:t>Raționamentul profesional impune aplicarea pregătirii, cunoștințelor și experienței lor în raport cu faptele și circumstanțele cunoscute ale unei anumite misiuni. Atunci când este necesar, </a:t>
            </a:r>
            <a:r>
              <a:rPr lang="ro-RO" sz="4000" b="1" dirty="0"/>
              <a:t>consultarea corespunzătoare cu alte persoane </a:t>
            </a:r>
            <a:r>
              <a:rPr lang="ro-RO" sz="4000" dirty="0"/>
              <a:t>va ajuta la asigurarea că sunt efectuate raționamentele adecvate.</a:t>
            </a:r>
            <a:endParaRPr lang="en-US" sz="4000" dirty="0"/>
          </a:p>
          <a:p>
            <a:pPr algn="just"/>
            <a:r>
              <a:rPr lang="en-US" sz="4000" dirty="0" err="1"/>
              <a:t>Cand</a:t>
            </a:r>
            <a:r>
              <a:rPr lang="en-US" sz="4000" dirty="0"/>
              <a:t>?</a:t>
            </a:r>
            <a:endParaRPr lang="en-GB" sz="4000" dirty="0"/>
          </a:p>
        </p:txBody>
      </p:sp>
    </p:spTree>
    <p:extLst>
      <p:ext uri="{BB962C8B-B14F-4D97-AF65-F5344CB8AC3E}">
        <p14:creationId xmlns:p14="http://schemas.microsoft.com/office/powerpoint/2010/main" val="29276155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040C-98B5-4F22-8831-67685C258D36}"/>
              </a:ext>
            </a:extLst>
          </p:cNvPr>
          <p:cNvSpPr>
            <a:spLocks noGrp="1"/>
          </p:cNvSpPr>
          <p:nvPr>
            <p:ph type="title"/>
          </p:nvPr>
        </p:nvSpPr>
        <p:spPr>
          <a:xfrm>
            <a:off x="0" y="419100"/>
            <a:ext cx="17907000" cy="1143000"/>
          </a:xfrm>
        </p:spPr>
        <p:txBody>
          <a:bodyPr>
            <a:normAutofit/>
          </a:bodyPr>
          <a:lstStyle/>
          <a:p>
            <a:r>
              <a:rPr lang="ro-RO" b="1" dirty="0"/>
              <a:t>Acceptarea şi continuarea relaţiilor cu clientul</a:t>
            </a:r>
            <a:endParaRPr lang="en-GB" dirty="0"/>
          </a:p>
        </p:txBody>
      </p:sp>
      <p:sp>
        <p:nvSpPr>
          <p:cNvPr id="3" name="Content Placeholder 2">
            <a:extLst>
              <a:ext uri="{FF2B5EF4-FFF2-40B4-BE49-F238E27FC236}">
                <a16:creationId xmlns:a16="http://schemas.microsoft.com/office/drawing/2014/main" id="{4574A03B-828F-482D-9CA4-EA8C6E9E5749}"/>
              </a:ext>
            </a:extLst>
          </p:cNvPr>
          <p:cNvSpPr>
            <a:spLocks noGrp="1"/>
          </p:cNvSpPr>
          <p:nvPr>
            <p:ph idx="1"/>
          </p:nvPr>
        </p:nvSpPr>
        <p:spPr/>
        <p:txBody>
          <a:bodyPr>
            <a:noAutofit/>
          </a:bodyPr>
          <a:lstStyle/>
          <a:p>
            <a:r>
              <a:rPr lang="ro-RO" dirty="0"/>
              <a:t>Inainte de a accepta o misiune de revizuire, practicianul</a:t>
            </a:r>
            <a:r>
              <a:rPr lang="en-US" dirty="0"/>
              <a:t> </a:t>
            </a:r>
            <a:r>
              <a:rPr lang="en-US" dirty="0" err="1"/>
              <a:t>trebuie</a:t>
            </a:r>
            <a:r>
              <a:rPr lang="ro-RO" dirty="0"/>
              <a:t>:</a:t>
            </a:r>
            <a:endParaRPr lang="en-GB" dirty="0"/>
          </a:p>
          <a:p>
            <a:pPr marL="0" indent="0">
              <a:buNone/>
            </a:pPr>
            <a:r>
              <a:rPr lang="ro-RO" dirty="0"/>
              <a:t>(a)	Să determine dacă acel cadru de raportare financiară aplicat în întocmirea </a:t>
            </a:r>
            <a:r>
              <a:rPr lang="ro-RO" dirty="0" err="1"/>
              <a:t>situaţiilor</a:t>
            </a:r>
            <a:r>
              <a:rPr lang="ro-RO" dirty="0"/>
              <a:t> financiare este acceptabil, inclusiv, în cazul </a:t>
            </a:r>
            <a:r>
              <a:rPr lang="ro-RO" dirty="0" err="1"/>
              <a:t>situaţiilor</a:t>
            </a:r>
            <a:r>
              <a:rPr lang="ro-RO" dirty="0"/>
              <a:t> financiare cu scop special, să </a:t>
            </a:r>
            <a:r>
              <a:rPr lang="ro-RO" dirty="0" err="1"/>
              <a:t>obţină</a:t>
            </a:r>
            <a:r>
              <a:rPr lang="ro-RO" dirty="0"/>
              <a:t> o </a:t>
            </a:r>
            <a:r>
              <a:rPr lang="ro-RO" dirty="0" err="1"/>
              <a:t>înţelegere</a:t>
            </a:r>
            <a:r>
              <a:rPr lang="ro-RO" dirty="0"/>
              <a:t> cu privire la scopul în care sunt întocmite </a:t>
            </a:r>
            <a:r>
              <a:rPr lang="ro-RO" dirty="0" err="1"/>
              <a:t>situaţiile</a:t>
            </a:r>
            <a:r>
              <a:rPr lang="ro-RO" dirty="0"/>
              <a:t> financiare </a:t>
            </a:r>
            <a:r>
              <a:rPr lang="ro-RO" dirty="0" err="1"/>
              <a:t>şi</a:t>
            </a:r>
            <a:r>
              <a:rPr lang="ro-RO" dirty="0"/>
              <a:t> la utilizatorii </a:t>
            </a:r>
            <a:r>
              <a:rPr lang="ro-RO" dirty="0" err="1"/>
              <a:t>vizaţi</a:t>
            </a:r>
            <a:r>
              <a:rPr lang="ro-RO" dirty="0"/>
              <a:t>; </a:t>
            </a:r>
            <a:endParaRPr lang="en-GB" dirty="0"/>
          </a:p>
          <a:p>
            <a:pPr marL="0" indent="0">
              <a:buNone/>
            </a:pPr>
            <a:r>
              <a:rPr lang="ro-RO" dirty="0"/>
              <a:t>(b)	Să </a:t>
            </a:r>
            <a:r>
              <a:rPr lang="ro-RO" dirty="0" err="1"/>
              <a:t>obţină</a:t>
            </a:r>
            <a:r>
              <a:rPr lang="ro-RO" dirty="0"/>
              <a:t> acordul conducerii prin care aceasta </a:t>
            </a:r>
            <a:r>
              <a:rPr lang="ro-RO" dirty="0" err="1"/>
              <a:t>îşi</a:t>
            </a:r>
            <a:r>
              <a:rPr lang="ro-RO" dirty="0"/>
              <a:t> asumă </a:t>
            </a:r>
            <a:r>
              <a:rPr lang="ro-RO" dirty="0" err="1"/>
              <a:t>şi</a:t>
            </a:r>
            <a:r>
              <a:rPr lang="ro-RO" dirty="0"/>
              <a:t> </a:t>
            </a:r>
            <a:r>
              <a:rPr lang="ro-RO" dirty="0" err="1"/>
              <a:t>înţelege</a:t>
            </a:r>
            <a:r>
              <a:rPr lang="ro-RO" dirty="0"/>
              <a:t> </a:t>
            </a:r>
            <a:r>
              <a:rPr lang="ro-RO" dirty="0" err="1"/>
              <a:t>responsabilităţile</a:t>
            </a:r>
            <a:r>
              <a:rPr lang="ro-RO" dirty="0"/>
              <a:t>: </a:t>
            </a:r>
            <a:endParaRPr lang="en-GB" dirty="0"/>
          </a:p>
          <a:p>
            <a:pPr marL="612313" lvl="1" indent="0">
              <a:buNone/>
            </a:pPr>
            <a:r>
              <a:rPr lang="ro-RO" sz="3200" dirty="0"/>
              <a:t>(i)	De întocmire a </a:t>
            </a:r>
            <a:r>
              <a:rPr lang="ro-RO" sz="3200" dirty="0" err="1"/>
              <a:t>situaţiilor</a:t>
            </a:r>
            <a:r>
              <a:rPr lang="ro-RO" sz="3200" dirty="0"/>
              <a:t> financiare în conformitate cu cadrul de raportare financiară aplicabil, inclusiv de prezentare fidelă a acestora; </a:t>
            </a:r>
            <a:endParaRPr lang="en-GB" sz="3200" dirty="0"/>
          </a:p>
          <a:p>
            <a:pPr marL="612313" lvl="1" indent="0">
              <a:buNone/>
            </a:pPr>
            <a:r>
              <a:rPr lang="ro-RO" sz="3200" dirty="0"/>
              <a:t>(ii)	Pentru acel control intern pe care conducerea îl determină necesar pentru a permite întocmirea de </a:t>
            </a:r>
            <a:r>
              <a:rPr lang="ro-RO" sz="3200" dirty="0" err="1"/>
              <a:t>situaţii</a:t>
            </a:r>
            <a:r>
              <a:rPr lang="ro-RO" sz="3200" dirty="0"/>
              <a:t> financiare lipsite de denaturări semnificative, cauzate de fraudă sau eroare; </a:t>
            </a:r>
            <a:r>
              <a:rPr lang="ro-RO" sz="3200" dirty="0" err="1"/>
              <a:t>şi</a:t>
            </a:r>
            <a:r>
              <a:rPr lang="ro-RO" sz="3200" dirty="0"/>
              <a:t> </a:t>
            </a:r>
            <a:endParaRPr lang="en-GB" sz="3200" dirty="0"/>
          </a:p>
          <a:p>
            <a:pPr marL="612313" lvl="1" indent="0">
              <a:buNone/>
            </a:pPr>
            <a:r>
              <a:rPr lang="ro-RO" sz="3200" dirty="0"/>
              <a:t>(iii)	De a îi furniza practicianului:</a:t>
            </a:r>
            <a:endParaRPr lang="en-GB" sz="3200" dirty="0"/>
          </a:p>
          <a:p>
            <a:pPr lvl="2"/>
            <a:r>
              <a:rPr lang="ro-RO" sz="3200" dirty="0"/>
              <a:t>Acces la toate </a:t>
            </a:r>
            <a:r>
              <a:rPr lang="ro-RO" sz="3200" dirty="0" err="1"/>
              <a:t>informaţiile</a:t>
            </a:r>
            <a:r>
              <a:rPr lang="ro-RO" sz="3200" dirty="0"/>
              <a:t> cu care conducerea este la curent </a:t>
            </a:r>
            <a:r>
              <a:rPr lang="ro-RO" sz="3200" dirty="0" err="1"/>
              <a:t>şi</a:t>
            </a:r>
            <a:r>
              <a:rPr lang="ro-RO" sz="3200" dirty="0"/>
              <a:t> care sunt relevante pentru întocmirea </a:t>
            </a:r>
            <a:r>
              <a:rPr lang="ro-RO" sz="3200" dirty="0" err="1"/>
              <a:t>situaţiilor</a:t>
            </a:r>
            <a:r>
              <a:rPr lang="ro-RO" sz="3200" dirty="0"/>
              <a:t> financiare, precum înregistrări, </a:t>
            </a:r>
            <a:r>
              <a:rPr lang="ro-RO" sz="3200" dirty="0" err="1"/>
              <a:t>documentaţie</a:t>
            </a:r>
            <a:r>
              <a:rPr lang="ro-RO" sz="3200" dirty="0"/>
              <a:t> </a:t>
            </a:r>
            <a:r>
              <a:rPr lang="ro-RO" sz="3200" dirty="0" err="1"/>
              <a:t>şi</a:t>
            </a:r>
            <a:r>
              <a:rPr lang="ro-RO" sz="3200" dirty="0"/>
              <a:t> alte aspecte;</a:t>
            </a:r>
            <a:endParaRPr lang="en-GB" sz="3200" dirty="0"/>
          </a:p>
          <a:p>
            <a:pPr lvl="2"/>
            <a:r>
              <a:rPr lang="ro-RO" sz="3200" dirty="0" err="1"/>
              <a:t>Informaţiile</a:t>
            </a:r>
            <a:r>
              <a:rPr lang="ro-RO" sz="3200" dirty="0"/>
              <a:t> suplimentare pe care practicianul le poate solicita conducerii în contextul revizuirii; </a:t>
            </a:r>
            <a:r>
              <a:rPr lang="ro-RO" sz="3200" dirty="0" err="1"/>
              <a:t>şi</a:t>
            </a:r>
            <a:endParaRPr lang="en-GB" sz="3200" dirty="0"/>
          </a:p>
          <a:p>
            <a:pPr lvl="2"/>
            <a:r>
              <a:rPr lang="ro-RO" sz="3200" dirty="0"/>
              <a:t>Acces </a:t>
            </a:r>
            <a:r>
              <a:rPr lang="ro-RO" sz="3200" dirty="0" err="1"/>
              <a:t>nerestricţionat</a:t>
            </a:r>
            <a:r>
              <a:rPr lang="ro-RO" sz="3200" dirty="0"/>
              <a:t> la persoanele din cadrul </a:t>
            </a:r>
            <a:r>
              <a:rPr lang="ro-RO" sz="3200" dirty="0" err="1"/>
              <a:t>entităţii</a:t>
            </a:r>
            <a:r>
              <a:rPr lang="ro-RO" sz="3200" dirty="0"/>
              <a:t>, de la care practicianul consideră că este necesar să </a:t>
            </a:r>
            <a:r>
              <a:rPr lang="ro-RO" sz="3200" dirty="0" err="1"/>
              <a:t>obţină</a:t>
            </a:r>
            <a:r>
              <a:rPr lang="ro-RO" sz="3200" dirty="0"/>
              <a:t> probe.</a:t>
            </a:r>
            <a:endParaRPr lang="en-GB" sz="3200" dirty="0"/>
          </a:p>
        </p:txBody>
      </p:sp>
    </p:spTree>
    <p:extLst>
      <p:ext uri="{BB962C8B-B14F-4D97-AF65-F5344CB8AC3E}">
        <p14:creationId xmlns:p14="http://schemas.microsoft.com/office/powerpoint/2010/main" val="13417552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D654-5EA5-4B1F-83F2-923E09B410BF}"/>
              </a:ext>
            </a:extLst>
          </p:cNvPr>
          <p:cNvSpPr>
            <a:spLocks noGrp="1"/>
          </p:cNvSpPr>
          <p:nvPr>
            <p:ph type="title"/>
          </p:nvPr>
        </p:nvSpPr>
        <p:spPr/>
        <p:txBody>
          <a:bodyPr>
            <a:normAutofit/>
          </a:bodyPr>
          <a:lstStyle/>
          <a:p>
            <a:r>
              <a:rPr lang="ro-RO" b="1" dirty="0"/>
              <a:t>Acceptarea şi continuarea relaţiilor cu clientul</a:t>
            </a:r>
            <a:endParaRPr lang="en-GB" dirty="0"/>
          </a:p>
        </p:txBody>
      </p:sp>
      <p:sp>
        <p:nvSpPr>
          <p:cNvPr id="3" name="Content Placeholder 2">
            <a:extLst>
              <a:ext uri="{FF2B5EF4-FFF2-40B4-BE49-F238E27FC236}">
                <a16:creationId xmlns:a16="http://schemas.microsoft.com/office/drawing/2014/main" id="{9BAC4A50-F87F-4878-A42F-4CD0BF7A9DCE}"/>
              </a:ext>
            </a:extLst>
          </p:cNvPr>
          <p:cNvSpPr>
            <a:spLocks noGrp="1"/>
          </p:cNvSpPr>
          <p:nvPr>
            <p:ph idx="1"/>
          </p:nvPr>
        </p:nvSpPr>
        <p:spPr/>
        <p:txBody>
          <a:bodyPr>
            <a:normAutofit/>
          </a:bodyPr>
          <a:lstStyle/>
          <a:p>
            <a:r>
              <a:rPr lang="en-US" sz="4000" dirty="0" err="1"/>
              <a:t>Daca</a:t>
            </a:r>
            <a:r>
              <a:rPr lang="en-US" sz="4000" dirty="0"/>
              <a:t> </a:t>
            </a:r>
            <a:r>
              <a:rPr lang="ro-RO" sz="4000" dirty="0"/>
              <a:t>nu este </a:t>
            </a:r>
            <a:r>
              <a:rPr lang="ro-RO" sz="4000" dirty="0" err="1"/>
              <a:t>mulţumit</a:t>
            </a:r>
            <a:r>
              <a:rPr lang="ro-RO" sz="4000" dirty="0"/>
              <a:t> de </a:t>
            </a:r>
            <a:r>
              <a:rPr lang="ro-RO" sz="4000" dirty="0" err="1"/>
              <a:t>condiţii</a:t>
            </a:r>
            <a:r>
              <a:rPr lang="en-US" sz="4000" dirty="0"/>
              <a:t>le</a:t>
            </a:r>
            <a:r>
              <a:rPr lang="ro-RO" sz="4000" dirty="0"/>
              <a:t> preliminare de acceptare a unei misiuni de revizuire, practicianul trebuie </a:t>
            </a:r>
            <a:r>
              <a:rPr lang="ro-RO" sz="4000" b="1" dirty="0"/>
              <a:t>să discute chestiunea cu conducerea sau cu persoanele responsabile cu </a:t>
            </a:r>
            <a:r>
              <a:rPr lang="ro-RO" sz="4000" b="1" dirty="0" err="1"/>
              <a:t>guvernanţa</a:t>
            </a:r>
            <a:r>
              <a:rPr lang="ro-RO" sz="4000" dirty="0"/>
              <a:t>.</a:t>
            </a:r>
            <a:endParaRPr lang="en-US" sz="4000" dirty="0"/>
          </a:p>
          <a:p>
            <a:r>
              <a:rPr lang="ro-RO" sz="4000" dirty="0"/>
              <a:t>Dacă nu pot fi operate modificări pentru a satisface </a:t>
            </a:r>
            <a:r>
              <a:rPr lang="ro-RO" sz="4000" dirty="0" err="1"/>
              <a:t>cerinţele</a:t>
            </a:r>
            <a:r>
              <a:rPr lang="ro-RO" sz="4000" dirty="0"/>
              <a:t> practicianului cu privire la acele chestiuni, practicianul </a:t>
            </a:r>
            <a:r>
              <a:rPr lang="ro-RO" sz="4000" b="1" dirty="0"/>
              <a:t>nu trebuie să accepte misiunea planificată, decât dacă legile sau reglementările îi impun acest lucru.</a:t>
            </a:r>
            <a:r>
              <a:rPr lang="ro-RO" sz="4000" dirty="0"/>
              <a:t> </a:t>
            </a:r>
            <a:endParaRPr lang="en-US" sz="4000" dirty="0"/>
          </a:p>
          <a:p>
            <a:r>
              <a:rPr lang="en-US" sz="4000" dirty="0" err="1"/>
              <a:t>Pentru</a:t>
            </a:r>
            <a:r>
              <a:rPr lang="ro-RO" sz="4000" dirty="0"/>
              <a:t> o misiune </a:t>
            </a:r>
            <a:r>
              <a:rPr lang="en-US" sz="4000" dirty="0"/>
              <a:t>care </a:t>
            </a:r>
            <a:r>
              <a:rPr lang="ro-RO" sz="4000" dirty="0"/>
              <a:t>nu se conformează </a:t>
            </a:r>
            <a:r>
              <a:rPr lang="ro-RO" sz="4000" dirty="0" err="1"/>
              <a:t>cerintelor</a:t>
            </a:r>
            <a:r>
              <a:rPr lang="ro-RO" sz="4000" dirty="0"/>
              <a:t> de revizuire a </a:t>
            </a:r>
            <a:r>
              <a:rPr lang="ro-RO" sz="4000" dirty="0" err="1"/>
              <a:t>situaţiilor</a:t>
            </a:r>
            <a:r>
              <a:rPr lang="ro-RO" sz="4000" dirty="0"/>
              <a:t> financiare istorice, </a:t>
            </a:r>
            <a:r>
              <a:rPr lang="ro-RO" sz="4000" b="1" dirty="0">
                <a:solidFill>
                  <a:srgbClr val="FF0000"/>
                </a:solidFill>
              </a:rPr>
              <a:t>practicia­nul nu trebuie să includă nicio referire în raportul său, conform căreia revizuirea a fost efectuată în conformitate cu </a:t>
            </a:r>
            <a:r>
              <a:rPr lang="ro-RO" sz="4000" b="1" dirty="0" err="1">
                <a:solidFill>
                  <a:srgbClr val="FF0000"/>
                </a:solidFill>
              </a:rPr>
              <a:t>cerintele</a:t>
            </a:r>
            <a:r>
              <a:rPr lang="ro-RO" sz="4000" b="1" dirty="0">
                <a:solidFill>
                  <a:srgbClr val="FF0000"/>
                </a:solidFill>
              </a:rPr>
              <a:t> standardelor de revizuire  - ISRE</a:t>
            </a:r>
            <a:r>
              <a:rPr lang="ro-RO" sz="4000" b="1" dirty="0"/>
              <a:t>.</a:t>
            </a:r>
            <a:endParaRPr lang="en-GB" sz="4000" dirty="0"/>
          </a:p>
        </p:txBody>
      </p:sp>
    </p:spTree>
    <p:extLst>
      <p:ext uri="{BB962C8B-B14F-4D97-AF65-F5344CB8AC3E}">
        <p14:creationId xmlns:p14="http://schemas.microsoft.com/office/powerpoint/2010/main" val="26049957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8E7C-0289-4F1E-BA15-3223904FD004}"/>
              </a:ext>
            </a:extLst>
          </p:cNvPr>
          <p:cNvSpPr>
            <a:spLocks noGrp="1"/>
          </p:cNvSpPr>
          <p:nvPr>
            <p:ph type="title"/>
          </p:nvPr>
        </p:nvSpPr>
        <p:spPr/>
        <p:txBody>
          <a:bodyPr>
            <a:normAutofit/>
          </a:bodyPr>
          <a:lstStyle/>
          <a:p>
            <a:r>
              <a:rPr lang="en-US" b="1" dirty="0" err="1"/>
              <a:t>Scrisoarea</a:t>
            </a:r>
            <a:r>
              <a:rPr lang="en-US" b="1" dirty="0"/>
              <a:t> de </a:t>
            </a:r>
            <a:r>
              <a:rPr lang="en-US" b="1" dirty="0" err="1"/>
              <a:t>misiune</a:t>
            </a:r>
            <a:r>
              <a:rPr lang="en-US" b="1" dirty="0"/>
              <a:t> (</a:t>
            </a:r>
            <a:r>
              <a:rPr lang="en-US" b="1" dirty="0" err="1"/>
              <a:t>angajament</a:t>
            </a:r>
            <a:r>
              <a:rPr lang="en-US" b="1" dirty="0"/>
              <a:t>)</a:t>
            </a:r>
            <a:endParaRPr lang="en-GB" dirty="0"/>
          </a:p>
        </p:txBody>
      </p:sp>
      <p:sp>
        <p:nvSpPr>
          <p:cNvPr id="3" name="Content Placeholder 2">
            <a:extLst>
              <a:ext uri="{FF2B5EF4-FFF2-40B4-BE49-F238E27FC236}">
                <a16:creationId xmlns:a16="http://schemas.microsoft.com/office/drawing/2014/main" id="{3AD2E686-3CDE-4DB2-BFD4-2A7A59E3FD77}"/>
              </a:ext>
            </a:extLst>
          </p:cNvPr>
          <p:cNvSpPr>
            <a:spLocks noGrp="1"/>
          </p:cNvSpPr>
          <p:nvPr>
            <p:ph idx="1"/>
          </p:nvPr>
        </p:nvSpPr>
        <p:spPr/>
        <p:txBody>
          <a:bodyPr>
            <a:normAutofit fontScale="92500" lnSpcReduction="10000"/>
          </a:bodyPr>
          <a:lstStyle/>
          <a:p>
            <a:pPr lvl="1">
              <a:spcBef>
                <a:spcPts val="1071"/>
              </a:spcBef>
              <a:buFont typeface="Wingdings" panose="05000000000000000000" pitchFamily="2" charset="2"/>
              <a:buChar char="ü"/>
            </a:pPr>
            <a:r>
              <a:rPr lang="ro-RO" sz="4300" dirty="0"/>
              <a:t>Utilizatorii </a:t>
            </a:r>
            <a:r>
              <a:rPr lang="ro-RO" sz="4300" dirty="0" err="1"/>
              <a:t>vizaţi</a:t>
            </a:r>
            <a:r>
              <a:rPr lang="ro-RO" sz="4300" dirty="0"/>
              <a:t> </a:t>
            </a:r>
            <a:r>
              <a:rPr lang="ro-RO" sz="4300" dirty="0" err="1"/>
              <a:t>şi</a:t>
            </a:r>
            <a:r>
              <a:rPr lang="ro-RO" sz="4300" dirty="0"/>
              <a:t> </a:t>
            </a:r>
            <a:r>
              <a:rPr lang="ro-RO" sz="4300" dirty="0" err="1"/>
              <a:t>distribuţia</a:t>
            </a:r>
            <a:r>
              <a:rPr lang="ro-RO" sz="4300" dirty="0"/>
              <a:t> vizată a </a:t>
            </a:r>
            <a:r>
              <a:rPr lang="ro-RO" sz="4300" dirty="0" err="1"/>
              <a:t>situaţiilor</a:t>
            </a:r>
            <a:r>
              <a:rPr lang="ro-RO" sz="4300" dirty="0"/>
              <a:t> </a:t>
            </a:r>
            <a:r>
              <a:rPr lang="ro-RO" sz="4300" dirty="0" err="1"/>
              <a:t>şi</a:t>
            </a:r>
            <a:r>
              <a:rPr lang="ro-RO" sz="4300" dirty="0"/>
              <a:t> orice </a:t>
            </a:r>
            <a:r>
              <a:rPr lang="ro-RO" sz="4300" dirty="0" err="1"/>
              <a:t>restricţii</a:t>
            </a:r>
            <a:r>
              <a:rPr lang="ro-RO" sz="4300" dirty="0"/>
              <a:t> cu privire la utilizare </a:t>
            </a:r>
            <a:r>
              <a:rPr lang="ro-RO" sz="4300" dirty="0" err="1"/>
              <a:t>şi</a:t>
            </a:r>
            <a:r>
              <a:rPr lang="ro-RO" sz="4300" dirty="0"/>
              <a:t> </a:t>
            </a:r>
            <a:r>
              <a:rPr lang="ro-RO" sz="4300" dirty="0" err="1"/>
              <a:t>distribuţie</a:t>
            </a:r>
            <a:r>
              <a:rPr lang="ro-RO" sz="4300" dirty="0"/>
              <a:t>, după caz; </a:t>
            </a:r>
            <a:endParaRPr lang="en-GB" sz="4300" dirty="0"/>
          </a:p>
          <a:p>
            <a:pPr lvl="1">
              <a:spcBef>
                <a:spcPts val="1071"/>
              </a:spcBef>
              <a:buFont typeface="Wingdings" panose="05000000000000000000" pitchFamily="2" charset="2"/>
              <a:buChar char="ü"/>
            </a:pPr>
            <a:r>
              <a:rPr lang="ro-RO" sz="4300" dirty="0"/>
              <a:t>Identificarea cadrului de raportare financiară aplicabil; </a:t>
            </a:r>
            <a:endParaRPr lang="en-GB" sz="4300" dirty="0"/>
          </a:p>
          <a:p>
            <a:pPr lvl="1">
              <a:spcBef>
                <a:spcPts val="1071"/>
              </a:spcBef>
              <a:buFont typeface="Wingdings" panose="05000000000000000000" pitchFamily="2" charset="2"/>
              <a:buChar char="ü"/>
            </a:pPr>
            <a:r>
              <a:rPr lang="ro-RO" sz="4300" dirty="0"/>
              <a:t>Obiectivul </a:t>
            </a:r>
            <a:r>
              <a:rPr lang="ro-RO" sz="4300" dirty="0" err="1"/>
              <a:t>şi</a:t>
            </a:r>
            <a:r>
              <a:rPr lang="ro-RO" sz="4300" dirty="0"/>
              <a:t> domeniul de aplicare al misiunii de revizuire; </a:t>
            </a:r>
            <a:endParaRPr lang="en-GB" sz="4300" dirty="0"/>
          </a:p>
          <a:p>
            <a:pPr lvl="1">
              <a:spcBef>
                <a:spcPts val="1071"/>
              </a:spcBef>
              <a:buFont typeface="Wingdings" panose="05000000000000000000" pitchFamily="2" charset="2"/>
              <a:buChar char="ü"/>
            </a:pPr>
            <a:r>
              <a:rPr lang="ro-RO" sz="4300" dirty="0" err="1"/>
              <a:t>Responsabilităţile</a:t>
            </a:r>
            <a:r>
              <a:rPr lang="ro-RO" sz="4300" dirty="0"/>
              <a:t> practicianului;</a:t>
            </a:r>
            <a:endParaRPr lang="en-GB" sz="4300" dirty="0"/>
          </a:p>
          <a:p>
            <a:pPr lvl="1">
              <a:spcBef>
                <a:spcPts val="1071"/>
              </a:spcBef>
              <a:buFont typeface="Wingdings" panose="05000000000000000000" pitchFamily="2" charset="2"/>
              <a:buChar char="ü"/>
            </a:pPr>
            <a:r>
              <a:rPr lang="ro-RO" sz="4300" dirty="0" err="1"/>
              <a:t>Responsabilităţile</a:t>
            </a:r>
            <a:r>
              <a:rPr lang="ro-RO" sz="4300" dirty="0"/>
              <a:t> conducerii, in cadrul acestei revizuiri;</a:t>
            </a:r>
            <a:endParaRPr lang="en-GB" sz="4300" dirty="0"/>
          </a:p>
          <a:p>
            <a:pPr lvl="1">
              <a:spcBef>
                <a:spcPts val="1071"/>
              </a:spcBef>
              <a:buFont typeface="Wingdings" panose="05000000000000000000" pitchFamily="2" charset="2"/>
              <a:buChar char="ü"/>
            </a:pPr>
            <a:r>
              <a:rPr lang="ro-RO" sz="4300" dirty="0"/>
              <a:t>O </a:t>
            </a:r>
            <a:r>
              <a:rPr lang="ro-RO" sz="4300" dirty="0" err="1"/>
              <a:t>declaraţie</a:t>
            </a:r>
            <a:r>
              <a:rPr lang="ro-RO" sz="4300" dirty="0"/>
              <a:t> conform căreia misiunea nu este un audit </a:t>
            </a:r>
            <a:r>
              <a:rPr lang="ro-RO" sz="4300" dirty="0" err="1"/>
              <a:t>şi</a:t>
            </a:r>
            <a:r>
              <a:rPr lang="ro-RO" sz="4300" dirty="0"/>
              <a:t> practicianul nu va exprima o opinie de audit asupra </a:t>
            </a:r>
            <a:r>
              <a:rPr lang="ro-RO" sz="4300" dirty="0" err="1"/>
              <a:t>situaţiilor</a:t>
            </a:r>
            <a:r>
              <a:rPr lang="ro-RO" sz="4300" dirty="0"/>
              <a:t> financiare; </a:t>
            </a:r>
            <a:r>
              <a:rPr lang="ro-RO" sz="4300" dirty="0" err="1"/>
              <a:t>şi</a:t>
            </a:r>
            <a:endParaRPr lang="en-GB" sz="4300" dirty="0"/>
          </a:p>
          <a:p>
            <a:pPr lvl="1">
              <a:spcBef>
                <a:spcPts val="1071"/>
              </a:spcBef>
              <a:buFont typeface="Wingdings" panose="05000000000000000000" pitchFamily="2" charset="2"/>
              <a:buChar char="ü"/>
            </a:pPr>
            <a:r>
              <a:rPr lang="ro-RO" sz="4300" dirty="0"/>
              <a:t>Referiri cu privire la forma </a:t>
            </a:r>
            <a:r>
              <a:rPr lang="ro-RO" sz="4300" dirty="0" err="1"/>
              <a:t>şi</a:t>
            </a:r>
            <a:r>
              <a:rPr lang="ro-RO" sz="4300" dirty="0"/>
              <a:t> </a:t>
            </a:r>
            <a:r>
              <a:rPr lang="ro-RO" sz="4300" dirty="0" err="1"/>
              <a:t>conţinutul</a:t>
            </a:r>
            <a:r>
              <a:rPr lang="ro-RO" sz="4300" dirty="0"/>
              <a:t> </a:t>
            </a:r>
            <a:r>
              <a:rPr lang="ro-RO" sz="4300" dirty="0" err="1"/>
              <a:t>aşteptat</a:t>
            </a:r>
            <a:r>
              <a:rPr lang="ro-RO" sz="4300" dirty="0"/>
              <a:t> al raportului care urmează a fi emis de către practician </a:t>
            </a:r>
            <a:r>
              <a:rPr lang="ro-RO" sz="4300" dirty="0" err="1"/>
              <a:t>şi</a:t>
            </a:r>
            <a:r>
              <a:rPr lang="ro-RO" sz="4300" dirty="0"/>
              <a:t> o </a:t>
            </a:r>
            <a:r>
              <a:rPr lang="ro-RO" sz="4300" dirty="0" err="1"/>
              <a:t>declaraţie</a:t>
            </a:r>
            <a:r>
              <a:rPr lang="ro-RO" sz="4300" dirty="0"/>
              <a:t> conform căreia pot exista </a:t>
            </a:r>
            <a:r>
              <a:rPr lang="ro-RO" sz="4300" dirty="0" err="1"/>
              <a:t>circumstanţe</a:t>
            </a:r>
            <a:r>
              <a:rPr lang="ro-RO" sz="4300" dirty="0"/>
              <a:t> în care raportul poate diferi de forma </a:t>
            </a:r>
            <a:r>
              <a:rPr lang="ro-RO" sz="4300" dirty="0" err="1"/>
              <a:t>şi</a:t>
            </a:r>
            <a:r>
              <a:rPr lang="ro-RO" sz="4300" dirty="0"/>
              <a:t> </a:t>
            </a:r>
            <a:r>
              <a:rPr lang="ro-RO" sz="4300" dirty="0" err="1"/>
              <a:t>conţinutul</a:t>
            </a:r>
            <a:r>
              <a:rPr lang="ro-RO" sz="4300" dirty="0"/>
              <a:t> </a:t>
            </a:r>
            <a:r>
              <a:rPr lang="ro-RO" sz="4300" dirty="0" err="1"/>
              <a:t>aşteptate</a:t>
            </a:r>
            <a:r>
              <a:rPr lang="ro-RO" sz="4300" dirty="0"/>
              <a:t>.</a:t>
            </a:r>
            <a:endParaRPr lang="en-GB" sz="4300" dirty="0"/>
          </a:p>
        </p:txBody>
      </p:sp>
    </p:spTree>
    <p:extLst>
      <p:ext uri="{BB962C8B-B14F-4D97-AF65-F5344CB8AC3E}">
        <p14:creationId xmlns:p14="http://schemas.microsoft.com/office/powerpoint/2010/main" val="8921608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0055-1602-4C45-83E5-2F961E7CF99E}"/>
              </a:ext>
            </a:extLst>
          </p:cNvPr>
          <p:cNvSpPr>
            <a:spLocks noGrp="1"/>
          </p:cNvSpPr>
          <p:nvPr>
            <p:ph type="title"/>
          </p:nvPr>
        </p:nvSpPr>
        <p:spPr/>
        <p:txBody>
          <a:bodyPr/>
          <a:lstStyle/>
          <a:p>
            <a:r>
              <a:rPr lang="en-US" b="1" dirty="0" err="1"/>
              <a:t>Acceptarea</a:t>
            </a:r>
            <a:r>
              <a:rPr lang="en-US" b="1" dirty="0"/>
              <a:t> </a:t>
            </a:r>
            <a:r>
              <a:rPr lang="en-US" b="1" dirty="0" err="1"/>
              <a:t>misiunii</a:t>
            </a:r>
            <a:endParaRPr lang="en-GB" b="1" dirty="0"/>
          </a:p>
        </p:txBody>
      </p:sp>
      <p:sp>
        <p:nvSpPr>
          <p:cNvPr id="6" name="Content Placeholder 5"/>
          <p:cNvSpPr>
            <a:spLocks noGrp="1"/>
          </p:cNvSpPr>
          <p:nvPr>
            <p:ph idx="1"/>
          </p:nvPr>
        </p:nvSpPr>
        <p:spPr/>
        <p:txBody>
          <a:bodyPr/>
          <a:lstStyle/>
          <a:p>
            <a:endParaRPr lang="en-US"/>
          </a:p>
        </p:txBody>
      </p:sp>
      <p:graphicFrame>
        <p:nvGraphicFramePr>
          <p:cNvPr id="5" name="Diagram 4">
            <a:extLst>
              <a:ext uri="{FF2B5EF4-FFF2-40B4-BE49-F238E27FC236}">
                <a16:creationId xmlns:a16="http://schemas.microsoft.com/office/drawing/2014/main" id="{D0F57FFB-EA2B-4782-B289-D296D5208A63}"/>
              </a:ext>
            </a:extLst>
          </p:cNvPr>
          <p:cNvGraphicFramePr/>
          <p:nvPr/>
        </p:nvGraphicFramePr>
        <p:xfrm>
          <a:off x="5076520" y="2582048"/>
          <a:ext cx="12192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9238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8AD4-99DA-4EEA-93A6-A84590CA1A4F}"/>
              </a:ext>
            </a:extLst>
          </p:cNvPr>
          <p:cNvSpPr>
            <a:spLocks noGrp="1"/>
          </p:cNvSpPr>
          <p:nvPr>
            <p:ph type="title"/>
          </p:nvPr>
        </p:nvSpPr>
        <p:spPr>
          <a:xfrm>
            <a:off x="457200" y="274638"/>
            <a:ext cx="17449800" cy="1668462"/>
          </a:xfrm>
        </p:spPr>
        <p:txBody>
          <a:bodyPr>
            <a:noAutofit/>
          </a:bodyPr>
          <a:lstStyle/>
          <a:p>
            <a:r>
              <a:rPr lang="ro-RO" sz="6000" b="1" dirty="0"/>
              <a:t>Comunicarea cu conducerea </a:t>
            </a:r>
            <a:r>
              <a:rPr lang="ro-RO" sz="6000" b="1" dirty="0" err="1"/>
              <a:t>şi</a:t>
            </a:r>
            <a:r>
              <a:rPr lang="ro-RO" sz="6000" b="1" dirty="0"/>
              <a:t> cu persoanele responsabile cu </a:t>
            </a:r>
            <a:r>
              <a:rPr lang="ro-RO" sz="6000" b="1" dirty="0" err="1"/>
              <a:t>guvernanţa</a:t>
            </a:r>
            <a:r>
              <a:rPr lang="ro-RO" sz="6000" b="1" dirty="0"/>
              <a:t> </a:t>
            </a:r>
            <a:endParaRPr lang="en-GB" sz="6000" dirty="0"/>
          </a:p>
        </p:txBody>
      </p:sp>
      <p:sp>
        <p:nvSpPr>
          <p:cNvPr id="3" name="Content Placeholder 2">
            <a:extLst>
              <a:ext uri="{FF2B5EF4-FFF2-40B4-BE49-F238E27FC236}">
                <a16:creationId xmlns:a16="http://schemas.microsoft.com/office/drawing/2014/main" id="{EB7682C7-77FA-42CF-B982-6FF83CD1BD3E}"/>
              </a:ext>
            </a:extLst>
          </p:cNvPr>
          <p:cNvSpPr>
            <a:spLocks noGrp="1"/>
          </p:cNvSpPr>
          <p:nvPr>
            <p:ph idx="1"/>
          </p:nvPr>
        </p:nvSpPr>
        <p:spPr>
          <a:xfrm>
            <a:off x="457200" y="2705100"/>
            <a:ext cx="17449800" cy="6011585"/>
          </a:xfrm>
        </p:spPr>
        <p:txBody>
          <a:bodyPr>
            <a:normAutofit lnSpcReduction="10000"/>
          </a:bodyPr>
          <a:lstStyle/>
          <a:p>
            <a:r>
              <a:rPr lang="ro-RO" sz="5700" dirty="0"/>
              <a:t>Practicianul trebuie să comunice cu conducerea sau cu persoanele respon­sa­bile cu </a:t>
            </a:r>
            <a:r>
              <a:rPr lang="ro-RO" sz="5700" dirty="0" err="1"/>
              <a:t>guvernanţa</a:t>
            </a:r>
            <a:r>
              <a:rPr lang="ro-RO" sz="5700" dirty="0"/>
              <a:t>, după caz, în timp util pe parcursul misiunii de revizuire, toate aspectele referitoare la misiunea de revizuire care, conform </a:t>
            </a:r>
            <a:r>
              <a:rPr lang="ro-RO" sz="5700" dirty="0" err="1"/>
              <a:t>raţio­namen­tului</a:t>
            </a:r>
            <a:r>
              <a:rPr lang="ro-RO" sz="5700" dirty="0"/>
              <a:t> profesional al practicianului, sunt suficient de importante pentru a merita </a:t>
            </a:r>
            <a:r>
              <a:rPr lang="ro-RO" sz="5700" dirty="0" err="1"/>
              <a:t>atenţia</a:t>
            </a:r>
            <a:r>
              <a:rPr lang="ro-RO" sz="5700" dirty="0"/>
              <a:t> conducerii sau a persoanelor responsabile cu </a:t>
            </a:r>
            <a:r>
              <a:rPr lang="ro-RO" sz="5700" dirty="0" err="1"/>
              <a:t>guvernanţa</a:t>
            </a:r>
            <a:r>
              <a:rPr lang="ro-RO" sz="5700" dirty="0"/>
              <a:t>.</a:t>
            </a:r>
            <a:endParaRPr lang="en-GB" dirty="0"/>
          </a:p>
          <a:p>
            <a:endParaRPr lang="en-GB" dirty="0"/>
          </a:p>
        </p:txBody>
      </p:sp>
    </p:spTree>
    <p:extLst>
      <p:ext uri="{BB962C8B-B14F-4D97-AF65-F5344CB8AC3E}">
        <p14:creationId xmlns:p14="http://schemas.microsoft.com/office/powerpoint/2010/main" val="6185004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314700"/>
            <a:ext cx="17449800" cy="1143000"/>
          </a:xfrm>
        </p:spPr>
        <p:txBody>
          <a:bodyPr>
            <a:normAutofit/>
          </a:bodyPr>
          <a:lstStyle/>
          <a:p>
            <a:r>
              <a:rPr lang="ro-RO" sz="6000" b="1" dirty="0"/>
              <a:t>Desfăşurarea misiunii</a:t>
            </a:r>
            <a:endParaRPr lang="en-GB" sz="6000" dirty="0"/>
          </a:p>
        </p:txBody>
      </p:sp>
    </p:spTree>
    <p:extLst>
      <p:ext uri="{BB962C8B-B14F-4D97-AF65-F5344CB8AC3E}">
        <p14:creationId xmlns:p14="http://schemas.microsoft.com/office/powerpoint/2010/main" val="31620797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ABDA-C802-4D49-949D-EA2933860B33}"/>
              </a:ext>
            </a:extLst>
          </p:cNvPr>
          <p:cNvSpPr>
            <a:spLocks noGrp="1"/>
          </p:cNvSpPr>
          <p:nvPr>
            <p:ph type="title"/>
          </p:nvPr>
        </p:nvSpPr>
        <p:spPr>
          <a:xfrm>
            <a:off x="457200" y="274638"/>
            <a:ext cx="17449800" cy="1820862"/>
          </a:xfrm>
        </p:spPr>
        <p:txBody>
          <a:bodyPr>
            <a:noAutofit/>
          </a:bodyPr>
          <a:lstStyle/>
          <a:p>
            <a:r>
              <a:rPr lang="en-US" sz="5400" b="1" dirty="0"/>
              <a:t>1. </a:t>
            </a:r>
            <a:r>
              <a:rPr lang="ro-RO" sz="5400" b="1" dirty="0"/>
              <a:t>Pragul de </a:t>
            </a:r>
            <a:r>
              <a:rPr lang="ro-RO" sz="5400" b="1" dirty="0" err="1"/>
              <a:t>semnificaţie</a:t>
            </a:r>
            <a:r>
              <a:rPr lang="ro-RO" sz="5400" b="1" dirty="0"/>
              <a:t> într-o revizuire a </a:t>
            </a:r>
            <a:r>
              <a:rPr lang="ro-RO" sz="5400" b="1" dirty="0" err="1"/>
              <a:t>situaţiilor</a:t>
            </a:r>
            <a:r>
              <a:rPr lang="ro-RO" sz="5400" b="1" dirty="0"/>
              <a:t> financiare</a:t>
            </a:r>
            <a:endParaRPr lang="en-GB" sz="5400" dirty="0"/>
          </a:p>
        </p:txBody>
      </p:sp>
      <p:sp>
        <p:nvSpPr>
          <p:cNvPr id="3" name="Content Placeholder 2">
            <a:extLst>
              <a:ext uri="{FF2B5EF4-FFF2-40B4-BE49-F238E27FC236}">
                <a16:creationId xmlns:a16="http://schemas.microsoft.com/office/drawing/2014/main" id="{D59A4BF7-6FB1-4306-8487-DDDD5881DE87}"/>
              </a:ext>
            </a:extLst>
          </p:cNvPr>
          <p:cNvSpPr>
            <a:spLocks noGrp="1"/>
          </p:cNvSpPr>
          <p:nvPr>
            <p:ph idx="1"/>
          </p:nvPr>
        </p:nvSpPr>
        <p:spPr>
          <a:xfrm>
            <a:off x="457200" y="2095500"/>
            <a:ext cx="17449800" cy="6621185"/>
          </a:xfrm>
        </p:spPr>
        <p:txBody>
          <a:bodyPr>
            <a:normAutofit/>
          </a:bodyPr>
          <a:lstStyle/>
          <a:p>
            <a:endParaRPr lang="en-GB" sz="2300" dirty="0"/>
          </a:p>
          <a:p>
            <a:r>
              <a:rPr lang="ro-RO" sz="4800" dirty="0"/>
              <a:t>Practicianul trebuie să determine pragul de </a:t>
            </a:r>
            <a:r>
              <a:rPr lang="ro-RO" sz="4800" dirty="0" err="1"/>
              <a:t>semnificaţie</a:t>
            </a:r>
            <a:r>
              <a:rPr lang="ro-RO" sz="4800" dirty="0"/>
              <a:t> al </a:t>
            </a:r>
            <a:r>
              <a:rPr lang="ro-RO" sz="4800" dirty="0" err="1"/>
              <a:t>situaţiilor</a:t>
            </a:r>
            <a:r>
              <a:rPr lang="ro-RO" sz="4800" dirty="0"/>
              <a:t> financiare ca întreg, </a:t>
            </a:r>
            <a:r>
              <a:rPr lang="ro-RO" sz="4800" dirty="0" err="1"/>
              <a:t>şi</a:t>
            </a:r>
            <a:r>
              <a:rPr lang="ro-RO" sz="4800" dirty="0"/>
              <a:t> să aplice acest prag de </a:t>
            </a:r>
            <a:r>
              <a:rPr lang="ro-RO" sz="4800" dirty="0" err="1"/>
              <a:t>semnificaţie</a:t>
            </a:r>
            <a:r>
              <a:rPr lang="ro-RO" sz="4800" dirty="0"/>
              <a:t> în conceperea de proceduri </a:t>
            </a:r>
            <a:r>
              <a:rPr lang="ro-RO" sz="4800" dirty="0" err="1"/>
              <a:t>şi</a:t>
            </a:r>
            <a:r>
              <a:rPr lang="ro-RO" sz="4800" dirty="0"/>
              <a:t> în evaluarea rezultatelor </a:t>
            </a:r>
            <a:r>
              <a:rPr lang="ro-RO" sz="4800" dirty="0" err="1"/>
              <a:t>obţinute</a:t>
            </a:r>
            <a:r>
              <a:rPr lang="ro-RO" sz="4800" dirty="0"/>
              <a:t> în urma acelor proceduri. </a:t>
            </a:r>
            <a:endParaRPr lang="en-GB" sz="4800" dirty="0"/>
          </a:p>
          <a:p>
            <a:r>
              <a:rPr lang="en-US" sz="4800" dirty="0"/>
              <a:t>Ulterior</a:t>
            </a:r>
            <a:r>
              <a:rPr lang="ro-RO" sz="4800" dirty="0"/>
              <a:t> trebuie să revizuiască pragul de </a:t>
            </a:r>
            <a:r>
              <a:rPr lang="ro-RO" sz="4800" dirty="0" err="1"/>
              <a:t>semnificaţie</a:t>
            </a:r>
            <a:r>
              <a:rPr lang="ro-RO" sz="4800" dirty="0"/>
              <a:t> al </a:t>
            </a:r>
            <a:r>
              <a:rPr lang="ro-RO" sz="4800" dirty="0" err="1"/>
              <a:t>situaţiilor</a:t>
            </a:r>
            <a:r>
              <a:rPr lang="ro-RO" sz="4800" dirty="0"/>
              <a:t> financiare ca întreg, în eventualitatea în care, pe parcursul revizuirii, ia </a:t>
            </a:r>
            <a:r>
              <a:rPr lang="ro-RO" sz="4800" dirty="0" err="1"/>
              <a:t>cunoştinţă</a:t>
            </a:r>
            <a:r>
              <a:rPr lang="ro-RO" sz="4800" dirty="0"/>
              <a:t> de </a:t>
            </a:r>
            <a:r>
              <a:rPr lang="ro-RO" sz="4800" dirty="0" err="1"/>
              <a:t>informaţii</a:t>
            </a:r>
            <a:r>
              <a:rPr lang="ro-RO" sz="4800" dirty="0"/>
              <a:t> care l-ar fi făcut să determine o valoare </a:t>
            </a:r>
            <a:r>
              <a:rPr lang="ro-RO" sz="4800" dirty="0" err="1"/>
              <a:t>iniţială</a:t>
            </a:r>
            <a:r>
              <a:rPr lang="ro-RO" sz="4800" dirty="0"/>
              <a:t> diferită. </a:t>
            </a:r>
            <a:endParaRPr lang="en-GB" sz="4800" dirty="0"/>
          </a:p>
          <a:p>
            <a:endParaRPr lang="en-GB" dirty="0"/>
          </a:p>
        </p:txBody>
      </p:sp>
    </p:spTree>
    <p:extLst>
      <p:ext uri="{BB962C8B-B14F-4D97-AF65-F5344CB8AC3E}">
        <p14:creationId xmlns:p14="http://schemas.microsoft.com/office/powerpoint/2010/main" val="2433952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41A3-4BB0-40A9-92E8-C7D1D80C92B7}"/>
              </a:ext>
            </a:extLst>
          </p:cNvPr>
          <p:cNvSpPr>
            <a:spLocks noGrp="1"/>
          </p:cNvSpPr>
          <p:nvPr>
            <p:ph type="title"/>
          </p:nvPr>
        </p:nvSpPr>
        <p:spPr>
          <a:xfrm>
            <a:off x="457200" y="274638"/>
            <a:ext cx="17449800" cy="2201862"/>
          </a:xfrm>
        </p:spPr>
        <p:txBody>
          <a:bodyPr>
            <a:normAutofit/>
          </a:bodyPr>
          <a:lstStyle/>
          <a:p>
            <a:r>
              <a:rPr lang="en-US" b="1" dirty="0"/>
              <a:t>2. </a:t>
            </a:r>
            <a:r>
              <a:rPr lang="ro-RO" sz="5400" b="1" dirty="0" err="1"/>
              <a:t>Înţelegerea</a:t>
            </a:r>
            <a:r>
              <a:rPr lang="ro-RO" sz="5400" b="1" dirty="0"/>
              <a:t> </a:t>
            </a:r>
            <a:r>
              <a:rPr lang="ro-RO" sz="5400" b="1" dirty="0" err="1"/>
              <a:t>entitaţii</a:t>
            </a:r>
            <a:r>
              <a:rPr lang="ro-RO" sz="5400" b="1" dirty="0"/>
              <a:t> si a </a:t>
            </a:r>
            <a:r>
              <a:rPr lang="ro-RO" sz="5400" b="1" dirty="0" err="1"/>
              <a:t>particularităţilor</a:t>
            </a:r>
            <a:r>
              <a:rPr lang="ro-RO" sz="5400" b="1" dirty="0"/>
              <a:t> acesteia de </a:t>
            </a:r>
            <a:r>
              <a:rPr lang="ro-RO" sz="5400" b="1" dirty="0" err="1"/>
              <a:t>catre</a:t>
            </a:r>
            <a:r>
              <a:rPr lang="ro-RO" sz="5400" b="1" dirty="0"/>
              <a:t> practician</a:t>
            </a:r>
            <a:endParaRPr lang="en-GB" sz="5400" dirty="0"/>
          </a:p>
        </p:txBody>
      </p:sp>
      <p:sp>
        <p:nvSpPr>
          <p:cNvPr id="3" name="Content Placeholder 2">
            <a:extLst>
              <a:ext uri="{FF2B5EF4-FFF2-40B4-BE49-F238E27FC236}">
                <a16:creationId xmlns:a16="http://schemas.microsoft.com/office/drawing/2014/main" id="{143389E7-AAEB-42D7-B3F2-85AECC7CFDCB}"/>
              </a:ext>
            </a:extLst>
          </p:cNvPr>
          <p:cNvSpPr>
            <a:spLocks noGrp="1"/>
          </p:cNvSpPr>
          <p:nvPr>
            <p:ph idx="1"/>
          </p:nvPr>
        </p:nvSpPr>
        <p:spPr>
          <a:xfrm>
            <a:off x="457200" y="2781300"/>
            <a:ext cx="17449800" cy="5935385"/>
          </a:xfrm>
        </p:spPr>
        <p:txBody>
          <a:bodyPr>
            <a:normAutofit/>
          </a:bodyPr>
          <a:lstStyle/>
          <a:p>
            <a:r>
              <a:rPr lang="ro-RO" sz="4800" dirty="0"/>
              <a:t>Practicianul trebuie să </a:t>
            </a:r>
            <a:r>
              <a:rPr lang="ro-RO" sz="4800" dirty="0" err="1"/>
              <a:t>înţeleagă</a:t>
            </a:r>
            <a:r>
              <a:rPr lang="ro-RO" sz="4800" dirty="0"/>
              <a:t> entitatea</a:t>
            </a:r>
            <a:r>
              <a:rPr lang="en-US" sz="4800" dirty="0"/>
              <a:t>,</a:t>
            </a:r>
            <a:r>
              <a:rPr lang="ro-RO" sz="4800" dirty="0"/>
              <a:t> mediul său </a:t>
            </a:r>
            <a:r>
              <a:rPr lang="ro-RO" sz="4800" dirty="0" err="1"/>
              <a:t>şi</a:t>
            </a:r>
            <a:r>
              <a:rPr lang="ro-RO" sz="4800" dirty="0"/>
              <a:t> cadrul de raportare financiară aplicabil pentru a identifica domeniile din </a:t>
            </a:r>
            <a:r>
              <a:rPr lang="ro-RO" sz="4800" dirty="0" err="1"/>
              <a:t>situaţiile</a:t>
            </a:r>
            <a:r>
              <a:rPr lang="ro-RO" sz="4800" dirty="0"/>
              <a:t> financiare în care este posibil să apară denaturări semnificative</a:t>
            </a:r>
            <a:r>
              <a:rPr lang="en-US" sz="4800" dirty="0"/>
              <a:t>. </a:t>
            </a:r>
            <a:r>
              <a:rPr lang="en-US" sz="4800" dirty="0" err="1"/>
              <a:t>Intelegerea</a:t>
            </a:r>
            <a:r>
              <a:rPr lang="en-US" sz="4800" dirty="0"/>
              <a:t> </a:t>
            </a:r>
            <a:r>
              <a:rPr lang="en-US" sz="4800" dirty="0" err="1"/>
              <a:t>sa</a:t>
            </a:r>
            <a:r>
              <a:rPr lang="ro-RO" sz="4800" dirty="0"/>
              <a:t> furnizează</a:t>
            </a:r>
            <a:r>
              <a:rPr lang="en-US" sz="4800" dirty="0"/>
              <a:t> o</a:t>
            </a:r>
            <a:r>
              <a:rPr lang="ro-RO" sz="4800" dirty="0"/>
              <a:t> bază de concepere a procedurilor menite să abordeze acele domenii</a:t>
            </a:r>
            <a:r>
              <a:rPr lang="en-US" dirty="0"/>
              <a:t>.</a:t>
            </a:r>
            <a:endParaRPr lang="en-GB" dirty="0"/>
          </a:p>
        </p:txBody>
      </p:sp>
    </p:spTree>
    <p:extLst>
      <p:ext uri="{BB962C8B-B14F-4D97-AF65-F5344CB8AC3E}">
        <p14:creationId xmlns:p14="http://schemas.microsoft.com/office/powerpoint/2010/main" val="37026826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290D-A825-4095-B8A2-D8A699D0ABAA}"/>
              </a:ext>
            </a:extLst>
          </p:cNvPr>
          <p:cNvSpPr>
            <a:spLocks noGrp="1"/>
          </p:cNvSpPr>
          <p:nvPr>
            <p:ph type="title"/>
          </p:nvPr>
        </p:nvSpPr>
        <p:spPr/>
        <p:txBody>
          <a:bodyPr/>
          <a:lstStyle/>
          <a:p>
            <a:r>
              <a:rPr lang="en-US" b="1" dirty="0" err="1"/>
              <a:t>Informatii</a:t>
            </a:r>
            <a:r>
              <a:rPr lang="en-US" b="1" dirty="0"/>
              <a:t> </a:t>
            </a:r>
            <a:r>
              <a:rPr lang="en-US" b="1" dirty="0" err="1"/>
              <a:t>relevante</a:t>
            </a:r>
            <a:endParaRPr lang="en-GB" b="1" dirty="0"/>
          </a:p>
        </p:txBody>
      </p:sp>
      <p:sp>
        <p:nvSpPr>
          <p:cNvPr id="3" name="Content Placeholder 2">
            <a:extLst>
              <a:ext uri="{FF2B5EF4-FFF2-40B4-BE49-F238E27FC236}">
                <a16:creationId xmlns:a16="http://schemas.microsoft.com/office/drawing/2014/main" id="{E9BF21C2-D618-4145-A41C-7196D922F1B7}"/>
              </a:ext>
            </a:extLst>
          </p:cNvPr>
          <p:cNvSpPr>
            <a:spLocks noGrp="1"/>
          </p:cNvSpPr>
          <p:nvPr>
            <p:ph idx="1"/>
          </p:nvPr>
        </p:nvSpPr>
        <p:spPr/>
        <p:txBody>
          <a:bodyPr>
            <a:normAutofit/>
          </a:bodyPr>
          <a:lstStyle/>
          <a:p>
            <a:r>
              <a:rPr lang="ro-RO" sz="3600" dirty="0"/>
              <a:t>Sectorul de activitate </a:t>
            </a:r>
            <a:r>
              <a:rPr lang="ro-RO" sz="3600" dirty="0" err="1"/>
              <a:t>şi</a:t>
            </a:r>
            <a:r>
              <a:rPr lang="ro-RO" sz="3600" dirty="0"/>
              <a:t> de reglementare relevante </a:t>
            </a:r>
            <a:r>
              <a:rPr lang="ro-RO" sz="3600" dirty="0" err="1"/>
              <a:t>şi</a:t>
            </a:r>
            <a:r>
              <a:rPr lang="ro-RO" sz="3600" dirty="0"/>
              <a:t> </a:t>
            </a:r>
            <a:r>
              <a:rPr lang="ro-RO" sz="3600" dirty="0" err="1"/>
              <a:t>alţi</a:t>
            </a:r>
            <a:r>
              <a:rPr lang="ro-RO" sz="3600" dirty="0"/>
              <a:t> factori externi, inclusiv cadrul de raportare financiară aplicabil;</a:t>
            </a:r>
            <a:endParaRPr lang="en-GB" sz="3600" dirty="0"/>
          </a:p>
          <a:p>
            <a:r>
              <a:rPr lang="ro-RO" sz="3600" dirty="0"/>
              <a:t>Natura </a:t>
            </a:r>
            <a:r>
              <a:rPr lang="ro-RO" sz="3600" dirty="0" err="1"/>
              <a:t>entităţii</a:t>
            </a:r>
            <a:r>
              <a:rPr lang="ro-RO" sz="3600" dirty="0"/>
              <a:t>, incluzând:</a:t>
            </a:r>
            <a:endParaRPr lang="en-GB" sz="3600" dirty="0"/>
          </a:p>
          <a:p>
            <a:pPr lvl="1"/>
            <a:r>
              <a:rPr lang="ro-RO" sz="3600" dirty="0" err="1"/>
              <a:t>Operaţiunile</a:t>
            </a:r>
            <a:r>
              <a:rPr lang="ro-RO" sz="3600" dirty="0"/>
              <a:t> sale;</a:t>
            </a:r>
            <a:endParaRPr lang="en-GB" sz="3600" dirty="0"/>
          </a:p>
          <a:p>
            <a:pPr lvl="1"/>
            <a:r>
              <a:rPr lang="ro-RO" sz="3600" dirty="0"/>
              <a:t>Structura sa privind drepturile de proprietate </a:t>
            </a:r>
            <a:r>
              <a:rPr lang="ro-RO" sz="3600" dirty="0" err="1"/>
              <a:t>şi</a:t>
            </a:r>
            <a:r>
              <a:rPr lang="ro-RO" sz="3600" dirty="0"/>
              <a:t> </a:t>
            </a:r>
            <a:r>
              <a:rPr lang="ro-RO" sz="3600" dirty="0" err="1"/>
              <a:t>guvernanţă</a:t>
            </a:r>
            <a:r>
              <a:rPr lang="ro-RO" sz="3600" dirty="0"/>
              <a:t>;</a:t>
            </a:r>
            <a:endParaRPr lang="en-GB" sz="3600" dirty="0"/>
          </a:p>
          <a:p>
            <a:pPr lvl="1"/>
            <a:r>
              <a:rPr lang="ro-RO" sz="3600" dirty="0"/>
              <a:t>Tipurile de </a:t>
            </a:r>
            <a:r>
              <a:rPr lang="ro-RO" sz="3600" dirty="0" err="1"/>
              <a:t>investiţii</a:t>
            </a:r>
            <a:r>
              <a:rPr lang="ro-RO" sz="3600" dirty="0"/>
              <a:t> pe care entitatea le face </a:t>
            </a:r>
            <a:r>
              <a:rPr lang="ro-RO" sz="3600" dirty="0" err="1"/>
              <a:t>şi</a:t>
            </a:r>
            <a:r>
              <a:rPr lang="ro-RO" sz="3600" dirty="0"/>
              <a:t> planifică să le facă;</a:t>
            </a:r>
            <a:endParaRPr lang="en-GB" sz="3600" dirty="0"/>
          </a:p>
          <a:p>
            <a:pPr lvl="1"/>
            <a:r>
              <a:rPr lang="ro-RO" sz="3600" dirty="0"/>
              <a:t>Modul în care este structurată </a:t>
            </a:r>
            <a:r>
              <a:rPr lang="ro-RO" sz="3600" dirty="0" err="1"/>
              <a:t>şi</a:t>
            </a:r>
            <a:r>
              <a:rPr lang="ro-RO" sz="3600" dirty="0"/>
              <a:t> </a:t>
            </a:r>
            <a:r>
              <a:rPr lang="ro-RO" sz="3600" dirty="0" err="1"/>
              <a:t>finanţată</a:t>
            </a:r>
            <a:r>
              <a:rPr lang="ro-RO" sz="3600" dirty="0"/>
              <a:t> entitatea; </a:t>
            </a:r>
            <a:r>
              <a:rPr lang="ro-RO" sz="3600" dirty="0" err="1"/>
              <a:t>şi</a:t>
            </a:r>
            <a:endParaRPr lang="en-GB" sz="3600" dirty="0"/>
          </a:p>
          <a:p>
            <a:pPr lvl="1"/>
            <a:r>
              <a:rPr lang="ro-RO" sz="3600" dirty="0"/>
              <a:t>Obiectivele </a:t>
            </a:r>
            <a:r>
              <a:rPr lang="ro-RO" sz="3600" dirty="0" err="1"/>
              <a:t>şi</a:t>
            </a:r>
            <a:r>
              <a:rPr lang="ro-RO" sz="3600" dirty="0"/>
              <a:t> strategiile </a:t>
            </a:r>
            <a:r>
              <a:rPr lang="ro-RO" sz="3600" dirty="0" err="1"/>
              <a:t>entităţii</a:t>
            </a:r>
            <a:r>
              <a:rPr lang="ro-RO" sz="3600" dirty="0"/>
              <a:t>;</a:t>
            </a:r>
            <a:endParaRPr lang="en-GB" sz="3600" dirty="0"/>
          </a:p>
          <a:p>
            <a:r>
              <a:rPr lang="ro-RO" sz="3600" dirty="0"/>
              <a:t>Sistemele contabile </a:t>
            </a:r>
            <a:r>
              <a:rPr lang="ro-RO" sz="3600" dirty="0" err="1"/>
              <a:t>şi</a:t>
            </a:r>
            <a:r>
              <a:rPr lang="ro-RO" sz="3600" dirty="0"/>
              <a:t> înregistrările contabile ale </a:t>
            </a:r>
            <a:r>
              <a:rPr lang="ro-RO" sz="3600" dirty="0" err="1"/>
              <a:t>entităţii</a:t>
            </a:r>
            <a:r>
              <a:rPr lang="ro-RO" sz="3600" dirty="0"/>
              <a:t>; </a:t>
            </a:r>
            <a:r>
              <a:rPr lang="ro-RO" sz="3600" dirty="0" err="1"/>
              <a:t>şi</a:t>
            </a:r>
            <a:r>
              <a:rPr lang="ro-RO" sz="3600" dirty="0"/>
              <a:t> </a:t>
            </a:r>
            <a:endParaRPr lang="en-GB" sz="3600" dirty="0"/>
          </a:p>
          <a:p>
            <a:r>
              <a:rPr lang="ro-RO" sz="3600" dirty="0"/>
              <a:t>Selectarea </a:t>
            </a:r>
            <a:r>
              <a:rPr lang="ro-RO" sz="3600" dirty="0" err="1"/>
              <a:t>şi</a:t>
            </a:r>
            <a:r>
              <a:rPr lang="ro-RO" sz="3600" dirty="0"/>
              <a:t> aplicarea politicilor contabile de către entitate.</a:t>
            </a:r>
            <a:endParaRPr lang="en-GB" sz="3600" dirty="0"/>
          </a:p>
        </p:txBody>
      </p:sp>
    </p:spTree>
    <p:extLst>
      <p:ext uri="{BB962C8B-B14F-4D97-AF65-F5344CB8AC3E}">
        <p14:creationId xmlns:p14="http://schemas.microsoft.com/office/powerpoint/2010/main" val="4947472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70ED-E0A0-4A94-ADAB-E0E2D43E3452}"/>
              </a:ext>
            </a:extLst>
          </p:cNvPr>
          <p:cNvSpPr>
            <a:spLocks noGrp="1"/>
          </p:cNvSpPr>
          <p:nvPr>
            <p:ph type="title"/>
          </p:nvPr>
        </p:nvSpPr>
        <p:spPr/>
        <p:txBody>
          <a:bodyPr>
            <a:normAutofit/>
          </a:bodyPr>
          <a:lstStyle/>
          <a:p>
            <a:r>
              <a:rPr lang="en-US" sz="5200" b="1" dirty="0" err="1"/>
              <a:t>Concret</a:t>
            </a:r>
            <a:r>
              <a:rPr lang="en-US" sz="5200" b="1" dirty="0"/>
              <a:t>: </a:t>
            </a:r>
            <a:r>
              <a:rPr lang="en-US" sz="5200" b="1" dirty="0" err="1"/>
              <a:t>Intelegerea</a:t>
            </a:r>
            <a:r>
              <a:rPr lang="en-US" sz="5200" b="1" dirty="0"/>
              <a:t> </a:t>
            </a:r>
            <a:r>
              <a:rPr lang="en-US" sz="5200" b="1" dirty="0" err="1"/>
              <a:t>si</a:t>
            </a:r>
            <a:r>
              <a:rPr lang="en-US" sz="5200" b="1" dirty="0"/>
              <a:t> </a:t>
            </a:r>
            <a:r>
              <a:rPr lang="en-US" sz="5200" b="1" dirty="0" err="1"/>
              <a:t>cunoasterea</a:t>
            </a:r>
            <a:r>
              <a:rPr lang="en-US" sz="5200" b="1" dirty="0"/>
              <a:t> </a:t>
            </a:r>
            <a:r>
              <a:rPr lang="en-US" sz="5200" b="1" dirty="0" err="1"/>
              <a:t>clientului</a:t>
            </a:r>
            <a:endParaRPr lang="en-GB" sz="5200" b="1" dirty="0"/>
          </a:p>
        </p:txBody>
      </p:sp>
      <p:sp>
        <p:nvSpPr>
          <p:cNvPr id="3" name="Content Placeholder 2">
            <a:extLst>
              <a:ext uri="{FF2B5EF4-FFF2-40B4-BE49-F238E27FC236}">
                <a16:creationId xmlns:a16="http://schemas.microsoft.com/office/drawing/2014/main" id="{2505CE8D-72F6-40CB-AEC8-EEF88E49EBD6}"/>
              </a:ext>
            </a:extLst>
          </p:cNvPr>
          <p:cNvSpPr>
            <a:spLocks noGrp="1"/>
          </p:cNvSpPr>
          <p:nvPr>
            <p:ph idx="1"/>
          </p:nvPr>
        </p:nvSpPr>
        <p:spPr/>
        <p:txBody>
          <a:bodyPr>
            <a:noAutofit/>
          </a:bodyPr>
          <a:lstStyle/>
          <a:p>
            <a:pPr lvl="1" algn="just">
              <a:lnSpc>
                <a:spcPct val="120000"/>
              </a:lnSpc>
              <a:spcBef>
                <a:spcPts val="0"/>
              </a:spcBef>
            </a:pPr>
            <a:r>
              <a:rPr lang="ro-RO" sz="3600" dirty="0"/>
              <a:t>Dimensiunea </a:t>
            </a:r>
            <a:r>
              <a:rPr lang="ro-RO" sz="3600" dirty="0" err="1"/>
              <a:t>şi</a:t>
            </a:r>
            <a:r>
              <a:rPr lang="ro-RO" sz="3600" dirty="0"/>
              <a:t> complexitatea </a:t>
            </a:r>
            <a:r>
              <a:rPr lang="ro-RO" sz="3600" dirty="0" err="1"/>
              <a:t>entităţii</a:t>
            </a:r>
            <a:r>
              <a:rPr lang="ro-RO" sz="3600" dirty="0"/>
              <a:t> </a:t>
            </a:r>
            <a:r>
              <a:rPr lang="ro-RO" sz="3600" dirty="0" err="1"/>
              <a:t>şi</a:t>
            </a:r>
            <a:r>
              <a:rPr lang="ro-RO" sz="3600" dirty="0"/>
              <a:t> a </a:t>
            </a:r>
            <a:r>
              <a:rPr lang="ro-RO" sz="3600" dirty="0" err="1"/>
              <a:t>operaţiunilor</a:t>
            </a:r>
            <a:r>
              <a:rPr lang="ro-RO" sz="3600" dirty="0"/>
              <a:t> sale.</a:t>
            </a:r>
            <a:endParaRPr lang="en-GB" sz="3600" dirty="0"/>
          </a:p>
          <a:p>
            <a:pPr lvl="1" algn="just">
              <a:lnSpc>
                <a:spcPct val="120000"/>
              </a:lnSpc>
              <a:spcBef>
                <a:spcPts val="0"/>
              </a:spcBef>
            </a:pPr>
            <a:r>
              <a:rPr lang="ro-RO" sz="3600" dirty="0"/>
              <a:t>Complexitatea cadrului de raportare financiară.</a:t>
            </a:r>
            <a:endParaRPr lang="en-GB" sz="3600" dirty="0"/>
          </a:p>
          <a:p>
            <a:pPr lvl="1" algn="just">
              <a:lnSpc>
                <a:spcPct val="120000"/>
              </a:lnSpc>
              <a:spcBef>
                <a:spcPts val="0"/>
              </a:spcBef>
            </a:pPr>
            <a:r>
              <a:rPr lang="ro-RO" sz="3600" dirty="0" err="1"/>
              <a:t>Obligaţiile</a:t>
            </a:r>
            <a:r>
              <a:rPr lang="ro-RO" sz="3600" dirty="0"/>
              <a:t> sau </a:t>
            </a:r>
            <a:r>
              <a:rPr lang="ro-RO" sz="3600" dirty="0" err="1"/>
              <a:t>cerinţele</a:t>
            </a:r>
            <a:r>
              <a:rPr lang="ro-RO" sz="3600" dirty="0"/>
              <a:t> de raportare financiară ale </a:t>
            </a:r>
            <a:r>
              <a:rPr lang="ro-RO" sz="3600" dirty="0" err="1"/>
              <a:t>entităţii</a:t>
            </a:r>
            <a:r>
              <a:rPr lang="ro-RO" sz="3600" dirty="0"/>
              <a:t>, dacă acestea sunt prevăzute de legi sau reglementări aplicabile, de prevederile unui contract sau altă formă de acord cu o parte </a:t>
            </a:r>
            <a:r>
              <a:rPr lang="ro-RO" sz="3600" dirty="0" err="1"/>
              <a:t>terţă</a:t>
            </a:r>
            <a:r>
              <a:rPr lang="ro-RO" sz="3600" dirty="0"/>
              <a:t>, sau în contextul unor aranjamente voluntare de raportare financiară.</a:t>
            </a:r>
            <a:endParaRPr lang="en-GB" sz="3600" dirty="0"/>
          </a:p>
          <a:p>
            <a:pPr lvl="1" algn="just">
              <a:lnSpc>
                <a:spcPct val="120000"/>
              </a:lnSpc>
              <a:spcBef>
                <a:spcPts val="0"/>
              </a:spcBef>
            </a:pPr>
            <a:r>
              <a:rPr lang="ro-RO" sz="3600" dirty="0"/>
              <a:t>Nivelul de dezvoltare al structurii de conducere </a:t>
            </a:r>
            <a:r>
              <a:rPr lang="ro-RO" sz="3600" dirty="0" err="1"/>
              <a:t>şi</a:t>
            </a:r>
            <a:r>
              <a:rPr lang="ro-RO" sz="3600" dirty="0"/>
              <a:t> </a:t>
            </a:r>
            <a:r>
              <a:rPr lang="ro-RO" sz="3600" dirty="0" err="1"/>
              <a:t>guvernanţă</a:t>
            </a:r>
            <a:r>
              <a:rPr lang="ro-RO" sz="3600" dirty="0"/>
              <a:t> a </a:t>
            </a:r>
            <a:r>
              <a:rPr lang="ro-RO" sz="3600" dirty="0" err="1"/>
              <a:t>entităţii</a:t>
            </a:r>
            <a:r>
              <a:rPr lang="ro-RO" sz="3600" dirty="0"/>
              <a:t>, cu privire la gestionarea </a:t>
            </a:r>
            <a:r>
              <a:rPr lang="ro-RO" sz="3600" dirty="0" err="1"/>
              <a:t>şi</a:t>
            </a:r>
            <a:r>
              <a:rPr lang="ro-RO" sz="3600" dirty="0"/>
              <a:t> supravegherea înregistrărilor contabile </a:t>
            </a:r>
            <a:r>
              <a:rPr lang="ro-RO" sz="3600" dirty="0" err="1"/>
              <a:t>şi</a:t>
            </a:r>
            <a:r>
              <a:rPr lang="ro-RO" sz="3600" dirty="0"/>
              <a:t> sistemelor de raportare financiară ale </a:t>
            </a:r>
            <a:r>
              <a:rPr lang="ro-RO" sz="3600" dirty="0" err="1"/>
              <a:t>entităţii</a:t>
            </a:r>
            <a:r>
              <a:rPr lang="ro-RO" sz="3600" dirty="0"/>
              <a:t>, care stau la baza întocmirii </a:t>
            </a:r>
            <a:r>
              <a:rPr lang="ro-RO" sz="3600" dirty="0" err="1"/>
              <a:t>informaţiilor</a:t>
            </a:r>
            <a:r>
              <a:rPr lang="ro-RO" sz="3600" dirty="0"/>
              <a:t> financiare de către entitate.</a:t>
            </a:r>
            <a:endParaRPr lang="en-GB" sz="3600" dirty="0"/>
          </a:p>
          <a:p>
            <a:pPr lvl="1" algn="just">
              <a:lnSpc>
                <a:spcPct val="120000"/>
              </a:lnSpc>
              <a:spcBef>
                <a:spcPts val="0"/>
              </a:spcBef>
            </a:pPr>
            <a:r>
              <a:rPr lang="ro-RO" sz="3600" dirty="0"/>
              <a:t>Nivelul de dezvoltare </a:t>
            </a:r>
            <a:r>
              <a:rPr lang="ro-RO" sz="3600" dirty="0" err="1"/>
              <a:t>şi</a:t>
            </a:r>
            <a:r>
              <a:rPr lang="ro-RO" sz="3600" dirty="0"/>
              <a:t> complexitate al sistemelor financiar-contabile </a:t>
            </a:r>
            <a:r>
              <a:rPr lang="ro-RO" sz="3600" dirty="0" err="1"/>
              <a:t>şi</a:t>
            </a:r>
            <a:r>
              <a:rPr lang="ro-RO" sz="3600" dirty="0"/>
              <a:t> de raportare ale </a:t>
            </a:r>
            <a:r>
              <a:rPr lang="ro-RO" sz="3600" dirty="0" err="1"/>
              <a:t>entităţii</a:t>
            </a:r>
            <a:r>
              <a:rPr lang="ro-RO" sz="3600" dirty="0"/>
              <a:t> </a:t>
            </a:r>
            <a:r>
              <a:rPr lang="ro-RO" sz="3600" dirty="0" err="1"/>
              <a:t>şi</a:t>
            </a:r>
            <a:r>
              <a:rPr lang="ro-RO" sz="3600" dirty="0"/>
              <a:t> controalele aferente.</a:t>
            </a:r>
            <a:endParaRPr lang="en-GB" sz="3600" dirty="0"/>
          </a:p>
          <a:p>
            <a:pPr lvl="1" algn="just">
              <a:lnSpc>
                <a:spcPct val="120000"/>
              </a:lnSpc>
              <a:spcBef>
                <a:spcPts val="0"/>
              </a:spcBef>
            </a:pPr>
            <a:r>
              <a:rPr lang="ro-RO" sz="3600" dirty="0"/>
              <a:t>Natura activelor, datoriilor, veniturilor </a:t>
            </a:r>
            <a:r>
              <a:rPr lang="ro-RO" sz="3600" dirty="0" err="1"/>
              <a:t>şi</a:t>
            </a:r>
            <a:r>
              <a:rPr lang="ro-RO" sz="3600" dirty="0"/>
              <a:t> cheltuielilor </a:t>
            </a:r>
            <a:r>
              <a:rPr lang="ro-RO" sz="3600" dirty="0" err="1"/>
              <a:t>entităţii</a:t>
            </a:r>
            <a:r>
              <a:rPr lang="ro-RO" sz="3600" dirty="0"/>
              <a:t>.</a:t>
            </a:r>
            <a:endParaRPr lang="en-GB" sz="3600" dirty="0"/>
          </a:p>
          <a:p>
            <a:pPr>
              <a:lnSpc>
                <a:spcPct val="120000"/>
              </a:lnSpc>
              <a:spcBef>
                <a:spcPts val="0"/>
              </a:spcBef>
            </a:pPr>
            <a:endParaRPr lang="en-GB" sz="2900" dirty="0"/>
          </a:p>
        </p:txBody>
      </p:sp>
    </p:spTree>
    <p:extLst>
      <p:ext uri="{BB962C8B-B14F-4D97-AF65-F5344CB8AC3E}">
        <p14:creationId xmlns:p14="http://schemas.microsoft.com/office/powerpoint/2010/main" val="403948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Aplic</a:t>
            </a:r>
            <a:r>
              <a:rPr lang="en-US" b="1" dirty="0"/>
              <a:t> </a:t>
            </a:r>
            <a:r>
              <a:rPr lang="en-US" b="1" dirty="0" err="1"/>
              <a:t>rationamentul</a:t>
            </a:r>
            <a:r>
              <a:rPr lang="en-US" b="1" dirty="0"/>
              <a:t> </a:t>
            </a:r>
            <a:r>
              <a:rPr lang="en-US" b="1" dirty="0" err="1"/>
              <a:t>profesional</a:t>
            </a:r>
            <a:r>
              <a:rPr lang="ro-RO" b="1" dirty="0"/>
              <a:t>:</a:t>
            </a:r>
          </a:p>
        </p:txBody>
      </p:sp>
      <p:sp>
        <p:nvSpPr>
          <p:cNvPr id="3" name="Content Placeholder 2"/>
          <p:cNvSpPr>
            <a:spLocks noGrp="1"/>
          </p:cNvSpPr>
          <p:nvPr>
            <p:ph idx="1"/>
          </p:nvPr>
        </p:nvSpPr>
        <p:spPr/>
        <p:txBody>
          <a:bodyPr>
            <a:normAutofit/>
          </a:bodyPr>
          <a:lstStyle/>
          <a:p>
            <a:r>
              <a:rPr lang="en-US" sz="4400" dirty="0" err="1"/>
              <a:t>Pentru</a:t>
            </a:r>
            <a:r>
              <a:rPr lang="en-US" sz="4400" dirty="0"/>
              <a:t> a decide </a:t>
            </a:r>
            <a:r>
              <a:rPr lang="en-US" sz="4400" dirty="0" err="1"/>
              <a:t>daca</a:t>
            </a:r>
            <a:r>
              <a:rPr lang="en-US" sz="4400" dirty="0"/>
              <a:t> </a:t>
            </a:r>
            <a:r>
              <a:rPr lang="en-US" sz="4400" dirty="0" err="1"/>
              <a:t>sa</a:t>
            </a:r>
            <a:r>
              <a:rPr lang="en-US" sz="4400" dirty="0"/>
              <a:t> accept </a:t>
            </a:r>
            <a:r>
              <a:rPr lang="en-US" sz="4400" dirty="0" err="1"/>
              <a:t>sau</a:t>
            </a:r>
            <a:r>
              <a:rPr lang="en-US" sz="4400" dirty="0"/>
              <a:t> nu o </a:t>
            </a:r>
            <a:r>
              <a:rPr lang="en-US" sz="4400" dirty="0" err="1"/>
              <a:t>anumita</a:t>
            </a:r>
            <a:r>
              <a:rPr lang="en-US" sz="4400" dirty="0"/>
              <a:t> </a:t>
            </a:r>
            <a:r>
              <a:rPr lang="en-US" sz="4400" dirty="0" err="1"/>
              <a:t>misiune</a:t>
            </a:r>
            <a:endParaRPr lang="en-US" sz="4400" dirty="0"/>
          </a:p>
          <a:p>
            <a:r>
              <a:rPr lang="en-US" sz="4400" dirty="0" err="1"/>
              <a:t>Pentru</a:t>
            </a:r>
            <a:r>
              <a:rPr lang="en-US" sz="4400" dirty="0"/>
              <a:t> a decide </a:t>
            </a:r>
            <a:r>
              <a:rPr lang="en-US" sz="4400" dirty="0" err="1"/>
              <a:t>ce</a:t>
            </a:r>
            <a:r>
              <a:rPr lang="en-US" sz="4400" dirty="0"/>
              <a:t> </a:t>
            </a:r>
            <a:r>
              <a:rPr lang="en-US" sz="4400" dirty="0" err="1"/>
              <a:t>proceduri</a:t>
            </a:r>
            <a:r>
              <a:rPr lang="en-US" sz="4400" dirty="0"/>
              <a:t> </a:t>
            </a:r>
            <a:r>
              <a:rPr lang="en-US" sz="4400" dirty="0" err="1"/>
              <a:t>si</a:t>
            </a:r>
            <a:r>
              <a:rPr lang="en-US" sz="4400" dirty="0"/>
              <a:t> </a:t>
            </a:r>
            <a:r>
              <a:rPr lang="en-US" sz="4400" dirty="0" err="1"/>
              <a:t>investigatii</a:t>
            </a:r>
            <a:r>
              <a:rPr lang="en-US" sz="4400" dirty="0"/>
              <a:t> </a:t>
            </a:r>
            <a:r>
              <a:rPr lang="en-US" sz="4400" dirty="0" err="1"/>
              <a:t>sa</a:t>
            </a:r>
            <a:r>
              <a:rPr lang="en-US" sz="4400" dirty="0"/>
              <a:t> </a:t>
            </a:r>
            <a:r>
              <a:rPr lang="en-US" sz="4400" dirty="0" err="1"/>
              <a:t>aplic</a:t>
            </a:r>
            <a:r>
              <a:rPr lang="en-US" sz="4400" dirty="0"/>
              <a:t> (</a:t>
            </a:r>
            <a:r>
              <a:rPr lang="en-US" sz="4400" dirty="0" err="1"/>
              <a:t>utilizez</a:t>
            </a:r>
            <a:r>
              <a:rPr lang="en-US" sz="4400" dirty="0"/>
              <a:t>) pe </a:t>
            </a:r>
            <a:r>
              <a:rPr lang="en-US" sz="4400" dirty="0" err="1"/>
              <a:t>parcursul</a:t>
            </a:r>
            <a:r>
              <a:rPr lang="en-US" sz="4400" dirty="0"/>
              <a:t> </a:t>
            </a:r>
            <a:r>
              <a:rPr lang="en-US" sz="4400" dirty="0" err="1"/>
              <a:t>misiunii</a:t>
            </a:r>
            <a:endParaRPr lang="en-US" sz="4400" dirty="0"/>
          </a:p>
          <a:p>
            <a:r>
              <a:rPr lang="en-US" sz="4400" dirty="0" err="1"/>
              <a:t>Pentru</a:t>
            </a:r>
            <a:r>
              <a:rPr lang="en-US" sz="4400" dirty="0"/>
              <a:t> a decide </a:t>
            </a:r>
            <a:r>
              <a:rPr lang="en-US" sz="4400" dirty="0" err="1"/>
              <a:t>intinderea</a:t>
            </a:r>
            <a:r>
              <a:rPr lang="en-US" sz="4400" dirty="0"/>
              <a:t> </a:t>
            </a:r>
            <a:r>
              <a:rPr lang="en-US" sz="4400" dirty="0" err="1"/>
              <a:t>procedurilor</a:t>
            </a:r>
            <a:r>
              <a:rPr lang="en-US" sz="4400" dirty="0"/>
              <a:t> </a:t>
            </a:r>
            <a:r>
              <a:rPr lang="en-US" sz="4400" dirty="0" err="1"/>
              <a:t>aplicate</a:t>
            </a:r>
            <a:endParaRPr lang="en-US" sz="4400" dirty="0"/>
          </a:p>
          <a:p>
            <a:r>
              <a:rPr lang="en-US" sz="4400" dirty="0" err="1"/>
              <a:t>Pentru</a:t>
            </a:r>
            <a:r>
              <a:rPr lang="en-US" sz="4400" dirty="0"/>
              <a:t> a decide </a:t>
            </a:r>
            <a:r>
              <a:rPr lang="en-US" sz="4400" dirty="0" err="1"/>
              <a:t>daca</a:t>
            </a:r>
            <a:r>
              <a:rPr lang="en-US" sz="4400" dirty="0"/>
              <a:t> </a:t>
            </a:r>
            <a:r>
              <a:rPr lang="en-US" sz="4400" dirty="0" err="1"/>
              <a:t>politicile</a:t>
            </a:r>
            <a:r>
              <a:rPr lang="en-US" sz="4400" dirty="0"/>
              <a:t> </a:t>
            </a:r>
            <a:r>
              <a:rPr lang="en-US" sz="4400" dirty="0" err="1"/>
              <a:t>contabile</a:t>
            </a:r>
            <a:r>
              <a:rPr lang="en-US" sz="4400" dirty="0"/>
              <a:t> </a:t>
            </a:r>
            <a:r>
              <a:rPr lang="en-US" sz="4400" dirty="0" err="1"/>
              <a:t>adoptate</a:t>
            </a:r>
            <a:r>
              <a:rPr lang="en-US" sz="4400" dirty="0"/>
              <a:t> de client sunt </a:t>
            </a:r>
            <a:r>
              <a:rPr lang="en-US" sz="4400" dirty="0" err="1"/>
              <a:t>rezonabile</a:t>
            </a:r>
            <a:endParaRPr lang="en-US" sz="4400" dirty="0"/>
          </a:p>
          <a:p>
            <a:r>
              <a:rPr lang="en-US" sz="4400" dirty="0" err="1"/>
              <a:t>Pentru</a:t>
            </a:r>
            <a:r>
              <a:rPr lang="en-US" sz="4400" dirty="0"/>
              <a:t> a decide </a:t>
            </a:r>
            <a:r>
              <a:rPr lang="en-US" sz="4400" dirty="0" err="1"/>
              <a:t>daca</a:t>
            </a:r>
            <a:r>
              <a:rPr lang="en-US" sz="4400" dirty="0"/>
              <a:t> </a:t>
            </a:r>
            <a:r>
              <a:rPr lang="en-US" sz="4400" dirty="0" err="1"/>
              <a:t>denaturarile</a:t>
            </a:r>
            <a:r>
              <a:rPr lang="en-US" sz="4400" dirty="0"/>
              <a:t> </a:t>
            </a:r>
            <a:r>
              <a:rPr lang="en-US" sz="4400" dirty="0" err="1"/>
              <a:t>identificate</a:t>
            </a:r>
            <a:r>
              <a:rPr lang="en-US" sz="4400" dirty="0"/>
              <a:t> </a:t>
            </a:r>
            <a:r>
              <a:rPr lang="en-US" sz="4400" dirty="0" err="1"/>
              <a:t>sunt</a:t>
            </a:r>
            <a:r>
              <a:rPr lang="en-US" sz="4400" dirty="0"/>
              <a:t> </a:t>
            </a:r>
            <a:r>
              <a:rPr lang="en-US" sz="4400" dirty="0" err="1"/>
              <a:t>semnificative</a:t>
            </a:r>
            <a:endParaRPr lang="en-US" sz="4400" dirty="0"/>
          </a:p>
          <a:p>
            <a:r>
              <a:rPr lang="en-US" sz="4400" dirty="0" err="1"/>
              <a:t>Pentru</a:t>
            </a:r>
            <a:r>
              <a:rPr lang="en-US" sz="4400" dirty="0"/>
              <a:t> a decide </a:t>
            </a:r>
            <a:r>
              <a:rPr lang="en-US" sz="4400" dirty="0" err="1"/>
              <a:t>ajustarile</a:t>
            </a:r>
            <a:r>
              <a:rPr lang="en-US" sz="4400" dirty="0"/>
              <a:t> care se </a:t>
            </a:r>
            <a:r>
              <a:rPr lang="en-US" sz="4400" dirty="0" err="1"/>
              <a:t>impun</a:t>
            </a:r>
            <a:r>
              <a:rPr lang="en-US" sz="4400" dirty="0"/>
              <a:t> </a:t>
            </a:r>
            <a:r>
              <a:rPr lang="en-US" sz="4400" dirty="0" err="1"/>
              <a:t>intr</a:t>
            </a:r>
            <a:r>
              <a:rPr lang="en-US" sz="4400" dirty="0"/>
              <a:t>-o </a:t>
            </a:r>
            <a:r>
              <a:rPr lang="en-US" sz="4400" dirty="0" err="1"/>
              <a:t>situatie</a:t>
            </a:r>
            <a:endParaRPr lang="en-US" sz="4400" dirty="0"/>
          </a:p>
          <a:p>
            <a:r>
              <a:rPr lang="en-US" sz="4400" dirty="0" err="1"/>
              <a:t>Pentru</a:t>
            </a:r>
            <a:r>
              <a:rPr lang="en-US" sz="4400" dirty="0"/>
              <a:t> a decide </a:t>
            </a:r>
            <a:r>
              <a:rPr lang="en-US" sz="4400" dirty="0" err="1"/>
              <a:t>tipul</a:t>
            </a:r>
            <a:r>
              <a:rPr lang="en-US" sz="4400" dirty="0"/>
              <a:t> de </a:t>
            </a:r>
            <a:r>
              <a:rPr lang="en-US" sz="4400" dirty="0" err="1"/>
              <a:t>raport</a:t>
            </a:r>
            <a:r>
              <a:rPr lang="en-US" sz="4400" dirty="0"/>
              <a:t> </a:t>
            </a:r>
            <a:r>
              <a:rPr lang="en-US" sz="4400" dirty="0" err="1"/>
              <a:t>pe</a:t>
            </a:r>
            <a:r>
              <a:rPr lang="en-US" sz="4400" dirty="0"/>
              <a:t> care </a:t>
            </a:r>
            <a:r>
              <a:rPr lang="en-US" sz="4400" dirty="0" err="1"/>
              <a:t>il</a:t>
            </a:r>
            <a:r>
              <a:rPr lang="en-US" sz="4400" dirty="0"/>
              <a:t> </a:t>
            </a:r>
            <a:r>
              <a:rPr lang="en-US" sz="4400" dirty="0" err="1"/>
              <a:t>voi</a:t>
            </a:r>
            <a:r>
              <a:rPr lang="en-US" sz="4400" dirty="0"/>
              <a:t> </a:t>
            </a:r>
            <a:r>
              <a:rPr lang="en-US" sz="4400" dirty="0" err="1"/>
              <a:t>redacta</a:t>
            </a:r>
            <a:endParaRPr lang="ro-RO" sz="4400" dirty="0"/>
          </a:p>
        </p:txBody>
      </p:sp>
      <p:pic>
        <p:nvPicPr>
          <p:cNvPr id="6" name="Picture 5"/>
          <p:cNvPicPr>
            <a:picLocks noChangeAspect="1"/>
          </p:cNvPicPr>
          <p:nvPr/>
        </p:nvPicPr>
        <p:blipFill>
          <a:blip r:embed="rId2" cstate="print"/>
          <a:stretch>
            <a:fillRect/>
          </a:stretch>
        </p:blipFill>
        <p:spPr>
          <a:xfrm>
            <a:off x="14173200" y="6362700"/>
            <a:ext cx="3421518" cy="2997941"/>
          </a:xfrm>
          <a:prstGeom prst="rect">
            <a:avLst/>
          </a:prstGeom>
        </p:spPr>
      </p:pic>
    </p:spTree>
    <p:extLst>
      <p:ext uri="{BB962C8B-B14F-4D97-AF65-F5344CB8AC3E}">
        <p14:creationId xmlns:p14="http://schemas.microsoft.com/office/powerpoint/2010/main" val="16522989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3CED-11C9-4924-BE83-8F15DE397271}"/>
              </a:ext>
            </a:extLst>
          </p:cNvPr>
          <p:cNvSpPr>
            <a:spLocks noGrp="1"/>
          </p:cNvSpPr>
          <p:nvPr>
            <p:ph type="title"/>
          </p:nvPr>
        </p:nvSpPr>
        <p:spPr/>
        <p:txBody>
          <a:bodyPr>
            <a:normAutofit/>
          </a:bodyPr>
          <a:lstStyle/>
          <a:p>
            <a:r>
              <a:rPr lang="ro-RO" b="1" dirty="0"/>
              <a:t>3. Conceperea </a:t>
            </a:r>
            <a:r>
              <a:rPr lang="ro-RO" b="1" dirty="0" err="1"/>
              <a:t>şi</a:t>
            </a:r>
            <a:r>
              <a:rPr lang="ro-RO" b="1" dirty="0"/>
              <a:t> efectuarea procedurilor </a:t>
            </a:r>
            <a:endParaRPr lang="en-GB" dirty="0"/>
          </a:p>
        </p:txBody>
      </p:sp>
      <p:sp>
        <p:nvSpPr>
          <p:cNvPr id="3" name="Content Placeholder 2">
            <a:extLst>
              <a:ext uri="{FF2B5EF4-FFF2-40B4-BE49-F238E27FC236}">
                <a16:creationId xmlns:a16="http://schemas.microsoft.com/office/drawing/2014/main" id="{DF6DDCD0-4F34-4790-8F98-69DD870F77AE}"/>
              </a:ext>
            </a:extLst>
          </p:cNvPr>
          <p:cNvSpPr>
            <a:spLocks noGrp="1"/>
          </p:cNvSpPr>
          <p:nvPr>
            <p:ph idx="1"/>
          </p:nvPr>
        </p:nvSpPr>
        <p:spPr/>
        <p:txBody>
          <a:bodyPr>
            <a:normAutofit/>
          </a:bodyPr>
          <a:lstStyle/>
          <a:p>
            <a:r>
              <a:rPr lang="ro-RO" dirty="0"/>
              <a:t> </a:t>
            </a:r>
            <a:r>
              <a:rPr lang="ro-RO" sz="5000" dirty="0"/>
              <a:t>Pentru a </a:t>
            </a:r>
            <a:r>
              <a:rPr lang="ro-RO" sz="5000" dirty="0" err="1"/>
              <a:t>obţine</a:t>
            </a:r>
            <a:r>
              <a:rPr lang="ro-RO" sz="5000" dirty="0"/>
              <a:t> probe </a:t>
            </a:r>
            <a:r>
              <a:rPr lang="ro-RO" sz="5000" b="1" dirty="0">
                <a:solidFill>
                  <a:srgbClr val="FF0000"/>
                </a:solidFill>
              </a:rPr>
              <a:t>suficiente </a:t>
            </a:r>
            <a:r>
              <a:rPr lang="ro-RO" sz="5000" b="1" dirty="0" err="1">
                <a:solidFill>
                  <a:srgbClr val="FF0000"/>
                </a:solidFill>
              </a:rPr>
              <a:t>şi</a:t>
            </a:r>
            <a:r>
              <a:rPr lang="ro-RO" sz="5000" b="1" dirty="0">
                <a:solidFill>
                  <a:srgbClr val="FF0000"/>
                </a:solidFill>
              </a:rPr>
              <a:t> adecvate </a:t>
            </a:r>
            <a:r>
              <a:rPr lang="ro-RO" sz="5000" dirty="0"/>
              <a:t>ca bază pentru o concluzie pe marginea </a:t>
            </a:r>
            <a:r>
              <a:rPr lang="ro-RO" sz="5000" dirty="0" err="1"/>
              <a:t>situaţiilor</a:t>
            </a:r>
            <a:r>
              <a:rPr lang="ro-RO" sz="5000" dirty="0"/>
              <a:t> financiare ca întreg, </a:t>
            </a:r>
            <a:r>
              <a:rPr lang="ro-RO" sz="5000" b="1" dirty="0"/>
              <a:t>practicianul trebuie să conceapă </a:t>
            </a:r>
            <a:r>
              <a:rPr lang="ro-RO" sz="5000" b="1" dirty="0" err="1"/>
              <a:t>şi</a:t>
            </a:r>
            <a:r>
              <a:rPr lang="ro-RO" sz="5000" b="1" dirty="0"/>
              <a:t> să efectueze intervievări </a:t>
            </a:r>
            <a:r>
              <a:rPr lang="ro-RO" sz="5000" b="1" dirty="0" err="1"/>
              <a:t>şi</a:t>
            </a:r>
            <a:r>
              <a:rPr lang="ro-RO" sz="5000" b="1" dirty="0"/>
              <a:t> proceduri analitice: </a:t>
            </a:r>
            <a:endParaRPr lang="en-GB" sz="2900" dirty="0"/>
          </a:p>
          <a:p>
            <a:pPr lvl="1"/>
            <a:r>
              <a:rPr lang="ro-RO" sz="4300" dirty="0"/>
              <a:t>Care abordează toate elementele semnificative din </a:t>
            </a:r>
            <a:r>
              <a:rPr lang="ro-RO" sz="4300" dirty="0" err="1"/>
              <a:t>situaţiile</a:t>
            </a:r>
            <a:r>
              <a:rPr lang="ro-RO" sz="4300" dirty="0"/>
              <a:t> financiare, inclusiv prezentările; </a:t>
            </a:r>
            <a:r>
              <a:rPr lang="ro-RO" sz="4300" dirty="0" err="1"/>
              <a:t>şi</a:t>
            </a:r>
            <a:r>
              <a:rPr lang="ro-RO" sz="4300" dirty="0"/>
              <a:t> </a:t>
            </a:r>
            <a:endParaRPr lang="en-GB" sz="2900" dirty="0"/>
          </a:p>
          <a:p>
            <a:pPr lvl="1"/>
            <a:r>
              <a:rPr lang="ro-RO" sz="4300" dirty="0"/>
              <a:t>Care se concentrează pe abordarea domeniilor din </a:t>
            </a:r>
            <a:r>
              <a:rPr lang="ro-RO" sz="4300" dirty="0" err="1"/>
              <a:t>situaţiile</a:t>
            </a:r>
            <a:r>
              <a:rPr lang="ro-RO" sz="4300" dirty="0"/>
              <a:t> financiare în care este posibil să apară denaturări semnificative. </a:t>
            </a:r>
            <a:endParaRPr lang="en-GB" sz="2900" dirty="0"/>
          </a:p>
          <a:p>
            <a:endParaRPr lang="en-GB" dirty="0"/>
          </a:p>
        </p:txBody>
      </p:sp>
    </p:spTree>
    <p:extLst>
      <p:ext uri="{BB962C8B-B14F-4D97-AF65-F5344CB8AC3E}">
        <p14:creationId xmlns:p14="http://schemas.microsoft.com/office/powerpoint/2010/main" val="35865637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E04C-0E98-4C49-A51B-A2777E301813}"/>
              </a:ext>
            </a:extLst>
          </p:cNvPr>
          <p:cNvSpPr>
            <a:spLocks noGrp="1"/>
          </p:cNvSpPr>
          <p:nvPr>
            <p:ph type="title"/>
          </p:nvPr>
        </p:nvSpPr>
        <p:spPr/>
        <p:txBody>
          <a:bodyPr/>
          <a:lstStyle/>
          <a:p>
            <a:r>
              <a:rPr lang="en-US" b="1" dirty="0" err="1"/>
              <a:t>Intervievari</a:t>
            </a:r>
            <a:r>
              <a:rPr lang="en-US" b="1" dirty="0"/>
              <a:t> </a:t>
            </a:r>
            <a:r>
              <a:rPr lang="ro-RO" b="1" dirty="0"/>
              <a:t>(</a:t>
            </a:r>
            <a:r>
              <a:rPr lang="en-US" b="1" dirty="0"/>
              <a:t>1</a:t>
            </a:r>
            <a:r>
              <a:rPr lang="ro-RO" b="1" dirty="0"/>
              <a:t>)</a:t>
            </a:r>
            <a:endParaRPr lang="en-GB" b="1" dirty="0"/>
          </a:p>
        </p:txBody>
      </p:sp>
      <p:sp>
        <p:nvSpPr>
          <p:cNvPr id="3" name="Content Placeholder 2">
            <a:extLst>
              <a:ext uri="{FF2B5EF4-FFF2-40B4-BE49-F238E27FC236}">
                <a16:creationId xmlns:a16="http://schemas.microsoft.com/office/drawing/2014/main" id="{1F9CF260-D3B3-4BFA-838D-43CFD2DFEE8C}"/>
              </a:ext>
            </a:extLst>
          </p:cNvPr>
          <p:cNvSpPr>
            <a:spLocks noGrp="1"/>
          </p:cNvSpPr>
          <p:nvPr>
            <p:ph idx="1"/>
          </p:nvPr>
        </p:nvSpPr>
        <p:spPr/>
        <p:txBody>
          <a:bodyPr>
            <a:noAutofit/>
          </a:bodyPr>
          <a:lstStyle/>
          <a:p>
            <a:pPr lvl="0"/>
            <a:r>
              <a:rPr lang="en-US" sz="3600" dirty="0"/>
              <a:t>Cum </a:t>
            </a:r>
            <a:r>
              <a:rPr lang="ro-RO" sz="3600" dirty="0"/>
              <a:t>efectuează conducerea</a:t>
            </a:r>
            <a:r>
              <a:rPr lang="en-US" sz="3600" dirty="0"/>
              <a:t> </a:t>
            </a:r>
            <a:r>
              <a:rPr lang="ro-RO" sz="3600" dirty="0"/>
              <a:t>estimările contabile semnificative prevăzute de cadrul de raportare financiară aplicabil;</a:t>
            </a:r>
            <a:endParaRPr lang="en-GB" sz="3600" dirty="0"/>
          </a:p>
          <a:p>
            <a:pPr lvl="0"/>
            <a:r>
              <a:rPr lang="ro-RO" sz="3600" dirty="0"/>
              <a:t>Identificarea părţilor afiliate</a:t>
            </a:r>
            <a:r>
              <a:rPr lang="en-US" sz="3600" dirty="0"/>
              <a:t>, </a:t>
            </a:r>
            <a:r>
              <a:rPr lang="en-US" sz="3600" dirty="0" err="1"/>
              <a:t>contextului</a:t>
            </a:r>
            <a:r>
              <a:rPr lang="ro-RO" sz="3600" dirty="0"/>
              <a:t> </a:t>
            </a:r>
            <a:r>
              <a:rPr lang="ro-RO" sz="3600" dirty="0" err="1"/>
              <a:t>şi</a:t>
            </a:r>
            <a:r>
              <a:rPr lang="ro-RO" sz="3600" dirty="0"/>
              <a:t> a </a:t>
            </a:r>
            <a:r>
              <a:rPr lang="ro-RO" sz="3600" dirty="0" err="1"/>
              <a:t>tranzacţiilor</a:t>
            </a:r>
            <a:r>
              <a:rPr lang="ro-RO" sz="3600" dirty="0"/>
              <a:t> cu </a:t>
            </a:r>
            <a:r>
              <a:rPr lang="ro-RO" sz="3600" dirty="0" err="1"/>
              <a:t>părţile</a:t>
            </a:r>
            <a:r>
              <a:rPr lang="ro-RO" sz="3600" dirty="0"/>
              <a:t> afiliate; </a:t>
            </a:r>
            <a:endParaRPr lang="en-GB" sz="3600" dirty="0"/>
          </a:p>
          <a:p>
            <a:pPr lvl="0"/>
            <a:r>
              <a:rPr lang="ro-RO" sz="3600" dirty="0"/>
              <a:t>Dacă există </a:t>
            </a:r>
            <a:r>
              <a:rPr lang="ro-RO" sz="3600" dirty="0" err="1"/>
              <a:t>tranzacţii</a:t>
            </a:r>
            <a:r>
              <a:rPr lang="ro-RO" sz="3600" dirty="0"/>
              <a:t>, evenimente sau chestiuni semnificative, </a:t>
            </a:r>
            <a:r>
              <a:rPr lang="ro-RO" sz="3600" dirty="0" err="1"/>
              <a:t>neobiş­nuite</a:t>
            </a:r>
            <a:r>
              <a:rPr lang="ro-RO" sz="3600" dirty="0"/>
              <a:t> sau complexe care au afectat sau pot afecta </a:t>
            </a:r>
            <a:r>
              <a:rPr lang="ro-RO" sz="3600" dirty="0" err="1"/>
              <a:t>situaţiile</a:t>
            </a:r>
            <a:r>
              <a:rPr lang="ro-RO" sz="3600" dirty="0"/>
              <a:t> financiare ale </a:t>
            </a:r>
            <a:r>
              <a:rPr lang="ro-RO" sz="3600" dirty="0" err="1"/>
              <a:t>entităţii</a:t>
            </a:r>
            <a:r>
              <a:rPr lang="ro-RO" sz="3600" dirty="0"/>
              <a:t>, inclusiv: </a:t>
            </a:r>
            <a:endParaRPr lang="en-GB" sz="3600" dirty="0"/>
          </a:p>
          <a:p>
            <a:pPr lvl="0"/>
            <a:r>
              <a:rPr lang="ro-RO" sz="3600" dirty="0"/>
              <a:t>Modificările semnificative în </a:t>
            </a:r>
            <a:r>
              <a:rPr lang="ro-RO" sz="3600" dirty="0" err="1"/>
              <a:t>activităţile</a:t>
            </a:r>
            <a:r>
              <a:rPr lang="ro-RO" sz="3600" dirty="0"/>
              <a:t> de afaceri sau comerciale ale </a:t>
            </a:r>
            <a:r>
              <a:rPr lang="ro-RO" sz="3600" dirty="0" err="1"/>
              <a:t>entităţii</a:t>
            </a:r>
            <a:r>
              <a:rPr lang="ro-RO" sz="3600" dirty="0"/>
              <a:t>;</a:t>
            </a:r>
            <a:endParaRPr lang="en-GB" sz="3600" dirty="0"/>
          </a:p>
          <a:p>
            <a:pPr lvl="0"/>
            <a:r>
              <a:rPr lang="ro-RO" sz="3600" dirty="0"/>
              <a:t>Modificările semnificative ale termenilor contractelor care afec­tea­ză semnificativ </a:t>
            </a:r>
            <a:r>
              <a:rPr lang="ro-RO" sz="3600" dirty="0" err="1"/>
              <a:t>situaţiile</a:t>
            </a:r>
            <a:r>
              <a:rPr lang="ro-RO" sz="3600" dirty="0"/>
              <a:t> financiare, inclusiv </a:t>
            </a:r>
            <a:r>
              <a:rPr lang="en-US" sz="3600" dirty="0"/>
              <a:t>ale </a:t>
            </a:r>
            <a:r>
              <a:rPr lang="en-US" sz="3600" dirty="0" err="1"/>
              <a:t>celor</a:t>
            </a:r>
            <a:r>
              <a:rPr lang="en-US" sz="3600" dirty="0"/>
              <a:t> din </a:t>
            </a:r>
            <a:r>
              <a:rPr lang="ro-RO" sz="3600" dirty="0"/>
              <a:t>contract</a:t>
            </a:r>
            <a:r>
              <a:rPr lang="en-US" sz="3600" dirty="0"/>
              <a:t>e</a:t>
            </a:r>
            <a:r>
              <a:rPr lang="ro-RO" sz="3600" dirty="0"/>
              <a:t>le</a:t>
            </a:r>
            <a:r>
              <a:rPr lang="en-US" sz="3600" dirty="0"/>
              <a:t>/ </a:t>
            </a:r>
            <a:r>
              <a:rPr lang="ro-RO" sz="3600" dirty="0" err="1"/>
              <a:t>convenţiile</a:t>
            </a:r>
            <a:r>
              <a:rPr lang="ro-RO" sz="3600" dirty="0"/>
              <a:t> financiare</a:t>
            </a:r>
            <a:r>
              <a:rPr lang="en-US" sz="3600" dirty="0"/>
              <a:t> /de</a:t>
            </a:r>
            <a:r>
              <a:rPr lang="ro-RO" sz="3600" dirty="0"/>
              <a:t> îndatorare;</a:t>
            </a:r>
            <a:endParaRPr lang="en-GB" sz="3600" dirty="0"/>
          </a:p>
          <a:p>
            <a:pPr lvl="0"/>
            <a:r>
              <a:rPr lang="ro-RO" sz="3600" dirty="0"/>
              <a:t>Înregistrările semnificative în registre sau alte ajustări ale </a:t>
            </a:r>
            <a:r>
              <a:rPr lang="ro-RO" sz="3600" dirty="0" err="1"/>
              <a:t>situaţiilor</a:t>
            </a:r>
            <a:r>
              <a:rPr lang="ro-RO" sz="3600" dirty="0"/>
              <a:t> financiare;</a:t>
            </a:r>
            <a:endParaRPr lang="en-GB" sz="3600" dirty="0"/>
          </a:p>
          <a:p>
            <a:pPr lvl="0"/>
            <a:r>
              <a:rPr lang="ro-RO" sz="3600" dirty="0" err="1"/>
              <a:t>Tranzacţiile</a:t>
            </a:r>
            <a:r>
              <a:rPr lang="ro-RO" sz="3600" dirty="0"/>
              <a:t> semnificative </a:t>
            </a:r>
            <a:r>
              <a:rPr lang="en-US" sz="3600" dirty="0" err="1"/>
              <a:t>raportate</a:t>
            </a:r>
            <a:r>
              <a:rPr lang="en-US" sz="3600" dirty="0"/>
              <a:t> </a:t>
            </a:r>
            <a:r>
              <a:rPr lang="ro-RO" sz="3600" dirty="0"/>
              <a:t>către finalul perioadei de raportare; </a:t>
            </a:r>
            <a:endParaRPr lang="en-GB" sz="3600" dirty="0"/>
          </a:p>
          <a:p>
            <a:pPr lvl="0"/>
            <a:r>
              <a:rPr lang="ro-RO" sz="3600" dirty="0" err="1"/>
              <a:t>Situaţia</a:t>
            </a:r>
            <a:r>
              <a:rPr lang="ro-RO" sz="3600" dirty="0"/>
              <a:t> oricăror denaturări necorectate identificate în cadrul misiunilor anterioare; </a:t>
            </a:r>
            <a:r>
              <a:rPr lang="ro-RO" sz="3600" dirty="0" err="1"/>
              <a:t>şi</a:t>
            </a:r>
            <a:endParaRPr lang="en-GB" sz="3600" dirty="0"/>
          </a:p>
          <a:p>
            <a:pPr lvl="0"/>
            <a:r>
              <a:rPr lang="ro-RO" sz="3600" dirty="0"/>
              <a:t>Efectele sau </a:t>
            </a:r>
            <a:r>
              <a:rPr lang="ro-RO" sz="3600" dirty="0" err="1"/>
              <a:t>implicaţiile</a:t>
            </a:r>
            <a:r>
              <a:rPr lang="ro-RO" sz="3600" dirty="0"/>
              <a:t> posibile ale </a:t>
            </a:r>
            <a:r>
              <a:rPr lang="ro-RO" sz="3600" dirty="0" err="1"/>
              <a:t>tranzac­ţiilor</a:t>
            </a:r>
            <a:r>
              <a:rPr lang="ro-RO" sz="3600" dirty="0"/>
              <a:t> sau </a:t>
            </a:r>
            <a:r>
              <a:rPr lang="ro-RO" sz="3600" dirty="0" err="1"/>
              <a:t>relaţiilor</a:t>
            </a:r>
            <a:r>
              <a:rPr lang="ro-RO" sz="3600" dirty="0"/>
              <a:t> cu </a:t>
            </a:r>
            <a:r>
              <a:rPr lang="ro-RO" sz="3600" dirty="0" err="1"/>
              <a:t>părţile</a:t>
            </a:r>
            <a:r>
              <a:rPr lang="ro-RO" sz="3600" dirty="0"/>
              <a:t> afiliate;</a:t>
            </a:r>
            <a:endParaRPr lang="en-GB" sz="3600" dirty="0"/>
          </a:p>
        </p:txBody>
      </p:sp>
    </p:spTree>
    <p:extLst>
      <p:ext uri="{BB962C8B-B14F-4D97-AF65-F5344CB8AC3E}">
        <p14:creationId xmlns:p14="http://schemas.microsoft.com/office/powerpoint/2010/main" val="30894458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0360-70B4-4AF7-863C-9AFCF2EC1EFD}"/>
              </a:ext>
            </a:extLst>
          </p:cNvPr>
          <p:cNvSpPr>
            <a:spLocks noGrp="1"/>
          </p:cNvSpPr>
          <p:nvPr>
            <p:ph type="title"/>
          </p:nvPr>
        </p:nvSpPr>
        <p:spPr/>
        <p:txBody>
          <a:bodyPr/>
          <a:lstStyle/>
          <a:p>
            <a:r>
              <a:rPr lang="en-US" b="1" dirty="0" err="1"/>
              <a:t>Intervievari</a:t>
            </a:r>
            <a:r>
              <a:rPr lang="ro-RO" b="1" dirty="0"/>
              <a:t> (</a:t>
            </a:r>
            <a:r>
              <a:rPr lang="en-US" b="1" dirty="0"/>
              <a:t>2</a:t>
            </a:r>
            <a:r>
              <a:rPr lang="ro-RO" b="1" dirty="0"/>
              <a:t>)</a:t>
            </a:r>
            <a:endParaRPr lang="en-GB" b="1" dirty="0"/>
          </a:p>
        </p:txBody>
      </p:sp>
      <p:sp>
        <p:nvSpPr>
          <p:cNvPr id="3" name="Content Placeholder 2">
            <a:extLst>
              <a:ext uri="{FF2B5EF4-FFF2-40B4-BE49-F238E27FC236}">
                <a16:creationId xmlns:a16="http://schemas.microsoft.com/office/drawing/2014/main" id="{883C06AC-F5D8-49F4-8A86-99A2934869F3}"/>
              </a:ext>
            </a:extLst>
          </p:cNvPr>
          <p:cNvSpPr>
            <a:spLocks noGrp="1"/>
          </p:cNvSpPr>
          <p:nvPr>
            <p:ph idx="1"/>
          </p:nvPr>
        </p:nvSpPr>
        <p:spPr/>
        <p:txBody>
          <a:bodyPr>
            <a:noAutofit/>
          </a:bodyPr>
          <a:lstStyle/>
          <a:p>
            <a:pPr lvl="0"/>
            <a:r>
              <a:rPr lang="ro-RO" dirty="0" err="1"/>
              <a:t>Existenţa</a:t>
            </a:r>
            <a:r>
              <a:rPr lang="ro-RO" dirty="0"/>
              <a:t> oricăror cazuri reale, suspectate sau presupuse:</a:t>
            </a:r>
            <a:endParaRPr lang="en-GB" dirty="0"/>
          </a:p>
          <a:p>
            <a:pPr lvl="1"/>
            <a:r>
              <a:rPr lang="ro-RO" sz="3200" dirty="0"/>
              <a:t>De fraudă sau </a:t>
            </a:r>
            <a:r>
              <a:rPr lang="ro-RO" sz="3200" dirty="0" err="1"/>
              <a:t>acţiuni</a:t>
            </a:r>
            <a:r>
              <a:rPr lang="ro-RO" sz="3200" dirty="0"/>
              <a:t> ilegale care afectează entitatea; </a:t>
            </a:r>
            <a:r>
              <a:rPr lang="ro-RO" sz="3200" dirty="0" err="1"/>
              <a:t>şi</a:t>
            </a:r>
            <a:endParaRPr lang="en-GB" sz="3200" dirty="0"/>
          </a:p>
          <a:p>
            <a:pPr lvl="1"/>
            <a:r>
              <a:rPr lang="ro-RO" sz="3200" dirty="0"/>
              <a:t>De neconformitate cu prevederile legale </a:t>
            </a:r>
            <a:r>
              <a:rPr lang="ro-RO" sz="3200" dirty="0" err="1"/>
              <a:t>şi</a:t>
            </a:r>
            <a:r>
              <a:rPr lang="ro-RO" sz="3200" dirty="0"/>
              <a:t> de reglementare care sunt în general recunoscute a avea un efect direct asupra determinării valorilor semnificative </a:t>
            </a:r>
            <a:r>
              <a:rPr lang="ro-RO" sz="3200" dirty="0" err="1"/>
              <a:t>şi</a:t>
            </a:r>
            <a:r>
              <a:rPr lang="ro-RO" sz="3200" dirty="0"/>
              <a:t> a prezentărilor din </a:t>
            </a:r>
            <a:r>
              <a:rPr lang="ro-RO" sz="3200" dirty="0" err="1"/>
              <a:t>situaţiile</a:t>
            </a:r>
            <a:r>
              <a:rPr lang="ro-RO" sz="3200" dirty="0"/>
              <a:t> financiare, precum legile </a:t>
            </a:r>
            <a:r>
              <a:rPr lang="ro-RO" sz="3200" dirty="0" err="1"/>
              <a:t>şi</a:t>
            </a:r>
            <a:r>
              <a:rPr lang="ro-RO" sz="3200" dirty="0"/>
              <a:t> reglementările fiscale </a:t>
            </a:r>
            <a:r>
              <a:rPr lang="ro-RO" sz="3200" dirty="0" err="1"/>
              <a:t>şi</a:t>
            </a:r>
            <a:r>
              <a:rPr lang="ro-RO" sz="3200" dirty="0"/>
              <a:t> din domeniul pensiilor; </a:t>
            </a:r>
            <a:endParaRPr lang="en-GB" sz="3200" dirty="0"/>
          </a:p>
          <a:p>
            <a:pPr lvl="0"/>
            <a:r>
              <a:rPr lang="ro-RO" dirty="0"/>
              <a:t>Măsura în care conducerea a identificat </a:t>
            </a:r>
            <a:r>
              <a:rPr lang="ro-RO" dirty="0" err="1"/>
              <a:t>şi</a:t>
            </a:r>
            <a:r>
              <a:rPr lang="ro-RO" dirty="0"/>
              <a:t> abordat evenimente care au loc între data </a:t>
            </a:r>
            <a:r>
              <a:rPr lang="ro-RO" dirty="0" err="1"/>
              <a:t>situaţiilor</a:t>
            </a:r>
            <a:r>
              <a:rPr lang="ro-RO" dirty="0"/>
              <a:t> financiare </a:t>
            </a:r>
            <a:r>
              <a:rPr lang="ro-RO" dirty="0" err="1"/>
              <a:t>şi</a:t>
            </a:r>
            <a:r>
              <a:rPr lang="ro-RO" dirty="0"/>
              <a:t> data raportului practicianului, care să necesite ajustarea sau prezentarea în </a:t>
            </a:r>
            <a:r>
              <a:rPr lang="ro-RO" dirty="0" err="1"/>
              <a:t>situaţiile</a:t>
            </a:r>
            <a:r>
              <a:rPr lang="ro-RO" dirty="0"/>
              <a:t> financiare; </a:t>
            </a:r>
            <a:endParaRPr lang="en-GB" dirty="0"/>
          </a:p>
          <a:p>
            <a:pPr lvl="0"/>
            <a:r>
              <a:rPr lang="ro-RO" dirty="0"/>
              <a:t>Baza pentru evaluarea conducerii cu privire la capacitatea </a:t>
            </a:r>
            <a:r>
              <a:rPr lang="ro-RO" dirty="0" err="1"/>
              <a:t>entităţii</a:t>
            </a:r>
            <a:r>
              <a:rPr lang="ro-RO" dirty="0"/>
              <a:t> de a </a:t>
            </a:r>
            <a:r>
              <a:rPr lang="ro-RO" dirty="0" err="1"/>
              <a:t>îşi</a:t>
            </a:r>
            <a:r>
              <a:rPr lang="ro-RO" dirty="0"/>
              <a:t> continua activitatea; </a:t>
            </a:r>
            <a:endParaRPr lang="en-GB" dirty="0"/>
          </a:p>
          <a:p>
            <a:pPr lvl="0"/>
            <a:r>
              <a:rPr lang="ro-RO" dirty="0"/>
              <a:t>Dacă există evenimente sau </a:t>
            </a:r>
            <a:r>
              <a:rPr lang="ro-RO" dirty="0" err="1"/>
              <a:t>condiţii</a:t>
            </a:r>
            <a:r>
              <a:rPr lang="ro-RO" dirty="0"/>
              <a:t> care par să pună la îndoială capacitatea </a:t>
            </a:r>
            <a:r>
              <a:rPr lang="ro-RO" dirty="0" err="1"/>
              <a:t>entităţii</a:t>
            </a:r>
            <a:r>
              <a:rPr lang="ro-RO" dirty="0"/>
              <a:t> de a </a:t>
            </a:r>
            <a:r>
              <a:rPr lang="ro-RO" dirty="0" err="1"/>
              <a:t>îşi</a:t>
            </a:r>
            <a:r>
              <a:rPr lang="ro-RO" dirty="0"/>
              <a:t> continua activitatea;</a:t>
            </a:r>
            <a:endParaRPr lang="en-GB" dirty="0"/>
          </a:p>
          <a:p>
            <a:pPr lvl="0"/>
            <a:r>
              <a:rPr lang="ro-RO" dirty="0"/>
              <a:t>Angajamentele, </a:t>
            </a:r>
            <a:r>
              <a:rPr lang="ro-RO" dirty="0" err="1"/>
              <a:t>obligaţiile</a:t>
            </a:r>
            <a:r>
              <a:rPr lang="ro-RO" dirty="0"/>
              <a:t> contractuale sau </a:t>
            </a:r>
            <a:r>
              <a:rPr lang="ro-RO" dirty="0" err="1"/>
              <a:t>contingenţele</a:t>
            </a:r>
            <a:r>
              <a:rPr lang="ro-RO" dirty="0"/>
              <a:t> semnifi­cative care au afectat sau pot afecta </a:t>
            </a:r>
            <a:r>
              <a:rPr lang="ro-RO" dirty="0" err="1"/>
              <a:t>situaţiile</a:t>
            </a:r>
            <a:r>
              <a:rPr lang="ro-RO" dirty="0"/>
              <a:t> financiare ale </a:t>
            </a:r>
            <a:r>
              <a:rPr lang="ro-RO" dirty="0" err="1"/>
              <a:t>entităţii</a:t>
            </a:r>
            <a:r>
              <a:rPr lang="ro-RO" dirty="0"/>
              <a:t>, inclusiv prezentările; </a:t>
            </a:r>
            <a:r>
              <a:rPr lang="ro-RO" dirty="0" err="1"/>
              <a:t>şi</a:t>
            </a:r>
            <a:r>
              <a:rPr lang="ro-RO" dirty="0"/>
              <a:t> </a:t>
            </a:r>
            <a:endParaRPr lang="en-GB" dirty="0"/>
          </a:p>
          <a:p>
            <a:pPr lvl="0"/>
            <a:r>
              <a:rPr lang="ro-RO" dirty="0" err="1"/>
              <a:t>Tranzacţiile</a:t>
            </a:r>
            <a:r>
              <a:rPr lang="ro-RO" dirty="0"/>
              <a:t> ne-monetare semnificative sau </a:t>
            </a:r>
            <a:r>
              <a:rPr lang="ro-RO" dirty="0" err="1"/>
              <a:t>tranzacţiile</a:t>
            </a:r>
            <a:r>
              <a:rPr lang="ro-RO" dirty="0"/>
              <a:t> fără </a:t>
            </a:r>
            <a:r>
              <a:rPr lang="ro-RO" dirty="0" err="1"/>
              <a:t>contra­pres­taţie</a:t>
            </a:r>
            <a:r>
              <a:rPr lang="ro-RO" dirty="0"/>
              <a:t> din perioada de raportare financiară respectivă. </a:t>
            </a:r>
            <a:endParaRPr lang="en-GB" dirty="0"/>
          </a:p>
        </p:txBody>
      </p:sp>
    </p:spTree>
    <p:extLst>
      <p:ext uri="{BB962C8B-B14F-4D97-AF65-F5344CB8AC3E}">
        <p14:creationId xmlns:p14="http://schemas.microsoft.com/office/powerpoint/2010/main" val="20557294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2166-B180-4E24-8881-4D688BA66CF8}"/>
              </a:ext>
            </a:extLst>
          </p:cNvPr>
          <p:cNvSpPr>
            <a:spLocks noGrp="1"/>
          </p:cNvSpPr>
          <p:nvPr>
            <p:ph type="title"/>
          </p:nvPr>
        </p:nvSpPr>
        <p:spPr>
          <a:xfrm>
            <a:off x="381000" y="1104900"/>
            <a:ext cx="17449800" cy="1143000"/>
          </a:xfrm>
        </p:spPr>
        <p:txBody>
          <a:bodyPr>
            <a:normAutofit/>
          </a:bodyPr>
          <a:lstStyle/>
          <a:p>
            <a:r>
              <a:rPr lang="en-US" sz="4800" b="1" dirty="0" err="1"/>
              <a:t>Proceduri</a:t>
            </a:r>
            <a:r>
              <a:rPr lang="en-US" sz="4800" b="1" dirty="0"/>
              <a:t> </a:t>
            </a:r>
            <a:r>
              <a:rPr lang="en-US" sz="4800" b="1" dirty="0" err="1"/>
              <a:t>analitice</a:t>
            </a:r>
            <a:endParaRPr lang="en-GB" sz="4800" b="1" dirty="0"/>
          </a:p>
        </p:txBody>
      </p:sp>
      <p:sp>
        <p:nvSpPr>
          <p:cNvPr id="3" name="Content Placeholder 2">
            <a:extLst>
              <a:ext uri="{FF2B5EF4-FFF2-40B4-BE49-F238E27FC236}">
                <a16:creationId xmlns:a16="http://schemas.microsoft.com/office/drawing/2014/main" id="{B3A650ED-95EB-42B9-B9AC-CF798F766BF1}"/>
              </a:ext>
            </a:extLst>
          </p:cNvPr>
          <p:cNvSpPr>
            <a:spLocks noGrp="1"/>
          </p:cNvSpPr>
          <p:nvPr>
            <p:ph idx="1"/>
          </p:nvPr>
        </p:nvSpPr>
        <p:spPr>
          <a:xfrm>
            <a:off x="457200" y="2628900"/>
            <a:ext cx="17449800" cy="6087785"/>
          </a:xfrm>
        </p:spPr>
        <p:txBody>
          <a:bodyPr>
            <a:normAutofit/>
          </a:bodyPr>
          <a:lstStyle/>
          <a:p>
            <a:r>
              <a:rPr lang="ro-RO" sz="5000" dirty="0"/>
              <a:t>În conceperea procedurilor analitice, practicianul trebuie să examineze dacă datele din sistemul contabil al </a:t>
            </a:r>
            <a:r>
              <a:rPr lang="ro-RO" sz="5000" dirty="0" err="1"/>
              <a:t>entităţii</a:t>
            </a:r>
            <a:r>
              <a:rPr lang="ro-RO" sz="5000" dirty="0"/>
              <a:t> </a:t>
            </a:r>
            <a:r>
              <a:rPr lang="ro-RO" sz="5000" dirty="0" err="1"/>
              <a:t>şi</a:t>
            </a:r>
            <a:r>
              <a:rPr lang="ro-RO" sz="5000" dirty="0"/>
              <a:t> înregistrările contabile sunt adecvate în contextul efectuării de proceduri analitice. </a:t>
            </a:r>
            <a:endParaRPr lang="en-GB" sz="5000" dirty="0"/>
          </a:p>
          <a:p>
            <a:endParaRPr lang="en-GB" dirty="0"/>
          </a:p>
        </p:txBody>
      </p:sp>
    </p:spTree>
    <p:extLst>
      <p:ext uri="{BB962C8B-B14F-4D97-AF65-F5344CB8AC3E}">
        <p14:creationId xmlns:p14="http://schemas.microsoft.com/office/powerpoint/2010/main" val="1504593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D360-4FB7-4497-A99C-A5BFFDF37322}"/>
              </a:ext>
            </a:extLst>
          </p:cNvPr>
          <p:cNvSpPr>
            <a:spLocks noGrp="1"/>
          </p:cNvSpPr>
          <p:nvPr>
            <p:ph type="title"/>
          </p:nvPr>
        </p:nvSpPr>
        <p:spPr/>
        <p:txBody>
          <a:bodyPr>
            <a:normAutofit/>
          </a:bodyPr>
          <a:lstStyle/>
          <a:p>
            <a:r>
              <a:rPr lang="ro-RO" b="1" dirty="0"/>
              <a:t>4. </a:t>
            </a:r>
            <a:r>
              <a:rPr lang="ro-RO" b="1" dirty="0" err="1"/>
              <a:t>Părţile</a:t>
            </a:r>
            <a:r>
              <a:rPr lang="ro-RO" b="1" dirty="0"/>
              <a:t> afiliate</a:t>
            </a:r>
            <a:endParaRPr lang="en-GB" dirty="0"/>
          </a:p>
        </p:txBody>
      </p:sp>
      <p:sp>
        <p:nvSpPr>
          <p:cNvPr id="3" name="Content Placeholder 2">
            <a:extLst>
              <a:ext uri="{FF2B5EF4-FFF2-40B4-BE49-F238E27FC236}">
                <a16:creationId xmlns:a16="http://schemas.microsoft.com/office/drawing/2014/main" id="{F9421136-6CDD-441B-BCF9-7A21A04F3237}"/>
              </a:ext>
            </a:extLst>
          </p:cNvPr>
          <p:cNvSpPr>
            <a:spLocks noGrp="1"/>
          </p:cNvSpPr>
          <p:nvPr>
            <p:ph idx="1"/>
          </p:nvPr>
        </p:nvSpPr>
        <p:spPr/>
        <p:txBody>
          <a:bodyPr>
            <a:normAutofit/>
          </a:bodyPr>
          <a:lstStyle/>
          <a:p>
            <a:r>
              <a:rPr lang="ro-RO" sz="4000" dirty="0"/>
              <a:t>Pe parcursul revizuirii, practicianul trebuie să rămână alert la </a:t>
            </a:r>
            <a:r>
              <a:rPr lang="ro-RO" sz="4000" dirty="0" err="1"/>
              <a:t>situaţii</a:t>
            </a:r>
            <a:r>
              <a:rPr lang="ro-RO" sz="4000" dirty="0"/>
              <a:t> sau </a:t>
            </a:r>
            <a:r>
              <a:rPr lang="ro-RO" sz="4000" dirty="0" err="1"/>
              <a:t>informaţii</a:t>
            </a:r>
            <a:r>
              <a:rPr lang="ro-RO" sz="4000" dirty="0"/>
              <a:t> care pot indica </a:t>
            </a:r>
            <a:r>
              <a:rPr lang="ro-RO" sz="4000" dirty="0" err="1"/>
              <a:t>existenţa</a:t>
            </a:r>
            <a:r>
              <a:rPr lang="ro-RO" sz="4000" dirty="0"/>
              <a:t> </a:t>
            </a:r>
            <a:r>
              <a:rPr lang="ro-RO" sz="4000" b="1" dirty="0" err="1"/>
              <a:t>relaţiilor</a:t>
            </a:r>
            <a:r>
              <a:rPr lang="ro-RO" sz="4000" b="1" dirty="0"/>
              <a:t> sau </a:t>
            </a:r>
            <a:r>
              <a:rPr lang="ro-RO" sz="4000" b="1" dirty="0" err="1"/>
              <a:t>tranzacţiilor</a:t>
            </a:r>
            <a:r>
              <a:rPr lang="ro-RO" sz="4000" b="1" dirty="0"/>
              <a:t> cu </a:t>
            </a:r>
            <a:r>
              <a:rPr lang="ro-RO" sz="4000" b="1" dirty="0" err="1"/>
              <a:t>părţi</a:t>
            </a:r>
            <a:r>
              <a:rPr lang="ro-RO" sz="4000" b="1" dirty="0"/>
              <a:t> afiliate, pe care conducerea nu le-a identificat sau prezentat anterior </a:t>
            </a:r>
            <a:r>
              <a:rPr lang="ro-RO" sz="4000" b="1" dirty="0" err="1"/>
              <a:t>desfasurarii</a:t>
            </a:r>
            <a:r>
              <a:rPr lang="ro-RO" sz="4000" b="1" dirty="0"/>
              <a:t> misiunii.</a:t>
            </a:r>
            <a:endParaRPr lang="en-GB" sz="4000" dirty="0"/>
          </a:p>
          <a:p>
            <a:endParaRPr lang="en-GB" sz="4000" dirty="0"/>
          </a:p>
          <a:p>
            <a:r>
              <a:rPr lang="ro-RO" sz="4000" dirty="0"/>
              <a:t>Dacă practicianul identifică </a:t>
            </a:r>
            <a:r>
              <a:rPr lang="ro-RO" sz="4000" dirty="0" err="1"/>
              <a:t>tranzacţii</a:t>
            </a:r>
            <a:r>
              <a:rPr lang="ro-RO" sz="4000" dirty="0"/>
              <a:t> semnificative în afara </a:t>
            </a:r>
            <a:r>
              <a:rPr lang="ro-RO" sz="4000" dirty="0" err="1"/>
              <a:t>desfăşurării</a:t>
            </a:r>
            <a:r>
              <a:rPr lang="ro-RO" sz="4000" dirty="0"/>
              <a:t> normale a </a:t>
            </a:r>
            <a:r>
              <a:rPr lang="ro-RO" sz="4000" dirty="0" err="1"/>
              <a:t>activităţii</a:t>
            </a:r>
            <a:r>
              <a:rPr lang="ro-RO" sz="4000" dirty="0"/>
              <a:t> </a:t>
            </a:r>
            <a:r>
              <a:rPr lang="ro-RO" sz="4000" dirty="0" err="1"/>
              <a:t>entităţii</a:t>
            </a:r>
            <a:r>
              <a:rPr lang="ro-RO" sz="4000" dirty="0"/>
              <a:t> pe parcursul efectuării revizuirii, practicianul trebuie să intervieveze conducerea cu privire la: </a:t>
            </a:r>
            <a:endParaRPr lang="en-GB" sz="4000" dirty="0"/>
          </a:p>
          <a:p>
            <a:pPr lvl="1"/>
            <a:r>
              <a:rPr lang="ro-RO" sz="4000" dirty="0"/>
              <a:t>Natura acelor </a:t>
            </a:r>
            <a:r>
              <a:rPr lang="ro-RO" sz="4000" dirty="0" err="1"/>
              <a:t>tranzacţii</a:t>
            </a:r>
            <a:r>
              <a:rPr lang="ro-RO" sz="4000" dirty="0"/>
              <a:t>; </a:t>
            </a:r>
            <a:endParaRPr lang="en-GB" sz="4000" dirty="0"/>
          </a:p>
          <a:p>
            <a:pPr lvl="1"/>
            <a:r>
              <a:rPr lang="ro-RO" sz="4000" dirty="0"/>
              <a:t>Măsura în care </a:t>
            </a:r>
            <a:r>
              <a:rPr lang="ro-RO" sz="4000" dirty="0" err="1"/>
              <a:t>părţile</a:t>
            </a:r>
            <a:r>
              <a:rPr lang="ro-RO" sz="4000" dirty="0"/>
              <a:t> afiliate ar putea fi implicate; </a:t>
            </a:r>
            <a:r>
              <a:rPr lang="ro-RO" sz="4000" dirty="0" err="1"/>
              <a:t>şi</a:t>
            </a:r>
            <a:endParaRPr lang="en-GB" sz="4000" dirty="0"/>
          </a:p>
          <a:p>
            <a:pPr lvl="1"/>
            <a:r>
              <a:rPr lang="ro-RO" sz="4000" dirty="0" err="1"/>
              <a:t>Motivaţia</a:t>
            </a:r>
            <a:r>
              <a:rPr lang="ro-RO" sz="4000" dirty="0"/>
              <a:t> de afaceri (sau lipsa acesteia) aferentă acelor </a:t>
            </a:r>
            <a:r>
              <a:rPr lang="ro-RO" sz="4000" dirty="0" err="1"/>
              <a:t>tranzacţii</a:t>
            </a:r>
            <a:r>
              <a:rPr lang="ro-RO" sz="4000" dirty="0"/>
              <a:t>.</a:t>
            </a:r>
            <a:endParaRPr lang="en-GB" sz="4000" dirty="0"/>
          </a:p>
        </p:txBody>
      </p:sp>
    </p:spTree>
    <p:extLst>
      <p:ext uri="{BB962C8B-B14F-4D97-AF65-F5344CB8AC3E}">
        <p14:creationId xmlns:p14="http://schemas.microsoft.com/office/powerpoint/2010/main" val="2969274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36D8-F5BF-43E3-9F40-69DBC6292EC4}"/>
              </a:ext>
            </a:extLst>
          </p:cNvPr>
          <p:cNvSpPr>
            <a:spLocks noGrp="1"/>
          </p:cNvSpPr>
          <p:nvPr>
            <p:ph type="title"/>
          </p:nvPr>
        </p:nvSpPr>
        <p:spPr/>
        <p:txBody>
          <a:bodyPr>
            <a:normAutofit/>
          </a:bodyPr>
          <a:lstStyle/>
          <a:p>
            <a:r>
              <a:rPr lang="ro-RO" b="1" dirty="0"/>
              <a:t>5. Frauda </a:t>
            </a:r>
            <a:r>
              <a:rPr lang="ro-RO" b="1" dirty="0" err="1"/>
              <a:t>şi</a:t>
            </a:r>
            <a:r>
              <a:rPr lang="ro-RO" b="1" dirty="0"/>
              <a:t> neconformitatea cu legile sau reglementările</a:t>
            </a:r>
            <a:endParaRPr lang="en-GB" dirty="0"/>
          </a:p>
        </p:txBody>
      </p:sp>
      <p:sp>
        <p:nvSpPr>
          <p:cNvPr id="3" name="Content Placeholder 2">
            <a:extLst>
              <a:ext uri="{FF2B5EF4-FFF2-40B4-BE49-F238E27FC236}">
                <a16:creationId xmlns:a16="http://schemas.microsoft.com/office/drawing/2014/main" id="{90AA170B-2375-4EF9-B8B5-D2B4D6115C7E}"/>
              </a:ext>
            </a:extLst>
          </p:cNvPr>
          <p:cNvSpPr>
            <a:spLocks noGrp="1"/>
          </p:cNvSpPr>
          <p:nvPr>
            <p:ph idx="1"/>
          </p:nvPr>
        </p:nvSpPr>
        <p:spPr/>
        <p:txBody>
          <a:bodyPr>
            <a:normAutofit/>
          </a:bodyPr>
          <a:lstStyle/>
          <a:p>
            <a:r>
              <a:rPr lang="en-US" sz="3600" b="1" dirty="0" err="1"/>
              <a:t>Daca</a:t>
            </a:r>
            <a:r>
              <a:rPr lang="en-US" sz="3600" b="1" dirty="0"/>
              <a:t> </a:t>
            </a:r>
            <a:r>
              <a:rPr lang="ro-RO" sz="3600" dirty="0"/>
              <a:t>există un indiciu cu privire la </a:t>
            </a:r>
            <a:r>
              <a:rPr lang="ro-RO" sz="3600" dirty="0" err="1"/>
              <a:t>existenţa</a:t>
            </a:r>
            <a:r>
              <a:rPr lang="ro-RO" sz="3600" dirty="0"/>
              <a:t> fraudei sau </a:t>
            </a:r>
            <a:r>
              <a:rPr lang="ro-RO" sz="3600" dirty="0" err="1"/>
              <a:t>neconformităţii</a:t>
            </a:r>
            <a:r>
              <a:rPr lang="ro-RO" sz="3600" dirty="0"/>
              <a:t> cu legile sau reglementările în cadrul </a:t>
            </a:r>
            <a:r>
              <a:rPr lang="ro-RO" sz="3600" dirty="0" err="1"/>
              <a:t>entităţii</a:t>
            </a:r>
            <a:r>
              <a:rPr lang="ro-RO" sz="3600" dirty="0"/>
              <a:t>, sau a unei fraude sau </a:t>
            </a:r>
            <a:r>
              <a:rPr lang="ro-RO" sz="3600" dirty="0" err="1"/>
              <a:t>neconfor­mităţi</a:t>
            </a:r>
            <a:r>
              <a:rPr lang="ro-RO" sz="3600" dirty="0"/>
              <a:t> suspectate cu legile sau reglementările, practicianul trebuie:</a:t>
            </a:r>
            <a:endParaRPr lang="en-GB" sz="3600" dirty="0"/>
          </a:p>
          <a:p>
            <a:pPr marL="0" indent="0">
              <a:buNone/>
            </a:pPr>
            <a:r>
              <a:rPr lang="ro-RO" sz="3600" dirty="0"/>
              <a:t>(a)	Să comunice aspectul către nivelul adecvat al conducerii superioare sau persoanelor responsabile cu </a:t>
            </a:r>
            <a:r>
              <a:rPr lang="ro-RO" sz="3600" dirty="0" err="1"/>
              <a:t>guvernanţa</a:t>
            </a:r>
            <a:r>
              <a:rPr lang="ro-RO" sz="3600" dirty="0"/>
              <a:t>; </a:t>
            </a:r>
            <a:endParaRPr lang="en-GB" sz="3600" dirty="0"/>
          </a:p>
          <a:p>
            <a:pPr marL="0" indent="0">
              <a:buNone/>
            </a:pPr>
            <a:r>
              <a:rPr lang="ro-RO" sz="3600" dirty="0"/>
              <a:t>(b)	Să solicite evaluarea conducerii cu privire la efectele, dacă există, asupra </a:t>
            </a:r>
            <a:r>
              <a:rPr lang="ro-RO" sz="3600" dirty="0" err="1"/>
              <a:t>situaţiilor</a:t>
            </a:r>
            <a:r>
              <a:rPr lang="ro-RO" sz="3600" dirty="0"/>
              <a:t> financiare; </a:t>
            </a:r>
            <a:endParaRPr lang="en-GB" sz="3600" dirty="0"/>
          </a:p>
          <a:p>
            <a:pPr marL="0" indent="0">
              <a:buNone/>
            </a:pPr>
            <a:r>
              <a:rPr lang="ro-RO" sz="3600" dirty="0"/>
              <a:t>(c)	Să examineze efectul evaluării conducerii, dacă există, cu privire la efectele fraudei sau </a:t>
            </a:r>
            <a:r>
              <a:rPr lang="ro-RO" sz="3600" dirty="0" err="1"/>
              <a:t>neconformităţii</a:t>
            </a:r>
            <a:r>
              <a:rPr lang="ro-RO" sz="3600" dirty="0"/>
              <a:t> cu legile sau reglementările comunicate practicianului asupra concluziei acestuia pe marginea </a:t>
            </a:r>
            <a:r>
              <a:rPr lang="ro-RO" sz="3600" dirty="0" err="1"/>
              <a:t>situaţiilor</a:t>
            </a:r>
            <a:r>
              <a:rPr lang="ro-RO" sz="3600" dirty="0"/>
              <a:t> financiare </a:t>
            </a:r>
            <a:r>
              <a:rPr lang="ro-RO" sz="3600" dirty="0" err="1"/>
              <a:t>şi</a:t>
            </a:r>
            <a:r>
              <a:rPr lang="ro-RO" sz="3600" dirty="0"/>
              <a:t> asupra raportului practicianului; </a:t>
            </a:r>
            <a:r>
              <a:rPr lang="ro-RO" sz="3600" dirty="0" err="1"/>
              <a:t>şi</a:t>
            </a:r>
            <a:endParaRPr lang="en-GB" sz="3600" dirty="0"/>
          </a:p>
          <a:p>
            <a:pPr marL="0" indent="0">
              <a:buNone/>
            </a:pPr>
            <a:r>
              <a:rPr lang="ro-RO" sz="3600" dirty="0"/>
              <a:t>(d)	Să determine dacă există vreo responsabilitate de a raporta cazul sau suspiciunea de fraudă sau acte ilegale către o parte din afara </a:t>
            </a:r>
            <a:r>
              <a:rPr lang="ro-RO" sz="3600" dirty="0" err="1"/>
              <a:t>entităţii</a:t>
            </a:r>
            <a:r>
              <a:rPr lang="ro-RO" sz="3600" dirty="0"/>
              <a:t>. </a:t>
            </a:r>
            <a:endParaRPr lang="en-GB" sz="3600" dirty="0"/>
          </a:p>
          <a:p>
            <a:endParaRPr lang="en-GB" dirty="0"/>
          </a:p>
        </p:txBody>
      </p:sp>
    </p:spTree>
    <p:extLst>
      <p:ext uri="{BB962C8B-B14F-4D97-AF65-F5344CB8AC3E}">
        <p14:creationId xmlns:p14="http://schemas.microsoft.com/office/powerpoint/2010/main" val="41077299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7E3B-00DF-44CB-9E2C-F33EE55BFA92}"/>
              </a:ext>
            </a:extLst>
          </p:cNvPr>
          <p:cNvSpPr>
            <a:spLocks noGrp="1"/>
          </p:cNvSpPr>
          <p:nvPr>
            <p:ph type="title"/>
          </p:nvPr>
        </p:nvSpPr>
        <p:spPr>
          <a:xfrm>
            <a:off x="457200" y="952500"/>
            <a:ext cx="17449800" cy="1143000"/>
          </a:xfrm>
        </p:spPr>
        <p:txBody>
          <a:bodyPr>
            <a:normAutofit/>
          </a:bodyPr>
          <a:lstStyle/>
          <a:p>
            <a:r>
              <a:rPr lang="ro-RO" b="1" dirty="0"/>
              <a:t>6. Principiul </a:t>
            </a:r>
            <a:r>
              <a:rPr lang="ro-RO" b="1" dirty="0" err="1"/>
              <a:t>continuitat</a:t>
            </a:r>
            <a:r>
              <a:rPr lang="en-US" b="1" dirty="0"/>
              <a:t>ii</a:t>
            </a:r>
            <a:r>
              <a:rPr lang="ro-RO" b="1" dirty="0"/>
              <a:t> </a:t>
            </a:r>
            <a:r>
              <a:rPr lang="ro-RO" b="1" dirty="0" err="1"/>
              <a:t>activităţii</a:t>
            </a:r>
            <a:endParaRPr lang="en-GB" dirty="0"/>
          </a:p>
        </p:txBody>
      </p:sp>
      <p:sp>
        <p:nvSpPr>
          <p:cNvPr id="3" name="Content Placeholder 2">
            <a:extLst>
              <a:ext uri="{FF2B5EF4-FFF2-40B4-BE49-F238E27FC236}">
                <a16:creationId xmlns:a16="http://schemas.microsoft.com/office/drawing/2014/main" id="{E57A1813-D706-4A50-A9A4-817FC0563532}"/>
              </a:ext>
            </a:extLst>
          </p:cNvPr>
          <p:cNvSpPr>
            <a:spLocks noGrp="1"/>
          </p:cNvSpPr>
          <p:nvPr>
            <p:ph idx="1"/>
          </p:nvPr>
        </p:nvSpPr>
        <p:spPr>
          <a:xfrm>
            <a:off x="457200" y="2400300"/>
            <a:ext cx="17449800" cy="6316385"/>
          </a:xfrm>
        </p:spPr>
        <p:txBody>
          <a:bodyPr>
            <a:normAutofit/>
          </a:bodyPr>
          <a:lstStyle/>
          <a:p>
            <a:r>
              <a:rPr lang="en-US" sz="4000" dirty="0"/>
              <a:t>R</a:t>
            </a:r>
            <a:r>
              <a:rPr lang="ro-RO" sz="4000" dirty="0" err="1"/>
              <a:t>evizuire</a:t>
            </a:r>
            <a:r>
              <a:rPr lang="en-US" sz="4000" dirty="0"/>
              <a:t>a</a:t>
            </a:r>
            <a:r>
              <a:rPr lang="ro-RO" sz="4000" dirty="0"/>
              <a:t> include examinarea </a:t>
            </a:r>
            <a:r>
              <a:rPr lang="ro-RO" sz="4000" b="1" dirty="0" err="1"/>
              <a:t>capacităţii</a:t>
            </a:r>
            <a:r>
              <a:rPr lang="ro-RO" sz="4000" b="1" dirty="0"/>
              <a:t> </a:t>
            </a:r>
            <a:r>
              <a:rPr lang="ro-RO" sz="4000" b="1" dirty="0" err="1"/>
              <a:t>entităţii</a:t>
            </a:r>
            <a:r>
              <a:rPr lang="ro-RO" sz="4000" b="1" dirty="0"/>
              <a:t> de a </a:t>
            </a:r>
            <a:r>
              <a:rPr lang="ro-RO" sz="4000" b="1" dirty="0" err="1"/>
              <a:t>îşi</a:t>
            </a:r>
            <a:r>
              <a:rPr lang="ro-RO" sz="4000" b="1" dirty="0"/>
              <a:t> continua activitatea, </a:t>
            </a:r>
            <a:r>
              <a:rPr lang="ro-RO" sz="4000" dirty="0"/>
              <a:t>fiind un aspect important in cadrul </a:t>
            </a:r>
            <a:r>
              <a:rPr lang="ro-RO" sz="4000" dirty="0" err="1"/>
              <a:t>misunii</a:t>
            </a:r>
            <a:r>
              <a:rPr lang="ro-RO" sz="4000" dirty="0"/>
              <a:t>. </a:t>
            </a:r>
            <a:endParaRPr lang="en-US" sz="4000" dirty="0"/>
          </a:p>
          <a:p>
            <a:r>
              <a:rPr lang="ro-RO" sz="4000" dirty="0"/>
              <a:t>În examinarea evaluării conducerii cu privire la ca­pa­citatea </a:t>
            </a:r>
            <a:r>
              <a:rPr lang="ro-RO" sz="4000" dirty="0" err="1"/>
              <a:t>entităţii</a:t>
            </a:r>
            <a:r>
              <a:rPr lang="ro-RO" sz="4000" dirty="0"/>
              <a:t> de a </a:t>
            </a:r>
            <a:r>
              <a:rPr lang="ro-RO" sz="4000" dirty="0" err="1"/>
              <a:t>îşi</a:t>
            </a:r>
            <a:r>
              <a:rPr lang="ro-RO" sz="4000" dirty="0"/>
              <a:t> continua activitatea, practicianul trebuie să acopere </a:t>
            </a:r>
            <a:r>
              <a:rPr lang="ro-RO" sz="4000" dirty="0" err="1"/>
              <a:t>aceeaşi</a:t>
            </a:r>
            <a:r>
              <a:rPr lang="ro-RO" sz="4000" dirty="0"/>
              <a:t> perioadă care a fost luată ca </a:t>
            </a:r>
            <a:r>
              <a:rPr lang="ro-RO" sz="4000" dirty="0" err="1"/>
              <a:t>referinţă</a:t>
            </a:r>
            <a:r>
              <a:rPr lang="ro-RO" sz="4000" dirty="0"/>
              <a:t> de către conducere în efec­tuarea aprecierii sale, </a:t>
            </a:r>
            <a:r>
              <a:rPr lang="ro-RO" sz="4000" dirty="0" err="1"/>
              <a:t>aşa</a:t>
            </a:r>
            <a:r>
              <a:rPr lang="ro-RO" sz="4000" dirty="0"/>
              <a:t> cum prevede cadrul de raportare financiară aplica­bil, sau legile sau reglementările atunci când este specificată o perioadă mai îndelungată. </a:t>
            </a:r>
            <a:endParaRPr lang="en-US" sz="4000" dirty="0"/>
          </a:p>
          <a:p>
            <a:r>
              <a:rPr lang="en-US" sz="4000" dirty="0" err="1"/>
              <a:t>Indicatorii</a:t>
            </a:r>
            <a:r>
              <a:rPr lang="en-US" sz="4000" dirty="0"/>
              <a:t> </a:t>
            </a:r>
            <a:r>
              <a:rPr lang="en-US" sz="4000" dirty="0" err="1"/>
              <a:t>utilizati</a:t>
            </a:r>
            <a:r>
              <a:rPr lang="en-US" sz="4000" dirty="0"/>
              <a:t>: </a:t>
            </a:r>
            <a:r>
              <a:rPr lang="en-US" sz="4000" dirty="0" err="1"/>
              <a:t>financiari</a:t>
            </a:r>
            <a:r>
              <a:rPr lang="en-US" sz="4000" dirty="0"/>
              <a:t>, </a:t>
            </a:r>
            <a:r>
              <a:rPr lang="en-US" sz="4000" dirty="0" err="1"/>
              <a:t>operationali</a:t>
            </a:r>
            <a:r>
              <a:rPr lang="en-US" sz="4000" dirty="0"/>
              <a:t>, </a:t>
            </a:r>
            <a:r>
              <a:rPr lang="en-US" sz="4000" dirty="0" err="1"/>
              <a:t>alte</a:t>
            </a:r>
            <a:r>
              <a:rPr lang="en-US" sz="4000" dirty="0"/>
              <a:t> </a:t>
            </a:r>
            <a:r>
              <a:rPr lang="en-US" sz="4000" dirty="0" err="1"/>
              <a:t>aspecte</a:t>
            </a:r>
            <a:endParaRPr lang="en-GB" sz="4000" dirty="0"/>
          </a:p>
        </p:txBody>
      </p:sp>
    </p:spTree>
    <p:extLst>
      <p:ext uri="{BB962C8B-B14F-4D97-AF65-F5344CB8AC3E}">
        <p14:creationId xmlns:p14="http://schemas.microsoft.com/office/powerpoint/2010/main" val="12194915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A061-214C-4C1D-B9EE-6928E77EE6A0}"/>
              </a:ext>
            </a:extLst>
          </p:cNvPr>
          <p:cNvSpPr>
            <a:spLocks noGrp="1"/>
          </p:cNvSpPr>
          <p:nvPr>
            <p:ph type="title"/>
          </p:nvPr>
        </p:nvSpPr>
        <p:spPr/>
        <p:txBody>
          <a:bodyPr/>
          <a:lstStyle/>
          <a:p>
            <a:r>
              <a:rPr lang="ro-RO" b="1" dirty="0"/>
              <a:t>Principiul </a:t>
            </a:r>
            <a:r>
              <a:rPr lang="ro-RO" b="1" dirty="0" err="1"/>
              <a:t>continuitat</a:t>
            </a:r>
            <a:r>
              <a:rPr lang="en-US" b="1" dirty="0"/>
              <a:t>ii</a:t>
            </a:r>
            <a:r>
              <a:rPr lang="ro-RO" b="1" dirty="0"/>
              <a:t> </a:t>
            </a:r>
            <a:r>
              <a:rPr lang="ro-RO" b="1" dirty="0" err="1"/>
              <a:t>activităţii</a:t>
            </a:r>
            <a:endParaRPr lang="en-GB" dirty="0"/>
          </a:p>
        </p:txBody>
      </p:sp>
      <p:sp>
        <p:nvSpPr>
          <p:cNvPr id="3" name="Content Placeholder 2">
            <a:extLst>
              <a:ext uri="{FF2B5EF4-FFF2-40B4-BE49-F238E27FC236}">
                <a16:creationId xmlns:a16="http://schemas.microsoft.com/office/drawing/2014/main" id="{A4AFB0CE-7B45-4785-8723-5EFEABB2E64D}"/>
              </a:ext>
            </a:extLst>
          </p:cNvPr>
          <p:cNvSpPr>
            <a:spLocks noGrp="1"/>
          </p:cNvSpPr>
          <p:nvPr>
            <p:ph idx="1"/>
          </p:nvPr>
        </p:nvSpPr>
        <p:spPr/>
        <p:txBody>
          <a:bodyPr>
            <a:normAutofit/>
          </a:bodyPr>
          <a:lstStyle/>
          <a:p>
            <a:r>
              <a:rPr lang="ro-RO" dirty="0"/>
              <a:t>Dacă, pe parcursul </a:t>
            </a:r>
            <a:r>
              <a:rPr lang="ro-RO" dirty="0" err="1"/>
              <a:t>desfăşurării</a:t>
            </a:r>
            <a:r>
              <a:rPr lang="ro-RO" dirty="0"/>
              <a:t> revizuirii, practicianul ia </a:t>
            </a:r>
            <a:r>
              <a:rPr lang="ro-RO" dirty="0" err="1"/>
              <a:t>cunoştinţă</a:t>
            </a:r>
            <a:r>
              <a:rPr lang="ro-RO" dirty="0"/>
              <a:t> de evenimente sau </a:t>
            </a:r>
            <a:r>
              <a:rPr lang="ro-RO" dirty="0" err="1"/>
              <a:t>condiţii</a:t>
            </a:r>
            <a:r>
              <a:rPr lang="ro-RO" dirty="0"/>
              <a:t> care pot pune serios la îndoială capacitatea </a:t>
            </a:r>
            <a:r>
              <a:rPr lang="ro-RO" dirty="0" err="1"/>
              <a:t>entităţii</a:t>
            </a:r>
            <a:r>
              <a:rPr lang="ro-RO" dirty="0"/>
              <a:t> de a </a:t>
            </a:r>
            <a:r>
              <a:rPr lang="ro-RO" dirty="0" err="1"/>
              <a:t>îşi</a:t>
            </a:r>
            <a:r>
              <a:rPr lang="ro-RO" dirty="0"/>
              <a:t> continua activitatea, practicianul trebuie: </a:t>
            </a:r>
            <a:endParaRPr lang="en-GB" dirty="0"/>
          </a:p>
          <a:p>
            <a:pPr marL="0" indent="0">
              <a:buNone/>
            </a:pPr>
            <a:r>
              <a:rPr lang="ro-RO" dirty="0"/>
              <a:t>(a)	Să intervieveze conducerea cu privire la planurile de </a:t>
            </a:r>
            <a:r>
              <a:rPr lang="ro-RO" dirty="0" err="1"/>
              <a:t>acţiuni</a:t>
            </a:r>
            <a:r>
              <a:rPr lang="ro-RO" dirty="0"/>
              <a:t> viitoare care afectează capacitatea </a:t>
            </a:r>
            <a:r>
              <a:rPr lang="ro-RO" dirty="0" err="1"/>
              <a:t>entităţii</a:t>
            </a:r>
            <a:r>
              <a:rPr lang="ro-RO" dirty="0"/>
              <a:t> de a </a:t>
            </a:r>
            <a:r>
              <a:rPr lang="ro-RO" dirty="0" err="1"/>
              <a:t>îşi</a:t>
            </a:r>
            <a:r>
              <a:rPr lang="ro-RO" dirty="0"/>
              <a:t> continua activitatea</a:t>
            </a:r>
            <a:r>
              <a:rPr lang="en-US" dirty="0"/>
              <a:t>, l</a:t>
            </a:r>
            <a:r>
              <a:rPr lang="ro-RO" dirty="0"/>
              <a:t>a fezabilitatea acelor planuri </a:t>
            </a:r>
            <a:r>
              <a:rPr lang="ro-RO" dirty="0" err="1"/>
              <a:t>şi</a:t>
            </a:r>
            <a:r>
              <a:rPr lang="ro-RO" dirty="0"/>
              <a:t> dacă ea crede că rezultatele acelor planuri vor </a:t>
            </a:r>
            <a:r>
              <a:rPr lang="ro-RO" dirty="0" err="1"/>
              <a:t>îmbunătăţi</a:t>
            </a:r>
            <a:r>
              <a:rPr lang="ro-RO" dirty="0"/>
              <a:t> </a:t>
            </a:r>
            <a:r>
              <a:rPr lang="ro-RO" dirty="0" err="1"/>
              <a:t>situaţia</a:t>
            </a:r>
            <a:r>
              <a:rPr lang="ro-RO" dirty="0"/>
              <a:t> referitoare la capacitatea </a:t>
            </a:r>
            <a:r>
              <a:rPr lang="ro-RO" dirty="0" err="1"/>
              <a:t>entităţii</a:t>
            </a:r>
            <a:r>
              <a:rPr lang="ro-RO" dirty="0"/>
              <a:t> de a </a:t>
            </a:r>
            <a:r>
              <a:rPr lang="ro-RO" dirty="0" err="1"/>
              <a:t>îşi</a:t>
            </a:r>
            <a:r>
              <a:rPr lang="ro-RO" dirty="0"/>
              <a:t> continua activitatea; </a:t>
            </a:r>
            <a:endParaRPr lang="en-GB" dirty="0"/>
          </a:p>
          <a:p>
            <a:pPr marL="0" indent="0">
              <a:buNone/>
            </a:pPr>
            <a:r>
              <a:rPr lang="ro-RO" dirty="0"/>
              <a:t>(b)	Să evalueze rezultatele acelor intervievări, să examineze dacă răs­punsurile conducerii furnizează o bază suficientă pentru a: </a:t>
            </a:r>
            <a:endParaRPr lang="en-GB" dirty="0"/>
          </a:p>
          <a:p>
            <a:pPr lvl="1"/>
            <a:r>
              <a:rPr lang="ro-RO" sz="3200" dirty="0"/>
              <a:t>Continua să prezinte </a:t>
            </a:r>
            <a:r>
              <a:rPr lang="ro-RO" sz="3200" dirty="0" err="1"/>
              <a:t>situaţiile</a:t>
            </a:r>
            <a:r>
              <a:rPr lang="ro-RO" sz="3200" dirty="0"/>
              <a:t> financiare pe baza princi­piului de continuitate a </a:t>
            </a:r>
            <a:r>
              <a:rPr lang="ro-RO" sz="3200" dirty="0" err="1"/>
              <a:t>activităţii</a:t>
            </a:r>
            <a:r>
              <a:rPr lang="ro-RO" sz="3200" dirty="0"/>
              <a:t>, atunci când cadrul de raportare fi­nan­­ciară aplicabil include ipoteza </a:t>
            </a:r>
            <a:r>
              <a:rPr lang="ro-RO" sz="3200" dirty="0" err="1"/>
              <a:t>continuităţii</a:t>
            </a:r>
            <a:r>
              <a:rPr lang="ro-RO" sz="3200" dirty="0"/>
              <a:t> </a:t>
            </a:r>
            <a:r>
              <a:rPr lang="ro-RO" sz="3200" dirty="0" err="1"/>
              <a:t>activităţii</a:t>
            </a:r>
            <a:r>
              <a:rPr lang="ro-RO" sz="3200" dirty="0"/>
              <a:t> </a:t>
            </a:r>
            <a:r>
              <a:rPr lang="ro-RO" sz="3200" dirty="0" err="1"/>
              <a:t>entităţii</a:t>
            </a:r>
            <a:r>
              <a:rPr lang="ro-RO" sz="3200" dirty="0"/>
              <a:t>; sau</a:t>
            </a:r>
            <a:endParaRPr lang="en-GB" sz="3200" dirty="0"/>
          </a:p>
          <a:p>
            <a:pPr lvl="1"/>
            <a:r>
              <a:rPr lang="ro-RO" sz="3200" dirty="0"/>
              <a:t>Concluziona dacă </a:t>
            </a:r>
            <a:r>
              <a:rPr lang="ro-RO" sz="3200" dirty="0" err="1"/>
              <a:t>situaţiile</a:t>
            </a:r>
            <a:r>
              <a:rPr lang="ro-RO" sz="3200" dirty="0"/>
              <a:t> financiare sunt denaturate semni­ficativ sau induc altcumva în eroare referitor la capacitatea </a:t>
            </a:r>
            <a:r>
              <a:rPr lang="ro-RO" sz="3200" dirty="0" err="1"/>
              <a:t>entităţii</a:t>
            </a:r>
            <a:r>
              <a:rPr lang="ro-RO" sz="3200" dirty="0"/>
              <a:t> de a </a:t>
            </a:r>
            <a:r>
              <a:rPr lang="ro-RO" sz="3200" dirty="0" err="1"/>
              <a:t>îşi</a:t>
            </a:r>
            <a:r>
              <a:rPr lang="ro-RO" sz="3200" dirty="0"/>
              <a:t> continua activitatea; </a:t>
            </a:r>
            <a:r>
              <a:rPr lang="ro-RO" sz="3200" dirty="0" err="1"/>
              <a:t>şi</a:t>
            </a:r>
            <a:endParaRPr lang="en-GB" sz="3200" dirty="0"/>
          </a:p>
          <a:p>
            <a:pPr marL="0" indent="0">
              <a:buNone/>
            </a:pPr>
            <a:r>
              <a:rPr lang="en-US" dirty="0"/>
              <a:t>(c) </a:t>
            </a:r>
            <a:r>
              <a:rPr lang="ro-RO" dirty="0"/>
              <a:t>Să examineze răspunsurile conducerii din perspectiva tuturor </a:t>
            </a:r>
            <a:r>
              <a:rPr lang="ro-RO" dirty="0" err="1"/>
              <a:t>informa­ţiilor</a:t>
            </a:r>
            <a:r>
              <a:rPr lang="ro-RO" dirty="0"/>
              <a:t> relevante de care ia </a:t>
            </a:r>
            <a:r>
              <a:rPr lang="ro-RO" dirty="0" err="1"/>
              <a:t>cunoştinţă</a:t>
            </a:r>
            <a:r>
              <a:rPr lang="ro-RO" dirty="0"/>
              <a:t> practicianul, ca urmare a revizuirii.</a:t>
            </a:r>
            <a:endParaRPr lang="en-GB" dirty="0"/>
          </a:p>
        </p:txBody>
      </p:sp>
    </p:spTree>
    <p:extLst>
      <p:ext uri="{BB962C8B-B14F-4D97-AF65-F5344CB8AC3E}">
        <p14:creationId xmlns:p14="http://schemas.microsoft.com/office/powerpoint/2010/main" val="17971182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6205-AE89-4DDC-858C-0E9B6C261F07}"/>
              </a:ext>
            </a:extLst>
          </p:cNvPr>
          <p:cNvSpPr>
            <a:spLocks noGrp="1"/>
          </p:cNvSpPr>
          <p:nvPr>
            <p:ph type="title"/>
          </p:nvPr>
        </p:nvSpPr>
        <p:spPr>
          <a:xfrm>
            <a:off x="457200" y="647700"/>
            <a:ext cx="17449800" cy="1143000"/>
          </a:xfrm>
        </p:spPr>
        <p:txBody>
          <a:bodyPr>
            <a:normAutofit fontScale="90000"/>
          </a:bodyPr>
          <a:lstStyle/>
          <a:p>
            <a:r>
              <a:rPr lang="ro-RO" b="1" dirty="0"/>
              <a:t>7. Utilizarea activităţii efectuate de alte părţi </a:t>
            </a:r>
            <a:br>
              <a:rPr lang="ro-RO" b="1" dirty="0"/>
            </a:br>
            <a:r>
              <a:rPr lang="ro-RO" b="1" dirty="0"/>
              <a:t>si experti</a:t>
            </a:r>
            <a:endParaRPr lang="en-GB" dirty="0"/>
          </a:p>
        </p:txBody>
      </p:sp>
      <p:sp>
        <p:nvSpPr>
          <p:cNvPr id="3" name="Content Placeholder 2">
            <a:extLst>
              <a:ext uri="{FF2B5EF4-FFF2-40B4-BE49-F238E27FC236}">
                <a16:creationId xmlns:a16="http://schemas.microsoft.com/office/drawing/2014/main" id="{F26CA2F2-7382-41E4-85F7-2B44EFA3FA5B}"/>
              </a:ext>
            </a:extLst>
          </p:cNvPr>
          <p:cNvSpPr>
            <a:spLocks noGrp="1"/>
          </p:cNvSpPr>
          <p:nvPr>
            <p:ph idx="1"/>
          </p:nvPr>
        </p:nvSpPr>
        <p:spPr>
          <a:xfrm>
            <a:off x="457200" y="2400300"/>
            <a:ext cx="17449800" cy="6316385"/>
          </a:xfrm>
        </p:spPr>
        <p:txBody>
          <a:bodyPr>
            <a:normAutofit/>
          </a:bodyPr>
          <a:lstStyle/>
          <a:p>
            <a:r>
              <a:rPr lang="ro-RO" sz="4000" dirty="0"/>
              <a:t>Dacă practicianul utilizează munca efectuată de un alt practician sau un alt expert pe parcursul </a:t>
            </a:r>
            <a:r>
              <a:rPr lang="ro-RO" sz="4000" dirty="0" err="1"/>
              <a:t>desfăşurării</a:t>
            </a:r>
            <a:r>
              <a:rPr lang="ro-RO" sz="4000" dirty="0"/>
              <a:t> revizuirii, practicianul trebuie să parcurgă etapele adecvate pentru a fi convins că munca efectuată este adecvată sco­pului său si misiunii de revizuire.</a:t>
            </a:r>
            <a:endParaRPr lang="en-US" sz="4000" dirty="0"/>
          </a:p>
          <a:p>
            <a:r>
              <a:rPr lang="it-IT" sz="4000" dirty="0"/>
              <a:t>Auditorul trebuie sa decida daca rezultatele la care a ajuns expertul au fost corect luate în seama la elaborarea situatiilor financiare.</a:t>
            </a:r>
            <a:endParaRPr lang="en-US" sz="4000" dirty="0"/>
          </a:p>
          <a:p>
            <a:r>
              <a:rPr lang="it-IT" sz="4000" dirty="0"/>
              <a:t>Când auditorul nu-si modifica raportul, nu trebuie sa faca mentiune la utilizarea lucrarilor expertului</a:t>
            </a:r>
            <a:r>
              <a:rPr lang="it-IT" dirty="0"/>
              <a:t>.</a:t>
            </a:r>
            <a:endParaRPr lang="en-GB" dirty="0"/>
          </a:p>
        </p:txBody>
      </p:sp>
    </p:spTree>
    <p:extLst>
      <p:ext uri="{BB962C8B-B14F-4D97-AF65-F5344CB8AC3E}">
        <p14:creationId xmlns:p14="http://schemas.microsoft.com/office/powerpoint/2010/main" val="27836371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8D40-8039-4912-9AF0-8C6B3CBFE410}"/>
              </a:ext>
            </a:extLst>
          </p:cNvPr>
          <p:cNvSpPr>
            <a:spLocks noGrp="1"/>
          </p:cNvSpPr>
          <p:nvPr>
            <p:ph type="title"/>
          </p:nvPr>
        </p:nvSpPr>
        <p:spPr/>
        <p:txBody>
          <a:bodyPr>
            <a:normAutofit/>
          </a:bodyPr>
          <a:lstStyle/>
          <a:p>
            <a:r>
              <a:rPr lang="en-US" b="1" dirty="0" err="1"/>
              <a:t>Etape</a:t>
            </a:r>
            <a:r>
              <a:rPr lang="en-US" b="1" dirty="0"/>
              <a:t> in </a:t>
            </a:r>
            <a:r>
              <a:rPr lang="en-US" b="1" dirty="0" err="1"/>
              <a:t>utilizarea</a:t>
            </a:r>
            <a:r>
              <a:rPr lang="en-US" b="1" dirty="0"/>
              <a:t> </a:t>
            </a:r>
            <a:r>
              <a:rPr lang="en-US" b="1" dirty="0" err="1"/>
              <a:t>unui</a:t>
            </a:r>
            <a:r>
              <a:rPr lang="en-US" b="1" dirty="0"/>
              <a:t> expert </a:t>
            </a:r>
            <a:r>
              <a:rPr lang="en-US" b="1" dirty="0" err="1"/>
              <a:t>propriu</a:t>
            </a:r>
            <a:endParaRPr lang="en-GB" b="1" dirty="0"/>
          </a:p>
        </p:txBody>
      </p:sp>
      <p:sp>
        <p:nvSpPr>
          <p:cNvPr id="3" name="Content Placeholder 2">
            <a:extLst>
              <a:ext uri="{FF2B5EF4-FFF2-40B4-BE49-F238E27FC236}">
                <a16:creationId xmlns:a16="http://schemas.microsoft.com/office/drawing/2014/main" id="{A396C251-9330-4219-899D-E1C7A46753FA}"/>
              </a:ext>
            </a:extLst>
          </p:cNvPr>
          <p:cNvSpPr>
            <a:spLocks noGrp="1"/>
          </p:cNvSpPr>
          <p:nvPr>
            <p:ph idx="1"/>
          </p:nvPr>
        </p:nvSpPr>
        <p:spPr/>
        <p:txBody>
          <a:bodyPr>
            <a:normAutofit/>
          </a:bodyPr>
          <a:lstStyle/>
          <a:p>
            <a:pPr lvl="1"/>
            <a:r>
              <a:rPr lang="ro-RO" sz="4300" dirty="0" err="1"/>
              <a:t>Evalu</a:t>
            </a:r>
            <a:r>
              <a:rPr lang="en-US" sz="4300" dirty="0"/>
              <a:t>area</a:t>
            </a:r>
            <a:r>
              <a:rPr lang="ro-RO" sz="4300" dirty="0"/>
              <a:t> dacă expertul dispune de </a:t>
            </a:r>
            <a:r>
              <a:rPr lang="ro-RO" sz="4300" dirty="0" err="1"/>
              <a:t>competenţele</a:t>
            </a:r>
            <a:r>
              <a:rPr lang="ro-RO" sz="4300" dirty="0"/>
              <a:t>, </a:t>
            </a:r>
            <a:r>
              <a:rPr lang="ro-RO" sz="4300" dirty="0" err="1"/>
              <a:t>capacităţile</a:t>
            </a:r>
            <a:r>
              <a:rPr lang="ro-RO" sz="4300" dirty="0"/>
              <a:t> </a:t>
            </a:r>
            <a:r>
              <a:rPr lang="ro-RO" sz="4300" dirty="0" err="1"/>
              <a:t>şi</a:t>
            </a:r>
            <a:r>
              <a:rPr lang="ro-RO" sz="4300" dirty="0"/>
              <a:t> obiectivitatea necesare pentru atingerea obiectivelor practicianului. Evaluarea </a:t>
            </a:r>
            <a:r>
              <a:rPr lang="ro-RO" sz="4300" dirty="0" err="1"/>
              <a:t>obiectivităţii</a:t>
            </a:r>
            <a:r>
              <a:rPr lang="ro-RO" sz="4300" dirty="0"/>
              <a:t> trebuie să includă intervievarea expertului cu privire la interesele </a:t>
            </a:r>
            <a:r>
              <a:rPr lang="ro-RO" sz="4300" dirty="0" err="1"/>
              <a:t>şi</a:t>
            </a:r>
            <a:r>
              <a:rPr lang="ro-RO" sz="4300" dirty="0"/>
              <a:t> </a:t>
            </a:r>
            <a:r>
              <a:rPr lang="ro-RO" sz="4300" dirty="0" err="1"/>
              <a:t>relaţiile</a:t>
            </a:r>
            <a:r>
              <a:rPr lang="ro-RO" sz="4300" dirty="0"/>
              <a:t> care ar putea crea o </a:t>
            </a:r>
            <a:r>
              <a:rPr lang="ro-RO" sz="4300" dirty="0" err="1"/>
              <a:t>ameninţare</a:t>
            </a:r>
            <a:r>
              <a:rPr lang="ro-RO" sz="4300" dirty="0"/>
              <a:t> la adresa </a:t>
            </a:r>
            <a:r>
              <a:rPr lang="ro-RO" sz="4300" dirty="0" err="1"/>
              <a:t>obiectivităţii</a:t>
            </a:r>
            <a:r>
              <a:rPr lang="ro-RO" sz="4300" dirty="0"/>
              <a:t> sale </a:t>
            </a:r>
            <a:r>
              <a:rPr lang="ro-RO" sz="4300" dirty="0" err="1"/>
              <a:t>ȋn</a:t>
            </a:r>
            <a:r>
              <a:rPr lang="ro-RO" sz="4300" dirty="0"/>
              <a:t> </a:t>
            </a:r>
            <a:r>
              <a:rPr lang="ro-RO" sz="4300" dirty="0" err="1"/>
              <a:t>relaţie</a:t>
            </a:r>
            <a:r>
              <a:rPr lang="ro-RO" sz="4300" dirty="0"/>
              <a:t> cu partea responsabilă. </a:t>
            </a:r>
            <a:endParaRPr lang="en-GB" sz="4300" dirty="0"/>
          </a:p>
          <a:p>
            <a:pPr lvl="1"/>
            <a:r>
              <a:rPr lang="ro-RO" sz="4300" dirty="0"/>
              <a:t>Înţeleg</a:t>
            </a:r>
            <a:r>
              <a:rPr lang="en-US" sz="4300" dirty="0" err="1"/>
              <a:t>erea</a:t>
            </a:r>
            <a:r>
              <a:rPr lang="en-US" sz="4300" dirty="0"/>
              <a:t> </a:t>
            </a:r>
            <a:r>
              <a:rPr lang="ro-RO" sz="4300" dirty="0"/>
              <a:t>domeniul</a:t>
            </a:r>
            <a:r>
              <a:rPr lang="en-US" sz="4300" dirty="0" err="1"/>
              <a:t>ui</a:t>
            </a:r>
            <a:r>
              <a:rPr lang="ro-RO" sz="4300" dirty="0"/>
              <a:t> de expertiză al expertului practicianului; </a:t>
            </a:r>
            <a:endParaRPr lang="en-GB" sz="4300" dirty="0"/>
          </a:p>
          <a:p>
            <a:pPr lvl="1"/>
            <a:r>
              <a:rPr lang="en-US" sz="4300" dirty="0" err="1"/>
              <a:t>Punerea</a:t>
            </a:r>
            <a:r>
              <a:rPr lang="en-US" sz="4300" dirty="0"/>
              <a:t> </a:t>
            </a:r>
            <a:r>
              <a:rPr lang="ro-RO" sz="4300" dirty="0"/>
              <a:t>de acord cu expertul privind natura, domeniul de aplicare </a:t>
            </a:r>
            <a:r>
              <a:rPr lang="ro-RO" sz="4300" dirty="0" err="1"/>
              <a:t>şi</a:t>
            </a:r>
            <a:r>
              <a:rPr lang="ro-RO" sz="4300" dirty="0"/>
              <a:t> obiectivele </a:t>
            </a:r>
            <a:r>
              <a:rPr lang="ro-RO" sz="4300" dirty="0" err="1"/>
              <a:t>activităţii</a:t>
            </a:r>
            <a:r>
              <a:rPr lang="ro-RO" sz="4300" dirty="0"/>
              <a:t> expertului; </a:t>
            </a:r>
            <a:r>
              <a:rPr lang="ro-RO" sz="4300" dirty="0" err="1"/>
              <a:t>şi</a:t>
            </a:r>
            <a:r>
              <a:rPr lang="ro-RO" sz="4300" dirty="0"/>
              <a:t> </a:t>
            </a:r>
            <a:endParaRPr lang="en-GB" sz="4300" dirty="0"/>
          </a:p>
          <a:p>
            <a:pPr lvl="1"/>
            <a:r>
              <a:rPr lang="ro-RO" sz="4300" dirty="0" err="1"/>
              <a:t>Evalu</a:t>
            </a:r>
            <a:r>
              <a:rPr lang="en-US" sz="4300" dirty="0"/>
              <a:t>area</a:t>
            </a:r>
            <a:r>
              <a:rPr lang="ro-RO" sz="4300" dirty="0"/>
              <a:t> </a:t>
            </a:r>
            <a:r>
              <a:rPr lang="en-US" sz="4300" dirty="0" err="1"/>
              <a:t>gradului</a:t>
            </a:r>
            <a:r>
              <a:rPr lang="en-US" sz="4300" dirty="0"/>
              <a:t>  de </a:t>
            </a:r>
            <a:r>
              <a:rPr lang="ro-RO" sz="4300" dirty="0"/>
              <a:t>adecvare</a:t>
            </a:r>
            <a:r>
              <a:rPr lang="en-US" sz="4300" dirty="0"/>
              <a:t> </a:t>
            </a:r>
            <a:r>
              <a:rPr lang="ro-RO" sz="4300" dirty="0"/>
              <a:t>a </a:t>
            </a:r>
            <a:r>
              <a:rPr lang="ro-RO" sz="4300" dirty="0" err="1"/>
              <a:t>activităţii</a:t>
            </a:r>
            <a:r>
              <a:rPr lang="ro-RO" sz="4300" dirty="0"/>
              <a:t> practicianului în raport cu obiectivele practicianului.</a:t>
            </a:r>
            <a:endParaRPr lang="en-GB" sz="4300" dirty="0"/>
          </a:p>
        </p:txBody>
      </p:sp>
    </p:spTree>
    <p:extLst>
      <p:ext uri="{BB962C8B-B14F-4D97-AF65-F5344CB8AC3E}">
        <p14:creationId xmlns:p14="http://schemas.microsoft.com/office/powerpoint/2010/main" val="288044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0F25-74C3-4A3F-AC79-D3FB6634C6AC}"/>
              </a:ext>
            </a:extLst>
          </p:cNvPr>
          <p:cNvSpPr>
            <a:spLocks noGrp="1"/>
          </p:cNvSpPr>
          <p:nvPr>
            <p:ph type="title"/>
          </p:nvPr>
        </p:nvSpPr>
        <p:spPr/>
        <p:txBody>
          <a:bodyPr>
            <a:noAutofit/>
          </a:bodyPr>
          <a:lstStyle/>
          <a:p>
            <a:r>
              <a:rPr lang="ro-RO" sz="3900" b="1" dirty="0"/>
              <a:t>Controlul </a:t>
            </a:r>
            <a:r>
              <a:rPr lang="ro-RO" sz="3900" b="1" dirty="0" err="1"/>
              <a:t>calităţii</a:t>
            </a:r>
            <a:r>
              <a:rPr lang="ro-RO" sz="3900" b="1" dirty="0"/>
              <a:t> aferent misiunii</a:t>
            </a:r>
            <a:endParaRPr lang="en-GB" sz="3900" dirty="0"/>
          </a:p>
        </p:txBody>
      </p:sp>
      <p:sp>
        <p:nvSpPr>
          <p:cNvPr id="3" name="Content Placeholder 2">
            <a:extLst>
              <a:ext uri="{FF2B5EF4-FFF2-40B4-BE49-F238E27FC236}">
                <a16:creationId xmlns:a16="http://schemas.microsoft.com/office/drawing/2014/main" id="{98134729-9C3B-4103-A3EA-25C0F21B2346}"/>
              </a:ext>
            </a:extLst>
          </p:cNvPr>
          <p:cNvSpPr>
            <a:spLocks noGrp="1"/>
          </p:cNvSpPr>
          <p:nvPr>
            <p:ph idx="1"/>
          </p:nvPr>
        </p:nvSpPr>
        <p:spPr>
          <a:xfrm>
            <a:off x="457200" y="1485900"/>
            <a:ext cx="17449800" cy="7116485"/>
          </a:xfrm>
        </p:spPr>
        <p:txBody>
          <a:bodyPr>
            <a:noAutofit/>
          </a:bodyPr>
          <a:lstStyle/>
          <a:p>
            <a:pPr marL="0" indent="0" algn="just">
              <a:buNone/>
            </a:pPr>
            <a:r>
              <a:rPr lang="ro-RO" b="1" dirty="0"/>
              <a:t>Partenerul de misiune </a:t>
            </a:r>
            <a:r>
              <a:rPr lang="ro-RO" dirty="0"/>
              <a:t>trebuie să </a:t>
            </a:r>
            <a:r>
              <a:rPr lang="ro-RO" dirty="0" err="1"/>
              <a:t>îşi</a:t>
            </a:r>
            <a:r>
              <a:rPr lang="ro-RO" dirty="0"/>
              <a:t> asume responsabilitatea cu privire la: </a:t>
            </a:r>
            <a:endParaRPr lang="en-GB" dirty="0"/>
          </a:p>
          <a:p>
            <a:pPr marL="272671" lvl="1" indent="-272671" algn="just">
              <a:tabLst>
                <a:tab pos="272671" algn="l"/>
              </a:tabLst>
            </a:pPr>
            <a:r>
              <a:rPr lang="ro-RO" sz="3200" dirty="0"/>
              <a:t>Calitatea integrală a fiecărei misiuni de compilare în care este desemnat acel partener; </a:t>
            </a:r>
            <a:r>
              <a:rPr lang="ro-RO" sz="3200" dirty="0" err="1"/>
              <a:t>şi</a:t>
            </a:r>
            <a:endParaRPr lang="en-GB" sz="3200" dirty="0"/>
          </a:p>
          <a:p>
            <a:pPr marL="272671" lvl="1" indent="-272671" algn="just">
              <a:tabLst>
                <a:tab pos="272671" algn="l"/>
              </a:tabLst>
            </a:pPr>
            <a:r>
              <a:rPr lang="ro-RO" sz="3200" dirty="0" err="1"/>
              <a:t>Desfăşurarea</a:t>
            </a:r>
            <a:r>
              <a:rPr lang="ro-RO" sz="3200" dirty="0"/>
              <a:t> misiunii în conformitate cu politicile </a:t>
            </a:r>
            <a:r>
              <a:rPr lang="ro-RO" sz="3200" dirty="0" err="1"/>
              <a:t>şi</a:t>
            </a:r>
            <a:r>
              <a:rPr lang="ro-RO" sz="3200" dirty="0"/>
              <a:t> procedurile de control al </a:t>
            </a:r>
            <a:r>
              <a:rPr lang="ro-RO" sz="3200" dirty="0" err="1"/>
              <a:t>calităţii</a:t>
            </a:r>
            <a:r>
              <a:rPr lang="ro-RO" sz="3200" dirty="0"/>
              <a:t> firmei, prin: </a:t>
            </a:r>
            <a:endParaRPr lang="en-US" sz="3200" dirty="0"/>
          </a:p>
          <a:p>
            <a:pPr marL="817436" lvl="2" indent="-459234" algn="just">
              <a:buFont typeface="+mj-lt"/>
              <a:buAutoNum type="arabicPeriod"/>
            </a:pPr>
            <a:r>
              <a:rPr lang="ro-RO" sz="3200" dirty="0"/>
              <a:t>Aplicarea unor proceduri adecvate privind </a:t>
            </a:r>
            <a:r>
              <a:rPr lang="ro-RO" sz="3200" b="1" dirty="0"/>
              <a:t>acceptarea </a:t>
            </a:r>
            <a:r>
              <a:rPr lang="ro-RO" sz="3200" b="1" dirty="0" err="1"/>
              <a:t>şi</a:t>
            </a:r>
            <a:r>
              <a:rPr lang="ro-RO" sz="3200" b="1" dirty="0"/>
              <a:t> continuarea </a:t>
            </a:r>
            <a:r>
              <a:rPr lang="ro-RO" sz="3200" b="1" dirty="0" err="1"/>
              <a:t>relaţiilor</a:t>
            </a:r>
            <a:r>
              <a:rPr lang="ro-RO" sz="3200" b="1" dirty="0"/>
              <a:t> cu clientul </a:t>
            </a:r>
            <a:r>
              <a:rPr lang="ro-RO" sz="3200" dirty="0" err="1"/>
              <a:t>şi</a:t>
            </a:r>
            <a:r>
              <a:rPr lang="ro-RO" sz="3200" dirty="0"/>
              <a:t> a misiunilor; </a:t>
            </a:r>
            <a:endParaRPr lang="en-US" sz="3200" dirty="0"/>
          </a:p>
          <a:p>
            <a:pPr marL="817436" lvl="2" indent="-459234" algn="just">
              <a:buFont typeface="+mj-lt"/>
              <a:buAutoNum type="arabicPeriod"/>
            </a:pPr>
            <a:r>
              <a:rPr lang="ro-RO" sz="3200" dirty="0"/>
              <a:t>Asigurarea că </a:t>
            </a:r>
            <a:r>
              <a:rPr lang="ro-RO" sz="3200" b="1" dirty="0"/>
              <a:t>echipa </a:t>
            </a:r>
            <a:r>
              <a:rPr lang="ro-RO" sz="3200" dirty="0"/>
              <a:t>misiunii </a:t>
            </a:r>
            <a:r>
              <a:rPr lang="ro-RO" sz="3200" b="1" dirty="0" err="1"/>
              <a:t>deţine</a:t>
            </a:r>
            <a:r>
              <a:rPr lang="ro-RO" sz="3200" b="1" dirty="0"/>
              <a:t>, colectiv, </a:t>
            </a:r>
            <a:r>
              <a:rPr lang="ro-RO" sz="3200" b="1" dirty="0" err="1"/>
              <a:t>competenţa</a:t>
            </a:r>
            <a:r>
              <a:rPr lang="ro-RO" sz="3200" b="1" dirty="0"/>
              <a:t> </a:t>
            </a:r>
            <a:r>
              <a:rPr lang="ro-RO" sz="3200" b="1" dirty="0" err="1"/>
              <a:t>şi</a:t>
            </a:r>
            <a:r>
              <a:rPr lang="ro-RO" sz="3200" b="1" dirty="0"/>
              <a:t> </a:t>
            </a:r>
            <a:r>
              <a:rPr lang="ro-RO" sz="3200" b="1" dirty="0" err="1"/>
              <a:t>capacităţile</a:t>
            </a:r>
            <a:r>
              <a:rPr lang="ro-RO" sz="3200" b="1" dirty="0"/>
              <a:t> adecvate </a:t>
            </a:r>
            <a:r>
              <a:rPr lang="ro-RO" sz="3200" dirty="0"/>
              <a:t>în vederea </a:t>
            </a:r>
            <a:r>
              <a:rPr lang="ro-RO" sz="3200" dirty="0" err="1"/>
              <a:t>desfăşurării</a:t>
            </a:r>
            <a:r>
              <a:rPr lang="ro-RO" sz="3200" dirty="0"/>
              <a:t> misiunii de compilare; </a:t>
            </a:r>
            <a:endParaRPr lang="en-US" sz="3200" dirty="0"/>
          </a:p>
          <a:p>
            <a:pPr marL="817436" lvl="2" indent="-459234" algn="just">
              <a:buFont typeface="+mj-lt"/>
              <a:buAutoNum type="arabicPeriod"/>
            </a:pPr>
            <a:r>
              <a:rPr lang="ro-RO" sz="3200" dirty="0" err="1"/>
              <a:t>Atenţia</a:t>
            </a:r>
            <a:r>
              <a:rPr lang="ro-RO" sz="3200" dirty="0"/>
              <a:t> la indiciile de </a:t>
            </a:r>
            <a:r>
              <a:rPr lang="ro-RO" sz="3200" b="1" dirty="0"/>
              <a:t>neconformitate ale membrilor echipei misiunii </a:t>
            </a:r>
            <a:r>
              <a:rPr lang="ro-RO" sz="3200" dirty="0"/>
              <a:t>cu </a:t>
            </a:r>
            <a:r>
              <a:rPr lang="ro-RO" sz="3200" dirty="0" err="1"/>
              <a:t>cerinţele</a:t>
            </a:r>
            <a:r>
              <a:rPr lang="ro-RO" sz="3200" dirty="0"/>
              <a:t> etice rele­vante </a:t>
            </a:r>
            <a:r>
              <a:rPr lang="ro-RO" sz="3200" dirty="0" err="1"/>
              <a:t>şi</a:t>
            </a:r>
            <a:r>
              <a:rPr lang="ro-RO" sz="3200" dirty="0"/>
              <a:t> stabilirea </a:t>
            </a:r>
            <a:r>
              <a:rPr lang="ro-RO" sz="3200" dirty="0" err="1"/>
              <a:t>acţiunilor</a:t>
            </a:r>
            <a:r>
              <a:rPr lang="ro-RO" sz="3200" dirty="0"/>
              <a:t> corespunzătoare dacă </a:t>
            </a:r>
            <a:r>
              <a:rPr lang="en-US" sz="3200" dirty="0" err="1"/>
              <a:t>ia</a:t>
            </a:r>
            <a:r>
              <a:rPr lang="en-US" sz="3200" dirty="0"/>
              <a:t> </a:t>
            </a:r>
            <a:r>
              <a:rPr lang="ro-RO" sz="3200" dirty="0" err="1"/>
              <a:t>cunoştinţă</a:t>
            </a:r>
            <a:r>
              <a:rPr lang="ro-RO" sz="3200" dirty="0"/>
              <a:t> de aspecte care indică faptul că membrii echipei misiunii nu s-au conformat </a:t>
            </a:r>
            <a:r>
              <a:rPr lang="ro-RO" sz="3200" dirty="0" err="1"/>
              <a:t>cerinţelor</a:t>
            </a:r>
            <a:r>
              <a:rPr lang="ro-RO" sz="3200" dirty="0"/>
              <a:t> etice relevante;</a:t>
            </a:r>
            <a:endParaRPr lang="en-US" sz="3200" dirty="0"/>
          </a:p>
          <a:p>
            <a:pPr marL="817436" lvl="2" indent="-459234" algn="just">
              <a:buFont typeface="+mj-lt"/>
              <a:buAutoNum type="arabicPeriod"/>
            </a:pPr>
            <a:r>
              <a:rPr lang="ro-RO" sz="3200" b="1" dirty="0"/>
              <a:t>Coordonarea, supervizarea </a:t>
            </a:r>
            <a:r>
              <a:rPr lang="ro-RO" sz="3200" b="1" dirty="0" err="1"/>
              <a:t>şi</a:t>
            </a:r>
            <a:r>
              <a:rPr lang="ro-RO" sz="3200" b="1" dirty="0"/>
              <a:t> </a:t>
            </a:r>
            <a:r>
              <a:rPr lang="ro-RO" sz="3200" b="1" dirty="0" err="1"/>
              <a:t>desfăşurarea</a:t>
            </a:r>
            <a:r>
              <a:rPr lang="ro-RO" sz="3200" b="1" dirty="0"/>
              <a:t> misiunii</a:t>
            </a:r>
            <a:r>
              <a:rPr lang="ro-RO" sz="3200" dirty="0"/>
              <a:t> în confor­mitate cu standardele profesionale </a:t>
            </a:r>
            <a:r>
              <a:rPr lang="ro-RO" sz="3200" dirty="0" err="1"/>
              <a:t>şi</a:t>
            </a:r>
            <a:r>
              <a:rPr lang="ro-RO" sz="3200" dirty="0"/>
              <a:t> cu </a:t>
            </a:r>
            <a:r>
              <a:rPr lang="ro-RO" sz="3200" dirty="0" err="1"/>
              <a:t>cerinţele</a:t>
            </a:r>
            <a:r>
              <a:rPr lang="ro-RO" sz="3200" dirty="0"/>
              <a:t> legale </a:t>
            </a:r>
            <a:r>
              <a:rPr lang="ro-RO" sz="3200" dirty="0" err="1"/>
              <a:t>şi</a:t>
            </a:r>
            <a:r>
              <a:rPr lang="ro-RO" sz="3200" dirty="0"/>
              <a:t> de reglementare aplicabile; </a:t>
            </a:r>
            <a:r>
              <a:rPr lang="ro-RO" sz="3200" dirty="0" err="1"/>
              <a:t>şi</a:t>
            </a:r>
            <a:endParaRPr lang="en-US" sz="3200" dirty="0"/>
          </a:p>
          <a:p>
            <a:pPr marL="817436" lvl="2" indent="-459234" algn="just">
              <a:buFont typeface="+mj-lt"/>
              <a:buAutoNum type="arabicPeriod"/>
            </a:pPr>
            <a:r>
              <a:rPr lang="ro-RO" sz="3200" dirty="0"/>
              <a:t>Asumarea </a:t>
            </a:r>
            <a:r>
              <a:rPr lang="ro-RO" sz="3200" dirty="0" err="1"/>
              <a:t>responsabilităţii</a:t>
            </a:r>
            <a:r>
              <a:rPr lang="ro-RO" sz="3200" dirty="0"/>
              <a:t> că este </a:t>
            </a:r>
            <a:r>
              <a:rPr lang="ro-RO" sz="3200" dirty="0" err="1"/>
              <a:t>menţinută</a:t>
            </a:r>
            <a:r>
              <a:rPr lang="ro-RO" sz="3200" dirty="0"/>
              <a:t> </a:t>
            </a:r>
            <a:r>
              <a:rPr lang="ro-RO" sz="3200" dirty="0" err="1"/>
              <a:t>documentaţia</a:t>
            </a:r>
            <a:r>
              <a:rPr lang="ro-RO" sz="3200" dirty="0"/>
              <a:t> corespunzătoare misiunii.</a:t>
            </a:r>
            <a:endParaRPr lang="en-GB" sz="3200" dirty="0"/>
          </a:p>
        </p:txBody>
      </p:sp>
      <p:pic>
        <p:nvPicPr>
          <p:cNvPr id="7170" name="Picture 2" descr="Quality Assurance Roles on the Project - PM Ti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2932" y="723900"/>
            <a:ext cx="3285068" cy="1208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690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4F8CA-D847-4B99-9939-3B6C7DE11089}"/>
              </a:ext>
            </a:extLst>
          </p:cNvPr>
          <p:cNvSpPr>
            <a:spLocks noGrp="1"/>
          </p:cNvSpPr>
          <p:nvPr>
            <p:ph type="title"/>
          </p:nvPr>
        </p:nvSpPr>
        <p:spPr/>
        <p:txBody>
          <a:bodyPr/>
          <a:lstStyle/>
          <a:p>
            <a:r>
              <a:rPr lang="en-US" b="1" dirty="0"/>
              <a:t>8. </a:t>
            </a:r>
            <a:r>
              <a:rPr lang="ro-RO" b="1" dirty="0"/>
              <a:t>Evenimente ulterioare</a:t>
            </a:r>
            <a:endParaRPr lang="en-GB" dirty="0"/>
          </a:p>
        </p:txBody>
      </p:sp>
      <p:sp>
        <p:nvSpPr>
          <p:cNvPr id="3" name="Content Placeholder 2">
            <a:extLst>
              <a:ext uri="{FF2B5EF4-FFF2-40B4-BE49-F238E27FC236}">
                <a16:creationId xmlns:a16="http://schemas.microsoft.com/office/drawing/2014/main" id="{F67D10AC-A4FF-4FC7-A874-707A7E44A1A5}"/>
              </a:ext>
            </a:extLst>
          </p:cNvPr>
          <p:cNvSpPr>
            <a:spLocks noGrp="1"/>
          </p:cNvSpPr>
          <p:nvPr>
            <p:ph idx="1"/>
          </p:nvPr>
        </p:nvSpPr>
        <p:spPr/>
        <p:txBody>
          <a:bodyPr>
            <a:normAutofit/>
          </a:bodyPr>
          <a:lstStyle/>
          <a:p>
            <a:r>
              <a:rPr lang="ro-RO" sz="4300" dirty="0"/>
              <a:t>In </a:t>
            </a:r>
            <a:r>
              <a:rPr lang="ro-RO" sz="4300" dirty="0" err="1"/>
              <a:t>situatia</a:t>
            </a:r>
            <a:r>
              <a:rPr lang="ro-RO" sz="4300" dirty="0"/>
              <a:t> in care practicianul ia </a:t>
            </a:r>
            <a:r>
              <a:rPr lang="ro-RO" sz="4300" dirty="0" err="1"/>
              <a:t>cunoştinţă</a:t>
            </a:r>
            <a:r>
              <a:rPr lang="ro-RO" sz="4300" dirty="0"/>
              <a:t> de evenimente care au loc între data </a:t>
            </a:r>
            <a:r>
              <a:rPr lang="ro-RO" sz="4300" dirty="0" err="1"/>
              <a:t>situ­aţiilor</a:t>
            </a:r>
            <a:r>
              <a:rPr lang="ro-RO" sz="4300" dirty="0"/>
              <a:t> financiare </a:t>
            </a:r>
            <a:r>
              <a:rPr lang="ro-RO" sz="4300" dirty="0" err="1"/>
              <a:t>şi</a:t>
            </a:r>
            <a:r>
              <a:rPr lang="ro-RO" sz="4300" dirty="0"/>
              <a:t> data raportului practicianului, care necesită ajustare sau prezentare în </a:t>
            </a:r>
            <a:r>
              <a:rPr lang="ro-RO" sz="4300" dirty="0" err="1"/>
              <a:t>situaţiile</a:t>
            </a:r>
            <a:r>
              <a:rPr lang="ro-RO" sz="4300" dirty="0"/>
              <a:t> financiare, acesta trebuie să îi solicite conducerii să corecteze acele denaturări.</a:t>
            </a:r>
            <a:endParaRPr lang="en-US" sz="4300" dirty="0"/>
          </a:p>
          <a:p>
            <a:r>
              <a:rPr lang="ro-RO" sz="4300" dirty="0"/>
              <a:t>În cazul în care conducerea nu modifică </a:t>
            </a:r>
            <a:r>
              <a:rPr lang="ro-RO" sz="4300" dirty="0" err="1"/>
              <a:t>situaţiile</a:t>
            </a:r>
            <a:r>
              <a:rPr lang="ro-RO" sz="4300" dirty="0"/>
              <a:t> financiare în </a:t>
            </a:r>
            <a:r>
              <a:rPr lang="ro-RO" sz="4300" dirty="0" err="1"/>
              <a:t>circumstan­ţele</a:t>
            </a:r>
            <a:r>
              <a:rPr lang="ro-RO" sz="4300" dirty="0"/>
              <a:t> în care practicianul crede că acestea necesită </a:t>
            </a:r>
            <a:r>
              <a:rPr lang="ro-RO" sz="4300" dirty="0" err="1"/>
              <a:t>corecţii</a:t>
            </a:r>
            <a:r>
              <a:rPr lang="en-US" sz="4300" dirty="0"/>
              <a:t>, in </a:t>
            </a:r>
            <a:r>
              <a:rPr lang="en-US" sz="4300" dirty="0" err="1"/>
              <a:t>functie</a:t>
            </a:r>
            <a:r>
              <a:rPr lang="en-US" sz="4300" dirty="0"/>
              <a:t> de </a:t>
            </a:r>
            <a:r>
              <a:rPr lang="en-US" sz="4300" dirty="0" err="1"/>
              <a:t>semnificatia</a:t>
            </a:r>
            <a:r>
              <a:rPr lang="en-US" sz="4300" dirty="0"/>
              <a:t> </a:t>
            </a:r>
            <a:r>
              <a:rPr lang="en-US" sz="4300" dirty="0" err="1"/>
              <a:t>acestor</a:t>
            </a:r>
            <a:r>
              <a:rPr lang="en-US" sz="4300" dirty="0"/>
              <a:t> </a:t>
            </a:r>
            <a:r>
              <a:rPr lang="en-US" sz="4300" dirty="0" err="1"/>
              <a:t>denaturari</a:t>
            </a:r>
            <a:r>
              <a:rPr lang="en-US" sz="4300" dirty="0"/>
              <a:t> =&gt; </a:t>
            </a:r>
            <a:r>
              <a:rPr lang="en-US" sz="4300" dirty="0" err="1"/>
              <a:t>raportul</a:t>
            </a:r>
            <a:r>
              <a:rPr lang="en-US" sz="4300" dirty="0"/>
              <a:t> se </a:t>
            </a:r>
            <a:r>
              <a:rPr lang="en-US" sz="4300" dirty="0" err="1"/>
              <a:t>poate</a:t>
            </a:r>
            <a:r>
              <a:rPr lang="en-US" sz="4300" dirty="0"/>
              <a:t> </a:t>
            </a:r>
            <a:r>
              <a:rPr lang="en-US" sz="4300" dirty="0" err="1"/>
              <a:t>modifica</a:t>
            </a:r>
            <a:r>
              <a:rPr lang="en-US" sz="4300" dirty="0"/>
              <a:t>.</a:t>
            </a:r>
            <a:endParaRPr lang="en-GB" sz="4300" dirty="0"/>
          </a:p>
          <a:p>
            <a:endParaRPr lang="en-GB" dirty="0"/>
          </a:p>
        </p:txBody>
      </p:sp>
    </p:spTree>
    <p:extLst>
      <p:ext uri="{BB962C8B-B14F-4D97-AF65-F5344CB8AC3E}">
        <p14:creationId xmlns:p14="http://schemas.microsoft.com/office/powerpoint/2010/main" val="17435360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895C-D96D-4D56-BC19-ECB8E5C2A921}"/>
              </a:ext>
            </a:extLst>
          </p:cNvPr>
          <p:cNvSpPr>
            <a:spLocks noGrp="1"/>
          </p:cNvSpPr>
          <p:nvPr>
            <p:ph type="title"/>
          </p:nvPr>
        </p:nvSpPr>
        <p:spPr/>
        <p:txBody>
          <a:bodyPr/>
          <a:lstStyle/>
          <a:p>
            <a:r>
              <a:rPr lang="ro-RO" b="1" dirty="0"/>
              <a:t>Evenimente ulterioare</a:t>
            </a:r>
            <a:endParaRPr lang="en-GB" dirty="0"/>
          </a:p>
        </p:txBody>
      </p:sp>
      <p:sp>
        <p:nvSpPr>
          <p:cNvPr id="3" name="Content Placeholder 2">
            <a:extLst>
              <a:ext uri="{FF2B5EF4-FFF2-40B4-BE49-F238E27FC236}">
                <a16:creationId xmlns:a16="http://schemas.microsoft.com/office/drawing/2014/main" id="{10A5A187-4250-49B0-81C1-90E876043481}"/>
              </a:ext>
            </a:extLst>
          </p:cNvPr>
          <p:cNvSpPr>
            <a:spLocks noGrp="1"/>
          </p:cNvSpPr>
          <p:nvPr>
            <p:ph idx="1"/>
          </p:nvPr>
        </p:nvSpPr>
        <p:spPr/>
        <p:txBody>
          <a:bodyPr>
            <a:normAutofit lnSpcReduction="10000"/>
          </a:bodyPr>
          <a:lstStyle/>
          <a:p>
            <a:r>
              <a:rPr lang="en-US" sz="4300" b="1" dirty="0"/>
              <a:t>P</a:t>
            </a:r>
            <a:r>
              <a:rPr lang="ro-RO" sz="4300" b="1" dirty="0" err="1"/>
              <a:t>racticianul</a:t>
            </a:r>
            <a:r>
              <a:rPr lang="ro-RO" sz="4300" b="1" dirty="0"/>
              <a:t> nu are nicio </a:t>
            </a:r>
            <a:r>
              <a:rPr lang="ro-RO" sz="4300" b="1" dirty="0" err="1"/>
              <a:t>obligaţie</a:t>
            </a:r>
            <a:r>
              <a:rPr lang="ro-RO" sz="4300" b="1" dirty="0"/>
              <a:t> să efectueze vreo procedură referitoare la </a:t>
            </a:r>
            <a:r>
              <a:rPr lang="ro-RO" sz="4300" b="1" dirty="0" err="1"/>
              <a:t>situaţiile</a:t>
            </a:r>
            <a:r>
              <a:rPr lang="ro-RO" sz="4300" b="1" dirty="0"/>
              <a:t> financiare după data raportului sau.</a:t>
            </a:r>
            <a:r>
              <a:rPr lang="ro-RO" sz="4300" dirty="0"/>
              <a:t> </a:t>
            </a:r>
            <a:endParaRPr lang="en-US" sz="4300" dirty="0"/>
          </a:p>
          <a:p>
            <a:r>
              <a:rPr lang="ro-RO" sz="4300" dirty="0" err="1"/>
              <a:t>Totuşi</a:t>
            </a:r>
            <a:r>
              <a:rPr lang="ro-RO" sz="4300" dirty="0"/>
              <a:t>, dacă, după data raportului practicianului dar înainte de data la care sunt emise </a:t>
            </a:r>
            <a:r>
              <a:rPr lang="ro-RO" sz="4300" dirty="0" err="1"/>
              <a:t>situaţiile</a:t>
            </a:r>
            <a:r>
              <a:rPr lang="ro-RO" sz="4300" dirty="0"/>
              <a:t> financiare, un fapt devine cunoscut practicianului care, dacă ar fi fost cunoscut la data raportului, l-ar fi putut face pe acesta să </a:t>
            </a:r>
            <a:r>
              <a:rPr lang="ro-RO" sz="4300" dirty="0" err="1"/>
              <a:t>îşi</a:t>
            </a:r>
            <a:r>
              <a:rPr lang="ro-RO" sz="4300" dirty="0"/>
              <a:t> modifice raportul, practicianul trebuie:</a:t>
            </a:r>
            <a:endParaRPr lang="en-GB" sz="2500" dirty="0"/>
          </a:p>
          <a:p>
            <a:pPr lvl="1"/>
            <a:r>
              <a:rPr lang="ro-RO" sz="3600" dirty="0"/>
              <a:t>Să discute aspectul cu conducerea sau cu persoanele responsabile cu </a:t>
            </a:r>
            <a:r>
              <a:rPr lang="ro-RO" sz="3600" dirty="0" err="1"/>
              <a:t>guvernanţa</a:t>
            </a:r>
            <a:r>
              <a:rPr lang="ro-RO" sz="3600" dirty="0"/>
              <a:t>, după caz; </a:t>
            </a:r>
            <a:endParaRPr lang="en-GB" sz="2500" dirty="0"/>
          </a:p>
          <a:p>
            <a:pPr lvl="1"/>
            <a:r>
              <a:rPr lang="ro-RO" sz="3600" dirty="0"/>
              <a:t>Să determine dacă </a:t>
            </a:r>
            <a:r>
              <a:rPr lang="ro-RO" sz="3600" dirty="0" err="1"/>
              <a:t>situaţiile</a:t>
            </a:r>
            <a:r>
              <a:rPr lang="ro-RO" sz="3600" dirty="0"/>
              <a:t> financiare necesită </a:t>
            </a:r>
            <a:r>
              <a:rPr lang="ro-RO" sz="3600" dirty="0" err="1"/>
              <a:t>corecţii</a:t>
            </a:r>
            <a:r>
              <a:rPr lang="ro-RO" sz="3600" dirty="0"/>
              <a:t>; </a:t>
            </a:r>
            <a:r>
              <a:rPr lang="ro-RO" sz="3600" dirty="0" err="1"/>
              <a:t>şi</a:t>
            </a:r>
            <a:r>
              <a:rPr lang="ro-RO" sz="3600" dirty="0"/>
              <a:t> </a:t>
            </a:r>
            <a:endParaRPr lang="en-GB" sz="2500" dirty="0"/>
          </a:p>
          <a:p>
            <a:pPr lvl="1"/>
            <a:r>
              <a:rPr lang="ro-RO" sz="3600" dirty="0"/>
              <a:t>Dacă da, să intervieveze cu privire la modul în care conducerea </a:t>
            </a:r>
            <a:r>
              <a:rPr lang="ro-RO" sz="3600" dirty="0" err="1"/>
              <a:t>intenţionează</a:t>
            </a:r>
            <a:r>
              <a:rPr lang="ro-RO" sz="3600" dirty="0"/>
              <a:t> să abordeze aspectul în </a:t>
            </a:r>
            <a:r>
              <a:rPr lang="ro-RO" sz="3600" dirty="0" err="1"/>
              <a:t>situaţiile</a:t>
            </a:r>
            <a:r>
              <a:rPr lang="ro-RO" sz="3600" dirty="0"/>
              <a:t> financiare.</a:t>
            </a:r>
            <a:endParaRPr lang="en-GB" sz="2500" dirty="0"/>
          </a:p>
        </p:txBody>
      </p:sp>
    </p:spTree>
    <p:extLst>
      <p:ext uri="{BB962C8B-B14F-4D97-AF65-F5344CB8AC3E}">
        <p14:creationId xmlns:p14="http://schemas.microsoft.com/office/powerpoint/2010/main" val="33416319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7D27-777B-41F6-BD5B-DBF7E1EE3B43}"/>
              </a:ext>
            </a:extLst>
          </p:cNvPr>
          <p:cNvSpPr>
            <a:spLocks noGrp="1"/>
          </p:cNvSpPr>
          <p:nvPr>
            <p:ph type="title"/>
          </p:nvPr>
        </p:nvSpPr>
        <p:spPr/>
        <p:txBody>
          <a:bodyPr/>
          <a:lstStyle/>
          <a:p>
            <a:r>
              <a:rPr lang="ro-RO" b="1" dirty="0"/>
              <a:t>Evenimente ulterioare</a:t>
            </a:r>
            <a:endParaRPr lang="en-GB" dirty="0"/>
          </a:p>
        </p:txBody>
      </p:sp>
      <p:sp>
        <p:nvSpPr>
          <p:cNvPr id="3" name="Content Placeholder 2">
            <a:extLst>
              <a:ext uri="{FF2B5EF4-FFF2-40B4-BE49-F238E27FC236}">
                <a16:creationId xmlns:a16="http://schemas.microsoft.com/office/drawing/2014/main" id="{DF55845E-FCFC-4284-A71D-11ECB63E5B15}"/>
              </a:ext>
            </a:extLst>
          </p:cNvPr>
          <p:cNvSpPr>
            <a:spLocks noGrp="1"/>
          </p:cNvSpPr>
          <p:nvPr>
            <p:ph idx="1"/>
          </p:nvPr>
        </p:nvSpPr>
        <p:spPr/>
        <p:txBody>
          <a:bodyPr>
            <a:normAutofit/>
          </a:bodyPr>
          <a:lstStyle/>
          <a:p>
            <a:r>
              <a:rPr lang="en-US" sz="4300" dirty="0" err="1"/>
              <a:t>Daca</a:t>
            </a:r>
            <a:r>
              <a:rPr lang="en-US" sz="4300" dirty="0"/>
              <a:t> </a:t>
            </a:r>
            <a:r>
              <a:rPr lang="ro-RO" sz="4300" dirty="0"/>
              <a:t>conducerea nu modifică </a:t>
            </a:r>
            <a:r>
              <a:rPr lang="ro-RO" sz="4300" dirty="0" err="1"/>
              <a:t>situaţiile</a:t>
            </a:r>
            <a:r>
              <a:rPr lang="ro-RO" sz="4300" dirty="0"/>
              <a:t> financiare</a:t>
            </a:r>
            <a:r>
              <a:rPr lang="en-US" sz="4300" dirty="0"/>
              <a:t> la </a:t>
            </a:r>
            <a:r>
              <a:rPr lang="en-US" sz="4300" dirty="0" err="1"/>
              <a:t>cererea</a:t>
            </a:r>
            <a:r>
              <a:rPr lang="en-US" sz="4300" dirty="0"/>
              <a:t> </a:t>
            </a:r>
            <a:r>
              <a:rPr lang="en-US" sz="4300" dirty="0" err="1"/>
              <a:t>profesionistului</a:t>
            </a:r>
            <a:r>
              <a:rPr lang="en-US" sz="4300" dirty="0"/>
              <a:t> </a:t>
            </a:r>
            <a:r>
              <a:rPr lang="en-US" sz="4300" dirty="0" err="1"/>
              <a:t>contabil</a:t>
            </a:r>
            <a:r>
              <a:rPr lang="ro-RO" sz="4300" dirty="0"/>
              <a:t> iar raportul </a:t>
            </a:r>
            <a:r>
              <a:rPr lang="en-US" sz="4300" dirty="0" err="1"/>
              <a:t>acestuia</a:t>
            </a:r>
            <a:r>
              <a:rPr lang="ro-RO" sz="4300" dirty="0"/>
              <a:t> a fost deja furnizat </a:t>
            </a:r>
            <a:r>
              <a:rPr lang="ro-RO" sz="4300" dirty="0" err="1"/>
              <a:t>entităţii</a:t>
            </a:r>
            <a:r>
              <a:rPr lang="ro-RO" sz="4300" dirty="0"/>
              <a:t>, acesta trebuie să notifice conducerea </a:t>
            </a:r>
            <a:r>
              <a:rPr lang="ro-RO" sz="4300" dirty="0" err="1"/>
              <a:t>şi</a:t>
            </a:r>
            <a:r>
              <a:rPr lang="ro-RO" sz="4300" dirty="0"/>
              <a:t> persoanele responsabile cu </a:t>
            </a:r>
            <a:r>
              <a:rPr lang="ro-RO" sz="4300" dirty="0" err="1"/>
              <a:t>guvernanţa</a:t>
            </a:r>
            <a:r>
              <a:rPr lang="ro-RO" sz="4300" dirty="0"/>
              <a:t> să nu emită </a:t>
            </a:r>
            <a:r>
              <a:rPr lang="ro-RO" sz="4300" dirty="0" err="1"/>
              <a:t>situaţiile</a:t>
            </a:r>
            <a:r>
              <a:rPr lang="ro-RO" sz="4300" dirty="0"/>
              <a:t> financiare către </a:t>
            </a:r>
            <a:r>
              <a:rPr lang="ro-RO" sz="4300" dirty="0" err="1"/>
              <a:t>părţi</a:t>
            </a:r>
            <a:r>
              <a:rPr lang="ro-RO" sz="4300" dirty="0"/>
              <a:t> </a:t>
            </a:r>
            <a:r>
              <a:rPr lang="ro-RO" sz="4300" dirty="0" err="1"/>
              <a:t>terţe</a:t>
            </a:r>
            <a:r>
              <a:rPr lang="ro-RO" sz="4300" dirty="0"/>
              <a:t>, înainte ca modificările necesare să fie efectuate. </a:t>
            </a:r>
            <a:endParaRPr lang="en-US" sz="4300" dirty="0"/>
          </a:p>
          <a:p>
            <a:r>
              <a:rPr lang="en-US" sz="4300" dirty="0" err="1"/>
              <a:t>Daca</a:t>
            </a:r>
            <a:r>
              <a:rPr lang="ro-RO" sz="4300" dirty="0"/>
              <a:t>, cu toate acestea, </a:t>
            </a:r>
            <a:r>
              <a:rPr lang="ro-RO" sz="4300" dirty="0" err="1"/>
              <a:t>situaţiile</a:t>
            </a:r>
            <a:r>
              <a:rPr lang="ro-RO" sz="4300" dirty="0"/>
              <a:t> financiare sunt ulterior emise fără modificările necesare, practicianul trebuie să ia măsurile adecvate pentru a căuta să prevină considerarea raportului său drept fiabil.</a:t>
            </a:r>
            <a:endParaRPr lang="en-GB" sz="2500" dirty="0"/>
          </a:p>
        </p:txBody>
      </p:sp>
    </p:spTree>
    <p:extLst>
      <p:ext uri="{BB962C8B-B14F-4D97-AF65-F5344CB8AC3E}">
        <p14:creationId xmlns:p14="http://schemas.microsoft.com/office/powerpoint/2010/main" val="13011467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41B7-7120-40F8-8A38-C32A42BDD7E1}"/>
              </a:ext>
            </a:extLst>
          </p:cNvPr>
          <p:cNvSpPr>
            <a:spLocks noGrp="1"/>
          </p:cNvSpPr>
          <p:nvPr>
            <p:ph type="title"/>
          </p:nvPr>
        </p:nvSpPr>
        <p:spPr/>
        <p:txBody>
          <a:bodyPr>
            <a:normAutofit/>
          </a:bodyPr>
          <a:lstStyle/>
          <a:p>
            <a:r>
              <a:rPr lang="en-US" b="1" dirty="0"/>
              <a:t>9. </a:t>
            </a:r>
            <a:r>
              <a:rPr lang="ro-RO" b="1" dirty="0" err="1"/>
              <a:t>Declaraţii</a:t>
            </a:r>
            <a:r>
              <a:rPr lang="ro-RO" b="1" dirty="0"/>
              <a:t> scrise</a:t>
            </a:r>
            <a:endParaRPr lang="en-GB" dirty="0"/>
          </a:p>
        </p:txBody>
      </p:sp>
      <p:sp>
        <p:nvSpPr>
          <p:cNvPr id="3" name="Content Placeholder 2">
            <a:extLst>
              <a:ext uri="{FF2B5EF4-FFF2-40B4-BE49-F238E27FC236}">
                <a16:creationId xmlns:a16="http://schemas.microsoft.com/office/drawing/2014/main" id="{87F98295-028D-484C-9DDF-99C1EABFDE22}"/>
              </a:ext>
            </a:extLst>
          </p:cNvPr>
          <p:cNvSpPr>
            <a:spLocks noGrp="1"/>
          </p:cNvSpPr>
          <p:nvPr>
            <p:ph idx="1"/>
          </p:nvPr>
        </p:nvSpPr>
        <p:spPr/>
        <p:txBody>
          <a:bodyPr>
            <a:normAutofit/>
          </a:bodyPr>
          <a:lstStyle/>
          <a:p>
            <a:r>
              <a:rPr lang="ro-RO" dirty="0"/>
              <a:t> </a:t>
            </a:r>
            <a:r>
              <a:rPr lang="ro-RO" sz="4300" dirty="0"/>
              <a:t>Practicianul trebuie să îi solicite conducerii să furnizeze </a:t>
            </a:r>
            <a:r>
              <a:rPr lang="ro-RO" sz="4300" dirty="0" err="1"/>
              <a:t>declaraţii</a:t>
            </a:r>
            <a:r>
              <a:rPr lang="ro-RO" sz="4300" dirty="0"/>
              <a:t> scrise conform cărora </a:t>
            </a:r>
            <a:r>
              <a:rPr lang="ro-RO" sz="4300" b="1" dirty="0"/>
              <a:t>conducerea </a:t>
            </a:r>
            <a:r>
              <a:rPr lang="ro-RO" sz="4300" b="1" dirty="0" err="1"/>
              <a:t>şi</a:t>
            </a:r>
            <a:r>
              <a:rPr lang="ro-RO" sz="4300" b="1" dirty="0"/>
              <a:t>-a îndeplinit </a:t>
            </a:r>
            <a:r>
              <a:rPr lang="ro-RO" sz="4300" b="1" dirty="0" err="1"/>
              <a:t>responsabilităţile</a:t>
            </a:r>
            <a:r>
              <a:rPr lang="ro-RO" sz="4300" b="1" dirty="0"/>
              <a:t> descrise în termenii </a:t>
            </a:r>
            <a:r>
              <a:rPr lang="ro-RO" sz="4300" b="1" dirty="0" err="1"/>
              <a:t>conveniţi</a:t>
            </a:r>
            <a:r>
              <a:rPr lang="ro-RO" sz="4300" b="1" dirty="0"/>
              <a:t> ai misiunii.</a:t>
            </a:r>
            <a:r>
              <a:rPr lang="ro-RO" sz="4300" dirty="0"/>
              <a:t> Se recomandă ca in cadrul </a:t>
            </a:r>
            <a:r>
              <a:rPr lang="ro-RO" sz="4300" dirty="0" err="1"/>
              <a:t>declaraţiei</a:t>
            </a:r>
            <a:r>
              <a:rPr lang="ro-RO" sz="4300" dirty="0"/>
              <a:t> scrise sa se includă elemente cum ar fi: </a:t>
            </a:r>
            <a:endParaRPr lang="en-GB" sz="2500" dirty="0"/>
          </a:p>
          <a:p>
            <a:pPr lvl="1"/>
            <a:r>
              <a:rPr lang="ro-RO" sz="3600" dirty="0"/>
              <a:t>Faptul că membrii conducerii </a:t>
            </a:r>
            <a:r>
              <a:rPr lang="ro-RO" sz="3600" dirty="0" err="1"/>
              <a:t>şi</a:t>
            </a:r>
            <a:r>
              <a:rPr lang="ro-RO" sz="3600" dirty="0"/>
              <a:t>-au îndeplinit responsabilitatea de </a:t>
            </a:r>
            <a:r>
              <a:rPr lang="ro-RO" sz="3600" b="1" dirty="0"/>
              <a:t>întocmire a </a:t>
            </a:r>
            <a:r>
              <a:rPr lang="ro-RO" sz="3600" b="1" dirty="0" err="1"/>
              <a:t>situaţiilor</a:t>
            </a:r>
            <a:r>
              <a:rPr lang="ro-RO" sz="3600" b="1" dirty="0"/>
              <a:t> financiare conform cadrului de raportare finan­ciară aplicabil</a:t>
            </a:r>
            <a:r>
              <a:rPr lang="ro-RO" sz="3600" dirty="0"/>
              <a:t>, inclusiv acolo unde este relevant, de prezentare fidelă a acestora </a:t>
            </a:r>
            <a:r>
              <a:rPr lang="ro-RO" sz="3600" dirty="0" err="1"/>
              <a:t>şi</a:t>
            </a:r>
            <a:r>
              <a:rPr lang="ro-RO" sz="3600" dirty="0"/>
              <a:t> că </a:t>
            </a:r>
            <a:r>
              <a:rPr lang="ro-RO" sz="3600" b="1" dirty="0"/>
              <a:t>i-au furnizat practicianului toate </a:t>
            </a:r>
            <a:r>
              <a:rPr lang="ro-RO" sz="3600" b="1" dirty="0" err="1"/>
              <a:t>informaţiile</a:t>
            </a:r>
            <a:r>
              <a:rPr lang="ro-RO" sz="3600" b="1" dirty="0"/>
              <a:t> relevante </a:t>
            </a:r>
            <a:r>
              <a:rPr lang="ro-RO" sz="3600" dirty="0" err="1"/>
              <a:t>şi</a:t>
            </a:r>
            <a:r>
              <a:rPr lang="ro-RO" sz="3600" dirty="0"/>
              <a:t> acces la </a:t>
            </a:r>
            <a:r>
              <a:rPr lang="ro-RO" sz="3600" dirty="0" err="1"/>
              <a:t>informaţii</a:t>
            </a:r>
            <a:r>
              <a:rPr lang="ro-RO" sz="3600" dirty="0"/>
              <a:t>, </a:t>
            </a:r>
            <a:r>
              <a:rPr lang="ro-RO" sz="3600" dirty="0" err="1"/>
              <a:t>aşa</a:t>
            </a:r>
            <a:r>
              <a:rPr lang="ro-RO" sz="3600" dirty="0"/>
              <a:t> cum s-a convenit în termenii misiunii; </a:t>
            </a:r>
            <a:r>
              <a:rPr lang="ro-RO" sz="3600" dirty="0" err="1"/>
              <a:t>şi</a:t>
            </a:r>
            <a:r>
              <a:rPr lang="ro-RO" sz="3600" dirty="0"/>
              <a:t> </a:t>
            </a:r>
            <a:endParaRPr lang="en-GB" sz="2500" dirty="0"/>
          </a:p>
          <a:p>
            <a:pPr lvl="1"/>
            <a:r>
              <a:rPr lang="ro-RO" sz="3600" b="1" dirty="0"/>
              <a:t>Toate </a:t>
            </a:r>
            <a:r>
              <a:rPr lang="ro-RO" sz="3600" b="1" dirty="0" err="1"/>
              <a:t>tranzacţiile</a:t>
            </a:r>
            <a:r>
              <a:rPr lang="ro-RO" sz="3600" b="1" dirty="0"/>
              <a:t> au fost consemnate </a:t>
            </a:r>
            <a:r>
              <a:rPr lang="ro-RO" sz="3600" b="1" dirty="0" err="1"/>
              <a:t>şi</a:t>
            </a:r>
            <a:r>
              <a:rPr lang="ro-RO" sz="3600" b="1" dirty="0"/>
              <a:t> sunt reflectate în </a:t>
            </a:r>
            <a:r>
              <a:rPr lang="ro-RO" sz="3600" b="1" dirty="0" err="1"/>
              <a:t>situaţiile</a:t>
            </a:r>
            <a:r>
              <a:rPr lang="ro-RO" sz="3600" b="1" dirty="0"/>
              <a:t> financiare</a:t>
            </a:r>
            <a:r>
              <a:rPr lang="ro-RO" sz="3600" dirty="0"/>
              <a:t>.</a:t>
            </a:r>
            <a:endParaRPr lang="en-GB" sz="2500" dirty="0"/>
          </a:p>
          <a:p>
            <a:endParaRPr lang="en-GB" dirty="0"/>
          </a:p>
        </p:txBody>
      </p:sp>
    </p:spTree>
    <p:extLst>
      <p:ext uri="{BB962C8B-B14F-4D97-AF65-F5344CB8AC3E}">
        <p14:creationId xmlns:p14="http://schemas.microsoft.com/office/powerpoint/2010/main" val="6162010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30E2-0930-4270-835A-01D41126D969}"/>
              </a:ext>
            </a:extLst>
          </p:cNvPr>
          <p:cNvSpPr>
            <a:spLocks noGrp="1"/>
          </p:cNvSpPr>
          <p:nvPr>
            <p:ph type="title"/>
          </p:nvPr>
        </p:nvSpPr>
        <p:spPr/>
        <p:txBody>
          <a:bodyPr/>
          <a:lstStyle/>
          <a:p>
            <a:r>
              <a:rPr lang="ro-RO" b="1" dirty="0" err="1"/>
              <a:t>Declaraţii</a:t>
            </a:r>
            <a:r>
              <a:rPr lang="ro-RO" b="1" dirty="0"/>
              <a:t> scrise</a:t>
            </a:r>
            <a:endParaRPr lang="en-GB" dirty="0"/>
          </a:p>
        </p:txBody>
      </p:sp>
      <p:sp>
        <p:nvSpPr>
          <p:cNvPr id="3" name="Content Placeholder 2">
            <a:extLst>
              <a:ext uri="{FF2B5EF4-FFF2-40B4-BE49-F238E27FC236}">
                <a16:creationId xmlns:a16="http://schemas.microsoft.com/office/drawing/2014/main" id="{69AFDBCC-107A-43D2-BE41-B6B14E616D37}"/>
              </a:ext>
            </a:extLst>
          </p:cNvPr>
          <p:cNvSpPr>
            <a:spLocks noGrp="1"/>
          </p:cNvSpPr>
          <p:nvPr>
            <p:ph idx="1"/>
          </p:nvPr>
        </p:nvSpPr>
        <p:spPr/>
        <p:txBody>
          <a:bodyPr>
            <a:normAutofit/>
          </a:bodyPr>
          <a:lstStyle/>
          <a:p>
            <a:r>
              <a:rPr lang="ro-RO" sz="3600" b="1" dirty="0"/>
              <a:t>Obtinerea de declar</a:t>
            </a:r>
            <a:r>
              <a:rPr lang="en-US" sz="3600" b="1" dirty="0"/>
              <a:t>a</a:t>
            </a:r>
            <a:r>
              <a:rPr lang="ro-RO" sz="3600" b="1" dirty="0"/>
              <a:t>tii scrise reprezinta o procedura importantă in derularea unei astfel de misiuni, care poate influenta direct raportul final.</a:t>
            </a:r>
            <a:r>
              <a:rPr lang="ro-RO" sz="3600" dirty="0"/>
              <a:t> </a:t>
            </a:r>
            <a:endParaRPr lang="en-US" sz="3600" dirty="0"/>
          </a:p>
          <a:p>
            <a:r>
              <a:rPr lang="en-US" sz="3600" dirty="0"/>
              <a:t>P</a:t>
            </a:r>
            <a:r>
              <a:rPr lang="ro-RO" sz="3600" dirty="0" err="1"/>
              <a:t>racticianul</a:t>
            </a:r>
            <a:r>
              <a:rPr lang="ro-RO" sz="3600" dirty="0"/>
              <a:t> trebuie să </a:t>
            </a:r>
            <a:r>
              <a:rPr lang="en-US" sz="3600" dirty="0" err="1"/>
              <a:t>anunte</a:t>
            </a:r>
            <a:r>
              <a:rPr lang="en-US" sz="3600" dirty="0"/>
              <a:t> </a:t>
            </a:r>
            <a:r>
              <a:rPr lang="en-US" sz="3600" dirty="0" err="1"/>
              <a:t>clientul</a:t>
            </a:r>
            <a:r>
              <a:rPr lang="en-US" sz="3600" dirty="0"/>
              <a:t> </a:t>
            </a:r>
            <a:r>
              <a:rPr lang="en-US" sz="3600" dirty="0" err="1"/>
              <a:t>despre</a:t>
            </a:r>
            <a:r>
              <a:rPr lang="ro-RO" sz="3600" dirty="0"/>
              <a:t> imposibilitatea exprimării unei concluzii pe marginea </a:t>
            </a:r>
            <a:r>
              <a:rPr lang="ro-RO" sz="3600" dirty="0" err="1"/>
              <a:t>situaţiilor</a:t>
            </a:r>
            <a:r>
              <a:rPr lang="ro-RO" sz="3600" dirty="0"/>
              <a:t> financiare sau să se retragă din misiune dacă retragerea este permisă de legile sau reglementările aplicabile, dacă:</a:t>
            </a:r>
            <a:endParaRPr lang="en-GB" sz="3600" dirty="0"/>
          </a:p>
          <a:p>
            <a:pPr lvl="1"/>
            <a:r>
              <a:rPr lang="ro-RO" sz="3600" dirty="0"/>
              <a:t>Practicianul concluzionează că există suficiente îndoieli cu privire la integritatea conducerii, astfel încât </a:t>
            </a:r>
            <a:r>
              <a:rPr lang="ro-RO" sz="3600" dirty="0" err="1"/>
              <a:t>declaraţiile</a:t>
            </a:r>
            <a:r>
              <a:rPr lang="ro-RO" sz="3600" dirty="0"/>
              <a:t> scrise nu sunt fiabile; sau</a:t>
            </a:r>
            <a:endParaRPr lang="en-GB" sz="3600" dirty="0"/>
          </a:p>
          <a:p>
            <a:pPr lvl="1"/>
            <a:r>
              <a:rPr lang="ro-RO" sz="3600" dirty="0"/>
              <a:t>Conducerea nu furnizează </a:t>
            </a:r>
            <a:r>
              <a:rPr lang="ro-RO" sz="3600" dirty="0" err="1"/>
              <a:t>declaraţiile</a:t>
            </a:r>
            <a:r>
              <a:rPr lang="ro-RO" sz="3600" dirty="0"/>
              <a:t> scrise prevăzute.</a:t>
            </a:r>
          </a:p>
          <a:p>
            <a:r>
              <a:rPr lang="ro-RO" sz="3600" dirty="0"/>
              <a:t>Data </a:t>
            </a:r>
            <a:r>
              <a:rPr lang="ro-RO" sz="3600" dirty="0" err="1"/>
              <a:t>declaraţiilor</a:t>
            </a:r>
            <a:r>
              <a:rPr lang="ro-RO" sz="3600" dirty="0"/>
              <a:t> scrise trebuie să fie cât se poate de apropiată de, dar fără să </a:t>
            </a:r>
            <a:r>
              <a:rPr lang="ro-RO" sz="3600" dirty="0" err="1"/>
              <a:t>depăşească</a:t>
            </a:r>
            <a:r>
              <a:rPr lang="ro-RO" sz="3600" dirty="0"/>
              <a:t>, data raportului practicianului. </a:t>
            </a:r>
            <a:r>
              <a:rPr lang="ro-RO" sz="3600" dirty="0" err="1"/>
              <a:t>Declaraţiile</a:t>
            </a:r>
            <a:r>
              <a:rPr lang="ro-RO" sz="3600" dirty="0"/>
              <a:t> scrise trebuie să reflecte toate </a:t>
            </a:r>
            <a:r>
              <a:rPr lang="ro-RO" sz="3600" dirty="0" err="1"/>
              <a:t>situaţiile</a:t>
            </a:r>
            <a:r>
              <a:rPr lang="ro-RO" sz="3600" dirty="0"/>
              <a:t> financiare </a:t>
            </a:r>
            <a:r>
              <a:rPr lang="ro-RO" sz="3600" dirty="0" err="1"/>
              <a:t>şi</a:t>
            </a:r>
            <a:r>
              <a:rPr lang="ro-RO" sz="3600" dirty="0"/>
              <a:t> perioada(ele) la care se face referire în raportul practicianului. </a:t>
            </a:r>
            <a:endParaRPr lang="en-GB" sz="3600" dirty="0"/>
          </a:p>
          <a:p>
            <a:endParaRPr lang="en-GB" dirty="0"/>
          </a:p>
        </p:txBody>
      </p:sp>
    </p:spTree>
    <p:extLst>
      <p:ext uri="{BB962C8B-B14F-4D97-AF65-F5344CB8AC3E}">
        <p14:creationId xmlns:p14="http://schemas.microsoft.com/office/powerpoint/2010/main" val="42844658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A360-3B1B-4138-AA93-6762F6D79397}"/>
              </a:ext>
            </a:extLst>
          </p:cNvPr>
          <p:cNvSpPr>
            <a:spLocks noGrp="1"/>
          </p:cNvSpPr>
          <p:nvPr>
            <p:ph type="title"/>
          </p:nvPr>
        </p:nvSpPr>
        <p:spPr/>
        <p:txBody>
          <a:bodyPr/>
          <a:lstStyle/>
          <a:p>
            <a:r>
              <a:rPr lang="ro-RO" b="1" dirty="0" err="1"/>
              <a:t>Declaraţii</a:t>
            </a:r>
            <a:r>
              <a:rPr lang="ro-RO" b="1" dirty="0"/>
              <a:t> scrise</a:t>
            </a:r>
            <a:r>
              <a:rPr lang="en-US" b="1" dirty="0"/>
              <a:t> – </a:t>
            </a:r>
            <a:r>
              <a:rPr lang="en-US" b="1" dirty="0" err="1"/>
              <a:t>ce</a:t>
            </a:r>
            <a:r>
              <a:rPr lang="en-US" b="1" dirty="0"/>
              <a:t> </a:t>
            </a:r>
            <a:r>
              <a:rPr lang="en-US" b="1" dirty="0" err="1"/>
              <a:t>contin</a:t>
            </a:r>
            <a:r>
              <a:rPr lang="en-US" b="1" dirty="0"/>
              <a:t> ?</a:t>
            </a:r>
            <a:endParaRPr lang="en-GB" dirty="0"/>
          </a:p>
        </p:txBody>
      </p:sp>
      <p:sp>
        <p:nvSpPr>
          <p:cNvPr id="3" name="Content Placeholder 2">
            <a:extLst>
              <a:ext uri="{FF2B5EF4-FFF2-40B4-BE49-F238E27FC236}">
                <a16:creationId xmlns:a16="http://schemas.microsoft.com/office/drawing/2014/main" id="{F0952D6F-4D07-4716-A95B-DE5318E7B4EA}"/>
              </a:ext>
            </a:extLst>
          </p:cNvPr>
          <p:cNvSpPr>
            <a:spLocks noGrp="1"/>
          </p:cNvSpPr>
          <p:nvPr>
            <p:ph idx="1"/>
          </p:nvPr>
        </p:nvSpPr>
        <p:spPr/>
        <p:txBody>
          <a:bodyPr>
            <a:normAutofit lnSpcReduction="10000"/>
          </a:bodyPr>
          <a:lstStyle/>
          <a:p>
            <a:pPr lvl="1"/>
            <a:r>
              <a:rPr lang="ro-RO" sz="3200" b="1" dirty="0"/>
              <a:t>Identitatea </a:t>
            </a:r>
            <a:r>
              <a:rPr lang="ro-RO" sz="3200" b="1" dirty="0" err="1"/>
              <a:t>părţilor</a:t>
            </a:r>
            <a:r>
              <a:rPr lang="ro-RO" sz="3200" b="1" dirty="0"/>
              <a:t> afiliate ale </a:t>
            </a:r>
            <a:r>
              <a:rPr lang="ro-RO" sz="3200" b="1" dirty="0" err="1"/>
              <a:t>entităţii</a:t>
            </a:r>
            <a:r>
              <a:rPr lang="ro-RO" sz="3200" b="1" dirty="0"/>
              <a:t> </a:t>
            </a:r>
            <a:r>
              <a:rPr lang="ro-RO" sz="3200" dirty="0" err="1"/>
              <a:t>şi</a:t>
            </a:r>
            <a:r>
              <a:rPr lang="ro-RO" sz="3200" dirty="0"/>
              <a:t> toate </a:t>
            </a:r>
            <a:r>
              <a:rPr lang="ro-RO" sz="3200" dirty="0" err="1"/>
              <a:t>relaţiile</a:t>
            </a:r>
            <a:r>
              <a:rPr lang="ro-RO" sz="3200" dirty="0"/>
              <a:t> </a:t>
            </a:r>
            <a:r>
              <a:rPr lang="ro-RO" sz="3200" dirty="0" err="1"/>
              <a:t>şi</a:t>
            </a:r>
            <a:r>
              <a:rPr lang="ro-RO" sz="3200" dirty="0"/>
              <a:t> </a:t>
            </a:r>
            <a:r>
              <a:rPr lang="ro-RO" sz="3200" dirty="0" err="1"/>
              <a:t>tranzacţiile</a:t>
            </a:r>
            <a:r>
              <a:rPr lang="ro-RO" sz="3200" dirty="0"/>
              <a:t> cu </a:t>
            </a:r>
            <a:r>
              <a:rPr lang="ro-RO" sz="3200" dirty="0" err="1"/>
              <a:t>părţile</a:t>
            </a:r>
            <a:r>
              <a:rPr lang="ro-RO" sz="3200" dirty="0"/>
              <a:t> afiliate, cu care conducerea este la curent;</a:t>
            </a:r>
            <a:endParaRPr lang="en-GB" sz="3200" dirty="0"/>
          </a:p>
          <a:p>
            <a:pPr lvl="1"/>
            <a:r>
              <a:rPr lang="ro-RO" sz="3200" dirty="0"/>
              <a:t>Faptele semnificative referitoare la orice </a:t>
            </a:r>
            <a:r>
              <a:rPr lang="ro-RO" sz="3200" b="1" dirty="0"/>
              <a:t>fraude sau fraude suspectate cunoscute conducerii</a:t>
            </a:r>
            <a:r>
              <a:rPr lang="ro-RO" sz="3200" dirty="0"/>
              <a:t>, care este posibil să fi afectat entitatea; </a:t>
            </a:r>
            <a:endParaRPr lang="en-GB" sz="3200" dirty="0"/>
          </a:p>
          <a:p>
            <a:pPr lvl="1"/>
            <a:r>
              <a:rPr lang="ro-RO" sz="3200" dirty="0"/>
              <a:t>Cazuri curente sau posibile de </a:t>
            </a:r>
            <a:r>
              <a:rPr lang="ro-RO" sz="3200" b="1" dirty="0"/>
              <a:t>neconformitate cu legile </a:t>
            </a:r>
            <a:r>
              <a:rPr lang="ro-RO" sz="3200" b="1" dirty="0" err="1"/>
              <a:t>şi</a:t>
            </a:r>
            <a:r>
              <a:rPr lang="ro-RO" sz="3200" b="1" dirty="0"/>
              <a:t> regle­mentările</a:t>
            </a:r>
            <a:r>
              <a:rPr lang="ro-RO" sz="3200" dirty="0"/>
              <a:t>, ale căror efecte afectează </a:t>
            </a:r>
            <a:r>
              <a:rPr lang="ro-RO" sz="3200" dirty="0" err="1"/>
              <a:t>situaţiile</a:t>
            </a:r>
            <a:r>
              <a:rPr lang="ro-RO" sz="3200" dirty="0"/>
              <a:t> financiare ale </a:t>
            </a:r>
            <a:r>
              <a:rPr lang="ro-RO" sz="3200" dirty="0" err="1"/>
              <a:t>entităţii</a:t>
            </a:r>
            <a:r>
              <a:rPr lang="ro-RO" sz="3200" dirty="0"/>
              <a:t>; </a:t>
            </a:r>
            <a:endParaRPr lang="en-GB" sz="3200" dirty="0"/>
          </a:p>
          <a:p>
            <a:pPr lvl="1"/>
            <a:r>
              <a:rPr lang="ro-RO" sz="3200" dirty="0"/>
              <a:t>Toate </a:t>
            </a:r>
            <a:r>
              <a:rPr lang="ro-RO" sz="3200" b="1" dirty="0" err="1"/>
              <a:t>informaţiile</a:t>
            </a:r>
            <a:r>
              <a:rPr lang="ro-RO" sz="3200" b="1" dirty="0"/>
              <a:t> relevante pentru utilizarea ipotezei </a:t>
            </a:r>
            <a:r>
              <a:rPr lang="ro-RO" sz="3200" b="1" dirty="0" err="1"/>
              <a:t>continuităţii</a:t>
            </a:r>
            <a:r>
              <a:rPr lang="ro-RO" sz="3200" b="1" dirty="0"/>
              <a:t> </a:t>
            </a:r>
            <a:r>
              <a:rPr lang="ro-RO" sz="3200" b="1" dirty="0" err="1"/>
              <a:t>activităţii</a:t>
            </a:r>
            <a:r>
              <a:rPr lang="ro-RO" sz="3200" b="1" dirty="0"/>
              <a:t> </a:t>
            </a:r>
            <a:r>
              <a:rPr lang="ro-RO" sz="3200" dirty="0"/>
              <a:t>în </a:t>
            </a:r>
            <a:r>
              <a:rPr lang="ro-RO" sz="3200" dirty="0" err="1"/>
              <a:t>situaţiile</a:t>
            </a:r>
            <a:r>
              <a:rPr lang="ro-RO" sz="3200" dirty="0"/>
              <a:t> financiare; </a:t>
            </a:r>
            <a:endParaRPr lang="en-GB" sz="3200" dirty="0"/>
          </a:p>
          <a:p>
            <a:pPr lvl="1"/>
            <a:r>
              <a:rPr lang="ro-RO" sz="3200" dirty="0"/>
              <a:t>Că toate evenimentele care </a:t>
            </a:r>
            <a:r>
              <a:rPr lang="ro-RO" sz="3200" b="1" dirty="0"/>
              <a:t>au loc ulterior datei </a:t>
            </a:r>
            <a:r>
              <a:rPr lang="ro-RO" sz="3200" b="1" dirty="0" err="1"/>
              <a:t>situaţiilor</a:t>
            </a:r>
            <a:r>
              <a:rPr lang="ro-RO" sz="3200" b="1" dirty="0"/>
              <a:t> financiare </a:t>
            </a:r>
            <a:r>
              <a:rPr lang="ro-RO" sz="3200" dirty="0" err="1"/>
              <a:t>şi</a:t>
            </a:r>
            <a:r>
              <a:rPr lang="ro-RO" sz="3200" dirty="0"/>
              <a:t> pentru care cadrul de raportare financiară aplicabil prevede ajustare sau prezentare, au fost ajustate sau prezentate;</a:t>
            </a:r>
            <a:endParaRPr lang="en-GB" sz="3200" dirty="0"/>
          </a:p>
          <a:p>
            <a:pPr lvl="1"/>
            <a:r>
              <a:rPr lang="ro-RO" sz="3200" dirty="0"/>
              <a:t>Angajamentele, </a:t>
            </a:r>
            <a:r>
              <a:rPr lang="ro-RO" sz="3200" dirty="0" err="1"/>
              <a:t>obligaţiile</a:t>
            </a:r>
            <a:r>
              <a:rPr lang="ro-RO" sz="3200" dirty="0"/>
              <a:t> contractuale sau </a:t>
            </a:r>
            <a:r>
              <a:rPr lang="ro-RO" sz="3200" dirty="0" err="1"/>
              <a:t>contingenţele</a:t>
            </a:r>
            <a:r>
              <a:rPr lang="ro-RO" sz="3200" dirty="0"/>
              <a:t> semnifica­tive care au afectat sau pot afecta </a:t>
            </a:r>
            <a:r>
              <a:rPr lang="ro-RO" sz="3200" dirty="0" err="1"/>
              <a:t>situaţiile</a:t>
            </a:r>
            <a:r>
              <a:rPr lang="ro-RO" sz="3200" dirty="0"/>
              <a:t> financiare ale </a:t>
            </a:r>
            <a:r>
              <a:rPr lang="ro-RO" sz="3200" dirty="0" err="1"/>
              <a:t>entităţii</a:t>
            </a:r>
            <a:r>
              <a:rPr lang="ro-RO" sz="3200" dirty="0"/>
              <a:t>, inclusiv prezentările; </a:t>
            </a:r>
            <a:r>
              <a:rPr lang="ro-RO" sz="3200" dirty="0" err="1"/>
              <a:t>şi</a:t>
            </a:r>
            <a:r>
              <a:rPr lang="ro-RO" sz="3200" dirty="0"/>
              <a:t> </a:t>
            </a:r>
            <a:endParaRPr lang="en-GB" sz="3200" dirty="0"/>
          </a:p>
          <a:p>
            <a:pPr lvl="1"/>
            <a:r>
              <a:rPr lang="ro-RO" sz="3200" dirty="0" err="1"/>
              <a:t>Tranzacţiile</a:t>
            </a:r>
            <a:r>
              <a:rPr lang="ro-RO" sz="3200" dirty="0"/>
              <a:t> ne-monetare semnificative sau </a:t>
            </a:r>
            <a:r>
              <a:rPr lang="ro-RO" sz="3200" dirty="0" err="1"/>
              <a:t>tranzacţiile</a:t>
            </a:r>
            <a:r>
              <a:rPr lang="ro-RO" sz="3200" dirty="0"/>
              <a:t> fără </a:t>
            </a:r>
            <a:r>
              <a:rPr lang="ro-RO" sz="3200" dirty="0" err="1"/>
              <a:t>contra­prestaţie</a:t>
            </a:r>
            <a:r>
              <a:rPr lang="ro-RO" sz="3200" dirty="0"/>
              <a:t> ale </a:t>
            </a:r>
            <a:r>
              <a:rPr lang="ro-RO" sz="3200" dirty="0" err="1"/>
              <a:t>entităţii</a:t>
            </a:r>
            <a:r>
              <a:rPr lang="ro-RO" sz="3200" dirty="0"/>
              <a:t> din perioada de raportare financiară respectivă.</a:t>
            </a:r>
            <a:endParaRPr lang="en-GB" sz="3200" dirty="0"/>
          </a:p>
        </p:txBody>
      </p:sp>
    </p:spTree>
    <p:extLst>
      <p:ext uri="{BB962C8B-B14F-4D97-AF65-F5344CB8AC3E}">
        <p14:creationId xmlns:p14="http://schemas.microsoft.com/office/powerpoint/2010/main" val="11552379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3CC9-EE83-48C1-97DC-C4A6111864D9}"/>
              </a:ext>
            </a:extLst>
          </p:cNvPr>
          <p:cNvSpPr>
            <a:spLocks noGrp="1"/>
          </p:cNvSpPr>
          <p:nvPr>
            <p:ph type="title"/>
          </p:nvPr>
        </p:nvSpPr>
        <p:spPr/>
        <p:txBody>
          <a:bodyPr/>
          <a:lstStyle/>
          <a:p>
            <a:r>
              <a:rPr lang="ro-RO" b="1" dirty="0" err="1"/>
              <a:t>Declaraţii</a:t>
            </a:r>
            <a:r>
              <a:rPr lang="ro-RO" b="1" dirty="0"/>
              <a:t> scrise</a:t>
            </a:r>
            <a:endParaRPr lang="en-GB" dirty="0"/>
          </a:p>
        </p:txBody>
      </p:sp>
      <p:sp>
        <p:nvSpPr>
          <p:cNvPr id="3" name="Content Placeholder 2">
            <a:extLst>
              <a:ext uri="{FF2B5EF4-FFF2-40B4-BE49-F238E27FC236}">
                <a16:creationId xmlns:a16="http://schemas.microsoft.com/office/drawing/2014/main" id="{168008FC-A2F5-44A2-99E6-26EDAF66C2FA}"/>
              </a:ext>
            </a:extLst>
          </p:cNvPr>
          <p:cNvSpPr>
            <a:spLocks noGrp="1"/>
          </p:cNvSpPr>
          <p:nvPr>
            <p:ph idx="1"/>
          </p:nvPr>
        </p:nvSpPr>
        <p:spPr/>
        <p:txBody>
          <a:bodyPr>
            <a:normAutofit/>
          </a:bodyPr>
          <a:lstStyle/>
          <a:p>
            <a:r>
              <a:rPr lang="ro-RO" sz="4300" dirty="0"/>
              <a:t>În cazul în care conducerea nu furnizează una sau mai multe dintre </a:t>
            </a:r>
            <a:r>
              <a:rPr lang="ro-RO" sz="4300" dirty="0" err="1"/>
              <a:t>declaraţiile</a:t>
            </a:r>
            <a:r>
              <a:rPr lang="ro-RO" sz="4300" dirty="0"/>
              <a:t> scrise avute in vedere, practicianul poate să întreprindă o serie de proceduri suplimentare:</a:t>
            </a:r>
            <a:endParaRPr lang="en-GB" sz="2500" dirty="0"/>
          </a:p>
          <a:p>
            <a:pPr lvl="1"/>
            <a:r>
              <a:rPr lang="en-US" sz="3600" dirty="0"/>
              <a:t>Sa d</a:t>
            </a:r>
            <a:r>
              <a:rPr lang="ro-RO" sz="3600" dirty="0" err="1"/>
              <a:t>iscute</a:t>
            </a:r>
            <a:r>
              <a:rPr lang="ro-RO" sz="3600" dirty="0"/>
              <a:t> aspectul cu conducerea </a:t>
            </a:r>
            <a:r>
              <a:rPr lang="ro-RO" sz="3600" dirty="0" err="1"/>
              <a:t>şi</a:t>
            </a:r>
            <a:r>
              <a:rPr lang="ro-RO" sz="3600" dirty="0"/>
              <a:t> cu persoanele responsabile cu </a:t>
            </a:r>
            <a:r>
              <a:rPr lang="ro-RO" sz="3600" dirty="0" err="1"/>
              <a:t>guvernanţa</a:t>
            </a:r>
            <a:r>
              <a:rPr lang="ro-RO" sz="3600" dirty="0"/>
              <a:t>, după caz; </a:t>
            </a:r>
            <a:endParaRPr lang="en-GB" sz="2500" dirty="0"/>
          </a:p>
          <a:p>
            <a:pPr lvl="1"/>
            <a:r>
              <a:rPr lang="en-US" sz="3600" dirty="0"/>
              <a:t>Sa e</a:t>
            </a:r>
            <a:r>
              <a:rPr lang="ro-RO" sz="3600" dirty="0" err="1"/>
              <a:t>valueze</a:t>
            </a:r>
            <a:r>
              <a:rPr lang="ro-RO" sz="3600" dirty="0"/>
              <a:t> din nou integritatea conducerii </a:t>
            </a:r>
            <a:r>
              <a:rPr lang="ro-RO" sz="3600" dirty="0" err="1"/>
              <a:t>şi</a:t>
            </a:r>
            <a:r>
              <a:rPr lang="ro-RO" sz="3600" dirty="0"/>
              <a:t> efectul pe care aceasta îl poate avea asupra </a:t>
            </a:r>
            <a:r>
              <a:rPr lang="ro-RO" sz="3600" dirty="0" err="1"/>
              <a:t>fiabilităţii</a:t>
            </a:r>
            <a:r>
              <a:rPr lang="ro-RO" sz="3600" dirty="0"/>
              <a:t> </a:t>
            </a:r>
            <a:r>
              <a:rPr lang="ro-RO" sz="3600" dirty="0" err="1"/>
              <a:t>declaraţiilor</a:t>
            </a:r>
            <a:r>
              <a:rPr lang="ro-RO" sz="3600" dirty="0"/>
              <a:t> (verbale sau scrise) </a:t>
            </a:r>
            <a:r>
              <a:rPr lang="ro-RO" sz="3600" dirty="0" err="1"/>
              <a:t>şi</a:t>
            </a:r>
            <a:r>
              <a:rPr lang="ro-RO" sz="3600" dirty="0"/>
              <a:t> asupra probelor, în general; </a:t>
            </a:r>
            <a:r>
              <a:rPr lang="ro-RO" sz="3600" dirty="0" err="1"/>
              <a:t>şi</a:t>
            </a:r>
            <a:r>
              <a:rPr lang="ro-RO" sz="3600" dirty="0"/>
              <a:t> </a:t>
            </a:r>
            <a:endParaRPr lang="en-GB" sz="2500" dirty="0"/>
          </a:p>
          <a:p>
            <a:pPr lvl="1"/>
            <a:r>
              <a:rPr lang="en-US" sz="3600" dirty="0"/>
              <a:t>Sa </a:t>
            </a:r>
            <a:r>
              <a:rPr lang="en-US" sz="3600" dirty="0" err="1"/>
              <a:t>i</a:t>
            </a:r>
            <a:r>
              <a:rPr lang="ro-RO" sz="3600" dirty="0"/>
              <a:t>a măsurile adecvate, inclusiv să determine efectul posibil asupra concluziei din raportul practicianului, în conformitate cu </a:t>
            </a:r>
            <a:r>
              <a:rPr lang="ro-RO" sz="3600" dirty="0" err="1"/>
              <a:t>cerinetle</a:t>
            </a:r>
            <a:r>
              <a:rPr lang="ro-RO" sz="3600" dirty="0"/>
              <a:t> unei astfel de misiuni. </a:t>
            </a:r>
            <a:endParaRPr lang="en-GB" sz="2500" dirty="0"/>
          </a:p>
        </p:txBody>
      </p:sp>
    </p:spTree>
    <p:extLst>
      <p:ext uri="{BB962C8B-B14F-4D97-AF65-F5344CB8AC3E}">
        <p14:creationId xmlns:p14="http://schemas.microsoft.com/office/powerpoint/2010/main" val="1566062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BD29-C594-434A-8FC0-4ACEA0143545}"/>
              </a:ext>
            </a:extLst>
          </p:cNvPr>
          <p:cNvSpPr>
            <a:spLocks noGrp="1"/>
          </p:cNvSpPr>
          <p:nvPr>
            <p:ph type="title"/>
          </p:nvPr>
        </p:nvSpPr>
        <p:spPr/>
        <p:txBody>
          <a:bodyPr>
            <a:normAutofit/>
          </a:bodyPr>
          <a:lstStyle/>
          <a:p>
            <a:r>
              <a:rPr lang="en-US" b="1" dirty="0"/>
              <a:t>10. </a:t>
            </a:r>
            <a:r>
              <a:rPr lang="ro-RO" b="1" dirty="0"/>
              <a:t>Evaluarea probelor </a:t>
            </a:r>
            <a:r>
              <a:rPr lang="ro-RO" b="1" dirty="0" err="1"/>
              <a:t>obţinute</a:t>
            </a:r>
            <a:r>
              <a:rPr lang="ro-RO" b="1" dirty="0"/>
              <a:t> în urma procedurilor efectuate </a:t>
            </a:r>
            <a:endParaRPr lang="en-GB" dirty="0"/>
          </a:p>
        </p:txBody>
      </p:sp>
      <p:sp>
        <p:nvSpPr>
          <p:cNvPr id="3" name="Content Placeholder 2">
            <a:extLst>
              <a:ext uri="{FF2B5EF4-FFF2-40B4-BE49-F238E27FC236}">
                <a16:creationId xmlns:a16="http://schemas.microsoft.com/office/drawing/2014/main" id="{8E881CFC-498C-4F18-B541-343A4A5A88EE}"/>
              </a:ext>
            </a:extLst>
          </p:cNvPr>
          <p:cNvSpPr>
            <a:spLocks noGrp="1"/>
          </p:cNvSpPr>
          <p:nvPr>
            <p:ph idx="1"/>
          </p:nvPr>
        </p:nvSpPr>
        <p:spPr/>
        <p:txBody>
          <a:bodyPr>
            <a:normAutofit/>
          </a:bodyPr>
          <a:lstStyle/>
          <a:p>
            <a:r>
              <a:rPr lang="ro-RO" dirty="0"/>
              <a:t> </a:t>
            </a:r>
            <a:r>
              <a:rPr lang="ro-RO" sz="4000" dirty="0"/>
              <a:t>Practicianul trebuie să evalueze dacă au fost </a:t>
            </a:r>
            <a:r>
              <a:rPr lang="ro-RO" sz="4000" dirty="0" err="1"/>
              <a:t>obţinute</a:t>
            </a:r>
            <a:r>
              <a:rPr lang="ro-RO" sz="4000" dirty="0"/>
              <a:t> </a:t>
            </a:r>
            <a:r>
              <a:rPr lang="ro-RO" sz="4000" b="1" dirty="0"/>
              <a:t>probe suficiente </a:t>
            </a:r>
            <a:r>
              <a:rPr lang="ro-RO" sz="4000" b="1" dirty="0" err="1"/>
              <a:t>şi</a:t>
            </a:r>
            <a:r>
              <a:rPr lang="ro-RO" sz="4000" b="1" dirty="0"/>
              <a:t> adecvate </a:t>
            </a:r>
            <a:r>
              <a:rPr lang="ro-RO" sz="4000" dirty="0"/>
              <a:t>în urma procedurilor efectuate </a:t>
            </a:r>
            <a:r>
              <a:rPr lang="ro-RO" sz="4000" dirty="0" err="1"/>
              <a:t>şi</a:t>
            </a:r>
            <a:r>
              <a:rPr lang="ro-RO" sz="4000" dirty="0"/>
              <a:t>, dacă nu, acesta trebuie să efectueze alte proceduri pe care le consideră necesare în </a:t>
            </a:r>
            <a:r>
              <a:rPr lang="ro-RO" sz="4000" dirty="0" err="1"/>
              <a:t>circumstanţele</a:t>
            </a:r>
            <a:r>
              <a:rPr lang="ro-RO" sz="4000" dirty="0"/>
              <a:t> date, pentru a putea forma o concluzie asupra </a:t>
            </a:r>
            <a:r>
              <a:rPr lang="ro-RO" sz="4000" dirty="0" err="1"/>
              <a:t>situaţiilor</a:t>
            </a:r>
            <a:r>
              <a:rPr lang="ro-RO" sz="4000" dirty="0"/>
              <a:t> financiare. </a:t>
            </a:r>
            <a:endParaRPr lang="en-GB" sz="4000" dirty="0"/>
          </a:p>
          <a:p>
            <a:endParaRPr lang="en-GB" sz="4000" dirty="0"/>
          </a:p>
          <a:p>
            <a:r>
              <a:rPr lang="ro-RO" sz="4000" dirty="0"/>
              <a:t>Dacă practicianul nu poate </a:t>
            </a:r>
            <a:r>
              <a:rPr lang="ro-RO" sz="4000" dirty="0" err="1"/>
              <a:t>obţine</a:t>
            </a:r>
            <a:r>
              <a:rPr lang="ro-RO" sz="4000" dirty="0"/>
              <a:t> probe suficiente </a:t>
            </a:r>
            <a:r>
              <a:rPr lang="ro-RO" sz="4000" dirty="0" err="1"/>
              <a:t>şi</a:t>
            </a:r>
            <a:r>
              <a:rPr lang="ro-RO" sz="4000" dirty="0"/>
              <a:t> adecvate pentru a forma o concluzie, acesta trebuie să discute cu conducerea </a:t>
            </a:r>
            <a:r>
              <a:rPr lang="ro-RO" sz="4000" dirty="0" err="1"/>
              <a:t>şi</a:t>
            </a:r>
            <a:r>
              <a:rPr lang="ro-RO" sz="4000" dirty="0"/>
              <a:t> cu persoanele responsabile cu </a:t>
            </a:r>
            <a:r>
              <a:rPr lang="ro-RO" sz="4000" dirty="0" err="1"/>
              <a:t>guvernanţa</a:t>
            </a:r>
            <a:r>
              <a:rPr lang="ro-RO" sz="4000" dirty="0"/>
              <a:t>, după caz, efectele acestor limitări asupra ariei revizuirii. </a:t>
            </a:r>
            <a:endParaRPr lang="en-GB" sz="4000" dirty="0"/>
          </a:p>
          <a:p>
            <a:endParaRPr lang="en-GB" dirty="0"/>
          </a:p>
        </p:txBody>
      </p:sp>
    </p:spTree>
    <p:extLst>
      <p:ext uri="{BB962C8B-B14F-4D97-AF65-F5344CB8AC3E}">
        <p14:creationId xmlns:p14="http://schemas.microsoft.com/office/powerpoint/2010/main" val="29492190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2956-2710-4202-8D35-8E812D40FC44}"/>
              </a:ext>
            </a:extLst>
          </p:cNvPr>
          <p:cNvSpPr>
            <a:spLocks noGrp="1"/>
          </p:cNvSpPr>
          <p:nvPr>
            <p:ph type="title"/>
          </p:nvPr>
        </p:nvSpPr>
        <p:spPr/>
        <p:txBody>
          <a:bodyPr>
            <a:normAutofit/>
          </a:bodyPr>
          <a:lstStyle/>
          <a:p>
            <a:r>
              <a:rPr lang="en-US" b="1" dirty="0"/>
              <a:t>11. </a:t>
            </a:r>
            <a:r>
              <a:rPr lang="ro-RO" b="1" dirty="0"/>
              <a:t>Formarea concluziei practicianului pe marginea </a:t>
            </a:r>
            <a:r>
              <a:rPr lang="ro-RO" b="1" dirty="0" err="1"/>
              <a:t>situaţiilor</a:t>
            </a:r>
            <a:r>
              <a:rPr lang="ro-RO" b="1" dirty="0"/>
              <a:t> financiare</a:t>
            </a:r>
            <a:endParaRPr lang="en-GB" dirty="0"/>
          </a:p>
        </p:txBody>
      </p:sp>
      <p:sp>
        <p:nvSpPr>
          <p:cNvPr id="3" name="Content Placeholder 2">
            <a:extLst>
              <a:ext uri="{FF2B5EF4-FFF2-40B4-BE49-F238E27FC236}">
                <a16:creationId xmlns:a16="http://schemas.microsoft.com/office/drawing/2014/main" id="{CE422E61-0B6B-4410-8DBE-F63D3516FB6B}"/>
              </a:ext>
            </a:extLst>
          </p:cNvPr>
          <p:cNvSpPr>
            <a:spLocks noGrp="1"/>
          </p:cNvSpPr>
          <p:nvPr>
            <p:ph idx="1"/>
          </p:nvPr>
        </p:nvSpPr>
        <p:spPr>
          <a:xfrm>
            <a:off x="457200" y="1333500"/>
            <a:ext cx="17449800" cy="7696200"/>
          </a:xfrm>
        </p:spPr>
        <p:txBody>
          <a:bodyPr>
            <a:normAutofit fontScale="47500" lnSpcReduction="20000"/>
          </a:bodyPr>
          <a:lstStyle/>
          <a:p>
            <a:r>
              <a:rPr lang="ro-RO" sz="7200" dirty="0"/>
              <a:t>În formarea unei concluzii pe marginea </a:t>
            </a:r>
            <a:r>
              <a:rPr lang="ro-RO" sz="7200" dirty="0" err="1"/>
              <a:t>situaţiilor</a:t>
            </a:r>
            <a:r>
              <a:rPr lang="ro-RO" sz="7200" dirty="0"/>
              <a:t> financiare, practicianul trebuie să: </a:t>
            </a:r>
            <a:endParaRPr lang="en-GB" sz="7200" dirty="0"/>
          </a:p>
          <a:p>
            <a:pPr lvl="1"/>
            <a:r>
              <a:rPr lang="ro-RO" sz="7200" dirty="0"/>
              <a:t>Evalueze dacă </a:t>
            </a:r>
            <a:r>
              <a:rPr lang="ro-RO" sz="7200" dirty="0" err="1"/>
              <a:t>situaţiile</a:t>
            </a:r>
            <a:r>
              <a:rPr lang="ro-RO" sz="7200" dirty="0"/>
              <a:t> financiare fac trimitere sau descriu, în mod adecvat, cadrul de raportare financiară aplicabil; </a:t>
            </a:r>
            <a:endParaRPr lang="en-GB" sz="7200" dirty="0"/>
          </a:p>
          <a:p>
            <a:pPr lvl="1"/>
            <a:r>
              <a:rPr lang="ro-RO" sz="7200" dirty="0"/>
              <a:t>Examineze dacă, în contextul </a:t>
            </a:r>
            <a:r>
              <a:rPr lang="ro-RO" sz="7200" dirty="0" err="1"/>
              <a:t>cerinţelor</a:t>
            </a:r>
            <a:r>
              <a:rPr lang="ro-RO" sz="7200" dirty="0"/>
              <a:t> cadrului de raportare financiară aplicabil </a:t>
            </a:r>
            <a:r>
              <a:rPr lang="ro-RO" sz="7200" dirty="0" err="1"/>
              <a:t>şi</a:t>
            </a:r>
            <a:r>
              <a:rPr lang="ro-RO" sz="7200" dirty="0"/>
              <a:t> al rezultatelor procedurilor efectuate: </a:t>
            </a:r>
            <a:endParaRPr lang="en-GB" sz="7200" dirty="0"/>
          </a:p>
          <a:p>
            <a:pPr lvl="2"/>
            <a:r>
              <a:rPr lang="ro-RO" sz="7200" dirty="0"/>
              <a:t>Terminologia utilizată în </a:t>
            </a:r>
            <a:r>
              <a:rPr lang="ro-RO" sz="7200" dirty="0" err="1"/>
              <a:t>situaţiile</a:t>
            </a:r>
            <a:r>
              <a:rPr lang="ro-RO" sz="7200" dirty="0"/>
              <a:t> financiare este adecvată;</a:t>
            </a:r>
            <a:endParaRPr lang="en-GB" sz="7200" dirty="0"/>
          </a:p>
          <a:p>
            <a:pPr lvl="2"/>
            <a:r>
              <a:rPr lang="ro-RO" sz="7200" dirty="0" err="1"/>
              <a:t>Situaţiile</a:t>
            </a:r>
            <a:r>
              <a:rPr lang="ro-RO" sz="7200" dirty="0"/>
              <a:t> financiare prezintă</a:t>
            </a:r>
            <a:r>
              <a:rPr lang="en-US" sz="7200" dirty="0"/>
              <a:t> </a:t>
            </a:r>
            <a:r>
              <a:rPr lang="ro-RO" sz="7200" dirty="0"/>
              <a:t>adecvat politicile contabile semnificative selectate </a:t>
            </a:r>
            <a:r>
              <a:rPr lang="ro-RO" sz="7200" dirty="0" err="1"/>
              <a:t>şi</a:t>
            </a:r>
            <a:r>
              <a:rPr lang="ro-RO" sz="7200" dirty="0"/>
              <a:t> aplicate;</a:t>
            </a:r>
            <a:endParaRPr lang="en-GB" sz="7200" dirty="0"/>
          </a:p>
          <a:p>
            <a:pPr lvl="2"/>
            <a:r>
              <a:rPr lang="ro-RO" sz="7200" dirty="0"/>
              <a:t>Politicile contabile selectate </a:t>
            </a:r>
            <a:r>
              <a:rPr lang="ro-RO" sz="7200" dirty="0" err="1"/>
              <a:t>şi</a:t>
            </a:r>
            <a:r>
              <a:rPr lang="ro-RO" sz="7200" dirty="0"/>
              <a:t> aplicate sunt consecvente cu cadrul de raportare financiară aplicabil </a:t>
            </a:r>
            <a:r>
              <a:rPr lang="ro-RO" sz="7200" dirty="0" err="1"/>
              <a:t>şi</a:t>
            </a:r>
            <a:r>
              <a:rPr lang="ro-RO" sz="7200" dirty="0"/>
              <a:t> sunt adecvate; </a:t>
            </a:r>
            <a:endParaRPr lang="en-GB" sz="7200" dirty="0"/>
          </a:p>
          <a:p>
            <a:pPr lvl="2"/>
            <a:r>
              <a:rPr lang="ro-RO" sz="7200" dirty="0"/>
              <a:t>Estimările contabile efectuate de conducere par rezonabile;	</a:t>
            </a:r>
            <a:endParaRPr lang="en-GB" sz="7200" dirty="0"/>
          </a:p>
          <a:p>
            <a:pPr lvl="2"/>
            <a:r>
              <a:rPr lang="ro-RO" sz="7200" dirty="0" err="1"/>
              <a:t>Informaţiile</a:t>
            </a:r>
            <a:r>
              <a:rPr lang="ro-RO" sz="7200" dirty="0"/>
              <a:t> prezentate în </a:t>
            </a:r>
            <a:r>
              <a:rPr lang="ro-RO" sz="7200" dirty="0" err="1"/>
              <a:t>situaţiile</a:t>
            </a:r>
            <a:r>
              <a:rPr lang="ro-RO" sz="7200" dirty="0"/>
              <a:t> financiare par relevante, fiabile, comparabile </a:t>
            </a:r>
            <a:r>
              <a:rPr lang="ro-RO" sz="7200" dirty="0" err="1"/>
              <a:t>şi</a:t>
            </a:r>
            <a:r>
              <a:rPr lang="ro-RO" sz="7200" dirty="0"/>
              <a:t> inteligibile; </a:t>
            </a:r>
            <a:r>
              <a:rPr lang="ro-RO" sz="7200" dirty="0" err="1"/>
              <a:t>şi</a:t>
            </a:r>
            <a:endParaRPr lang="en-GB" sz="7200" dirty="0"/>
          </a:p>
          <a:p>
            <a:pPr lvl="2"/>
            <a:r>
              <a:rPr lang="ro-RO" sz="7200" dirty="0" err="1"/>
              <a:t>Situaţiile</a:t>
            </a:r>
            <a:r>
              <a:rPr lang="ro-RO" sz="7200" dirty="0"/>
              <a:t> financiare furnizează o prezentare adecvată care le permite utilizatorilor </a:t>
            </a:r>
            <a:r>
              <a:rPr lang="ro-RO" sz="7200" dirty="0" err="1"/>
              <a:t>vizaţi</a:t>
            </a:r>
            <a:r>
              <a:rPr lang="ro-RO" sz="7200" dirty="0"/>
              <a:t> să </a:t>
            </a:r>
            <a:r>
              <a:rPr lang="ro-RO" sz="7200" dirty="0" err="1"/>
              <a:t>înţeleagă</a:t>
            </a:r>
            <a:r>
              <a:rPr lang="ro-RO" sz="7200" dirty="0"/>
              <a:t> efectele </a:t>
            </a:r>
            <a:r>
              <a:rPr lang="ro-RO" sz="7200" dirty="0" err="1"/>
              <a:t>tranzacţiilor</a:t>
            </a:r>
            <a:r>
              <a:rPr lang="ro-RO" sz="7200" dirty="0"/>
              <a:t> </a:t>
            </a:r>
            <a:r>
              <a:rPr lang="ro-RO" sz="7200" dirty="0" err="1"/>
              <a:t>şi</a:t>
            </a:r>
            <a:r>
              <a:rPr lang="ro-RO" sz="7200" dirty="0"/>
              <a:t> evenimentelor semnificative din </a:t>
            </a:r>
            <a:r>
              <a:rPr lang="ro-RO" sz="7200" dirty="0" err="1"/>
              <a:t>informaţiile</a:t>
            </a:r>
            <a:r>
              <a:rPr lang="ro-RO" sz="7200" dirty="0"/>
              <a:t> cuprinse în </a:t>
            </a:r>
            <a:r>
              <a:rPr lang="ro-RO" sz="7200" dirty="0" err="1"/>
              <a:t>situaţiile</a:t>
            </a:r>
            <a:r>
              <a:rPr lang="ro-RO" sz="7200" dirty="0"/>
              <a:t> financiare. </a:t>
            </a:r>
            <a:endParaRPr lang="en-GB" sz="7200" dirty="0"/>
          </a:p>
          <a:p>
            <a:endParaRPr lang="en-GB" dirty="0"/>
          </a:p>
        </p:txBody>
      </p:sp>
    </p:spTree>
    <p:extLst>
      <p:ext uri="{BB962C8B-B14F-4D97-AF65-F5344CB8AC3E}">
        <p14:creationId xmlns:p14="http://schemas.microsoft.com/office/powerpoint/2010/main" val="42785796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13A2-6A87-4B3A-BDEA-85A99F325E9B}"/>
              </a:ext>
            </a:extLst>
          </p:cNvPr>
          <p:cNvSpPr>
            <a:spLocks noGrp="1"/>
          </p:cNvSpPr>
          <p:nvPr>
            <p:ph type="title"/>
          </p:nvPr>
        </p:nvSpPr>
        <p:spPr/>
        <p:txBody>
          <a:bodyPr>
            <a:normAutofit/>
          </a:bodyPr>
          <a:lstStyle/>
          <a:p>
            <a:r>
              <a:rPr lang="ro-RO" b="1" dirty="0"/>
              <a:t>Formarea concluziei practicianului pe marginea </a:t>
            </a:r>
            <a:r>
              <a:rPr lang="ro-RO" b="1" dirty="0" err="1"/>
              <a:t>situaţiilor</a:t>
            </a:r>
            <a:r>
              <a:rPr lang="ro-RO" b="1" dirty="0"/>
              <a:t> financiare</a:t>
            </a:r>
            <a:endParaRPr lang="en-GB" dirty="0"/>
          </a:p>
        </p:txBody>
      </p:sp>
      <p:sp>
        <p:nvSpPr>
          <p:cNvPr id="3" name="Content Placeholder 2">
            <a:extLst>
              <a:ext uri="{FF2B5EF4-FFF2-40B4-BE49-F238E27FC236}">
                <a16:creationId xmlns:a16="http://schemas.microsoft.com/office/drawing/2014/main" id="{1368217F-527E-407E-AF1F-9B30A1DF907D}"/>
              </a:ext>
            </a:extLst>
          </p:cNvPr>
          <p:cNvSpPr>
            <a:spLocks noGrp="1"/>
          </p:cNvSpPr>
          <p:nvPr>
            <p:ph idx="1"/>
          </p:nvPr>
        </p:nvSpPr>
        <p:spPr/>
        <p:txBody>
          <a:bodyPr>
            <a:normAutofit/>
          </a:bodyPr>
          <a:lstStyle/>
          <a:p>
            <a:r>
              <a:rPr lang="en-US" sz="3400" dirty="0"/>
              <a:t>In plus,</a:t>
            </a:r>
            <a:r>
              <a:rPr lang="ro-RO" sz="3400" dirty="0"/>
              <a:t> trebuie să examineze si posibilul impact</a:t>
            </a:r>
            <a:r>
              <a:rPr lang="en-US" sz="3400" dirty="0"/>
              <a:t> al</a:t>
            </a:r>
            <a:r>
              <a:rPr lang="ro-RO" sz="3400" dirty="0"/>
              <a:t>: </a:t>
            </a:r>
            <a:endParaRPr lang="en-GB" sz="3400" dirty="0"/>
          </a:p>
          <a:p>
            <a:pPr lvl="1"/>
            <a:r>
              <a:rPr lang="ro-RO" sz="3400" dirty="0"/>
              <a:t>Denaturărilor necorectate identificate pe parcursul revizuirii </a:t>
            </a:r>
            <a:r>
              <a:rPr lang="ro-RO" sz="3400" dirty="0" err="1"/>
              <a:t>şi</a:t>
            </a:r>
            <a:r>
              <a:rPr lang="ro-RO" sz="3400" dirty="0"/>
              <a:t> în cadrul revizuirii din anul anterior a </a:t>
            </a:r>
            <a:r>
              <a:rPr lang="ro-RO" sz="3400" dirty="0" err="1"/>
              <a:t>situaţiilor</a:t>
            </a:r>
            <a:r>
              <a:rPr lang="ro-RO" sz="3400" dirty="0"/>
              <a:t> financiare ale </a:t>
            </a:r>
            <a:r>
              <a:rPr lang="ro-RO" sz="3400" dirty="0" err="1"/>
              <a:t>entităţii</a:t>
            </a:r>
            <a:r>
              <a:rPr lang="ro-RO" sz="3400" dirty="0"/>
              <a:t> asupra </a:t>
            </a:r>
            <a:r>
              <a:rPr lang="ro-RO" sz="3400" dirty="0" err="1"/>
              <a:t>situaţiilor</a:t>
            </a:r>
            <a:r>
              <a:rPr lang="ro-RO" sz="3400" dirty="0"/>
              <a:t> financiare ca întreg; </a:t>
            </a:r>
            <a:r>
              <a:rPr lang="ro-RO" sz="3400" dirty="0" err="1"/>
              <a:t>şi</a:t>
            </a:r>
            <a:endParaRPr lang="en-GB" sz="3400" dirty="0"/>
          </a:p>
          <a:p>
            <a:pPr lvl="1"/>
            <a:r>
              <a:rPr lang="ro-RO" sz="3400" dirty="0"/>
              <a:t>Aspectelor calitative ale practicilor contabile ale </a:t>
            </a:r>
            <a:r>
              <a:rPr lang="ro-RO" sz="3400" dirty="0" err="1"/>
              <a:t>entităţii</a:t>
            </a:r>
            <a:r>
              <a:rPr lang="ro-RO" sz="3400" dirty="0"/>
              <a:t>, inclusiv al indicatorilor unui posibil subiectivism în </a:t>
            </a:r>
            <a:r>
              <a:rPr lang="ro-RO" sz="3400" dirty="0" err="1"/>
              <a:t>raţionamentele</a:t>
            </a:r>
            <a:r>
              <a:rPr lang="ro-RO" sz="3400" dirty="0"/>
              <a:t> conducerii. </a:t>
            </a:r>
            <a:endParaRPr lang="en-GB" sz="3400" dirty="0"/>
          </a:p>
          <a:p>
            <a:r>
              <a:rPr lang="en-US" sz="3400" dirty="0" err="1"/>
              <a:t>Daca</a:t>
            </a:r>
            <a:r>
              <a:rPr lang="en-US" sz="3400" dirty="0"/>
              <a:t> </a:t>
            </a:r>
            <a:r>
              <a:rPr lang="ro-RO" sz="3400" dirty="0" err="1"/>
              <a:t>situaţiile</a:t>
            </a:r>
            <a:r>
              <a:rPr lang="ro-RO" sz="3400" dirty="0"/>
              <a:t> financiare sunt întocmite pe baza unui cadru de prezentare fidelă, practicianului trebuie să </a:t>
            </a:r>
            <a:r>
              <a:rPr lang="en-US" sz="3400" dirty="0" err="1"/>
              <a:t>evalueze</a:t>
            </a:r>
            <a:r>
              <a:rPr lang="ro-RO" sz="3400" dirty="0"/>
              <a:t>: </a:t>
            </a:r>
            <a:endParaRPr lang="en-GB" sz="3400" dirty="0"/>
          </a:p>
          <a:p>
            <a:pPr lvl="1"/>
            <a:r>
              <a:rPr lang="ro-RO" sz="3400" dirty="0"/>
              <a:t>Prezentarea generală, structura </a:t>
            </a:r>
            <a:r>
              <a:rPr lang="ro-RO" sz="3400" dirty="0" err="1"/>
              <a:t>şi</a:t>
            </a:r>
            <a:r>
              <a:rPr lang="ro-RO" sz="3400" dirty="0"/>
              <a:t> </a:t>
            </a:r>
            <a:r>
              <a:rPr lang="ro-RO" sz="3400" dirty="0" err="1"/>
              <a:t>conţinutul</a:t>
            </a:r>
            <a:r>
              <a:rPr lang="ro-RO" sz="3400" dirty="0"/>
              <a:t> </a:t>
            </a:r>
            <a:r>
              <a:rPr lang="ro-RO" sz="3400" dirty="0" err="1"/>
              <a:t>situaţiilor</a:t>
            </a:r>
            <a:r>
              <a:rPr lang="ro-RO" sz="3400" dirty="0"/>
              <a:t> financiare, în conformitate cu cadrul aplicabil; </a:t>
            </a:r>
            <a:r>
              <a:rPr lang="ro-RO" sz="3400" dirty="0" err="1"/>
              <a:t>şi</a:t>
            </a:r>
            <a:endParaRPr lang="en-GB" sz="3400" dirty="0"/>
          </a:p>
          <a:p>
            <a:pPr lvl="1"/>
            <a:r>
              <a:rPr lang="ro-RO" sz="3400" dirty="0"/>
              <a:t>Măsura în care </a:t>
            </a:r>
            <a:r>
              <a:rPr lang="ro-RO" sz="3400" dirty="0" err="1"/>
              <a:t>situaţiile</a:t>
            </a:r>
            <a:r>
              <a:rPr lang="ro-RO" sz="3400" dirty="0"/>
              <a:t> financiare, inclusiv notele aferente, par să reprezinte </a:t>
            </a:r>
            <a:r>
              <a:rPr lang="ro-RO" sz="3400" dirty="0" err="1"/>
              <a:t>tranzacţiile</a:t>
            </a:r>
            <a:r>
              <a:rPr lang="ro-RO" sz="3400" dirty="0"/>
              <a:t> </a:t>
            </a:r>
            <a:r>
              <a:rPr lang="ro-RO" sz="3400" dirty="0" err="1"/>
              <a:t>şi</a:t>
            </a:r>
            <a:r>
              <a:rPr lang="ro-RO" sz="3400" dirty="0"/>
              <a:t> evenimentele în cauză astfel încât să realizeze o prezentare fidelă sau să ofere o imagine corectă </a:t>
            </a:r>
            <a:r>
              <a:rPr lang="ro-RO" sz="3400" dirty="0" err="1"/>
              <a:t>şi</a:t>
            </a:r>
            <a:r>
              <a:rPr lang="ro-RO" sz="3400" dirty="0"/>
              <a:t> fidelă, după caz, în contextul </a:t>
            </a:r>
            <a:r>
              <a:rPr lang="ro-RO" sz="3400" dirty="0" err="1"/>
              <a:t>situaţiilor</a:t>
            </a:r>
            <a:r>
              <a:rPr lang="ro-RO" sz="3400" dirty="0"/>
              <a:t> financiare ca întreg.</a:t>
            </a:r>
            <a:endParaRPr lang="en-GB" sz="3400" dirty="0"/>
          </a:p>
          <a:p>
            <a:endParaRPr lang="en-GB" dirty="0"/>
          </a:p>
        </p:txBody>
      </p:sp>
    </p:spTree>
    <p:extLst>
      <p:ext uri="{BB962C8B-B14F-4D97-AF65-F5344CB8AC3E}">
        <p14:creationId xmlns:p14="http://schemas.microsoft.com/office/powerpoint/2010/main" val="881189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9877-F0F3-487E-AA0D-2B78D12984B9}"/>
              </a:ext>
            </a:extLst>
          </p:cNvPr>
          <p:cNvSpPr>
            <a:spLocks noGrp="1"/>
          </p:cNvSpPr>
          <p:nvPr>
            <p:ph type="title"/>
          </p:nvPr>
        </p:nvSpPr>
        <p:spPr/>
        <p:txBody>
          <a:bodyPr/>
          <a:lstStyle/>
          <a:p>
            <a:r>
              <a:rPr lang="en-US" b="1" dirty="0" err="1"/>
              <a:t>Etape</a:t>
            </a:r>
            <a:endParaRPr lang="en-GB" b="1" dirty="0"/>
          </a:p>
        </p:txBody>
      </p:sp>
      <p:graphicFrame>
        <p:nvGraphicFramePr>
          <p:cNvPr id="5" name="Content Placeholder 4">
            <a:extLst>
              <a:ext uri="{FF2B5EF4-FFF2-40B4-BE49-F238E27FC236}">
                <a16:creationId xmlns:a16="http://schemas.microsoft.com/office/drawing/2014/main" id="{BFCDE467-477F-4CE8-9803-3CC099F353DE}"/>
              </a:ext>
            </a:extLst>
          </p:cNvPr>
          <p:cNvGraphicFramePr>
            <a:graphicFrameLocks noGrp="1"/>
          </p:cNvGraphicFramePr>
          <p:nvPr>
            <p:ph idx="1"/>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4214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7FF3-0A2C-406F-978A-AF8DD5B3182E}"/>
              </a:ext>
            </a:extLst>
          </p:cNvPr>
          <p:cNvSpPr>
            <a:spLocks noGrp="1"/>
          </p:cNvSpPr>
          <p:nvPr>
            <p:ph type="title"/>
          </p:nvPr>
        </p:nvSpPr>
        <p:spPr/>
        <p:txBody>
          <a:bodyPr>
            <a:normAutofit/>
          </a:bodyPr>
          <a:lstStyle/>
          <a:p>
            <a:r>
              <a:rPr lang="ro-RO" b="1" dirty="0"/>
              <a:t>Forma si tipurile de concluzii </a:t>
            </a:r>
            <a:endParaRPr lang="en-GB" dirty="0"/>
          </a:p>
        </p:txBody>
      </p:sp>
      <p:sp>
        <p:nvSpPr>
          <p:cNvPr id="3" name="Content Placeholder 2">
            <a:extLst>
              <a:ext uri="{FF2B5EF4-FFF2-40B4-BE49-F238E27FC236}">
                <a16:creationId xmlns:a16="http://schemas.microsoft.com/office/drawing/2014/main" id="{AFB0C543-213B-4179-B4D3-61B0FB30800B}"/>
              </a:ext>
            </a:extLst>
          </p:cNvPr>
          <p:cNvSpPr>
            <a:spLocks noGrp="1"/>
          </p:cNvSpPr>
          <p:nvPr>
            <p:ph idx="1"/>
          </p:nvPr>
        </p:nvSpPr>
        <p:spPr/>
        <p:txBody>
          <a:bodyPr>
            <a:normAutofit/>
          </a:bodyPr>
          <a:lstStyle/>
          <a:p>
            <a:r>
              <a:rPr lang="ro-RO" sz="5000" dirty="0"/>
              <a:t>Concluzia practicianului pe marginea </a:t>
            </a:r>
            <a:r>
              <a:rPr lang="ro-RO" sz="5000" dirty="0" err="1"/>
              <a:t>situaţiilor</a:t>
            </a:r>
            <a:r>
              <a:rPr lang="ro-RO" sz="5000" dirty="0"/>
              <a:t> financiare, fie că este nemodificată sau modificată, trebuie să fie exprimată în forma adecvată contextului cadrului de raportare financiară, aplicat în </a:t>
            </a:r>
            <a:r>
              <a:rPr lang="ro-RO" sz="5000" dirty="0" err="1"/>
              <a:t>situaţiile</a:t>
            </a:r>
            <a:r>
              <a:rPr lang="ro-RO" sz="5000" dirty="0"/>
              <a:t> financiare.  </a:t>
            </a:r>
            <a:endParaRPr lang="en-GB" sz="2900" dirty="0"/>
          </a:p>
          <a:p>
            <a:endParaRPr lang="en-GB" dirty="0"/>
          </a:p>
        </p:txBody>
      </p:sp>
    </p:spTree>
    <p:extLst>
      <p:ext uri="{BB962C8B-B14F-4D97-AF65-F5344CB8AC3E}">
        <p14:creationId xmlns:p14="http://schemas.microsoft.com/office/powerpoint/2010/main" val="7573611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FAD1-671A-40D8-88AA-65930C28784A}"/>
              </a:ext>
            </a:extLst>
          </p:cNvPr>
          <p:cNvSpPr>
            <a:spLocks noGrp="1"/>
          </p:cNvSpPr>
          <p:nvPr>
            <p:ph type="title"/>
          </p:nvPr>
        </p:nvSpPr>
        <p:spPr/>
        <p:txBody>
          <a:bodyPr>
            <a:normAutofit/>
          </a:bodyPr>
          <a:lstStyle/>
          <a:p>
            <a:r>
              <a:rPr lang="ro-RO" b="1" dirty="0"/>
              <a:t>Concluzia nemodificată</a:t>
            </a:r>
            <a:endParaRPr lang="en-GB" dirty="0"/>
          </a:p>
        </p:txBody>
      </p:sp>
      <p:sp>
        <p:nvSpPr>
          <p:cNvPr id="3" name="Content Placeholder 2">
            <a:extLst>
              <a:ext uri="{FF2B5EF4-FFF2-40B4-BE49-F238E27FC236}">
                <a16:creationId xmlns:a16="http://schemas.microsoft.com/office/drawing/2014/main" id="{EFDEDC69-7B14-4C3E-BD30-DF1649F6A1CE}"/>
              </a:ext>
            </a:extLst>
          </p:cNvPr>
          <p:cNvSpPr>
            <a:spLocks noGrp="1"/>
          </p:cNvSpPr>
          <p:nvPr>
            <p:ph idx="1"/>
          </p:nvPr>
        </p:nvSpPr>
        <p:spPr/>
        <p:txBody>
          <a:bodyPr>
            <a:normAutofit lnSpcReduction="10000"/>
          </a:bodyPr>
          <a:lstStyle/>
          <a:p>
            <a:r>
              <a:rPr lang="ro-RO" sz="3600" dirty="0"/>
              <a:t>Practicianul exprim</a:t>
            </a:r>
            <a:r>
              <a:rPr lang="en-US" sz="3600" dirty="0"/>
              <a:t>a</a:t>
            </a:r>
            <a:r>
              <a:rPr lang="ro-RO" sz="3600" dirty="0"/>
              <a:t> o concluzie nemodificată în raportul său când a </a:t>
            </a:r>
            <a:r>
              <a:rPr lang="ro-RO" sz="3600" dirty="0" err="1"/>
              <a:t>obţinut</a:t>
            </a:r>
            <a:r>
              <a:rPr lang="ro-RO" sz="3600" dirty="0"/>
              <a:t> asigurarea limitată care îi permite să concluzioneze că nu a luat </a:t>
            </a:r>
            <a:r>
              <a:rPr lang="ro-RO" sz="3600" dirty="0" err="1"/>
              <a:t>cunoştinţă</a:t>
            </a:r>
            <a:r>
              <a:rPr lang="ro-RO" sz="3600" dirty="0"/>
              <a:t> de nimic care să îl facă să creadă că </a:t>
            </a:r>
            <a:r>
              <a:rPr lang="ro-RO" sz="3600" dirty="0" err="1"/>
              <a:t>situaţiile</a:t>
            </a:r>
            <a:r>
              <a:rPr lang="ro-RO" sz="3600" dirty="0"/>
              <a:t> financiare nu sunt întocmite, sub toate aspectele semnificative, conform cadrului de raportare financiară aplicabil.</a:t>
            </a:r>
            <a:endParaRPr lang="en-GB" sz="3600" dirty="0"/>
          </a:p>
          <a:p>
            <a:r>
              <a:rPr lang="en-US" sz="3600" dirty="0"/>
              <a:t>C</a:t>
            </a:r>
            <a:r>
              <a:rPr lang="ro-RO" sz="3600" dirty="0" err="1"/>
              <a:t>oncluzi</a:t>
            </a:r>
            <a:r>
              <a:rPr lang="en-US" sz="3600" dirty="0"/>
              <a:t>a</a:t>
            </a:r>
            <a:r>
              <a:rPr lang="ro-RO" sz="3600" dirty="0"/>
              <a:t> nemodificată</a:t>
            </a:r>
            <a:r>
              <a:rPr lang="en-US" sz="3600" dirty="0"/>
              <a:t> se </a:t>
            </a:r>
            <a:r>
              <a:rPr lang="en-US" sz="3600" dirty="0" err="1"/>
              <a:t>poate</a:t>
            </a:r>
            <a:r>
              <a:rPr lang="en-US" sz="3600" dirty="0"/>
              <a:t> </a:t>
            </a:r>
            <a:r>
              <a:rPr lang="en-US" sz="3600" dirty="0" err="1"/>
              <a:t>exprima</a:t>
            </a:r>
            <a:r>
              <a:rPr lang="en-US" sz="3600" dirty="0"/>
              <a:t> </a:t>
            </a:r>
            <a:r>
              <a:rPr lang="en-US" sz="3600" dirty="0" err="1"/>
              <a:t>asa</a:t>
            </a:r>
            <a:r>
              <a:rPr lang="ro-RO" sz="3600" dirty="0"/>
              <a:t>:</a:t>
            </a:r>
            <a:endParaRPr lang="en-GB" sz="3600" dirty="0"/>
          </a:p>
          <a:p>
            <a:pPr marL="535774" lvl="1" indent="0">
              <a:buNone/>
            </a:pPr>
            <a:r>
              <a:rPr lang="ro-RO" sz="3600" dirty="0"/>
              <a:t>(a)	„Pe baza revizuirii noastre, nu am luat </a:t>
            </a:r>
            <a:r>
              <a:rPr lang="ro-RO" sz="3600" dirty="0" err="1"/>
              <a:t>cunoştinţă</a:t>
            </a:r>
            <a:r>
              <a:rPr lang="ro-RO" sz="3600" dirty="0"/>
              <a:t> de nimic care să ne facă să credem că </a:t>
            </a:r>
            <a:r>
              <a:rPr lang="ro-RO" sz="3600" dirty="0" err="1"/>
              <a:t>situaţiile</a:t>
            </a:r>
            <a:r>
              <a:rPr lang="ro-RO" sz="3600" dirty="0"/>
              <a:t> financiare nu prezintă fidel, sub toate aspectele semnificative (sau nu oferă o imagine corectă </a:t>
            </a:r>
            <a:r>
              <a:rPr lang="ro-RO" sz="3600" dirty="0" err="1"/>
              <a:t>şi</a:t>
            </a:r>
            <a:r>
              <a:rPr lang="ro-RO" sz="3600" dirty="0"/>
              <a:t> fidelă a), … conform cadrului de raportare financiară aplicabil,” (în cazul </a:t>
            </a:r>
            <a:r>
              <a:rPr lang="ro-RO" sz="3600" dirty="0" err="1"/>
              <a:t>situaţiilor</a:t>
            </a:r>
            <a:r>
              <a:rPr lang="ro-RO" sz="3600" dirty="0"/>
              <a:t> financiare întocmite cu ajutorul unui cadru de prezentare fidelă); sau</a:t>
            </a:r>
            <a:endParaRPr lang="en-GB" sz="3600" dirty="0"/>
          </a:p>
          <a:p>
            <a:pPr marL="535774" lvl="1" indent="0">
              <a:buNone/>
            </a:pPr>
            <a:r>
              <a:rPr lang="ro-RO" sz="3600" dirty="0"/>
              <a:t>(b)	„Pe baza revizuirii noastre, nu am luat </a:t>
            </a:r>
            <a:r>
              <a:rPr lang="ro-RO" sz="3600" dirty="0" err="1"/>
              <a:t>cunoştinţă</a:t>
            </a:r>
            <a:r>
              <a:rPr lang="ro-RO" sz="3600" dirty="0"/>
              <a:t> de nimic care să ne facă să credem că </a:t>
            </a:r>
            <a:r>
              <a:rPr lang="ro-RO" sz="3600" dirty="0" err="1"/>
              <a:t>situaţiile</a:t>
            </a:r>
            <a:r>
              <a:rPr lang="ro-RO" sz="3600" dirty="0"/>
              <a:t> financiare nu sunt întocmite, sub toate aspectele semnificative, conform cadrului de raportare financiară aplicabil,” (în cazul </a:t>
            </a:r>
            <a:r>
              <a:rPr lang="ro-RO" sz="3600" dirty="0" err="1"/>
              <a:t>situaţiilor</a:t>
            </a:r>
            <a:r>
              <a:rPr lang="ro-RO" sz="3600" dirty="0"/>
              <a:t> financiare întocmite cu ajutorul unui cadru de conformitate).</a:t>
            </a:r>
            <a:endParaRPr lang="en-GB" sz="3600" dirty="0"/>
          </a:p>
          <a:p>
            <a:endParaRPr lang="en-GB" dirty="0"/>
          </a:p>
        </p:txBody>
      </p:sp>
    </p:spTree>
    <p:extLst>
      <p:ext uri="{BB962C8B-B14F-4D97-AF65-F5344CB8AC3E}">
        <p14:creationId xmlns:p14="http://schemas.microsoft.com/office/powerpoint/2010/main" val="42293447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6545-A33A-48BF-BEFD-4E9890F2C0A0}"/>
              </a:ext>
            </a:extLst>
          </p:cNvPr>
          <p:cNvSpPr>
            <a:spLocks noGrp="1"/>
          </p:cNvSpPr>
          <p:nvPr>
            <p:ph type="title"/>
          </p:nvPr>
        </p:nvSpPr>
        <p:spPr/>
        <p:txBody>
          <a:bodyPr/>
          <a:lstStyle/>
          <a:p>
            <a:r>
              <a:rPr lang="en-US" b="1" dirty="0" err="1"/>
              <a:t>Concluzii</a:t>
            </a:r>
            <a:r>
              <a:rPr lang="en-US" b="1" dirty="0"/>
              <a:t> </a:t>
            </a:r>
            <a:r>
              <a:rPr lang="en-US" b="1" dirty="0" err="1"/>
              <a:t>modificate</a:t>
            </a:r>
            <a:endParaRPr lang="en-GB" b="1" dirty="0"/>
          </a:p>
        </p:txBody>
      </p:sp>
      <p:graphicFrame>
        <p:nvGraphicFramePr>
          <p:cNvPr id="5" name="Content Placeholder 4">
            <a:extLst>
              <a:ext uri="{FF2B5EF4-FFF2-40B4-BE49-F238E27FC236}">
                <a16:creationId xmlns:a16="http://schemas.microsoft.com/office/drawing/2014/main" id="{0B33502F-38D4-4778-BC59-8E515CB77FC4}"/>
              </a:ext>
            </a:extLst>
          </p:cNvPr>
          <p:cNvGraphicFramePr>
            <a:graphicFrameLocks noGrp="1"/>
          </p:cNvGraphicFramePr>
          <p:nvPr>
            <p:ph idx="1"/>
            <p:extLst>
              <p:ext uri="{D42A27DB-BD31-4B8C-83A1-F6EECF244321}">
                <p14:modId xmlns:p14="http://schemas.microsoft.com/office/powerpoint/2010/main" val="1009329168"/>
              </p:ext>
            </p:extLst>
          </p:nvPr>
        </p:nvGraphicFramePr>
        <p:xfrm>
          <a:off x="457200" y="1600200"/>
          <a:ext cx="17449802" cy="3293966"/>
        </p:xfrm>
        <a:graphic>
          <a:graphicData uri="http://schemas.openxmlformats.org/drawingml/2006/table">
            <a:tbl>
              <a:tblPr firstRow="1" bandRow="1">
                <a:tableStyleId>{93296810-A885-4BE3-A3E7-6D5BEEA58F35}</a:tableStyleId>
              </a:tblPr>
              <a:tblGrid>
                <a:gridCol w="5015072">
                  <a:extLst>
                    <a:ext uri="{9D8B030D-6E8A-4147-A177-3AD203B41FA5}">
                      <a16:colId xmlns:a16="http://schemas.microsoft.com/office/drawing/2014/main" val="2997867276"/>
                    </a:ext>
                  </a:extLst>
                </a:gridCol>
                <a:gridCol w="5795579">
                  <a:extLst>
                    <a:ext uri="{9D8B030D-6E8A-4147-A177-3AD203B41FA5}">
                      <a16:colId xmlns:a16="http://schemas.microsoft.com/office/drawing/2014/main" val="2087892786"/>
                    </a:ext>
                  </a:extLst>
                </a:gridCol>
                <a:gridCol w="6639151">
                  <a:extLst>
                    <a:ext uri="{9D8B030D-6E8A-4147-A177-3AD203B41FA5}">
                      <a16:colId xmlns:a16="http://schemas.microsoft.com/office/drawing/2014/main" val="695812117"/>
                    </a:ext>
                  </a:extLst>
                </a:gridCol>
              </a:tblGrid>
              <a:tr h="792066">
                <a:tc>
                  <a:txBody>
                    <a:bodyPr/>
                    <a:lstStyle/>
                    <a:p>
                      <a:pPr>
                        <a:lnSpc>
                          <a:spcPct val="107000"/>
                        </a:lnSpc>
                        <a:spcAft>
                          <a:spcPts val="0"/>
                        </a:spcAft>
                      </a:pPr>
                      <a:r>
                        <a:rPr lang="en-US" sz="3600" dirty="0" err="1">
                          <a:effectLst/>
                        </a:rPr>
                        <a:t>Motiv</a:t>
                      </a:r>
                      <a:r>
                        <a:rPr lang="en-US" sz="3600" dirty="0">
                          <a:effectLst/>
                        </a:rPr>
                        <a:t> </a:t>
                      </a:r>
                      <a:r>
                        <a:rPr lang="en-US" sz="3600" dirty="0" err="1">
                          <a:effectLst/>
                        </a:rPr>
                        <a:t>modificare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dirty="0" err="1">
                          <a:effectLst/>
                        </a:rPr>
                        <a:t>Semnificativa</a:t>
                      </a:r>
                      <a:r>
                        <a:rPr lang="en-US" sz="3600" dirty="0">
                          <a:effectLst/>
                        </a:rPr>
                        <a:t> </a:t>
                      </a:r>
                      <a:r>
                        <a:rPr lang="en-US" sz="3600" dirty="0" err="1">
                          <a:effectLst/>
                        </a:rPr>
                        <a:t>dar</a:t>
                      </a:r>
                      <a:r>
                        <a:rPr lang="en-US" sz="3600" dirty="0">
                          <a:effectLst/>
                        </a:rPr>
                        <a:t> nu </a:t>
                      </a:r>
                      <a:r>
                        <a:rPr lang="en-US" sz="3600" dirty="0" err="1">
                          <a:effectLst/>
                        </a:rPr>
                        <a:t>grava</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a:effectLst/>
                        </a:rPr>
                        <a:t>Semnificativa si grava </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extLst>
                  <a:ext uri="{0D108BD9-81ED-4DB2-BD59-A6C34878D82A}">
                    <a16:rowId xmlns:a16="http://schemas.microsoft.com/office/drawing/2014/main" val="3036259755"/>
                  </a:ext>
                </a:extLst>
              </a:tr>
              <a:tr h="983361">
                <a:tc>
                  <a:txBody>
                    <a:bodyPr/>
                    <a:lstStyle/>
                    <a:p>
                      <a:pPr>
                        <a:lnSpc>
                          <a:spcPct val="107000"/>
                        </a:lnSpc>
                        <a:spcAft>
                          <a:spcPts val="0"/>
                        </a:spcAft>
                      </a:pPr>
                      <a:r>
                        <a:rPr lang="en-US" sz="3600" dirty="0" err="1">
                          <a:effectLst/>
                        </a:rPr>
                        <a:t>Denaturare</a:t>
                      </a:r>
                      <a:r>
                        <a:rPr lang="en-US" sz="3600" dirty="0">
                          <a:effectLst/>
                        </a:rPr>
                        <a:t> ( </a:t>
                      </a:r>
                      <a:r>
                        <a:rPr lang="en-US" sz="3600" dirty="0" err="1">
                          <a:effectLst/>
                        </a:rPr>
                        <a:t>eroare</a:t>
                      </a:r>
                      <a:r>
                        <a:rPr lang="en-US" sz="3600" dirty="0">
                          <a:effectLst/>
                        </a:rPr>
                        <a:t> </a:t>
                      </a:r>
                      <a:r>
                        <a:rPr lang="en-US" sz="3600" dirty="0" err="1">
                          <a:effectLst/>
                        </a:rPr>
                        <a:t>sau</a:t>
                      </a:r>
                      <a:r>
                        <a:rPr lang="en-US" sz="3600" dirty="0">
                          <a:effectLst/>
                        </a:rPr>
                        <a:t> </a:t>
                      </a:r>
                      <a:r>
                        <a:rPr lang="en-US" sz="3600" dirty="0" err="1">
                          <a:effectLst/>
                        </a:rPr>
                        <a:t>frauda</a:t>
                      </a:r>
                      <a:r>
                        <a:rPr lang="en-US" sz="3600" dirty="0">
                          <a:effectLst/>
                        </a:rPr>
                        <a: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dirty="0">
                          <a:effectLst/>
                        </a:rPr>
                        <a:t>Cu </a:t>
                      </a:r>
                      <a:r>
                        <a:rPr lang="en-US" sz="3600" dirty="0" err="1">
                          <a:effectLst/>
                        </a:rPr>
                        <a:t>rezerve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dirty="0" err="1">
                          <a:effectLst/>
                        </a:rPr>
                        <a:t>Contrara</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extLst>
                  <a:ext uri="{0D108BD9-81ED-4DB2-BD59-A6C34878D82A}">
                    <a16:rowId xmlns:a16="http://schemas.microsoft.com/office/drawing/2014/main" val="575621498"/>
                  </a:ext>
                </a:extLst>
              </a:tr>
              <a:tr h="983361">
                <a:tc>
                  <a:txBody>
                    <a:bodyPr/>
                    <a:lstStyle/>
                    <a:p>
                      <a:pPr>
                        <a:lnSpc>
                          <a:spcPct val="107000"/>
                        </a:lnSpc>
                        <a:spcAft>
                          <a:spcPts val="0"/>
                        </a:spcAft>
                      </a:pPr>
                      <a:r>
                        <a:rPr lang="en-US" sz="3600" dirty="0" err="1">
                          <a:effectLst/>
                        </a:rPr>
                        <a:t>Limitare</a:t>
                      </a:r>
                      <a:r>
                        <a:rPr lang="en-US" sz="3600" dirty="0">
                          <a:effectLst/>
                        </a:rPr>
                        <a:t> a </a:t>
                      </a:r>
                      <a:r>
                        <a:rPr lang="en-US" sz="3600" dirty="0" err="1">
                          <a:effectLst/>
                        </a:rPr>
                        <a:t>probelor</a:t>
                      </a:r>
                      <a:r>
                        <a:rPr lang="en-US" sz="3600" dirty="0">
                          <a:effectLst/>
                        </a:rPr>
                        <a:t> de audit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dirty="0">
                          <a:effectLst/>
                        </a:rPr>
                        <a:t>Cu </a:t>
                      </a:r>
                      <a:r>
                        <a:rPr lang="en-US" sz="3600" dirty="0" err="1">
                          <a:effectLst/>
                        </a:rPr>
                        <a:t>rezerva</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dirty="0" err="1">
                          <a:effectLst/>
                        </a:rPr>
                        <a:t>Imposibilitate</a:t>
                      </a:r>
                      <a:r>
                        <a:rPr lang="en-US" sz="3600" dirty="0">
                          <a:effectLst/>
                        </a:rPr>
                        <a:t> de a </a:t>
                      </a:r>
                      <a:r>
                        <a:rPr lang="en-US" sz="3600" dirty="0" err="1">
                          <a:effectLst/>
                        </a:rPr>
                        <a:t>emite</a:t>
                      </a:r>
                      <a:r>
                        <a:rPr lang="en-US" sz="3600" dirty="0">
                          <a:effectLst/>
                        </a:rPr>
                        <a:t> </a:t>
                      </a:r>
                      <a:r>
                        <a:rPr lang="en-US" sz="3600" dirty="0" err="1">
                          <a:effectLst/>
                        </a:rPr>
                        <a:t>concluzia</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extLst>
                  <a:ext uri="{0D108BD9-81ED-4DB2-BD59-A6C34878D82A}">
                    <a16:rowId xmlns:a16="http://schemas.microsoft.com/office/drawing/2014/main" val="3316317653"/>
                  </a:ext>
                </a:extLst>
              </a:tr>
            </a:tbl>
          </a:graphicData>
        </a:graphic>
      </p:graphicFrame>
    </p:spTree>
    <p:extLst>
      <p:ext uri="{BB962C8B-B14F-4D97-AF65-F5344CB8AC3E}">
        <p14:creationId xmlns:p14="http://schemas.microsoft.com/office/powerpoint/2010/main" val="32429451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452C-AB2B-4227-ACC8-8A1ECF9FB967}"/>
              </a:ext>
            </a:extLst>
          </p:cNvPr>
          <p:cNvSpPr>
            <a:spLocks noGrp="1"/>
          </p:cNvSpPr>
          <p:nvPr>
            <p:ph type="title"/>
          </p:nvPr>
        </p:nvSpPr>
        <p:spPr/>
        <p:txBody>
          <a:bodyPr/>
          <a:lstStyle/>
          <a:p>
            <a:r>
              <a:rPr lang="ro-RO" b="1" dirty="0"/>
              <a:t>Concluzia modificată</a:t>
            </a:r>
            <a:endParaRPr lang="en-GB" dirty="0"/>
          </a:p>
        </p:txBody>
      </p:sp>
      <p:sp>
        <p:nvSpPr>
          <p:cNvPr id="3" name="Content Placeholder 2">
            <a:extLst>
              <a:ext uri="{FF2B5EF4-FFF2-40B4-BE49-F238E27FC236}">
                <a16:creationId xmlns:a16="http://schemas.microsoft.com/office/drawing/2014/main" id="{B3B296CE-EE58-4EAF-858D-71A14B96B4D9}"/>
              </a:ext>
            </a:extLst>
          </p:cNvPr>
          <p:cNvSpPr>
            <a:spLocks noGrp="1"/>
          </p:cNvSpPr>
          <p:nvPr>
            <p:ph idx="1"/>
          </p:nvPr>
        </p:nvSpPr>
        <p:spPr/>
        <p:txBody>
          <a:bodyPr>
            <a:normAutofit/>
          </a:bodyPr>
          <a:lstStyle/>
          <a:p>
            <a:r>
              <a:rPr lang="en-US" dirty="0"/>
              <a:t>P</a:t>
            </a:r>
            <a:r>
              <a:rPr lang="ro-RO" dirty="0" err="1"/>
              <a:t>racticianul</a:t>
            </a:r>
            <a:r>
              <a:rPr lang="ro-RO" dirty="0"/>
              <a:t> </a:t>
            </a:r>
            <a:r>
              <a:rPr lang="en-US" dirty="0" err="1"/>
              <a:t>exprima</a:t>
            </a:r>
            <a:r>
              <a:rPr lang="en-US" dirty="0"/>
              <a:t> </a:t>
            </a:r>
            <a:r>
              <a:rPr lang="ro-RO" dirty="0"/>
              <a:t>o concluzie modificată în raportul său când:</a:t>
            </a:r>
            <a:endParaRPr lang="en-GB" dirty="0"/>
          </a:p>
          <a:p>
            <a:pPr lvl="1"/>
            <a:r>
              <a:rPr lang="en-US" sz="3200" dirty="0"/>
              <a:t>D</a:t>
            </a:r>
            <a:r>
              <a:rPr lang="ro-RO" sz="3200" dirty="0" err="1"/>
              <a:t>etermină</a:t>
            </a:r>
            <a:r>
              <a:rPr lang="ro-RO" sz="3200" dirty="0"/>
              <a:t>, pe baza procedurilor efectuate </a:t>
            </a:r>
            <a:r>
              <a:rPr lang="ro-RO" sz="3200" dirty="0" err="1"/>
              <a:t>şi</a:t>
            </a:r>
            <a:r>
              <a:rPr lang="ro-RO" sz="3200" dirty="0"/>
              <a:t> a probelor </a:t>
            </a:r>
            <a:r>
              <a:rPr lang="ro-RO" sz="3200" dirty="0" err="1"/>
              <a:t>obţinute</a:t>
            </a:r>
            <a:r>
              <a:rPr lang="ro-RO" sz="3200" dirty="0"/>
              <a:t>, că </a:t>
            </a:r>
            <a:r>
              <a:rPr lang="ro-RO" sz="3200" dirty="0" err="1"/>
              <a:t>situaţiile</a:t>
            </a:r>
            <a:r>
              <a:rPr lang="ro-RO" sz="3200" dirty="0"/>
              <a:t> financiare sunt denaturate semnificativ; sau </a:t>
            </a:r>
            <a:endParaRPr lang="en-GB" sz="3200" dirty="0"/>
          </a:p>
          <a:p>
            <a:pPr lvl="1"/>
            <a:r>
              <a:rPr lang="en-US" sz="3200" dirty="0"/>
              <a:t>N</a:t>
            </a:r>
            <a:r>
              <a:rPr lang="ro-RO" sz="3200" dirty="0"/>
              <a:t>u poate </a:t>
            </a:r>
            <a:r>
              <a:rPr lang="ro-RO" sz="3200" dirty="0" err="1"/>
              <a:t>obţine</a:t>
            </a:r>
            <a:r>
              <a:rPr lang="ro-RO" sz="3200" dirty="0"/>
              <a:t> probe suficiente </a:t>
            </a:r>
            <a:r>
              <a:rPr lang="ro-RO" sz="3200" dirty="0" err="1"/>
              <a:t>şi</a:t>
            </a:r>
            <a:r>
              <a:rPr lang="ro-RO" sz="3200" dirty="0"/>
              <a:t> adecvate în </a:t>
            </a:r>
            <a:r>
              <a:rPr lang="ro-RO" sz="3200" dirty="0" err="1"/>
              <a:t>relaţie</a:t>
            </a:r>
            <a:r>
              <a:rPr lang="ro-RO" sz="3200" dirty="0"/>
              <a:t> cu unul sau mai multe elemente din </a:t>
            </a:r>
            <a:r>
              <a:rPr lang="ro-RO" sz="3200" dirty="0" err="1"/>
              <a:t>situaţiile</a:t>
            </a:r>
            <a:r>
              <a:rPr lang="ro-RO" sz="3200" dirty="0"/>
              <a:t> financiare, care sunt semnificative în </a:t>
            </a:r>
            <a:r>
              <a:rPr lang="ro-RO" sz="3200" dirty="0" err="1"/>
              <a:t>relaţie</a:t>
            </a:r>
            <a:r>
              <a:rPr lang="ro-RO" sz="3200" dirty="0"/>
              <a:t> cu </a:t>
            </a:r>
            <a:r>
              <a:rPr lang="ro-RO" sz="3200" dirty="0" err="1"/>
              <a:t>situaţiile</a:t>
            </a:r>
            <a:r>
              <a:rPr lang="ro-RO" sz="3200" dirty="0"/>
              <a:t> financiare ca întreg.</a:t>
            </a:r>
            <a:endParaRPr lang="en-GB" sz="3200" dirty="0"/>
          </a:p>
          <a:p>
            <a:r>
              <a:rPr lang="ro-RO" dirty="0"/>
              <a:t>Când practicianul modifică concluzia exprimată asupra </a:t>
            </a:r>
            <a:r>
              <a:rPr lang="ro-RO" dirty="0" err="1"/>
              <a:t>situaţiilor</a:t>
            </a:r>
            <a:r>
              <a:rPr lang="ro-RO" dirty="0"/>
              <a:t> financiare, practicianul trebuie: </a:t>
            </a:r>
            <a:endParaRPr lang="en-GB" dirty="0"/>
          </a:p>
          <a:p>
            <a:pPr lvl="1"/>
            <a:r>
              <a:rPr lang="ro-RO" sz="3200" dirty="0"/>
              <a:t>Să folosească titlul „Concluzie cu rezerve,” „Concluzie contrară” sau „Imposibilitatea exprimării unei concluzii,” după caz, pentru paragraful referitor la concluzie din raportul practicianului; </a:t>
            </a:r>
            <a:r>
              <a:rPr lang="ro-RO" sz="3200" dirty="0" err="1"/>
              <a:t>şi</a:t>
            </a:r>
            <a:endParaRPr lang="en-GB" sz="3200" dirty="0"/>
          </a:p>
          <a:p>
            <a:pPr lvl="1"/>
            <a:r>
              <a:rPr lang="ro-RO" sz="3200" dirty="0"/>
              <a:t>Să furnizeze o descriere a aspectului care determină modificarea, utilizând un titlu corespunzător (de exemplu, „Baza pentru concluzia cu rezerve,” „Baza pentru concluzia contrară” sau „Baza pentru impo­si­bilitatea exprimării unei concluzii,” după caz), într-un paragraf sepa­rat din raportul practicianului imediat înainte de paragraful referitor la concluzie (denumit </a:t>
            </a:r>
            <a:r>
              <a:rPr lang="ro-RO" sz="3200" dirty="0" err="1"/>
              <a:t>şi</a:t>
            </a:r>
            <a:r>
              <a:rPr lang="ro-RO" sz="3200" dirty="0"/>
              <a:t> paragraful aferent bazei pentru concluzie).</a:t>
            </a:r>
            <a:endParaRPr lang="en-GB" sz="3200" dirty="0"/>
          </a:p>
          <a:p>
            <a:endParaRPr lang="en-GB" dirty="0"/>
          </a:p>
        </p:txBody>
      </p:sp>
    </p:spTree>
    <p:extLst>
      <p:ext uri="{BB962C8B-B14F-4D97-AF65-F5344CB8AC3E}">
        <p14:creationId xmlns:p14="http://schemas.microsoft.com/office/powerpoint/2010/main" val="33871207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244-5705-4267-8BFA-F467F67EB01C}"/>
              </a:ext>
            </a:extLst>
          </p:cNvPr>
          <p:cNvSpPr>
            <a:spLocks noGrp="1"/>
          </p:cNvSpPr>
          <p:nvPr>
            <p:ph type="title"/>
          </p:nvPr>
        </p:nvSpPr>
        <p:spPr/>
        <p:txBody>
          <a:bodyPr/>
          <a:lstStyle/>
          <a:p>
            <a:r>
              <a:rPr lang="ro-RO" b="1" dirty="0"/>
              <a:t>Concluzia modificată</a:t>
            </a:r>
            <a:endParaRPr lang="en-GB" dirty="0"/>
          </a:p>
        </p:txBody>
      </p:sp>
      <p:sp>
        <p:nvSpPr>
          <p:cNvPr id="3" name="Content Placeholder 2">
            <a:extLst>
              <a:ext uri="{FF2B5EF4-FFF2-40B4-BE49-F238E27FC236}">
                <a16:creationId xmlns:a16="http://schemas.microsoft.com/office/drawing/2014/main" id="{C52E8E3A-858E-4698-9935-688BE7EF2AAA}"/>
              </a:ext>
            </a:extLst>
          </p:cNvPr>
          <p:cNvSpPr>
            <a:spLocks noGrp="1"/>
          </p:cNvSpPr>
          <p:nvPr>
            <p:ph idx="1"/>
          </p:nvPr>
        </p:nvSpPr>
        <p:spPr/>
        <p:txBody>
          <a:bodyPr>
            <a:normAutofit/>
          </a:bodyPr>
          <a:lstStyle/>
          <a:p>
            <a:r>
              <a:rPr lang="ro-RO" sz="4000" dirty="0"/>
              <a:t>Dacă practicianul determină că </a:t>
            </a:r>
            <a:r>
              <a:rPr lang="ro-RO" sz="4000" dirty="0" err="1"/>
              <a:t>situaţiile</a:t>
            </a:r>
            <a:r>
              <a:rPr lang="ro-RO" sz="4000" dirty="0"/>
              <a:t> financiare sunt denaturate semnificativ, acesta trebuie să exprime: </a:t>
            </a:r>
            <a:endParaRPr lang="en-GB" sz="4000" dirty="0"/>
          </a:p>
          <a:p>
            <a:pPr lvl="1"/>
            <a:r>
              <a:rPr lang="ro-RO" sz="4000" dirty="0"/>
              <a:t>O concluzie cu rezerve, când practicianul concluzionează că efectele aspectului care determină modificarea sunt semnificative, dar nu grave pentru </a:t>
            </a:r>
            <a:r>
              <a:rPr lang="ro-RO" sz="4000" dirty="0" err="1"/>
              <a:t>situaţiile</a:t>
            </a:r>
            <a:r>
              <a:rPr lang="ro-RO" sz="4000" dirty="0"/>
              <a:t> financiare; sau</a:t>
            </a:r>
            <a:endParaRPr lang="en-GB" sz="4000" dirty="0"/>
          </a:p>
          <a:p>
            <a:pPr lvl="1"/>
            <a:r>
              <a:rPr lang="ro-RO" sz="4000" dirty="0"/>
              <a:t>O concluzie contrară, când efectele aspectului care determină mo­dificarea sunt atât semnificative, cât </a:t>
            </a:r>
            <a:r>
              <a:rPr lang="ro-RO" sz="4000" dirty="0" err="1"/>
              <a:t>şi</a:t>
            </a:r>
            <a:r>
              <a:rPr lang="ro-RO" sz="4000" dirty="0"/>
              <a:t> grave pentru </a:t>
            </a:r>
            <a:r>
              <a:rPr lang="ro-RO" sz="4000" dirty="0" err="1"/>
              <a:t>situaţiile</a:t>
            </a:r>
            <a:r>
              <a:rPr lang="ro-RO" sz="4000" dirty="0"/>
              <a:t> financiare.</a:t>
            </a:r>
            <a:endParaRPr lang="en-GB" sz="4000" dirty="0"/>
          </a:p>
          <a:p>
            <a:pPr marL="0" indent="0">
              <a:buNone/>
            </a:pPr>
            <a:endParaRPr lang="en-GB" dirty="0"/>
          </a:p>
          <a:p>
            <a:endParaRPr lang="en-GB" dirty="0"/>
          </a:p>
        </p:txBody>
      </p:sp>
    </p:spTree>
    <p:extLst>
      <p:ext uri="{BB962C8B-B14F-4D97-AF65-F5344CB8AC3E}">
        <p14:creationId xmlns:p14="http://schemas.microsoft.com/office/powerpoint/2010/main" val="35070380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1F24-8BB8-4AAA-8C20-D5362F070A35}"/>
              </a:ext>
            </a:extLst>
          </p:cNvPr>
          <p:cNvSpPr>
            <a:spLocks noGrp="1"/>
          </p:cNvSpPr>
          <p:nvPr>
            <p:ph type="title"/>
          </p:nvPr>
        </p:nvSpPr>
        <p:spPr/>
        <p:txBody>
          <a:bodyPr/>
          <a:lstStyle/>
          <a:p>
            <a:r>
              <a:rPr lang="en-US" b="1" dirty="0" err="1"/>
              <a:t>Concluzie</a:t>
            </a:r>
            <a:r>
              <a:rPr lang="en-US" b="1" dirty="0"/>
              <a:t> cu </a:t>
            </a:r>
            <a:r>
              <a:rPr lang="en-US" b="1" dirty="0" err="1"/>
              <a:t>rezerve</a:t>
            </a:r>
            <a:r>
              <a:rPr lang="en-US" b="1" dirty="0"/>
              <a:t> /</a:t>
            </a:r>
            <a:r>
              <a:rPr lang="en-US" b="1" dirty="0" err="1"/>
              <a:t>modificata</a:t>
            </a:r>
            <a:endParaRPr lang="en-GB" b="1" dirty="0"/>
          </a:p>
        </p:txBody>
      </p:sp>
      <p:sp>
        <p:nvSpPr>
          <p:cNvPr id="3" name="Content Placeholder 2">
            <a:extLst>
              <a:ext uri="{FF2B5EF4-FFF2-40B4-BE49-F238E27FC236}">
                <a16:creationId xmlns:a16="http://schemas.microsoft.com/office/drawing/2014/main" id="{F5A76977-8C7A-44E1-B5AD-3E5DEDD24844}"/>
              </a:ext>
            </a:extLst>
          </p:cNvPr>
          <p:cNvSpPr>
            <a:spLocks noGrp="1"/>
          </p:cNvSpPr>
          <p:nvPr>
            <p:ph idx="1"/>
          </p:nvPr>
        </p:nvSpPr>
        <p:spPr/>
        <p:txBody>
          <a:bodyPr>
            <a:normAutofit/>
          </a:bodyPr>
          <a:lstStyle/>
          <a:p>
            <a:r>
              <a:rPr lang="ro-RO" sz="3600" dirty="0"/>
              <a:t>În paragraful aferent bazei pentru concluzie, în </a:t>
            </a:r>
            <a:r>
              <a:rPr lang="ro-RO" sz="3600" dirty="0" err="1"/>
              <a:t>relaţie</a:t>
            </a:r>
            <a:r>
              <a:rPr lang="ro-RO" sz="3600" dirty="0"/>
              <a:t> cu denaturările semnificative care determină fie o concluzie </a:t>
            </a:r>
            <a:r>
              <a:rPr lang="en-US" sz="3600" dirty="0" err="1"/>
              <a:t>modificata</a:t>
            </a:r>
            <a:r>
              <a:rPr lang="ro-RO" sz="3600" dirty="0"/>
              <a:t>, practicianul trebuie: </a:t>
            </a:r>
            <a:endParaRPr lang="en-GB" sz="3600" dirty="0"/>
          </a:p>
          <a:p>
            <a:pPr lvl="1"/>
            <a:r>
              <a:rPr lang="ro-RO" sz="3600" dirty="0"/>
              <a:t>Să descrie </a:t>
            </a:r>
            <a:r>
              <a:rPr lang="ro-RO" sz="3600" dirty="0" err="1"/>
              <a:t>şi</a:t>
            </a:r>
            <a:r>
              <a:rPr lang="ro-RO" sz="3600" dirty="0"/>
              <a:t> să cuantifice efectele financiare ale denaturării dacă dena­turarea semnificativă se referă la valori specifice din </a:t>
            </a:r>
            <a:r>
              <a:rPr lang="ro-RO" sz="3600" dirty="0" err="1"/>
              <a:t>situaţiile</a:t>
            </a:r>
            <a:r>
              <a:rPr lang="ro-RO" sz="3600" dirty="0"/>
              <a:t> financiare (inclusiv prezentări cantitative), cu </a:t>
            </a:r>
            <a:r>
              <a:rPr lang="ro-RO" sz="3600" dirty="0" err="1"/>
              <a:t>excepţia</a:t>
            </a:r>
            <a:r>
              <a:rPr lang="ro-RO" sz="3600" dirty="0"/>
              <a:t> cazului în care acest lucru nu este posibil, caz în care practicianul trebuie să precizeze acest lucru; </a:t>
            </a:r>
            <a:endParaRPr lang="en-GB" sz="3600" dirty="0"/>
          </a:p>
          <a:p>
            <a:pPr lvl="1"/>
            <a:r>
              <a:rPr lang="ro-RO" sz="3600" dirty="0"/>
              <a:t>Să explice modul în care prezentările sunt denaturate, dacă denatu­rarea semnificativă se referă la prezentări narative; sau</a:t>
            </a:r>
            <a:endParaRPr lang="en-GB" sz="3600" dirty="0"/>
          </a:p>
          <a:p>
            <a:pPr lvl="1"/>
            <a:r>
              <a:rPr lang="ro-RO" sz="3600" dirty="0"/>
              <a:t>Să descrie natura </a:t>
            </a:r>
            <a:r>
              <a:rPr lang="ro-RO" sz="3600" dirty="0" err="1"/>
              <a:t>informaţiilor</a:t>
            </a:r>
            <a:r>
              <a:rPr lang="ro-RO" sz="3600" dirty="0"/>
              <a:t> omise, dacă denaturarea semnificativă se referă la ne-prezentarea </a:t>
            </a:r>
            <a:r>
              <a:rPr lang="ro-RO" sz="3600" dirty="0" err="1"/>
              <a:t>informaţiilor</a:t>
            </a:r>
            <a:r>
              <a:rPr lang="ro-RO" sz="3600" dirty="0"/>
              <a:t> care trebuiau prezentate. Cu </a:t>
            </a:r>
            <a:r>
              <a:rPr lang="ro-RO" sz="3600" dirty="0" err="1"/>
              <a:t>ex­cep­ţia</a:t>
            </a:r>
            <a:r>
              <a:rPr lang="ro-RO" sz="3600" dirty="0"/>
              <a:t> cazului în care i se interzice prin legi sau reglementări, practi­cianul trebuie să includă prezentările omise, când acest lucru este posibil.</a:t>
            </a:r>
            <a:endParaRPr lang="en-GB" sz="3600" dirty="0"/>
          </a:p>
        </p:txBody>
      </p:sp>
    </p:spTree>
    <p:extLst>
      <p:ext uri="{BB962C8B-B14F-4D97-AF65-F5344CB8AC3E}">
        <p14:creationId xmlns:p14="http://schemas.microsoft.com/office/powerpoint/2010/main" val="26092194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9D8B-08CE-45C5-9A57-16177685D8FA}"/>
              </a:ext>
            </a:extLst>
          </p:cNvPr>
          <p:cNvSpPr>
            <a:spLocks noGrp="1"/>
          </p:cNvSpPr>
          <p:nvPr>
            <p:ph type="title"/>
          </p:nvPr>
        </p:nvSpPr>
        <p:spPr/>
        <p:txBody>
          <a:bodyPr/>
          <a:lstStyle/>
          <a:p>
            <a:r>
              <a:rPr lang="en-US" b="1" dirty="0" err="1"/>
              <a:t>Concluzie</a:t>
            </a:r>
            <a:r>
              <a:rPr lang="en-US" b="1" dirty="0"/>
              <a:t> cu </a:t>
            </a:r>
            <a:r>
              <a:rPr lang="en-US" b="1" dirty="0" err="1"/>
              <a:t>rezerve</a:t>
            </a:r>
            <a:endParaRPr lang="en-GB" b="1" dirty="0"/>
          </a:p>
        </p:txBody>
      </p:sp>
      <p:sp>
        <p:nvSpPr>
          <p:cNvPr id="3" name="Content Placeholder 2">
            <a:extLst>
              <a:ext uri="{FF2B5EF4-FFF2-40B4-BE49-F238E27FC236}">
                <a16:creationId xmlns:a16="http://schemas.microsoft.com/office/drawing/2014/main" id="{58DE694B-4E67-4DEB-BA4E-DF734401C999}"/>
              </a:ext>
            </a:extLst>
          </p:cNvPr>
          <p:cNvSpPr>
            <a:spLocks noGrp="1"/>
          </p:cNvSpPr>
          <p:nvPr>
            <p:ph idx="1"/>
          </p:nvPr>
        </p:nvSpPr>
        <p:spPr/>
        <p:txBody>
          <a:bodyPr>
            <a:noAutofit/>
          </a:bodyPr>
          <a:lstStyle/>
          <a:p>
            <a:r>
              <a:rPr lang="ro-RO" sz="3600" dirty="0"/>
              <a:t>Când practicianul exprimă o concluzie cu rezerve asupra </a:t>
            </a:r>
            <a:r>
              <a:rPr lang="ro-RO" sz="3600" dirty="0" err="1"/>
              <a:t>situaţiilor</a:t>
            </a:r>
            <a:r>
              <a:rPr lang="ro-RO" sz="3600" dirty="0"/>
              <a:t> finan­ciare din cauza unei denaturări semnificative, acesta trebuie, dacă nu i se solicită altfel prin legi sau reglementări, să utilizeze una dintre următoarele exprimări, după caz:</a:t>
            </a:r>
            <a:endParaRPr lang="en-GB" sz="3600" dirty="0"/>
          </a:p>
          <a:p>
            <a:pPr lvl="1"/>
            <a:r>
              <a:rPr lang="ro-RO" sz="3600" dirty="0"/>
              <a:t>„Pe baza revizuirii noastre, cu </a:t>
            </a:r>
            <a:r>
              <a:rPr lang="ro-RO" sz="3600" dirty="0" err="1"/>
              <a:t>excepţia</a:t>
            </a:r>
            <a:r>
              <a:rPr lang="ro-RO" sz="3600" dirty="0"/>
              <a:t> efectelor aspectului(lor) descris(e) în paragraful Baza pentru concluzia cu rezerve, nu am luat </a:t>
            </a:r>
            <a:r>
              <a:rPr lang="ro-RO" sz="3600" dirty="0" err="1"/>
              <a:t>cunoştinţă</a:t>
            </a:r>
            <a:r>
              <a:rPr lang="ro-RO" sz="3600" dirty="0"/>
              <a:t> de nimic care să ne facă să credem că </a:t>
            </a:r>
            <a:r>
              <a:rPr lang="ro-RO" sz="3600" dirty="0" err="1"/>
              <a:t>situaţiile</a:t>
            </a:r>
            <a:r>
              <a:rPr lang="ro-RO" sz="3600" dirty="0"/>
              <a:t> financiare nu prezintă fidel, sub toate aspectele semnificative (sau nu oferă o imagine corectă </a:t>
            </a:r>
            <a:r>
              <a:rPr lang="ro-RO" sz="3600" dirty="0" err="1"/>
              <a:t>şi</a:t>
            </a:r>
            <a:r>
              <a:rPr lang="ro-RO" sz="3600" dirty="0"/>
              <a:t> fidelă a), … conform cadrului de raportare financiară aplicabil,” (în cazul </a:t>
            </a:r>
            <a:r>
              <a:rPr lang="ro-RO" sz="3600" dirty="0" err="1"/>
              <a:t>situaţiilor</a:t>
            </a:r>
            <a:r>
              <a:rPr lang="ro-RO" sz="3600" dirty="0"/>
              <a:t> financiare întocmite cu ajutorul unui cadru de prezentare fidelă); sau</a:t>
            </a:r>
            <a:endParaRPr lang="en-GB" sz="3600" dirty="0"/>
          </a:p>
          <a:p>
            <a:pPr lvl="1"/>
            <a:r>
              <a:rPr lang="ro-RO" sz="3600" dirty="0"/>
              <a:t>„Pe baza revizuirii noastre, cu </a:t>
            </a:r>
            <a:r>
              <a:rPr lang="ro-RO" sz="3600" dirty="0" err="1"/>
              <a:t>excepţia</a:t>
            </a:r>
            <a:r>
              <a:rPr lang="ro-RO" sz="3600" dirty="0"/>
              <a:t> efectelor aspectului(lor) descris(e) în paragraful Baza pentru concluzia cu rezerve, nu am luat </a:t>
            </a:r>
            <a:r>
              <a:rPr lang="ro-RO" sz="3600" dirty="0" err="1"/>
              <a:t>cunoştinţă</a:t>
            </a:r>
            <a:r>
              <a:rPr lang="ro-RO" sz="3600" dirty="0"/>
              <a:t> de nimic care să ne facă să credem că </a:t>
            </a:r>
            <a:r>
              <a:rPr lang="ro-RO" sz="3600" dirty="0" err="1"/>
              <a:t>situaţiile</a:t>
            </a:r>
            <a:r>
              <a:rPr lang="ro-RO" sz="3600" dirty="0"/>
              <a:t> financiare nu sunt întocmite, sub toate aspectele semnificative, conform cadrului de raportare financiară aplicabil,” (în cazul </a:t>
            </a:r>
            <a:r>
              <a:rPr lang="ro-RO" sz="3600" dirty="0" err="1"/>
              <a:t>situaţiilor</a:t>
            </a:r>
            <a:r>
              <a:rPr lang="ro-RO" sz="3600" dirty="0"/>
              <a:t> financiare întocmite cu ajutorul unui cadru de conformitate).</a:t>
            </a:r>
            <a:endParaRPr lang="en-GB" sz="3600" dirty="0"/>
          </a:p>
        </p:txBody>
      </p:sp>
    </p:spTree>
    <p:extLst>
      <p:ext uri="{BB962C8B-B14F-4D97-AF65-F5344CB8AC3E}">
        <p14:creationId xmlns:p14="http://schemas.microsoft.com/office/powerpoint/2010/main" val="12806368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C3B4-EE2B-42E5-B25C-2CCEF9819ABA}"/>
              </a:ext>
            </a:extLst>
          </p:cNvPr>
          <p:cNvSpPr>
            <a:spLocks noGrp="1"/>
          </p:cNvSpPr>
          <p:nvPr>
            <p:ph type="title"/>
          </p:nvPr>
        </p:nvSpPr>
        <p:spPr/>
        <p:txBody>
          <a:bodyPr>
            <a:normAutofit/>
          </a:bodyPr>
          <a:lstStyle/>
          <a:p>
            <a:r>
              <a:rPr lang="ro-RO" b="1" dirty="0"/>
              <a:t>Concluzia contrară</a:t>
            </a:r>
            <a:endParaRPr lang="en-GB" dirty="0"/>
          </a:p>
        </p:txBody>
      </p:sp>
      <p:sp>
        <p:nvSpPr>
          <p:cNvPr id="3" name="Content Placeholder 2">
            <a:extLst>
              <a:ext uri="{FF2B5EF4-FFF2-40B4-BE49-F238E27FC236}">
                <a16:creationId xmlns:a16="http://schemas.microsoft.com/office/drawing/2014/main" id="{E6EE8975-D821-4A91-9875-E3A1FD103085}"/>
              </a:ext>
            </a:extLst>
          </p:cNvPr>
          <p:cNvSpPr>
            <a:spLocks noGrp="1"/>
          </p:cNvSpPr>
          <p:nvPr>
            <p:ph idx="1"/>
          </p:nvPr>
        </p:nvSpPr>
        <p:spPr/>
        <p:txBody>
          <a:bodyPr>
            <a:noAutofit/>
          </a:bodyPr>
          <a:lstStyle/>
          <a:p>
            <a:r>
              <a:rPr lang="ro-RO" sz="4000" dirty="0"/>
              <a:t>Când practicianul exprimă o concluzie contrară asupra </a:t>
            </a:r>
            <a:r>
              <a:rPr lang="ro-RO" sz="4000" dirty="0" err="1"/>
              <a:t>situaţiilor</a:t>
            </a:r>
            <a:r>
              <a:rPr lang="ro-RO" sz="4000" dirty="0"/>
              <a:t> financiare</a:t>
            </a:r>
            <a:r>
              <a:rPr lang="en-US" sz="4000" dirty="0"/>
              <a:t> </a:t>
            </a:r>
            <a:r>
              <a:rPr lang="ro-RO" sz="4000" dirty="0"/>
              <a:t>trebuie</a:t>
            </a:r>
            <a:r>
              <a:rPr lang="en-US" sz="4000" dirty="0"/>
              <a:t> </a:t>
            </a:r>
            <a:r>
              <a:rPr lang="ro-RO" sz="4000" dirty="0"/>
              <a:t>să utilizeze una dintre următoarele exprimări:</a:t>
            </a:r>
            <a:endParaRPr lang="en-GB" sz="4000" dirty="0"/>
          </a:p>
          <a:p>
            <a:pPr lvl="1"/>
            <a:r>
              <a:rPr lang="ro-RO" sz="4000" dirty="0"/>
              <a:t>„Pe baza revizuirii noastre, din cauza </a:t>
            </a:r>
            <a:r>
              <a:rPr lang="ro-RO" sz="4000" dirty="0" err="1"/>
              <a:t>importanţei</a:t>
            </a:r>
            <a:r>
              <a:rPr lang="ro-RO" sz="4000" dirty="0"/>
              <a:t> aspectului(lor) descris(e) în paragraful Baza pentru concluzia contrară, </a:t>
            </a:r>
            <a:r>
              <a:rPr lang="ro-RO" sz="4000" dirty="0" err="1"/>
              <a:t>situaţiile</a:t>
            </a:r>
            <a:r>
              <a:rPr lang="ro-RO" sz="4000" dirty="0"/>
              <a:t> financiare nu prezintă fidel, sub toate aspectele semnificative (sau nu oferă o imagine corectă </a:t>
            </a:r>
            <a:r>
              <a:rPr lang="ro-RO" sz="4000" dirty="0" err="1"/>
              <a:t>şi</a:t>
            </a:r>
            <a:r>
              <a:rPr lang="ro-RO" sz="4000" dirty="0"/>
              <a:t> fidelă a), … conform cadrului de raportare financiară aplicabil,” (în cazul </a:t>
            </a:r>
            <a:r>
              <a:rPr lang="ro-RO" sz="4000" dirty="0" err="1"/>
              <a:t>situaţiilor</a:t>
            </a:r>
            <a:r>
              <a:rPr lang="ro-RO" sz="4000" dirty="0"/>
              <a:t> financiare întoc­mite cu ajutorul unui cadru de prezentare fidelă); sau</a:t>
            </a:r>
            <a:endParaRPr lang="en-GB" sz="4000" dirty="0"/>
          </a:p>
          <a:p>
            <a:pPr lvl="1"/>
            <a:r>
              <a:rPr lang="ro-RO" sz="4000" dirty="0"/>
              <a:t>„Pe baza revizuirii noastre, din cauza </a:t>
            </a:r>
            <a:r>
              <a:rPr lang="ro-RO" sz="4000" dirty="0" err="1"/>
              <a:t>importanţei</a:t>
            </a:r>
            <a:r>
              <a:rPr lang="ro-RO" sz="4000" dirty="0"/>
              <a:t> aspectului(lor) de­scris(e) în paragraful Baza pentru concluzia contrară, </a:t>
            </a:r>
            <a:r>
              <a:rPr lang="ro-RO" sz="4000" dirty="0" err="1"/>
              <a:t>situaţiile</a:t>
            </a:r>
            <a:r>
              <a:rPr lang="ro-RO" sz="4000" dirty="0"/>
              <a:t> fi­nanciare nu sunt întocmite, sub toate aspectele semnificative, conform cadrului de raportare financiară aplicabil,” (în cazul </a:t>
            </a:r>
            <a:r>
              <a:rPr lang="ro-RO" sz="4000" dirty="0" err="1"/>
              <a:t>situaţiilor</a:t>
            </a:r>
            <a:r>
              <a:rPr lang="ro-RO" sz="4000" dirty="0"/>
              <a:t> financiare întocmite cu ajutorul unui cadru de conformitate). </a:t>
            </a:r>
            <a:endParaRPr lang="en-GB" sz="4000" dirty="0"/>
          </a:p>
        </p:txBody>
      </p:sp>
    </p:spTree>
    <p:extLst>
      <p:ext uri="{BB962C8B-B14F-4D97-AF65-F5344CB8AC3E}">
        <p14:creationId xmlns:p14="http://schemas.microsoft.com/office/powerpoint/2010/main" val="16110442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6815-AF6C-403B-BD2C-0DF4873A9577}"/>
              </a:ext>
            </a:extLst>
          </p:cNvPr>
          <p:cNvSpPr>
            <a:spLocks noGrp="1"/>
          </p:cNvSpPr>
          <p:nvPr>
            <p:ph type="title"/>
          </p:nvPr>
        </p:nvSpPr>
        <p:spPr/>
        <p:txBody>
          <a:bodyPr>
            <a:noAutofit/>
          </a:bodyPr>
          <a:lstStyle/>
          <a:p>
            <a:r>
              <a:rPr lang="ro-RO" sz="4800" b="1" dirty="0"/>
              <a:t>Concluzia in </a:t>
            </a:r>
            <a:r>
              <a:rPr lang="ro-RO" sz="4800" b="1" dirty="0" err="1"/>
              <a:t>situatia</a:t>
            </a:r>
            <a:r>
              <a:rPr lang="ro-RO" sz="4800" b="1" dirty="0"/>
              <a:t> in care este </a:t>
            </a:r>
            <a:r>
              <a:rPr lang="ro-RO" sz="4800" b="1" dirty="0" err="1"/>
              <a:t>imposibilila</a:t>
            </a:r>
            <a:r>
              <a:rPr lang="ro-RO" sz="4800" b="1" dirty="0"/>
              <a:t> </a:t>
            </a:r>
            <a:r>
              <a:rPr lang="ro-RO" sz="4800" b="1" dirty="0" err="1"/>
              <a:t>obţinerea</a:t>
            </a:r>
            <a:r>
              <a:rPr lang="ro-RO" sz="4800" b="1" dirty="0"/>
              <a:t> de probe suficiente </a:t>
            </a:r>
            <a:r>
              <a:rPr lang="ro-RO" sz="4800" b="1" dirty="0" err="1"/>
              <a:t>şi</a:t>
            </a:r>
            <a:r>
              <a:rPr lang="ro-RO" sz="4800" b="1" dirty="0"/>
              <a:t> adecvate </a:t>
            </a:r>
            <a:endParaRPr lang="en-GB" sz="4800" dirty="0"/>
          </a:p>
        </p:txBody>
      </p:sp>
      <p:sp>
        <p:nvSpPr>
          <p:cNvPr id="3" name="Content Placeholder 2">
            <a:extLst>
              <a:ext uri="{FF2B5EF4-FFF2-40B4-BE49-F238E27FC236}">
                <a16:creationId xmlns:a16="http://schemas.microsoft.com/office/drawing/2014/main" id="{FD4ACD24-EE37-4F23-8C38-F918DF24391C}"/>
              </a:ext>
            </a:extLst>
          </p:cNvPr>
          <p:cNvSpPr>
            <a:spLocks noGrp="1"/>
          </p:cNvSpPr>
          <p:nvPr>
            <p:ph idx="1"/>
          </p:nvPr>
        </p:nvSpPr>
        <p:spPr>
          <a:xfrm>
            <a:off x="457200" y="1866900"/>
            <a:ext cx="17449800" cy="6849785"/>
          </a:xfrm>
        </p:spPr>
        <p:txBody>
          <a:bodyPr>
            <a:normAutofit/>
          </a:bodyPr>
          <a:lstStyle/>
          <a:p>
            <a:r>
              <a:rPr lang="en-US" sz="4400" dirty="0" err="1"/>
              <a:t>Cand</a:t>
            </a:r>
            <a:r>
              <a:rPr lang="ro-RO" sz="4400" dirty="0"/>
              <a:t> practicianul nu </a:t>
            </a:r>
            <a:r>
              <a:rPr lang="ro-RO" sz="4400" dirty="0" err="1"/>
              <a:t>îşi</a:t>
            </a:r>
            <a:r>
              <a:rPr lang="ro-RO" sz="4400" dirty="0"/>
              <a:t> poate forma o concluzie asupra </a:t>
            </a:r>
            <a:r>
              <a:rPr lang="ro-RO" sz="4400" dirty="0" err="1"/>
              <a:t>situaţiilor</a:t>
            </a:r>
            <a:r>
              <a:rPr lang="ro-RO" sz="4400" dirty="0"/>
              <a:t> financiare din cauza </a:t>
            </a:r>
            <a:r>
              <a:rPr lang="ro-RO" sz="4400" dirty="0" err="1"/>
              <a:t>imposibilităţii</a:t>
            </a:r>
            <a:r>
              <a:rPr lang="ro-RO" sz="4400" dirty="0"/>
              <a:t> </a:t>
            </a:r>
            <a:r>
              <a:rPr lang="ro-RO" sz="4400" dirty="0" err="1"/>
              <a:t>obţinerii</a:t>
            </a:r>
            <a:r>
              <a:rPr lang="ro-RO" sz="4400" dirty="0"/>
              <a:t> de probe suficiente </a:t>
            </a:r>
            <a:r>
              <a:rPr lang="ro-RO" sz="4400" dirty="0" err="1"/>
              <a:t>şi</a:t>
            </a:r>
            <a:r>
              <a:rPr lang="ro-RO" sz="4400" dirty="0"/>
              <a:t> adecvate, acesta trebuie:</a:t>
            </a:r>
            <a:endParaRPr lang="en-GB" sz="4400" dirty="0"/>
          </a:p>
          <a:p>
            <a:pPr lvl="1"/>
            <a:r>
              <a:rPr lang="ro-RO" sz="4400" dirty="0"/>
              <a:t>Să exprime o concluzie cu rezerve, dacă determină că efectele posibile ale denaturărilor nedetectate, dacă există, asupra </a:t>
            </a:r>
            <a:r>
              <a:rPr lang="ro-RO" sz="4400" dirty="0" err="1"/>
              <a:t>situaţiilor</a:t>
            </a:r>
            <a:r>
              <a:rPr lang="ro-RO" sz="4400" dirty="0"/>
              <a:t> financiare, ar putea fi semnificative, dar nu grave; sau</a:t>
            </a:r>
            <a:endParaRPr lang="en-GB" sz="4400" dirty="0"/>
          </a:p>
          <a:p>
            <a:pPr lvl="1"/>
            <a:r>
              <a:rPr lang="ro-RO" sz="4400" dirty="0"/>
              <a:t>Să declare imposibilitatea exprimării unei concluzii, dacă determină că efectele posibile ale denaturărilor nedetectate, dacă există, asu­pra situaţiilor financiare, ar putea fi atât semnificative, cât şi grave. </a:t>
            </a:r>
            <a:endParaRPr lang="en-GB" sz="4400" dirty="0"/>
          </a:p>
        </p:txBody>
      </p:sp>
    </p:spTree>
    <p:extLst>
      <p:ext uri="{BB962C8B-B14F-4D97-AF65-F5344CB8AC3E}">
        <p14:creationId xmlns:p14="http://schemas.microsoft.com/office/powerpoint/2010/main" val="20534366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AAF6-8B08-4404-8511-4E210F15B608}"/>
              </a:ext>
            </a:extLst>
          </p:cNvPr>
          <p:cNvSpPr>
            <a:spLocks noGrp="1"/>
          </p:cNvSpPr>
          <p:nvPr>
            <p:ph type="title"/>
          </p:nvPr>
        </p:nvSpPr>
        <p:spPr/>
        <p:txBody>
          <a:bodyPr/>
          <a:lstStyle/>
          <a:p>
            <a:r>
              <a:rPr lang="en-US" b="1" dirty="0" err="1"/>
              <a:t>Retragerea</a:t>
            </a:r>
            <a:r>
              <a:rPr lang="en-US" b="1" dirty="0"/>
              <a:t> din </a:t>
            </a:r>
            <a:r>
              <a:rPr lang="en-US" b="1" dirty="0" err="1"/>
              <a:t>misiune</a:t>
            </a:r>
            <a:endParaRPr lang="ro-RO" b="1" dirty="0"/>
          </a:p>
        </p:txBody>
      </p:sp>
      <p:sp>
        <p:nvSpPr>
          <p:cNvPr id="3" name="Content Placeholder 2">
            <a:extLst>
              <a:ext uri="{FF2B5EF4-FFF2-40B4-BE49-F238E27FC236}">
                <a16:creationId xmlns:a16="http://schemas.microsoft.com/office/drawing/2014/main" id="{4C984937-E950-4DD4-AD28-C7E9E532AC87}"/>
              </a:ext>
            </a:extLst>
          </p:cNvPr>
          <p:cNvSpPr>
            <a:spLocks noGrp="1"/>
          </p:cNvSpPr>
          <p:nvPr>
            <p:ph idx="1"/>
          </p:nvPr>
        </p:nvSpPr>
        <p:spPr/>
        <p:txBody>
          <a:bodyPr>
            <a:normAutofit/>
          </a:bodyPr>
          <a:lstStyle/>
          <a:p>
            <a:r>
              <a:rPr lang="ro-RO" sz="4000" dirty="0"/>
              <a:t>Practicianul trebuie să se retragă din misiune dacă următoarele condiţii sunt prezente:</a:t>
            </a:r>
            <a:endParaRPr lang="en-GB" sz="4000" dirty="0"/>
          </a:p>
          <a:p>
            <a:pPr lvl="1"/>
            <a:r>
              <a:rPr lang="ro-RO" sz="4000" dirty="0"/>
              <a:t>Din cauza unei limitări a ariei revizuirii impusă de către conducere după ce practicianul a acceptat misiunea, acesta nu poate obţine probe suficiente şi adecvate pentru a-şi forma o concluzie asupra situaţiilor financiare; </a:t>
            </a:r>
            <a:endParaRPr lang="en-GB" sz="4000" dirty="0"/>
          </a:p>
          <a:p>
            <a:pPr lvl="1"/>
            <a:r>
              <a:rPr lang="ro-RO" sz="4000" dirty="0"/>
              <a:t>Practicianul a determinat că efectele posibile ale denaturărilor nede­tec­tate asupra situaţiilor financiare sunt semnificative şi grave; şi </a:t>
            </a:r>
            <a:endParaRPr lang="en-GB" sz="4000" dirty="0"/>
          </a:p>
          <a:p>
            <a:pPr lvl="1"/>
            <a:r>
              <a:rPr lang="ro-RO" sz="4000" dirty="0"/>
              <a:t>Retragerea este permisă prin legile sau reglementările aplicabile.</a:t>
            </a:r>
            <a:endParaRPr lang="en-GB" sz="4000" dirty="0"/>
          </a:p>
        </p:txBody>
      </p:sp>
    </p:spTree>
    <p:extLst>
      <p:ext uri="{BB962C8B-B14F-4D97-AF65-F5344CB8AC3E}">
        <p14:creationId xmlns:p14="http://schemas.microsoft.com/office/powerpoint/2010/main" val="16215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1285876"/>
            <a:ext cx="15280642" cy="8422220"/>
          </a:xfrm>
          <a:prstGeom prst="rect">
            <a:avLst/>
          </a:prstGeom>
        </p:spPr>
      </p:pic>
      <p:sp>
        <p:nvSpPr>
          <p:cNvPr id="6" name="TextBox 5"/>
          <p:cNvSpPr txBox="1"/>
          <p:nvPr/>
        </p:nvSpPr>
        <p:spPr>
          <a:xfrm>
            <a:off x="13120257" y="238313"/>
            <a:ext cx="5167746" cy="441877"/>
          </a:xfrm>
          <a:prstGeom prst="rect">
            <a:avLst/>
          </a:prstGeom>
          <a:noFill/>
        </p:spPr>
        <p:txBody>
          <a:bodyPr wrap="square" lIns="163283" tIns="81642" rIns="163283" bIns="81642" rtlCol="0">
            <a:spAutoFit/>
          </a:bodyPr>
          <a:lstStyle/>
          <a:p>
            <a:r>
              <a:rPr lang="en-US" i="1" dirty="0"/>
              <a:t>IFAC, </a:t>
            </a:r>
            <a:r>
              <a:rPr lang="ro-RO" i="1" dirty="0"/>
              <a:t>Ghid privind misiunile de compilare </a:t>
            </a:r>
          </a:p>
        </p:txBody>
      </p:sp>
    </p:spTree>
    <p:extLst>
      <p:ext uri="{BB962C8B-B14F-4D97-AF65-F5344CB8AC3E}">
        <p14:creationId xmlns:p14="http://schemas.microsoft.com/office/powerpoint/2010/main" val="31577751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9514-0968-4ADE-BC39-6A052EEE44C1}"/>
              </a:ext>
            </a:extLst>
          </p:cNvPr>
          <p:cNvSpPr>
            <a:spLocks noGrp="1"/>
          </p:cNvSpPr>
          <p:nvPr>
            <p:ph type="title"/>
          </p:nvPr>
        </p:nvSpPr>
        <p:spPr/>
        <p:txBody>
          <a:bodyPr>
            <a:normAutofit/>
          </a:bodyPr>
          <a:lstStyle/>
          <a:p>
            <a:r>
              <a:rPr lang="en-US" b="1" dirty="0"/>
              <a:t>Forma </a:t>
            </a:r>
            <a:r>
              <a:rPr lang="en-US" b="1" dirty="0" err="1"/>
              <a:t>raportului</a:t>
            </a:r>
            <a:r>
              <a:rPr lang="en-US" b="1" dirty="0"/>
              <a:t> cu </a:t>
            </a:r>
            <a:r>
              <a:rPr lang="en-US" b="1" dirty="0" err="1"/>
              <a:t>imposibilitatea</a:t>
            </a:r>
            <a:r>
              <a:rPr lang="en-US" b="1" dirty="0"/>
              <a:t> </a:t>
            </a:r>
            <a:r>
              <a:rPr lang="en-US" b="1" dirty="0" err="1"/>
              <a:t>exprimarii</a:t>
            </a:r>
            <a:r>
              <a:rPr lang="en-US" b="1" dirty="0"/>
              <a:t> </a:t>
            </a:r>
            <a:r>
              <a:rPr lang="en-US" b="1" dirty="0" err="1"/>
              <a:t>unei</a:t>
            </a:r>
            <a:r>
              <a:rPr lang="en-US" b="1" dirty="0"/>
              <a:t> </a:t>
            </a:r>
            <a:r>
              <a:rPr lang="en-US" b="1" dirty="0" err="1"/>
              <a:t>concluzii</a:t>
            </a:r>
            <a:endParaRPr lang="en-GB" b="1" dirty="0"/>
          </a:p>
        </p:txBody>
      </p:sp>
      <p:sp>
        <p:nvSpPr>
          <p:cNvPr id="3" name="Content Placeholder 2">
            <a:extLst>
              <a:ext uri="{FF2B5EF4-FFF2-40B4-BE49-F238E27FC236}">
                <a16:creationId xmlns:a16="http://schemas.microsoft.com/office/drawing/2014/main" id="{8678D1CD-8F5F-4360-9D78-809AC66AD92C}"/>
              </a:ext>
            </a:extLst>
          </p:cNvPr>
          <p:cNvSpPr>
            <a:spLocks noGrp="1"/>
          </p:cNvSpPr>
          <p:nvPr>
            <p:ph idx="1"/>
          </p:nvPr>
        </p:nvSpPr>
        <p:spPr/>
        <p:txBody>
          <a:bodyPr>
            <a:normAutofit/>
          </a:bodyPr>
          <a:lstStyle/>
          <a:p>
            <a:r>
              <a:rPr lang="ro-RO" sz="4000" dirty="0"/>
              <a:t>Când nu poate exprima o concluzie asupra </a:t>
            </a:r>
            <a:r>
              <a:rPr lang="ro-RO" sz="4000" dirty="0" err="1"/>
              <a:t>situaţiilor</a:t>
            </a:r>
            <a:r>
              <a:rPr lang="ro-RO" sz="4000" dirty="0"/>
              <a:t> financiare, practicianul trebuie să declare în paragraful referitor la concluzie că: </a:t>
            </a:r>
            <a:endParaRPr lang="en-GB" sz="4000" dirty="0"/>
          </a:p>
          <a:p>
            <a:pPr lvl="1"/>
            <a:r>
              <a:rPr lang="ro-RO" sz="4000" dirty="0"/>
              <a:t>Din cauza </a:t>
            </a:r>
            <a:r>
              <a:rPr lang="ro-RO" sz="4000" dirty="0" err="1"/>
              <a:t>importanţei</a:t>
            </a:r>
            <a:r>
              <a:rPr lang="ro-RO" sz="4000" dirty="0"/>
              <a:t> aspect</a:t>
            </a:r>
            <a:r>
              <a:rPr lang="en-US" sz="4000" dirty="0" err="1"/>
              <a:t>elor</a:t>
            </a:r>
            <a:r>
              <a:rPr lang="ro-RO" sz="4000" dirty="0"/>
              <a:t> descrise în paragraful Baza pentru imposibilitatea exprimării unei concluzii, nu poate </a:t>
            </a:r>
            <a:r>
              <a:rPr lang="ro-RO" sz="4000" dirty="0" err="1"/>
              <a:t>obţine</a:t>
            </a:r>
            <a:r>
              <a:rPr lang="ro-RO" sz="4000" dirty="0"/>
              <a:t> probe suficiente </a:t>
            </a:r>
            <a:r>
              <a:rPr lang="ro-RO" sz="4000" dirty="0" err="1"/>
              <a:t>şi</a:t>
            </a:r>
            <a:r>
              <a:rPr lang="ro-RO" sz="4000" dirty="0"/>
              <a:t> adecvate pentru a-</a:t>
            </a:r>
            <a:r>
              <a:rPr lang="ro-RO" sz="4000" dirty="0" err="1"/>
              <a:t>şi</a:t>
            </a:r>
            <a:r>
              <a:rPr lang="ro-RO" sz="4000" dirty="0"/>
              <a:t> forma o concluzie asupra </a:t>
            </a:r>
            <a:r>
              <a:rPr lang="ro-RO" sz="4000" dirty="0" err="1"/>
              <a:t>situaţiilor</a:t>
            </a:r>
            <a:r>
              <a:rPr lang="ro-RO" sz="4000" dirty="0"/>
              <a:t> financiare; </a:t>
            </a:r>
            <a:r>
              <a:rPr lang="ro-RO" sz="4000" dirty="0" err="1"/>
              <a:t>şi</a:t>
            </a:r>
            <a:r>
              <a:rPr lang="ro-RO" sz="4000" dirty="0"/>
              <a:t> </a:t>
            </a:r>
            <a:endParaRPr lang="en-GB" sz="4000" dirty="0"/>
          </a:p>
          <a:p>
            <a:pPr lvl="1"/>
            <a:r>
              <a:rPr lang="ro-RO" sz="4000" dirty="0"/>
              <a:t>În </a:t>
            </a:r>
            <a:r>
              <a:rPr lang="ro-RO" sz="4000" dirty="0" err="1"/>
              <a:t>consecinţă</a:t>
            </a:r>
            <a:r>
              <a:rPr lang="ro-RO" sz="4000" dirty="0"/>
              <a:t>, nu exprimă o concluzie asupra </a:t>
            </a:r>
            <a:r>
              <a:rPr lang="ro-RO" sz="4000" dirty="0" err="1"/>
              <a:t>situa­ţiilor</a:t>
            </a:r>
            <a:r>
              <a:rPr lang="ro-RO" sz="4000" dirty="0"/>
              <a:t> financiare. </a:t>
            </a:r>
            <a:endParaRPr lang="en-GB" sz="4000" dirty="0"/>
          </a:p>
          <a:p>
            <a:r>
              <a:rPr lang="ro-RO" sz="4000" dirty="0"/>
              <a:t>În paragraful Baza pentru concluzie, în </a:t>
            </a:r>
            <a:r>
              <a:rPr lang="ro-RO" sz="4000" dirty="0" err="1"/>
              <a:t>relaţie</a:t>
            </a:r>
            <a:r>
              <a:rPr lang="ro-RO" sz="4000" dirty="0"/>
              <a:t> fie cu concluzia cu rezerve din cauza </a:t>
            </a:r>
            <a:r>
              <a:rPr lang="ro-RO" sz="4000" dirty="0" err="1"/>
              <a:t>imposibilităţii</a:t>
            </a:r>
            <a:r>
              <a:rPr lang="ro-RO" sz="4000" dirty="0"/>
              <a:t> </a:t>
            </a:r>
            <a:r>
              <a:rPr lang="ro-RO" sz="4000" dirty="0" err="1"/>
              <a:t>obţinerii</a:t>
            </a:r>
            <a:r>
              <a:rPr lang="ro-RO" sz="4000" dirty="0"/>
              <a:t> de probe suficiente </a:t>
            </a:r>
            <a:r>
              <a:rPr lang="ro-RO" sz="4000" dirty="0" err="1"/>
              <a:t>şi</a:t>
            </a:r>
            <a:r>
              <a:rPr lang="ro-RO" sz="4000" dirty="0"/>
              <a:t> adecvate sau când nu poate exprima o concluzie, acesta trebuie să includă motivul(ele) pentru imposibilitatea </a:t>
            </a:r>
            <a:r>
              <a:rPr lang="ro-RO" sz="4000" dirty="0" err="1"/>
              <a:t>obţinerii</a:t>
            </a:r>
            <a:r>
              <a:rPr lang="ro-RO" sz="4000" dirty="0"/>
              <a:t> de probe suficiente </a:t>
            </a:r>
            <a:r>
              <a:rPr lang="ro-RO" sz="4000" dirty="0" err="1"/>
              <a:t>şi</a:t>
            </a:r>
            <a:r>
              <a:rPr lang="ro-RO" sz="4000" dirty="0"/>
              <a:t> adecvate. </a:t>
            </a:r>
            <a:endParaRPr lang="en-GB" sz="4000" dirty="0"/>
          </a:p>
          <a:p>
            <a:endParaRPr lang="en-GB" dirty="0"/>
          </a:p>
        </p:txBody>
      </p:sp>
    </p:spTree>
    <p:extLst>
      <p:ext uri="{BB962C8B-B14F-4D97-AF65-F5344CB8AC3E}">
        <p14:creationId xmlns:p14="http://schemas.microsoft.com/office/powerpoint/2010/main" val="133367111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2380-A6D7-453D-8997-AD6F3D8F5CCB}"/>
              </a:ext>
            </a:extLst>
          </p:cNvPr>
          <p:cNvSpPr>
            <a:spLocks noGrp="1"/>
          </p:cNvSpPr>
          <p:nvPr>
            <p:ph type="title"/>
          </p:nvPr>
        </p:nvSpPr>
        <p:spPr/>
        <p:txBody>
          <a:bodyPr/>
          <a:lstStyle/>
          <a:p>
            <a:r>
              <a:rPr lang="en-US" b="1" dirty="0"/>
              <a:t>Forma </a:t>
            </a:r>
            <a:r>
              <a:rPr lang="en-US" b="1" dirty="0" err="1"/>
              <a:t>concluziei</a:t>
            </a:r>
            <a:r>
              <a:rPr lang="en-US" b="1" dirty="0"/>
              <a:t> cu </a:t>
            </a:r>
            <a:r>
              <a:rPr lang="en-US" b="1" dirty="0" err="1"/>
              <a:t>rezerve</a:t>
            </a:r>
            <a:endParaRPr lang="en-GB" b="1" dirty="0"/>
          </a:p>
        </p:txBody>
      </p:sp>
      <p:sp>
        <p:nvSpPr>
          <p:cNvPr id="3" name="Content Placeholder 2">
            <a:extLst>
              <a:ext uri="{FF2B5EF4-FFF2-40B4-BE49-F238E27FC236}">
                <a16:creationId xmlns:a16="http://schemas.microsoft.com/office/drawing/2014/main" id="{AFD9339A-F1F1-4CD5-BE83-9A02D7031F88}"/>
              </a:ext>
            </a:extLst>
          </p:cNvPr>
          <p:cNvSpPr>
            <a:spLocks noGrp="1"/>
          </p:cNvSpPr>
          <p:nvPr>
            <p:ph idx="1"/>
          </p:nvPr>
        </p:nvSpPr>
        <p:spPr/>
        <p:txBody>
          <a:bodyPr>
            <a:normAutofit/>
          </a:bodyPr>
          <a:lstStyle/>
          <a:p>
            <a:r>
              <a:rPr lang="ro-RO" dirty="0"/>
              <a:t>Când practicianul exprimă o concluzie cu rezerve asupra </a:t>
            </a:r>
            <a:r>
              <a:rPr lang="ro-RO" dirty="0" err="1"/>
              <a:t>situaţiilor</a:t>
            </a:r>
            <a:r>
              <a:rPr lang="ro-RO" dirty="0"/>
              <a:t> financiare din cauza </a:t>
            </a:r>
            <a:r>
              <a:rPr lang="ro-RO" dirty="0" err="1"/>
              <a:t>imposibilităţii</a:t>
            </a:r>
            <a:r>
              <a:rPr lang="ro-RO" dirty="0"/>
              <a:t> </a:t>
            </a:r>
            <a:r>
              <a:rPr lang="ro-RO" dirty="0" err="1"/>
              <a:t>obţinerii</a:t>
            </a:r>
            <a:r>
              <a:rPr lang="ro-RO" dirty="0"/>
              <a:t> de probe suficiente </a:t>
            </a:r>
            <a:r>
              <a:rPr lang="ro-RO" dirty="0" err="1"/>
              <a:t>şi</a:t>
            </a:r>
            <a:r>
              <a:rPr lang="ro-RO" dirty="0"/>
              <a:t> adecvate, acesta trebuie</a:t>
            </a:r>
            <a:r>
              <a:rPr lang="en-US" dirty="0"/>
              <a:t> </a:t>
            </a:r>
            <a:r>
              <a:rPr lang="ro-RO" dirty="0"/>
              <a:t>să utilizeze una dintre următoarele exprimări, după caz:</a:t>
            </a:r>
            <a:endParaRPr lang="en-GB" dirty="0"/>
          </a:p>
          <a:p>
            <a:pPr marL="612313" lvl="1" indent="0">
              <a:buNone/>
            </a:pPr>
            <a:r>
              <a:rPr lang="ro-RO" sz="3200" dirty="0"/>
              <a:t>(a)	„Pe baza revizuirii noastre, cu </a:t>
            </a:r>
            <a:r>
              <a:rPr lang="ro-RO" sz="3200" dirty="0" err="1"/>
              <a:t>excepţia</a:t>
            </a:r>
            <a:r>
              <a:rPr lang="ro-RO" sz="3200" dirty="0"/>
              <a:t> efectelor aspectului(lor) descris(e) în paragraful Baza pentru concluzia cu rezerve, nu am luat </a:t>
            </a:r>
            <a:r>
              <a:rPr lang="ro-RO" sz="3200" dirty="0" err="1"/>
              <a:t>cunoştinţă</a:t>
            </a:r>
            <a:r>
              <a:rPr lang="ro-RO" sz="3200" dirty="0"/>
              <a:t> de nimic care să ne facă să credem că </a:t>
            </a:r>
            <a:r>
              <a:rPr lang="ro-RO" sz="3200" dirty="0" err="1"/>
              <a:t>situaţiile</a:t>
            </a:r>
            <a:r>
              <a:rPr lang="ro-RO" sz="3200" dirty="0"/>
              <a:t> financiare nu prezintă fidel, sub toate aspectele semnificative (sau nu oferă o imagine corectă </a:t>
            </a:r>
            <a:r>
              <a:rPr lang="ro-RO" sz="3200" dirty="0" err="1"/>
              <a:t>şi</a:t>
            </a:r>
            <a:r>
              <a:rPr lang="ro-RO" sz="3200" dirty="0"/>
              <a:t> fidelă a), … conform cadrului de raportare financiară aplicabil,” (în cazul </a:t>
            </a:r>
            <a:r>
              <a:rPr lang="ro-RO" sz="3200" dirty="0" err="1"/>
              <a:t>situaţiilor</a:t>
            </a:r>
            <a:r>
              <a:rPr lang="ro-RO" sz="3200" dirty="0"/>
              <a:t> financiare întocmite cu ajutorul unui cadru de prezentare fidelă); sau</a:t>
            </a:r>
            <a:endParaRPr lang="en-GB" sz="3200" dirty="0"/>
          </a:p>
          <a:p>
            <a:pPr marL="612313" lvl="1" indent="0">
              <a:buNone/>
            </a:pPr>
            <a:r>
              <a:rPr lang="ro-RO" sz="3200" dirty="0"/>
              <a:t>(b)	„Pe baza revizuirii noastre, cu </a:t>
            </a:r>
            <a:r>
              <a:rPr lang="ro-RO" sz="3200" dirty="0" err="1"/>
              <a:t>excepţia</a:t>
            </a:r>
            <a:r>
              <a:rPr lang="ro-RO" sz="3200" dirty="0"/>
              <a:t> efectelor aspectului(lor) descris(e) în paragraful Baza pentru concluzia cu rezerve, nu am luat </a:t>
            </a:r>
            <a:r>
              <a:rPr lang="ro-RO" sz="3200" dirty="0" err="1"/>
              <a:t>cunoştinţă</a:t>
            </a:r>
            <a:r>
              <a:rPr lang="ro-RO" sz="3200" dirty="0"/>
              <a:t> de nimic care să ne facă să credem că </a:t>
            </a:r>
            <a:r>
              <a:rPr lang="ro-RO" sz="3200" dirty="0" err="1"/>
              <a:t>situaţiile</a:t>
            </a:r>
            <a:r>
              <a:rPr lang="ro-RO" sz="3200" dirty="0"/>
              <a:t> financiare nu sunt întocmite, sub toate aspectele semnificative, conform cadrului de raportare financiară aplicabil,” (în cazul </a:t>
            </a:r>
            <a:r>
              <a:rPr lang="ro-RO" sz="3200" dirty="0" err="1"/>
              <a:t>situaţiilor</a:t>
            </a:r>
            <a:r>
              <a:rPr lang="ro-RO" sz="3200" dirty="0"/>
              <a:t> financiare întocmite cu ajutorul unui cadru de conformitate).</a:t>
            </a:r>
            <a:endParaRPr lang="en-GB" sz="3200" dirty="0"/>
          </a:p>
          <a:p>
            <a:endParaRPr lang="en-GB" dirty="0"/>
          </a:p>
        </p:txBody>
      </p:sp>
    </p:spTree>
    <p:extLst>
      <p:ext uri="{BB962C8B-B14F-4D97-AF65-F5344CB8AC3E}">
        <p14:creationId xmlns:p14="http://schemas.microsoft.com/office/powerpoint/2010/main" val="338736384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54BA-2C1F-479D-9782-237CE7682194}"/>
              </a:ext>
            </a:extLst>
          </p:cNvPr>
          <p:cNvSpPr>
            <a:spLocks noGrp="1"/>
          </p:cNvSpPr>
          <p:nvPr>
            <p:ph type="title"/>
          </p:nvPr>
        </p:nvSpPr>
        <p:spPr/>
        <p:txBody>
          <a:bodyPr>
            <a:normAutofit/>
          </a:bodyPr>
          <a:lstStyle/>
          <a:p>
            <a:r>
              <a:rPr lang="ro-RO" b="1" dirty="0"/>
              <a:t>Raportul practicianului</a:t>
            </a:r>
            <a:endParaRPr lang="en-GB" dirty="0"/>
          </a:p>
        </p:txBody>
      </p:sp>
      <p:sp>
        <p:nvSpPr>
          <p:cNvPr id="3" name="Content Placeholder 2">
            <a:extLst>
              <a:ext uri="{FF2B5EF4-FFF2-40B4-BE49-F238E27FC236}">
                <a16:creationId xmlns:a16="http://schemas.microsoft.com/office/drawing/2014/main" id="{BC5EC359-C400-4D41-AD57-7704D49C2FF1}"/>
              </a:ext>
            </a:extLst>
          </p:cNvPr>
          <p:cNvSpPr>
            <a:spLocks noGrp="1"/>
          </p:cNvSpPr>
          <p:nvPr>
            <p:ph idx="1"/>
          </p:nvPr>
        </p:nvSpPr>
        <p:spPr/>
        <p:txBody>
          <a:bodyPr>
            <a:normAutofit/>
          </a:bodyPr>
          <a:lstStyle/>
          <a:p>
            <a:r>
              <a:rPr lang="ro-RO" sz="3600" b="1" dirty="0"/>
              <a:t> </a:t>
            </a:r>
            <a:r>
              <a:rPr lang="en-US" sz="3600" b="1" dirty="0" err="1"/>
              <a:t>Vezi</a:t>
            </a:r>
            <a:r>
              <a:rPr lang="en-US" sz="3600" b="1" dirty="0"/>
              <a:t> </a:t>
            </a:r>
            <a:r>
              <a:rPr lang="en-US" sz="3600" b="1" dirty="0" err="1"/>
              <a:t>continutul</a:t>
            </a:r>
            <a:r>
              <a:rPr lang="en-US" sz="3600" b="1" dirty="0"/>
              <a:t> </a:t>
            </a:r>
            <a:r>
              <a:rPr lang="en-US" sz="3600" b="1" dirty="0" err="1">
                <a:highlight>
                  <a:srgbClr val="FFFF00"/>
                </a:highlight>
                <a:hlinkClick r:id="rId2" action="ppaction://hlinkfile"/>
              </a:rPr>
              <a:t>aici</a:t>
            </a:r>
            <a:endParaRPr lang="en-GB" sz="3600" b="1" dirty="0">
              <a:highlight>
                <a:srgbClr val="FFFF00"/>
              </a:highlight>
            </a:endParaRPr>
          </a:p>
          <a:p>
            <a:endParaRPr lang="en-GB" dirty="0"/>
          </a:p>
        </p:txBody>
      </p:sp>
    </p:spTree>
    <p:extLst>
      <p:ext uri="{BB962C8B-B14F-4D97-AF65-F5344CB8AC3E}">
        <p14:creationId xmlns:p14="http://schemas.microsoft.com/office/powerpoint/2010/main" val="42673831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6026-883D-4486-8EA0-6194DF6C17E7}"/>
              </a:ext>
            </a:extLst>
          </p:cNvPr>
          <p:cNvSpPr>
            <a:spLocks noGrp="1"/>
          </p:cNvSpPr>
          <p:nvPr>
            <p:ph type="title"/>
          </p:nvPr>
        </p:nvSpPr>
        <p:spPr/>
        <p:txBody>
          <a:bodyPr/>
          <a:lstStyle/>
          <a:p>
            <a:r>
              <a:rPr lang="en-US" b="1" dirty="0" err="1"/>
              <a:t>Paragrafe</a:t>
            </a:r>
            <a:r>
              <a:rPr lang="en-US" b="1" dirty="0"/>
              <a:t> </a:t>
            </a:r>
            <a:r>
              <a:rPr lang="en-US" b="1" dirty="0" err="1"/>
              <a:t>suplimentare</a:t>
            </a:r>
            <a:endParaRPr lang="en-GB" b="1" dirty="0"/>
          </a:p>
        </p:txBody>
      </p:sp>
      <p:graphicFrame>
        <p:nvGraphicFramePr>
          <p:cNvPr id="5" name="Content Placeholder 4">
            <a:extLst>
              <a:ext uri="{FF2B5EF4-FFF2-40B4-BE49-F238E27FC236}">
                <a16:creationId xmlns:a16="http://schemas.microsoft.com/office/drawing/2014/main" id="{5F6C0AC7-4AD3-4675-8229-86BDC24C8C4B}"/>
              </a:ext>
            </a:extLst>
          </p:cNvPr>
          <p:cNvGraphicFramePr>
            <a:graphicFrameLocks noGrp="1"/>
          </p:cNvGraphicFramePr>
          <p:nvPr>
            <p:ph idx="1"/>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4170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5653-4323-4600-B4F4-57D2D6BB38A8}"/>
              </a:ext>
            </a:extLst>
          </p:cNvPr>
          <p:cNvSpPr>
            <a:spLocks noGrp="1"/>
          </p:cNvSpPr>
          <p:nvPr>
            <p:ph type="title"/>
          </p:nvPr>
        </p:nvSpPr>
        <p:spPr/>
        <p:txBody>
          <a:bodyPr>
            <a:normAutofit/>
          </a:bodyPr>
          <a:lstStyle/>
          <a:p>
            <a:r>
              <a:rPr lang="ro-RO" sz="5400" b="1" dirty="0"/>
              <a:t>Paragrafele de </a:t>
            </a:r>
            <a:r>
              <a:rPr lang="ro-RO" sz="5400" b="1" dirty="0" err="1"/>
              <a:t>evidenţiere</a:t>
            </a:r>
            <a:r>
              <a:rPr lang="ro-RO" sz="5400" b="1" dirty="0"/>
              <a:t> a unor aspecte</a:t>
            </a:r>
            <a:endParaRPr lang="en-GB" sz="5400" dirty="0"/>
          </a:p>
        </p:txBody>
      </p:sp>
      <p:sp>
        <p:nvSpPr>
          <p:cNvPr id="3" name="Content Placeholder 2">
            <a:extLst>
              <a:ext uri="{FF2B5EF4-FFF2-40B4-BE49-F238E27FC236}">
                <a16:creationId xmlns:a16="http://schemas.microsoft.com/office/drawing/2014/main" id="{48A7FA58-4C7F-4D45-87B6-FEB0899D1B3A}"/>
              </a:ext>
            </a:extLst>
          </p:cNvPr>
          <p:cNvSpPr>
            <a:spLocks noGrp="1"/>
          </p:cNvSpPr>
          <p:nvPr>
            <p:ph idx="1"/>
          </p:nvPr>
        </p:nvSpPr>
        <p:spPr/>
        <p:txBody>
          <a:bodyPr>
            <a:normAutofit fontScale="92500"/>
          </a:bodyPr>
          <a:lstStyle/>
          <a:p>
            <a:r>
              <a:rPr lang="en-US" sz="3600" dirty="0" err="1"/>
              <a:t>Daca</a:t>
            </a:r>
            <a:r>
              <a:rPr lang="en-US" sz="3600" dirty="0"/>
              <a:t> </a:t>
            </a:r>
            <a:r>
              <a:rPr lang="en-US" sz="3600" dirty="0" err="1"/>
              <a:t>practicianul</a:t>
            </a:r>
            <a:r>
              <a:rPr lang="en-US" sz="3600" dirty="0"/>
              <a:t> </a:t>
            </a:r>
            <a:r>
              <a:rPr lang="ro-RO" sz="3600" dirty="0"/>
              <a:t>considera necesar</a:t>
            </a:r>
            <a:r>
              <a:rPr lang="en-US" sz="3600" dirty="0"/>
              <a:t>a </a:t>
            </a:r>
            <a:r>
              <a:rPr lang="en-US" sz="3600" dirty="0" err="1"/>
              <a:t>atragerea</a:t>
            </a:r>
            <a:r>
              <a:rPr lang="ro-RO" sz="3600" dirty="0"/>
              <a:t> </a:t>
            </a:r>
            <a:r>
              <a:rPr lang="ro-RO" sz="3600" dirty="0" err="1"/>
              <a:t>atenţi</a:t>
            </a:r>
            <a:r>
              <a:rPr lang="en-US" sz="3600" dirty="0" err="1"/>
              <a:t>ei</a:t>
            </a:r>
            <a:r>
              <a:rPr lang="ro-RO" sz="3600" dirty="0"/>
              <a:t> utilizatorilor asupra unui aspect prezentat în </a:t>
            </a:r>
            <a:r>
              <a:rPr lang="ro-RO" sz="3600" dirty="0" err="1"/>
              <a:t>situaţiile</a:t>
            </a:r>
            <a:r>
              <a:rPr lang="ro-RO" sz="3600" dirty="0"/>
              <a:t> financiare care, potrivit </a:t>
            </a:r>
            <a:r>
              <a:rPr lang="ro-RO" sz="3600" dirty="0" err="1"/>
              <a:t>raţionamentului</a:t>
            </a:r>
            <a:r>
              <a:rPr lang="ro-RO" sz="3600" dirty="0"/>
              <a:t> </a:t>
            </a:r>
            <a:r>
              <a:rPr lang="en-US" sz="3600" dirty="0" err="1"/>
              <a:t>sau</a:t>
            </a:r>
            <a:r>
              <a:rPr lang="ro-RO" sz="3600" dirty="0"/>
              <a:t>, este atât de important încât este fundamental pentru </a:t>
            </a:r>
            <a:r>
              <a:rPr lang="ro-RO" sz="3600" dirty="0" err="1"/>
              <a:t>înţelegerea</a:t>
            </a:r>
            <a:r>
              <a:rPr lang="ro-RO" sz="3600" dirty="0"/>
              <a:t> de către utilizatori a </a:t>
            </a:r>
            <a:r>
              <a:rPr lang="ro-RO" sz="3600" dirty="0" err="1"/>
              <a:t>situaţiilor</a:t>
            </a:r>
            <a:r>
              <a:rPr lang="ro-RO" sz="3600" dirty="0"/>
              <a:t> financiare</a:t>
            </a:r>
            <a:r>
              <a:rPr lang="en-US" sz="3600" dirty="0"/>
              <a:t>, </a:t>
            </a:r>
            <a:r>
              <a:rPr lang="ro-RO" sz="3600" dirty="0"/>
              <a:t> </a:t>
            </a:r>
            <a:r>
              <a:rPr lang="en-US" sz="3600" dirty="0" err="1"/>
              <a:t>raportul</a:t>
            </a:r>
            <a:r>
              <a:rPr lang="ro-RO" sz="3600" dirty="0"/>
              <a:t> </a:t>
            </a:r>
            <a:r>
              <a:rPr lang="en-US" sz="3600" dirty="0" err="1"/>
              <a:t>va</a:t>
            </a:r>
            <a:r>
              <a:rPr lang="en-US" sz="3600" dirty="0"/>
              <a:t> include </a:t>
            </a:r>
            <a:r>
              <a:rPr lang="ro-RO" sz="3600" dirty="0"/>
              <a:t>un </a:t>
            </a:r>
            <a:r>
              <a:rPr lang="ro-RO" sz="3600" i="1" dirty="0"/>
              <a:t>Paragraf de </a:t>
            </a:r>
            <a:r>
              <a:rPr lang="ro-RO" sz="3600" i="1" dirty="0" err="1"/>
              <a:t>evidenţiere</a:t>
            </a:r>
            <a:r>
              <a:rPr lang="ro-RO" sz="3600" i="1" dirty="0"/>
              <a:t> a unor aspecte</a:t>
            </a:r>
            <a:r>
              <a:rPr lang="ro-RO" sz="3600" dirty="0"/>
              <a:t>, cu </a:t>
            </a:r>
            <a:r>
              <a:rPr lang="ro-RO" sz="3600" dirty="0" err="1"/>
              <a:t>condiţia</a:t>
            </a:r>
            <a:r>
              <a:rPr lang="ro-RO" sz="3600" dirty="0"/>
              <a:t> ca practicianul să fi </a:t>
            </a:r>
            <a:r>
              <a:rPr lang="ro-RO" sz="3600" dirty="0" err="1"/>
              <a:t>obţinut</a:t>
            </a:r>
            <a:r>
              <a:rPr lang="ro-RO" sz="3600" dirty="0"/>
              <a:t> probe suficiente </a:t>
            </a:r>
            <a:r>
              <a:rPr lang="ro-RO" sz="3600" dirty="0" err="1"/>
              <a:t>şi</a:t>
            </a:r>
            <a:r>
              <a:rPr lang="ro-RO" sz="3600" dirty="0"/>
              <a:t> adecvate pentru a concluziona că acel aspect nu va fi denaturat semnificativ în </a:t>
            </a:r>
            <a:r>
              <a:rPr lang="ro-RO" sz="3600" dirty="0" err="1"/>
              <a:t>situaţiile</a:t>
            </a:r>
            <a:r>
              <a:rPr lang="ro-RO" sz="3600" dirty="0"/>
              <a:t> financiare. </a:t>
            </a:r>
            <a:r>
              <a:rPr lang="ro-RO" sz="3600" b="1" dirty="0"/>
              <a:t>Acest paragraf trebuie să se refere doar la </a:t>
            </a:r>
            <a:r>
              <a:rPr lang="ro-RO" sz="3600" b="1" dirty="0" err="1"/>
              <a:t>informaţiile</a:t>
            </a:r>
            <a:r>
              <a:rPr lang="ro-RO" sz="3600" b="1" dirty="0"/>
              <a:t> prezentate sau descrise în </a:t>
            </a:r>
            <a:r>
              <a:rPr lang="ro-RO" sz="3600" b="1" dirty="0" err="1"/>
              <a:t>situaţiile</a:t>
            </a:r>
            <a:r>
              <a:rPr lang="ro-RO" sz="3600" b="1" dirty="0"/>
              <a:t> financiare. </a:t>
            </a:r>
            <a:endParaRPr lang="en-GB" sz="3600" b="1" dirty="0"/>
          </a:p>
          <a:p>
            <a:r>
              <a:rPr lang="ro-RO" sz="3600" dirty="0"/>
              <a:t>Paragraf</a:t>
            </a:r>
            <a:r>
              <a:rPr lang="en-US" sz="3600" dirty="0"/>
              <a:t>ul</a:t>
            </a:r>
            <a:r>
              <a:rPr lang="ro-RO" sz="3600" dirty="0"/>
              <a:t> de </a:t>
            </a:r>
            <a:r>
              <a:rPr lang="ro-RO" sz="3600" dirty="0" err="1"/>
              <a:t>evidenţiere</a:t>
            </a:r>
            <a:r>
              <a:rPr lang="ro-RO" sz="3600" dirty="0"/>
              <a:t> a unor aspecte </a:t>
            </a:r>
            <a:r>
              <a:rPr lang="en-US" sz="3600" dirty="0"/>
              <a:t>se include </a:t>
            </a:r>
            <a:r>
              <a:rPr lang="ro-RO" sz="3600" dirty="0"/>
              <a:t>imediat după paragraful care </a:t>
            </a:r>
            <a:r>
              <a:rPr lang="ro-RO" sz="3600" dirty="0" err="1"/>
              <a:t>conţine</a:t>
            </a:r>
            <a:r>
              <a:rPr lang="ro-RO" sz="3600" dirty="0"/>
              <a:t> concluzia asupra </a:t>
            </a:r>
            <a:r>
              <a:rPr lang="ro-RO" sz="3600" dirty="0" err="1"/>
              <a:t>situaţii­lor</a:t>
            </a:r>
            <a:r>
              <a:rPr lang="ro-RO" sz="3600" dirty="0"/>
              <a:t> financiare, cu titlul de „</a:t>
            </a:r>
            <a:r>
              <a:rPr lang="ro-RO" sz="3600" dirty="0" err="1"/>
              <a:t>Evidenţiere</a:t>
            </a:r>
            <a:r>
              <a:rPr lang="ro-RO" sz="3600" dirty="0"/>
              <a:t> a unor aspecte” sau sub un alt titlu adecvat.  </a:t>
            </a:r>
            <a:endParaRPr lang="en-GB" sz="3600" dirty="0"/>
          </a:p>
          <a:p>
            <a:r>
              <a:rPr lang="ro-RO" sz="3600" dirty="0"/>
              <a:t>Raportul practicianului asupra </a:t>
            </a:r>
            <a:r>
              <a:rPr lang="ro-RO" sz="3600" dirty="0" err="1"/>
              <a:t>situaţiilor</a:t>
            </a:r>
            <a:r>
              <a:rPr lang="ro-RO" sz="3600" dirty="0"/>
              <a:t> financiare cu scop special trebuie să includă un Paragraf de </a:t>
            </a:r>
            <a:r>
              <a:rPr lang="ro-RO" sz="3600" dirty="0" err="1"/>
              <a:t>evidenţiere</a:t>
            </a:r>
            <a:r>
              <a:rPr lang="ro-RO" sz="3600" dirty="0"/>
              <a:t> a unor aspecte care </a:t>
            </a:r>
            <a:r>
              <a:rPr lang="ro-RO" sz="3600" dirty="0" err="1"/>
              <a:t>atenţionează</a:t>
            </a:r>
            <a:r>
              <a:rPr lang="ro-RO" sz="3600" dirty="0"/>
              <a:t> utilizatorii raportului că </a:t>
            </a:r>
            <a:r>
              <a:rPr lang="ro-RO" sz="3600" dirty="0" err="1"/>
              <a:t>situaţiile</a:t>
            </a:r>
            <a:r>
              <a:rPr lang="ro-RO" sz="3600" dirty="0"/>
              <a:t> financiare sunt întocmite în conformitate cu un cadru de raportare cu scop special </a:t>
            </a:r>
            <a:r>
              <a:rPr lang="ro-RO" sz="3600" dirty="0" err="1"/>
              <a:t>şi</a:t>
            </a:r>
            <a:r>
              <a:rPr lang="ro-RO" sz="3600" dirty="0"/>
              <a:t>, în </a:t>
            </a:r>
            <a:r>
              <a:rPr lang="ro-RO" sz="3600" dirty="0" err="1"/>
              <a:t>consecinţă</a:t>
            </a:r>
            <a:r>
              <a:rPr lang="ro-RO" sz="3600" dirty="0"/>
              <a:t>, ar putea să nu fie adecvate în alt scop.</a:t>
            </a:r>
            <a:r>
              <a:rPr lang="ro-RO" dirty="0"/>
              <a:t>  </a:t>
            </a:r>
            <a:endParaRPr lang="en-GB" dirty="0"/>
          </a:p>
        </p:txBody>
      </p:sp>
    </p:spTree>
    <p:extLst>
      <p:ext uri="{BB962C8B-B14F-4D97-AF65-F5344CB8AC3E}">
        <p14:creationId xmlns:p14="http://schemas.microsoft.com/office/powerpoint/2010/main" val="3200603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24C3-F7FF-4689-9A51-EEC20A217D1D}"/>
              </a:ext>
            </a:extLst>
          </p:cNvPr>
          <p:cNvSpPr>
            <a:spLocks noGrp="1"/>
          </p:cNvSpPr>
          <p:nvPr>
            <p:ph type="title"/>
          </p:nvPr>
        </p:nvSpPr>
        <p:spPr/>
        <p:txBody>
          <a:bodyPr>
            <a:normAutofit/>
          </a:bodyPr>
          <a:lstStyle/>
          <a:p>
            <a:r>
              <a:rPr lang="ro-RO" b="1" dirty="0" err="1"/>
              <a:t>Documentaţia</a:t>
            </a:r>
            <a:r>
              <a:rPr lang="ro-RO" b="1" dirty="0"/>
              <a:t> unei misiuni de revizuire a </a:t>
            </a:r>
            <a:r>
              <a:rPr lang="ro-RO" b="1" dirty="0" err="1"/>
              <a:t>situaţiilor</a:t>
            </a:r>
            <a:r>
              <a:rPr lang="ro-RO" b="1" dirty="0"/>
              <a:t> financiare</a:t>
            </a:r>
            <a:endParaRPr lang="en-GB" dirty="0"/>
          </a:p>
        </p:txBody>
      </p:sp>
      <p:sp>
        <p:nvSpPr>
          <p:cNvPr id="3" name="Content Placeholder 2">
            <a:extLst>
              <a:ext uri="{FF2B5EF4-FFF2-40B4-BE49-F238E27FC236}">
                <a16:creationId xmlns:a16="http://schemas.microsoft.com/office/drawing/2014/main" id="{AB861D91-E336-4322-A138-ED4740AFAD36}"/>
              </a:ext>
            </a:extLst>
          </p:cNvPr>
          <p:cNvSpPr>
            <a:spLocks noGrp="1"/>
          </p:cNvSpPr>
          <p:nvPr>
            <p:ph idx="1"/>
          </p:nvPr>
        </p:nvSpPr>
        <p:spPr/>
        <p:txBody>
          <a:bodyPr>
            <a:normAutofit/>
          </a:bodyPr>
          <a:lstStyle/>
          <a:p>
            <a:r>
              <a:rPr lang="ro-RO" dirty="0"/>
              <a:t>Întocmirea </a:t>
            </a:r>
            <a:r>
              <a:rPr lang="ro-RO" dirty="0" err="1"/>
              <a:t>documentaţiei</a:t>
            </a:r>
            <a:r>
              <a:rPr lang="ro-RO" dirty="0"/>
              <a:t> referitoare la revizuire furnizează probe conform cărora revizuirea a fost efectuată în conformitate ISRE</a:t>
            </a:r>
            <a:r>
              <a:rPr lang="en-US" dirty="0"/>
              <a:t> 2400</a:t>
            </a:r>
            <a:r>
              <a:rPr lang="ro-RO" dirty="0"/>
              <a:t> şi cu cerinţele legale şi de reglementare relevante, precum şi o documentare suficientă şi adecvată a bazei pentru raportul prac­ticianului. </a:t>
            </a:r>
            <a:endParaRPr lang="en-US" dirty="0"/>
          </a:p>
          <a:p>
            <a:r>
              <a:rPr lang="ro-RO" dirty="0"/>
              <a:t>Practicianul trebuie să documenteze următoarele aspecte ale misiunii în timp util, suficient de detaliat pentru a îi permite unui practician cu </a:t>
            </a:r>
            <a:r>
              <a:rPr lang="ro-RO" dirty="0" err="1"/>
              <a:t>experienţă</a:t>
            </a:r>
            <a:r>
              <a:rPr lang="ro-RO" dirty="0"/>
              <a:t>, care nu are nicio legătură anterioară cu misiunea, să </a:t>
            </a:r>
            <a:r>
              <a:rPr lang="ro-RO" dirty="0" err="1"/>
              <a:t>înţeleagă</a:t>
            </a:r>
            <a:r>
              <a:rPr lang="ro-RO" dirty="0"/>
              <a:t>: </a:t>
            </a:r>
            <a:endParaRPr lang="en-GB" dirty="0"/>
          </a:p>
          <a:p>
            <a:pPr lvl="1"/>
            <a:r>
              <a:rPr lang="ro-RO" sz="3200" dirty="0"/>
              <a:t>Natura, plasarea în timp </a:t>
            </a:r>
            <a:r>
              <a:rPr lang="ro-RO" sz="3200" dirty="0" err="1"/>
              <a:t>şi</a:t>
            </a:r>
            <a:r>
              <a:rPr lang="ro-RO" sz="3200" dirty="0"/>
              <a:t> amploarea procedurilor efectuate în vederea </a:t>
            </a:r>
            <a:r>
              <a:rPr lang="ro-RO" sz="3200" dirty="0" err="1"/>
              <a:t>conformităţii</a:t>
            </a:r>
            <a:r>
              <a:rPr lang="ro-RO" sz="3200" dirty="0"/>
              <a:t> cu </a:t>
            </a:r>
            <a:r>
              <a:rPr lang="ro-RO" sz="3200" dirty="0" err="1"/>
              <a:t>cerintele</a:t>
            </a:r>
            <a:r>
              <a:rPr lang="ro-RO" sz="3200" dirty="0"/>
              <a:t> unei misiuni de revizuire a </a:t>
            </a:r>
            <a:r>
              <a:rPr lang="ro-RO" sz="3200" dirty="0" err="1"/>
              <a:t>situaţiilor</a:t>
            </a:r>
            <a:r>
              <a:rPr lang="ro-RO" sz="3200" dirty="0"/>
              <a:t> financiare </a:t>
            </a:r>
            <a:r>
              <a:rPr lang="ro-RO" sz="3200" dirty="0" err="1"/>
              <a:t>şi</a:t>
            </a:r>
            <a:r>
              <a:rPr lang="ro-RO" sz="3200" dirty="0"/>
              <a:t> cu </a:t>
            </a:r>
            <a:r>
              <a:rPr lang="ro-RO" sz="3200" dirty="0" err="1"/>
              <a:t>cerinţele</a:t>
            </a:r>
            <a:r>
              <a:rPr lang="ro-RO" sz="3200" dirty="0"/>
              <a:t> legale </a:t>
            </a:r>
            <a:r>
              <a:rPr lang="ro-RO" sz="3200" dirty="0" err="1"/>
              <a:t>şi</a:t>
            </a:r>
            <a:r>
              <a:rPr lang="ro-RO" sz="3200" dirty="0"/>
              <a:t> de reglementare aplicabile; </a:t>
            </a:r>
            <a:endParaRPr lang="en-GB" sz="3200" dirty="0"/>
          </a:p>
          <a:p>
            <a:pPr lvl="1"/>
            <a:r>
              <a:rPr lang="ro-RO" sz="3200" dirty="0"/>
              <a:t>Rezultatele </a:t>
            </a:r>
            <a:r>
              <a:rPr lang="ro-RO" sz="3200" dirty="0" err="1"/>
              <a:t>obţinute</a:t>
            </a:r>
            <a:r>
              <a:rPr lang="ro-RO" sz="3200" dirty="0"/>
              <a:t> în urma procedurilor </a:t>
            </a:r>
            <a:r>
              <a:rPr lang="ro-RO" sz="3200" dirty="0" err="1"/>
              <a:t>şi</a:t>
            </a:r>
            <a:r>
              <a:rPr lang="ro-RO" sz="3200" dirty="0"/>
              <a:t> concluziile practicianului, formulate pe baza acelor rezultate; </a:t>
            </a:r>
            <a:r>
              <a:rPr lang="ro-RO" sz="3200" dirty="0" err="1"/>
              <a:t>şi</a:t>
            </a:r>
            <a:endParaRPr lang="en-GB" sz="3200" dirty="0"/>
          </a:p>
          <a:p>
            <a:pPr lvl="1"/>
            <a:r>
              <a:rPr lang="ro-RO" sz="3200" dirty="0"/>
              <a:t>Aspectele semnificative care decurg în urma misiunii, concluziile formulate de practician cu privire la acestea şi raţionamentele profesionale semnificative exercitate în formularea acelor concluzii. </a:t>
            </a:r>
            <a:r>
              <a:rPr lang="ro-RO" sz="3200" b="1" dirty="0"/>
              <a:t> </a:t>
            </a:r>
            <a:endParaRPr lang="en-GB" sz="3200" dirty="0"/>
          </a:p>
          <a:p>
            <a:endParaRPr lang="en-GB" dirty="0"/>
          </a:p>
        </p:txBody>
      </p:sp>
    </p:spTree>
    <p:extLst>
      <p:ext uri="{BB962C8B-B14F-4D97-AF65-F5344CB8AC3E}">
        <p14:creationId xmlns:p14="http://schemas.microsoft.com/office/powerpoint/2010/main" val="15018347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F78C8-AE8B-4982-A20F-7CD881753319}"/>
              </a:ext>
            </a:extLst>
          </p:cNvPr>
          <p:cNvSpPr>
            <a:spLocks noGrp="1"/>
          </p:cNvSpPr>
          <p:nvPr>
            <p:ph type="title"/>
          </p:nvPr>
        </p:nvSpPr>
        <p:spPr/>
        <p:txBody>
          <a:bodyPr>
            <a:normAutofit/>
          </a:bodyPr>
          <a:lstStyle/>
          <a:p>
            <a:r>
              <a:rPr lang="ro-RO" b="1" dirty="0" err="1"/>
              <a:t>Documentaţia</a:t>
            </a:r>
            <a:r>
              <a:rPr lang="ro-RO" b="1" dirty="0"/>
              <a:t> unei misiuni de revizuire a </a:t>
            </a:r>
            <a:r>
              <a:rPr lang="ro-RO" b="1" dirty="0" err="1"/>
              <a:t>situaţiilor</a:t>
            </a:r>
            <a:r>
              <a:rPr lang="ro-RO" b="1" dirty="0"/>
              <a:t> financiare</a:t>
            </a:r>
            <a:endParaRPr lang="en-GB" dirty="0"/>
          </a:p>
        </p:txBody>
      </p:sp>
      <p:sp>
        <p:nvSpPr>
          <p:cNvPr id="3" name="Content Placeholder 2">
            <a:extLst>
              <a:ext uri="{FF2B5EF4-FFF2-40B4-BE49-F238E27FC236}">
                <a16:creationId xmlns:a16="http://schemas.microsoft.com/office/drawing/2014/main" id="{B2AAB256-F85F-40FD-9058-2A4942D4B184}"/>
              </a:ext>
            </a:extLst>
          </p:cNvPr>
          <p:cNvSpPr>
            <a:spLocks noGrp="1"/>
          </p:cNvSpPr>
          <p:nvPr>
            <p:ph idx="1"/>
          </p:nvPr>
        </p:nvSpPr>
        <p:spPr/>
        <p:txBody>
          <a:bodyPr>
            <a:normAutofit/>
          </a:bodyPr>
          <a:lstStyle/>
          <a:p>
            <a:r>
              <a:rPr lang="ro-RO" sz="3600" dirty="0"/>
              <a:t> În documentarea naturii, plasării în timp </a:t>
            </a:r>
            <a:r>
              <a:rPr lang="ro-RO" sz="3600" dirty="0" err="1"/>
              <a:t>şi</a:t>
            </a:r>
            <a:r>
              <a:rPr lang="ro-RO" sz="3600" dirty="0"/>
              <a:t> amplorii procedurilor efectuate, prevăzute de </a:t>
            </a:r>
            <a:r>
              <a:rPr lang="ro-RO" sz="3600" dirty="0" err="1"/>
              <a:t>cerintele</a:t>
            </a:r>
            <a:r>
              <a:rPr lang="ro-RO" sz="3600" dirty="0"/>
              <a:t> unei m</a:t>
            </a:r>
            <a:r>
              <a:rPr lang="en-US" sz="3600" dirty="0" err="1"/>
              <a:t>i</a:t>
            </a:r>
            <a:r>
              <a:rPr lang="ro-RO" sz="3600" dirty="0" err="1"/>
              <a:t>siuni</a:t>
            </a:r>
            <a:r>
              <a:rPr lang="ro-RO" sz="3600" dirty="0"/>
              <a:t> de revizuire a </a:t>
            </a:r>
            <a:r>
              <a:rPr lang="ro-RO" sz="3600" dirty="0" err="1"/>
              <a:t>situaţiilor</a:t>
            </a:r>
            <a:r>
              <a:rPr lang="ro-RO" sz="3600" dirty="0"/>
              <a:t> financiare, practicianul trebuie să consemneze: </a:t>
            </a:r>
            <a:endParaRPr lang="en-GB" sz="3600" dirty="0"/>
          </a:p>
          <a:p>
            <a:pPr lvl="1"/>
            <a:r>
              <a:rPr lang="ro-RO" sz="3600" dirty="0"/>
              <a:t>Cine a efectuat activitatea </a:t>
            </a:r>
            <a:r>
              <a:rPr lang="ro-RO" sz="3600" dirty="0" err="1"/>
              <a:t>şi</a:t>
            </a:r>
            <a:r>
              <a:rPr lang="ro-RO" sz="3600" dirty="0"/>
              <a:t> data la care aceasta a fost finalizată; </a:t>
            </a:r>
            <a:r>
              <a:rPr lang="ro-RO" sz="3600" dirty="0" err="1"/>
              <a:t>şi</a:t>
            </a:r>
            <a:r>
              <a:rPr lang="ro-RO" sz="3600" dirty="0"/>
              <a:t> </a:t>
            </a:r>
            <a:endParaRPr lang="en-GB" sz="3600" dirty="0"/>
          </a:p>
          <a:p>
            <a:pPr lvl="1"/>
            <a:r>
              <a:rPr lang="ro-RO" sz="3600" dirty="0"/>
              <a:t>Cine a revizuit activitatea efectuată în scopul controlului </a:t>
            </a:r>
            <a:r>
              <a:rPr lang="ro-RO" sz="3600" dirty="0" err="1"/>
              <a:t>calităţii</a:t>
            </a:r>
            <a:r>
              <a:rPr lang="ro-RO" sz="3600" dirty="0"/>
              <a:t> aferent misiunii, </a:t>
            </a:r>
            <a:r>
              <a:rPr lang="ro-RO" sz="3600" dirty="0" err="1"/>
              <a:t>şi</a:t>
            </a:r>
            <a:r>
              <a:rPr lang="ro-RO" sz="3600" dirty="0"/>
              <a:t> data </a:t>
            </a:r>
            <a:r>
              <a:rPr lang="ro-RO" sz="3600" dirty="0" err="1"/>
              <a:t>şi</a:t>
            </a:r>
            <a:r>
              <a:rPr lang="ro-RO" sz="3600" dirty="0"/>
              <a:t> amploarea revizuirii.</a:t>
            </a:r>
            <a:endParaRPr lang="en-GB" sz="3600" dirty="0"/>
          </a:p>
          <a:p>
            <a:pPr lvl="1"/>
            <a:r>
              <a:rPr lang="ro-RO" sz="3600" dirty="0" err="1"/>
              <a:t>Totodata</a:t>
            </a:r>
            <a:r>
              <a:rPr lang="ro-RO" sz="3600" dirty="0"/>
              <a:t> practicianul trebuie să documenteze </a:t>
            </a:r>
            <a:r>
              <a:rPr lang="ro-RO" sz="3600" dirty="0" err="1"/>
              <a:t>discuţiile</a:t>
            </a:r>
            <a:r>
              <a:rPr lang="ro-RO" sz="3600" dirty="0"/>
              <a:t> cu conducerea, cu persoanele responsabile cu </a:t>
            </a:r>
            <a:r>
              <a:rPr lang="ro-RO" sz="3600" dirty="0" err="1"/>
              <a:t>guvernanţa</a:t>
            </a:r>
            <a:r>
              <a:rPr lang="ro-RO" sz="3600" dirty="0"/>
              <a:t> </a:t>
            </a:r>
            <a:r>
              <a:rPr lang="ro-RO" sz="3600" dirty="0" err="1"/>
              <a:t>şi</a:t>
            </a:r>
            <a:r>
              <a:rPr lang="ro-RO" sz="3600" dirty="0"/>
              <a:t> cu alte persoane, după cum este relevant pentru </a:t>
            </a:r>
            <a:r>
              <a:rPr lang="ro-RO" sz="3600" dirty="0" err="1"/>
              <a:t>desfăşurarea</a:t>
            </a:r>
            <a:r>
              <a:rPr lang="ro-RO" sz="3600" dirty="0"/>
              <a:t> revizuirii, referitoare la aspectele semnificative apărute pe parcursul misiunii, inclusiv natura acestor aspecte. </a:t>
            </a:r>
            <a:endParaRPr lang="en-GB" sz="3600" dirty="0"/>
          </a:p>
          <a:p>
            <a:endParaRPr lang="en-GB" dirty="0"/>
          </a:p>
          <a:p>
            <a:endParaRPr lang="en-GB" dirty="0"/>
          </a:p>
        </p:txBody>
      </p:sp>
    </p:spTree>
    <p:extLst>
      <p:ext uri="{BB962C8B-B14F-4D97-AF65-F5344CB8AC3E}">
        <p14:creationId xmlns:p14="http://schemas.microsoft.com/office/powerpoint/2010/main" val="21652532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C769DB-3054-4167-9A9D-FDE44C07F3D7}"/>
              </a:ext>
            </a:extLst>
          </p:cNvPr>
          <p:cNvPicPr>
            <a:picLocks noChangeAspect="1"/>
          </p:cNvPicPr>
          <p:nvPr/>
        </p:nvPicPr>
        <p:blipFill rotWithShape="1">
          <a:blip r:embed="rId2" cstate="print"/>
          <a:srcRect t="529" r="1" b="18618"/>
          <a:stretch/>
        </p:blipFill>
        <p:spPr>
          <a:xfrm>
            <a:off x="8001000" y="1790700"/>
            <a:ext cx="7552524" cy="6965613"/>
          </a:xfrm>
          <a:prstGeom prst="rect">
            <a:avLst/>
          </a:prstGeom>
        </p:spPr>
      </p:pic>
      <p:sp>
        <p:nvSpPr>
          <p:cNvPr id="2" name="Title 1">
            <a:extLst>
              <a:ext uri="{FF2B5EF4-FFF2-40B4-BE49-F238E27FC236}">
                <a16:creationId xmlns:a16="http://schemas.microsoft.com/office/drawing/2014/main" id="{61B50B22-8DAA-46A8-BB8D-9D41128ABD18}"/>
              </a:ext>
            </a:extLst>
          </p:cNvPr>
          <p:cNvSpPr>
            <a:spLocks noGrp="1"/>
          </p:cNvSpPr>
          <p:nvPr>
            <p:ph type="title"/>
          </p:nvPr>
        </p:nvSpPr>
        <p:spPr>
          <a:xfrm>
            <a:off x="1447800" y="1562100"/>
            <a:ext cx="6248400" cy="1143000"/>
          </a:xfrm>
        </p:spPr>
        <p:txBody>
          <a:bodyPr vert="horz" wrap="square" lIns="122462" tIns="61232" rIns="122462" bIns="61232" numCol="1" rtlCol="0" anchor="b" anchorCtr="0" compatLnSpc="1">
            <a:prstTxWarp prst="textNoShape">
              <a:avLst/>
            </a:prstTxWarp>
            <a:normAutofit/>
          </a:bodyPr>
          <a:lstStyle/>
          <a:p>
            <a:pPr algn="l"/>
            <a:r>
              <a:rPr lang="en-US" b="1" cap="all" spc="268" dirty="0" err="1">
                <a:solidFill>
                  <a:schemeClr val="tx1">
                    <a:lumMod val="95000"/>
                    <a:lumOff val="5000"/>
                  </a:schemeClr>
                </a:solidFill>
              </a:rPr>
              <a:t>Exemplu</a:t>
            </a:r>
            <a:endParaRPr lang="en-US" b="1" cap="all" spc="268"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5A36E2CF-35F0-4EC1-9635-DFC1FA8EF1EC}"/>
              </a:ext>
            </a:extLst>
          </p:cNvPr>
          <p:cNvSpPr>
            <a:spLocks noGrp="1"/>
          </p:cNvSpPr>
          <p:nvPr>
            <p:ph idx="1"/>
          </p:nvPr>
        </p:nvSpPr>
        <p:spPr>
          <a:xfrm>
            <a:off x="1752600" y="2933700"/>
            <a:ext cx="5715000" cy="5782985"/>
          </a:xfrm>
        </p:spPr>
        <p:txBody>
          <a:bodyPr vert="horz" wrap="square" lIns="122462" tIns="61232" rIns="122462" bIns="61232" numCol="1" rtlCol="0" anchor="t" anchorCtr="0" compatLnSpc="1">
            <a:prstTxWarp prst="textNoShape">
              <a:avLst/>
            </a:prstTxWarp>
            <a:normAutofit/>
          </a:bodyPr>
          <a:lstStyle/>
          <a:p>
            <a:pPr marL="0" indent="0">
              <a:spcBef>
                <a:spcPts val="0"/>
              </a:spcBef>
              <a:buNone/>
            </a:pPr>
            <a:r>
              <a:rPr lang="en-US" b="1" dirty="0">
                <a:solidFill>
                  <a:schemeClr val="tx1">
                    <a:lumMod val="95000"/>
                    <a:lumOff val="5000"/>
                  </a:schemeClr>
                </a:solidFill>
              </a:rPr>
              <a:t>Click </a:t>
            </a:r>
            <a:r>
              <a:rPr lang="en-US" b="1" dirty="0" err="1">
                <a:solidFill>
                  <a:schemeClr val="tx1">
                    <a:lumMod val="95000"/>
                    <a:lumOff val="5000"/>
                  </a:schemeClr>
                </a:solidFill>
                <a:hlinkClick r:id="rId3" action="ppaction://hlinkfile"/>
              </a:rPr>
              <a:t>aici</a:t>
            </a:r>
            <a:endParaRPr lang="en-US" b="1" dirty="0">
              <a:solidFill>
                <a:schemeClr val="tx1">
                  <a:lumMod val="95000"/>
                  <a:lumOff val="5000"/>
                </a:schemeClr>
              </a:solidFill>
            </a:endParaRPr>
          </a:p>
          <a:p>
            <a:pPr marL="0" indent="0">
              <a:spcBef>
                <a:spcPts val="0"/>
              </a:spcBef>
              <a:buNone/>
            </a:pPr>
            <a:r>
              <a:rPr lang="en-US" b="1" dirty="0">
                <a:solidFill>
                  <a:schemeClr val="tx1">
                    <a:lumMod val="95000"/>
                    <a:lumOff val="5000"/>
                  </a:schemeClr>
                </a:solidFill>
              </a:rPr>
              <a:t>Click </a:t>
            </a:r>
            <a:r>
              <a:rPr lang="en-US" b="1" dirty="0" err="1">
                <a:solidFill>
                  <a:schemeClr val="tx1">
                    <a:lumMod val="95000"/>
                    <a:lumOff val="5000"/>
                  </a:schemeClr>
                </a:solidFill>
                <a:hlinkClick r:id="rId4" action="ppaction://hlinkfile"/>
              </a:rPr>
              <a:t>aici</a:t>
            </a:r>
            <a:endParaRPr lang="en-US" b="1" dirty="0">
              <a:solidFill>
                <a:schemeClr val="tx1">
                  <a:lumMod val="95000"/>
                  <a:lumOff val="5000"/>
                </a:schemeClr>
              </a:solidFill>
            </a:endParaRPr>
          </a:p>
          <a:p>
            <a:pPr marL="0" indent="0" algn="r">
              <a:spcBef>
                <a:spcPts val="0"/>
              </a:spcBef>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296295997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ini pentru questions image">
            <a:extLst>
              <a:ext uri="{FF2B5EF4-FFF2-40B4-BE49-F238E27FC236}">
                <a16:creationId xmlns:a16="http://schemas.microsoft.com/office/drawing/2014/main" id="{9FD9AC96-8780-4657-8E36-E11C3FE6A6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266" y="2617621"/>
            <a:ext cx="7759053" cy="50517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8CE77D-6B87-4319-AF2F-AEB976E83BB1}"/>
              </a:ext>
            </a:extLst>
          </p:cNvPr>
          <p:cNvSpPr>
            <a:spLocks noGrp="1"/>
          </p:cNvSpPr>
          <p:nvPr>
            <p:ph type="title"/>
          </p:nvPr>
        </p:nvSpPr>
        <p:spPr>
          <a:xfrm>
            <a:off x="457200" y="647700"/>
            <a:ext cx="8711119" cy="882643"/>
          </a:xfrm>
        </p:spPr>
        <p:txBody>
          <a:bodyPr vert="horz" wrap="square" lIns="102870" tIns="51435" rIns="102870" bIns="51435" numCol="1" rtlCol="0" anchor="b" anchorCtr="0" compatLnSpc="1">
            <a:prstTxWarp prst="textNoShape">
              <a:avLst/>
            </a:prstTxWarp>
            <a:normAutofit/>
          </a:bodyPr>
          <a:lstStyle/>
          <a:p>
            <a:r>
              <a:rPr lang="ro-RO" b="1" cap="all" spc="225" dirty="0" err="1">
                <a:solidFill>
                  <a:schemeClr val="tx1">
                    <a:lumMod val="95000"/>
                    <a:lumOff val="5000"/>
                  </a:schemeClr>
                </a:solidFill>
              </a:rPr>
              <a:t>Î</a:t>
            </a:r>
            <a:r>
              <a:rPr lang="en-US" b="1" cap="all" spc="225" dirty="0" err="1">
                <a:solidFill>
                  <a:schemeClr val="tx1">
                    <a:lumMod val="95000"/>
                    <a:lumOff val="5000"/>
                  </a:schemeClr>
                </a:solidFill>
              </a:rPr>
              <a:t>ntreb</a:t>
            </a:r>
            <a:r>
              <a:rPr lang="ro-RO" b="1" cap="all" spc="225" dirty="0">
                <a:solidFill>
                  <a:schemeClr val="tx1">
                    <a:lumMod val="95000"/>
                    <a:lumOff val="5000"/>
                  </a:schemeClr>
                </a:solidFill>
              </a:rPr>
              <a:t>Ă</a:t>
            </a:r>
            <a:r>
              <a:rPr lang="en-US" b="1" cap="all" spc="225" dirty="0" err="1">
                <a:solidFill>
                  <a:schemeClr val="tx1">
                    <a:lumMod val="95000"/>
                    <a:lumOff val="5000"/>
                  </a:schemeClr>
                </a:solidFill>
              </a:rPr>
              <a:t>rI</a:t>
            </a:r>
            <a:r>
              <a:rPr lang="en-US" b="1" cap="all" spc="225" dirty="0">
                <a:solidFill>
                  <a:schemeClr val="tx1">
                    <a:lumMod val="95000"/>
                    <a:lumOff val="5000"/>
                  </a:schemeClr>
                </a:solidFill>
              </a:rPr>
              <a:t> </a:t>
            </a:r>
            <a:r>
              <a:rPr lang="ro-RO" b="1" cap="all" spc="225" dirty="0" err="1">
                <a:solidFill>
                  <a:schemeClr val="tx1">
                    <a:lumMod val="95000"/>
                    <a:lumOff val="5000"/>
                  </a:schemeClr>
                </a:solidFill>
              </a:rPr>
              <a:t>Ș</a:t>
            </a:r>
            <a:r>
              <a:rPr lang="en-US" b="1" cap="all" spc="225" dirty="0" err="1">
                <a:solidFill>
                  <a:schemeClr val="tx1">
                    <a:lumMod val="95000"/>
                    <a:lumOff val="5000"/>
                  </a:schemeClr>
                </a:solidFill>
              </a:rPr>
              <a:t>i</a:t>
            </a:r>
            <a:r>
              <a:rPr lang="en-US" b="1" cap="all" spc="225" dirty="0">
                <a:solidFill>
                  <a:schemeClr val="tx1">
                    <a:lumMod val="95000"/>
                    <a:lumOff val="5000"/>
                  </a:schemeClr>
                </a:solidFill>
              </a:rPr>
              <a:t> r</a:t>
            </a:r>
            <a:r>
              <a:rPr lang="ro-RO" b="1" cap="all" spc="225" dirty="0">
                <a:solidFill>
                  <a:schemeClr val="tx1">
                    <a:lumMod val="95000"/>
                    <a:lumOff val="5000"/>
                  </a:schemeClr>
                </a:solidFill>
              </a:rPr>
              <a:t>Ă</a:t>
            </a:r>
            <a:r>
              <a:rPr lang="en-US" b="1" cap="all" spc="225" dirty="0" err="1">
                <a:solidFill>
                  <a:schemeClr val="tx1">
                    <a:lumMod val="95000"/>
                    <a:lumOff val="5000"/>
                  </a:schemeClr>
                </a:solidFill>
              </a:rPr>
              <a:t>spunsuri</a:t>
            </a:r>
            <a:endParaRPr lang="en-US" b="1" cap="all" spc="225" dirty="0">
              <a:solidFill>
                <a:schemeClr val="tx1">
                  <a:lumMod val="95000"/>
                  <a:lumOff val="5000"/>
                </a:schemeClr>
              </a:solidFill>
            </a:endParaRPr>
          </a:p>
        </p:txBody>
      </p:sp>
      <p:pic>
        <p:nvPicPr>
          <p:cNvPr id="3" name="Picture 2">
            <a:extLst>
              <a:ext uri="{FF2B5EF4-FFF2-40B4-BE49-F238E27FC236}">
                <a16:creationId xmlns:a16="http://schemas.microsoft.com/office/drawing/2014/main" id="{3D8BB636-F791-52B2-D141-3F9F6312537C}"/>
              </a:ext>
            </a:extLst>
          </p:cNvPr>
          <p:cNvPicPr>
            <a:picLocks noChangeAspect="1"/>
          </p:cNvPicPr>
          <p:nvPr/>
        </p:nvPicPr>
        <p:blipFill rotWithShape="1">
          <a:blip r:embed="rId3" cstate="print"/>
          <a:srcRect t="1427" b="8189"/>
          <a:stretch/>
        </p:blipFill>
        <p:spPr>
          <a:xfrm>
            <a:off x="12010764" y="2541756"/>
            <a:ext cx="6273993" cy="7715250"/>
          </a:xfrm>
          <a:prstGeom prst="rect">
            <a:avLst/>
          </a:prstGeom>
        </p:spPr>
      </p:pic>
      <p:sp>
        <p:nvSpPr>
          <p:cNvPr id="5" name="Title 1">
            <a:extLst>
              <a:ext uri="{FF2B5EF4-FFF2-40B4-BE49-F238E27FC236}">
                <a16:creationId xmlns:a16="http://schemas.microsoft.com/office/drawing/2014/main" id="{2178C290-F473-8234-F8D4-6F89FAF919A4}"/>
              </a:ext>
            </a:extLst>
          </p:cNvPr>
          <p:cNvSpPr txBox="1">
            <a:spLocks/>
          </p:cNvSpPr>
          <p:nvPr/>
        </p:nvSpPr>
        <p:spPr bwMode="auto">
          <a:xfrm>
            <a:off x="9601200" y="1199126"/>
            <a:ext cx="9659580" cy="117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rtlCol="0" anchor="b" anchorCtr="0" compatLnSpc="1">
            <a:prstTxWarp prst="textNoShape">
              <a:avLst/>
            </a:prstTxWarp>
            <a:normAutofit/>
          </a:bodyPr>
          <a:lstStyle/>
          <a:p>
            <a:pPr algn="ctr" defTabSz="1028700" fontAlgn="base">
              <a:lnSpc>
                <a:spcPct val="90000"/>
              </a:lnSpc>
              <a:spcBef>
                <a:spcPct val="0"/>
              </a:spcBef>
              <a:spcAft>
                <a:spcPct val="0"/>
              </a:spcAft>
              <a:defRPr/>
            </a:pPr>
            <a:r>
              <a:rPr lang="en-US" sz="4950" b="1" cap="all" spc="225" dirty="0" err="1">
                <a:solidFill>
                  <a:schemeClr val="tx1">
                    <a:lumMod val="95000"/>
                    <a:lumOff val="5000"/>
                  </a:schemeClr>
                </a:solidFill>
                <a:latin typeface="+mj-lt"/>
                <a:ea typeface="+mj-ea"/>
                <a:cs typeface="+mj-cs"/>
              </a:rPr>
              <a:t>Mul</a:t>
            </a:r>
            <a:r>
              <a:rPr lang="ro-RO" sz="4950" b="1" cap="all" spc="225" dirty="0">
                <a:solidFill>
                  <a:schemeClr val="tx1">
                    <a:lumMod val="95000"/>
                    <a:lumOff val="5000"/>
                  </a:schemeClr>
                </a:solidFill>
                <a:latin typeface="+mj-lt"/>
                <a:ea typeface="+mj-ea"/>
                <a:cs typeface="+mj-cs"/>
              </a:rPr>
              <a:t>Ț</a:t>
            </a:r>
            <a:r>
              <a:rPr lang="en-US" sz="4950" b="1" cap="all" spc="225" dirty="0" err="1">
                <a:solidFill>
                  <a:schemeClr val="tx1">
                    <a:lumMod val="95000"/>
                    <a:lumOff val="5000"/>
                  </a:schemeClr>
                </a:solidFill>
                <a:latin typeface="+mj-lt"/>
                <a:ea typeface="+mj-ea"/>
                <a:cs typeface="+mj-cs"/>
              </a:rPr>
              <a:t>umesc</a:t>
            </a:r>
            <a:r>
              <a:rPr lang="en-US" sz="4950" b="1" cap="all" spc="225" dirty="0">
                <a:solidFill>
                  <a:schemeClr val="tx1">
                    <a:lumMod val="95000"/>
                    <a:lumOff val="5000"/>
                  </a:schemeClr>
                </a:solidFill>
                <a:latin typeface="+mj-lt"/>
                <a:ea typeface="+mj-ea"/>
                <a:cs typeface="+mj-cs"/>
              </a:rPr>
              <a:t> de </a:t>
            </a:r>
            <a:r>
              <a:rPr lang="en-US" sz="4950" b="1" cap="all" spc="225" dirty="0" err="1">
                <a:solidFill>
                  <a:schemeClr val="tx1">
                    <a:lumMod val="95000"/>
                    <a:lumOff val="5000"/>
                  </a:schemeClr>
                </a:solidFill>
                <a:latin typeface="+mj-lt"/>
                <a:ea typeface="+mj-ea"/>
                <a:cs typeface="+mj-cs"/>
              </a:rPr>
              <a:t>aten</a:t>
            </a:r>
            <a:r>
              <a:rPr lang="ro-RO" sz="4950" b="1" cap="all" spc="225" dirty="0">
                <a:solidFill>
                  <a:schemeClr val="tx1">
                    <a:lumMod val="95000"/>
                    <a:lumOff val="5000"/>
                  </a:schemeClr>
                </a:solidFill>
                <a:latin typeface="+mj-lt"/>
                <a:ea typeface="+mj-ea"/>
                <a:cs typeface="+mj-cs"/>
              </a:rPr>
              <a:t>Ț</a:t>
            </a:r>
            <a:r>
              <a:rPr lang="en-US" sz="4950" b="1" cap="all" spc="225" dirty="0" err="1">
                <a:solidFill>
                  <a:schemeClr val="tx1">
                    <a:lumMod val="95000"/>
                    <a:lumOff val="5000"/>
                  </a:schemeClr>
                </a:solidFill>
                <a:latin typeface="+mj-lt"/>
                <a:ea typeface="+mj-ea"/>
                <a:cs typeface="+mj-cs"/>
              </a:rPr>
              <a:t>ie</a:t>
            </a:r>
            <a:r>
              <a:rPr lang="en-US" sz="4950" b="1" cap="all" spc="225" dirty="0">
                <a:solidFill>
                  <a:schemeClr val="tx1">
                    <a:lumMod val="95000"/>
                    <a:lumOff val="5000"/>
                  </a:schemeClr>
                </a:solidFill>
                <a:latin typeface="+mj-lt"/>
                <a:ea typeface="+mj-ea"/>
                <a:cs typeface="+mj-cs"/>
              </a:rPr>
              <a:t>!</a:t>
            </a:r>
          </a:p>
        </p:txBody>
      </p:sp>
    </p:spTree>
    <p:extLst>
      <p:ext uri="{BB962C8B-B14F-4D97-AF65-F5344CB8AC3E}">
        <p14:creationId xmlns:p14="http://schemas.microsoft.com/office/powerpoint/2010/main" val="319508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E1EA-BCBC-46FC-982E-63E89AC835F3}"/>
              </a:ext>
            </a:extLst>
          </p:cNvPr>
          <p:cNvSpPr>
            <a:spLocks noGrp="1"/>
          </p:cNvSpPr>
          <p:nvPr>
            <p:ph type="title"/>
          </p:nvPr>
        </p:nvSpPr>
        <p:spPr/>
        <p:txBody>
          <a:bodyPr>
            <a:normAutofit/>
          </a:bodyPr>
          <a:lstStyle/>
          <a:p>
            <a:r>
              <a:rPr lang="en-US" b="1" dirty="0" err="1"/>
              <a:t>Misiunile</a:t>
            </a:r>
            <a:r>
              <a:rPr lang="en-US" b="1" dirty="0"/>
              <a:t> de </a:t>
            </a:r>
            <a:r>
              <a:rPr lang="en-US" b="1" dirty="0" err="1"/>
              <a:t>compilare</a:t>
            </a:r>
            <a:endParaRPr lang="en-GB" b="1" dirty="0"/>
          </a:p>
        </p:txBody>
      </p:sp>
      <p:sp>
        <p:nvSpPr>
          <p:cNvPr id="3" name="Content Placeholder 2">
            <a:extLst>
              <a:ext uri="{FF2B5EF4-FFF2-40B4-BE49-F238E27FC236}">
                <a16:creationId xmlns:a16="http://schemas.microsoft.com/office/drawing/2014/main" id="{D482C50A-AC62-47B1-9587-6BCA00926E06}"/>
              </a:ext>
            </a:extLst>
          </p:cNvPr>
          <p:cNvSpPr>
            <a:spLocks noGrp="1"/>
          </p:cNvSpPr>
          <p:nvPr>
            <p:ph idx="1"/>
          </p:nvPr>
        </p:nvSpPr>
        <p:spPr/>
        <p:txBody>
          <a:bodyPr>
            <a:noAutofit/>
          </a:bodyPr>
          <a:lstStyle/>
          <a:p>
            <a:pPr marL="0" indent="0" algn="just">
              <a:buNone/>
            </a:pPr>
            <a:r>
              <a:rPr lang="ro-RO" dirty="0" err="1"/>
              <a:t>Informaţiile</a:t>
            </a:r>
            <a:r>
              <a:rPr lang="ro-RO" dirty="0"/>
              <a:t> financiare care fac obiectul unei misiuni de compilare pot fi solicitate în diferite scopuri, inclusiv: </a:t>
            </a:r>
            <a:endParaRPr lang="en-GB" dirty="0"/>
          </a:p>
          <a:p>
            <a:pPr marL="186565" lvl="1" indent="-186565" algn="just"/>
            <a:r>
              <a:rPr lang="ro-RO" sz="3200" dirty="0"/>
              <a:t>Conformitatea cu </a:t>
            </a:r>
            <a:r>
              <a:rPr lang="ro-RO" sz="3200" dirty="0" err="1"/>
              <a:t>cerinţele</a:t>
            </a:r>
            <a:r>
              <a:rPr lang="ro-RO" sz="3200" dirty="0"/>
              <a:t> de raportare financiară periodică obligatorie, prevăzute prin legi sau reglementări; sau</a:t>
            </a:r>
            <a:endParaRPr lang="en-GB" sz="3200" dirty="0"/>
          </a:p>
          <a:p>
            <a:pPr marL="186565" lvl="1" indent="-186565" algn="just"/>
            <a:r>
              <a:rPr lang="ro-RO" sz="3200" dirty="0"/>
              <a:t>În scopuri care nu se referă la raportarea financiară obligatorie prevăzută în legile sau reglementările relevante, incluzând, de exemplu: </a:t>
            </a:r>
            <a:endParaRPr lang="en-GB" sz="3200" dirty="0"/>
          </a:p>
          <a:p>
            <a:pPr marL="446477" lvl="2" indent="-259914" algn="just">
              <a:buFont typeface="Wingdings" pitchFamily="2" charset="2"/>
              <a:buChar char="ü"/>
            </a:pPr>
            <a:r>
              <a:rPr lang="ro-RO" sz="3200" dirty="0"/>
              <a:t>Când </a:t>
            </a:r>
            <a:r>
              <a:rPr lang="ro-RO" sz="3200" dirty="0" err="1"/>
              <a:t>informaţiile</a:t>
            </a:r>
            <a:r>
              <a:rPr lang="ro-RO" sz="3200" dirty="0"/>
              <a:t> financiare sunt întocmite pentru conducere</a:t>
            </a:r>
            <a:r>
              <a:rPr lang="en-US" sz="3200" dirty="0"/>
              <a:t>/</a:t>
            </a:r>
            <a:r>
              <a:rPr lang="ro-RO" sz="3200" dirty="0"/>
              <a:t> </a:t>
            </a:r>
            <a:r>
              <a:rPr lang="ro-RO" sz="3200" dirty="0" err="1"/>
              <a:t>guvernanţa</a:t>
            </a:r>
            <a:r>
              <a:rPr lang="ro-RO" sz="3200" dirty="0"/>
              <a:t>, pe o bază adecvată scopurilor lor specifice (precum întocmirea </a:t>
            </a:r>
            <a:r>
              <a:rPr lang="ro-RO" sz="3200" dirty="0" err="1"/>
              <a:t>informaţiilor</a:t>
            </a:r>
            <a:r>
              <a:rPr lang="ro-RO" sz="3200" dirty="0"/>
              <a:t> finan­ciare pentru uz intern). </a:t>
            </a:r>
            <a:endParaRPr lang="en-GB" sz="3200" dirty="0"/>
          </a:p>
          <a:p>
            <a:pPr marL="446477" lvl="2" indent="-259914" algn="just">
              <a:buFont typeface="Wingdings" pitchFamily="2" charset="2"/>
              <a:buChar char="ü"/>
            </a:pPr>
            <a:r>
              <a:rPr lang="ro-RO" sz="3200" dirty="0"/>
              <a:t>Când </a:t>
            </a:r>
            <a:r>
              <a:rPr lang="ro-RO" sz="3200" dirty="0" err="1"/>
              <a:t>informaţiile</a:t>
            </a:r>
            <a:r>
              <a:rPr lang="ro-RO" sz="3200" dirty="0"/>
              <a:t> financiare sunt întocmite pentru raportarea finan­ciară periodică, efectuată pentru </a:t>
            </a:r>
            <a:r>
              <a:rPr lang="ro-RO" sz="3200" dirty="0" err="1"/>
              <a:t>părţi</a:t>
            </a:r>
            <a:r>
              <a:rPr lang="ro-RO" sz="3200" dirty="0"/>
              <a:t> externe, conform unui con­tract sau unei alte forme de acord (precum </a:t>
            </a:r>
            <a:r>
              <a:rPr lang="ro-RO" sz="3200" dirty="0" err="1"/>
              <a:t>informaţiile</a:t>
            </a:r>
            <a:r>
              <a:rPr lang="ro-RO" sz="3200" dirty="0"/>
              <a:t> finan­ciare înaintate unui organism de </a:t>
            </a:r>
            <a:r>
              <a:rPr lang="ro-RO" sz="3200" dirty="0" err="1"/>
              <a:t>finanţare</a:t>
            </a:r>
            <a:r>
              <a:rPr lang="ro-RO" sz="3200" dirty="0"/>
              <a:t>, în vederea furni­zării sau continuării unei </a:t>
            </a:r>
            <a:r>
              <a:rPr lang="ro-RO" sz="3200" dirty="0" err="1"/>
              <a:t>subvenţii</a:t>
            </a:r>
            <a:r>
              <a:rPr lang="ro-RO" sz="3200" dirty="0"/>
              <a:t>). </a:t>
            </a:r>
            <a:endParaRPr lang="en-GB" sz="3200" dirty="0"/>
          </a:p>
          <a:p>
            <a:pPr marL="446477" lvl="2" indent="-259914" algn="just">
              <a:buFont typeface="Wingdings" pitchFamily="2" charset="2"/>
              <a:buChar char="ü"/>
            </a:pPr>
            <a:r>
              <a:rPr lang="ro-RO" sz="3200" dirty="0"/>
              <a:t>Când </a:t>
            </a:r>
            <a:r>
              <a:rPr lang="ro-RO" sz="3200" dirty="0" err="1"/>
              <a:t>informaţiile</a:t>
            </a:r>
            <a:r>
              <a:rPr lang="ro-RO" sz="3200" dirty="0"/>
              <a:t> financiare sunt întocmite în scopuri de </a:t>
            </a:r>
            <a:r>
              <a:rPr lang="ro-RO" sz="3200" dirty="0" err="1"/>
              <a:t>tranzac­ţionare</a:t>
            </a:r>
            <a:r>
              <a:rPr lang="ro-RO" sz="3200" dirty="0"/>
              <a:t>, de exemplu în vederea unei </a:t>
            </a:r>
            <a:r>
              <a:rPr lang="ro-RO" sz="3200" dirty="0" err="1"/>
              <a:t>tranzacţii</a:t>
            </a:r>
            <a:r>
              <a:rPr lang="ro-RO" sz="3200" dirty="0"/>
              <a:t> care implică mo­dificări ale drepturilor de proprietate ale </a:t>
            </a:r>
            <a:r>
              <a:rPr lang="ro-RO" sz="3200" dirty="0" err="1"/>
              <a:t>entităţii</a:t>
            </a:r>
            <a:r>
              <a:rPr lang="ro-RO" sz="3200" dirty="0"/>
              <a:t> sau ale structurii de </a:t>
            </a:r>
            <a:r>
              <a:rPr lang="ro-RO" sz="3200" dirty="0" err="1"/>
              <a:t>finanţare</a:t>
            </a:r>
            <a:r>
              <a:rPr lang="ro-RO" sz="3200" dirty="0"/>
              <a:t> (precum în cazul unei fuziuni sau </a:t>
            </a:r>
            <a:r>
              <a:rPr lang="ro-RO" sz="3200" dirty="0" err="1"/>
              <a:t>achiziţii</a:t>
            </a:r>
            <a:r>
              <a:rPr lang="ro-RO" sz="3200" dirty="0"/>
              <a:t>).</a:t>
            </a:r>
            <a:endParaRPr lang="en-GB" sz="3200" dirty="0"/>
          </a:p>
        </p:txBody>
      </p:sp>
    </p:spTree>
    <p:extLst>
      <p:ext uri="{BB962C8B-B14F-4D97-AF65-F5344CB8AC3E}">
        <p14:creationId xmlns:p14="http://schemas.microsoft.com/office/powerpoint/2010/main" val="15305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Acceptarea</a:t>
            </a:r>
            <a:r>
              <a:rPr lang="en-US" b="1" dirty="0"/>
              <a:t> </a:t>
            </a:r>
            <a:r>
              <a:rPr lang="en-US" b="1" dirty="0" err="1"/>
              <a:t>misiunii</a:t>
            </a:r>
            <a:endParaRPr lang="ro-RO" b="1" dirty="0"/>
          </a:p>
        </p:txBody>
      </p:sp>
      <p:sp>
        <p:nvSpPr>
          <p:cNvPr id="3" name="Content Placeholder 2"/>
          <p:cNvSpPr>
            <a:spLocks noGrp="1"/>
          </p:cNvSpPr>
          <p:nvPr>
            <p:ph idx="1"/>
          </p:nvPr>
        </p:nvSpPr>
        <p:spPr/>
        <p:txBody>
          <a:bodyPr>
            <a:normAutofit lnSpcReduction="10000"/>
          </a:bodyPr>
          <a:lstStyle/>
          <a:p>
            <a:r>
              <a:rPr lang="en-US" sz="5700" dirty="0" err="1"/>
              <a:t>Analizez</a:t>
            </a:r>
            <a:r>
              <a:rPr lang="en-US" sz="5700" dirty="0"/>
              <a:t>:</a:t>
            </a:r>
          </a:p>
          <a:p>
            <a:pPr lvl="1">
              <a:buFont typeface="Wingdings" pitchFamily="2" charset="2"/>
              <a:buChar char="ü"/>
            </a:pPr>
            <a:r>
              <a:rPr lang="en-US" sz="5000" dirty="0" err="1"/>
              <a:t>Competenta</a:t>
            </a:r>
            <a:r>
              <a:rPr lang="en-US" sz="5000" dirty="0"/>
              <a:t> </a:t>
            </a:r>
            <a:r>
              <a:rPr lang="en-US" sz="5000" dirty="0" err="1"/>
              <a:t>si</a:t>
            </a:r>
            <a:r>
              <a:rPr lang="en-US" sz="5000" dirty="0"/>
              <a:t> </a:t>
            </a:r>
            <a:r>
              <a:rPr lang="en-US" sz="5000" dirty="0" err="1"/>
              <a:t>resursele</a:t>
            </a:r>
            <a:r>
              <a:rPr lang="en-US" sz="5000" dirty="0"/>
              <a:t> </a:t>
            </a:r>
            <a:r>
              <a:rPr lang="en-US" sz="5000" dirty="0" err="1"/>
              <a:t>necesare</a:t>
            </a:r>
            <a:r>
              <a:rPr lang="en-US" sz="5000" dirty="0"/>
              <a:t> </a:t>
            </a:r>
          </a:p>
          <a:p>
            <a:pPr lvl="1">
              <a:buFont typeface="Wingdings" pitchFamily="2" charset="2"/>
              <a:buChar char="ü"/>
            </a:pPr>
            <a:r>
              <a:rPr lang="en-US" sz="5000" dirty="0" err="1"/>
              <a:t>Respectarea</a:t>
            </a:r>
            <a:r>
              <a:rPr lang="en-US" sz="5000" dirty="0"/>
              <a:t> </a:t>
            </a:r>
            <a:r>
              <a:rPr lang="en-US" sz="5000" dirty="0" err="1"/>
              <a:t>principiilor</a:t>
            </a:r>
            <a:r>
              <a:rPr lang="en-US" sz="5000" dirty="0"/>
              <a:t> </a:t>
            </a:r>
            <a:r>
              <a:rPr lang="en-US" sz="5000" dirty="0" err="1"/>
              <a:t>fundamentale</a:t>
            </a:r>
            <a:r>
              <a:rPr lang="en-US" sz="5000" dirty="0"/>
              <a:t> </a:t>
            </a:r>
            <a:r>
              <a:rPr lang="en-US" sz="5000" dirty="0" err="1"/>
              <a:t>si</a:t>
            </a:r>
            <a:r>
              <a:rPr lang="en-US" sz="5000" dirty="0"/>
              <a:t> </a:t>
            </a:r>
            <a:r>
              <a:rPr lang="en-US" sz="5000" dirty="0" err="1"/>
              <a:t>lipsa</a:t>
            </a:r>
            <a:r>
              <a:rPr lang="en-US" sz="5000" dirty="0"/>
              <a:t> </a:t>
            </a:r>
            <a:r>
              <a:rPr lang="en-US" sz="5000" dirty="0" err="1"/>
              <a:t>conflictelor</a:t>
            </a:r>
            <a:r>
              <a:rPr lang="en-US" sz="5000" dirty="0"/>
              <a:t> de </a:t>
            </a:r>
            <a:r>
              <a:rPr lang="en-US" sz="5000" dirty="0" err="1"/>
              <a:t>interes</a:t>
            </a:r>
            <a:endParaRPr lang="en-US" sz="5000" dirty="0"/>
          </a:p>
          <a:p>
            <a:pPr lvl="1">
              <a:buFont typeface="Wingdings" pitchFamily="2" charset="2"/>
              <a:buChar char="ü"/>
            </a:pPr>
            <a:r>
              <a:rPr lang="en-US" sz="5000" dirty="0" err="1"/>
              <a:t>Integritatea</a:t>
            </a:r>
            <a:r>
              <a:rPr lang="en-US" sz="5000" dirty="0"/>
              <a:t> </a:t>
            </a:r>
            <a:r>
              <a:rPr lang="en-US" sz="5000" dirty="0" err="1"/>
              <a:t>conducerii</a:t>
            </a:r>
            <a:endParaRPr lang="en-US" sz="5000" dirty="0"/>
          </a:p>
          <a:p>
            <a:pPr lvl="1">
              <a:buFont typeface="Wingdings" pitchFamily="2" charset="2"/>
              <a:buChar char="ü"/>
            </a:pPr>
            <a:r>
              <a:rPr lang="en-US" sz="5000" dirty="0" err="1"/>
              <a:t>Alte</a:t>
            </a:r>
            <a:r>
              <a:rPr lang="en-US" sz="5000" dirty="0"/>
              <a:t> </a:t>
            </a:r>
            <a:r>
              <a:rPr lang="en-US" sz="5000" dirty="0" err="1"/>
              <a:t>obligatii</a:t>
            </a:r>
            <a:r>
              <a:rPr lang="en-US" sz="5000" dirty="0"/>
              <a:t> </a:t>
            </a:r>
            <a:r>
              <a:rPr lang="en-US" sz="5000" dirty="0" err="1"/>
              <a:t>impuse</a:t>
            </a:r>
            <a:r>
              <a:rPr lang="en-US" sz="5000" dirty="0"/>
              <a:t> de </a:t>
            </a:r>
            <a:r>
              <a:rPr lang="en-US" sz="5000" dirty="0" err="1"/>
              <a:t>reglementari</a:t>
            </a:r>
            <a:endParaRPr lang="en-US" sz="5000" dirty="0"/>
          </a:p>
          <a:p>
            <a:pPr lvl="1"/>
            <a:endParaRPr lang="en-US" sz="5000" dirty="0"/>
          </a:p>
          <a:p>
            <a:pPr lvl="1"/>
            <a:r>
              <a:rPr lang="en-US" sz="5000" dirty="0" err="1"/>
              <a:t>Daca</a:t>
            </a:r>
            <a:r>
              <a:rPr lang="en-US" sz="5000" dirty="0"/>
              <a:t> </a:t>
            </a:r>
            <a:r>
              <a:rPr lang="en-US" sz="5000" dirty="0" err="1"/>
              <a:t>decid</a:t>
            </a:r>
            <a:r>
              <a:rPr lang="en-US" sz="5000" dirty="0"/>
              <a:t> </a:t>
            </a:r>
            <a:r>
              <a:rPr lang="en-US" sz="5000" dirty="0" err="1"/>
              <a:t>sa</a:t>
            </a:r>
            <a:r>
              <a:rPr lang="en-US" sz="5000" dirty="0"/>
              <a:t> accept =&gt; </a:t>
            </a:r>
            <a:r>
              <a:rPr lang="en-US" sz="5000" dirty="0" err="1"/>
              <a:t>Scrisoarea</a:t>
            </a:r>
            <a:r>
              <a:rPr lang="en-US" sz="5000" dirty="0"/>
              <a:t> de </a:t>
            </a:r>
            <a:r>
              <a:rPr lang="en-US" sz="5000" dirty="0" err="1"/>
              <a:t>misiune</a:t>
            </a:r>
            <a:r>
              <a:rPr lang="en-US" sz="5000" dirty="0"/>
              <a:t>/de </a:t>
            </a:r>
            <a:r>
              <a:rPr lang="en-US" sz="5000" dirty="0" err="1"/>
              <a:t>angajament</a:t>
            </a:r>
            <a:r>
              <a:rPr lang="en-US" sz="5000" dirty="0"/>
              <a:t>!</a:t>
            </a:r>
          </a:p>
          <a:p>
            <a:endParaRPr lang="ro-RO" dirty="0"/>
          </a:p>
        </p:txBody>
      </p:sp>
      <p:pic>
        <p:nvPicPr>
          <p:cNvPr id="5" name="Picture 4">
            <a:extLst>
              <a:ext uri="{FF2B5EF4-FFF2-40B4-BE49-F238E27FC236}">
                <a16:creationId xmlns:a16="http://schemas.microsoft.com/office/drawing/2014/main" id="{BEF1FA1F-4D0B-9AA5-C72E-4D5449DEBBC6}"/>
              </a:ext>
            </a:extLst>
          </p:cNvPr>
          <p:cNvPicPr>
            <a:picLocks noChangeAspect="1"/>
          </p:cNvPicPr>
          <p:nvPr/>
        </p:nvPicPr>
        <p:blipFill>
          <a:blip r:embed="rId2" cstate="print"/>
          <a:stretch>
            <a:fillRect/>
          </a:stretch>
        </p:blipFill>
        <p:spPr>
          <a:xfrm>
            <a:off x="12649200" y="4838700"/>
            <a:ext cx="4286250" cy="1800225"/>
          </a:xfrm>
          <a:prstGeom prst="rect">
            <a:avLst/>
          </a:prstGeom>
        </p:spPr>
      </p:pic>
    </p:spTree>
    <p:extLst>
      <p:ext uri="{BB962C8B-B14F-4D97-AF65-F5344CB8AC3E}">
        <p14:creationId xmlns:p14="http://schemas.microsoft.com/office/powerpoint/2010/main" val="51400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0268-E678-4F2B-BD7A-F9209BD2723B}"/>
              </a:ext>
            </a:extLst>
          </p:cNvPr>
          <p:cNvSpPr>
            <a:spLocks noGrp="1"/>
          </p:cNvSpPr>
          <p:nvPr>
            <p:ph type="title"/>
          </p:nvPr>
        </p:nvSpPr>
        <p:spPr/>
        <p:txBody>
          <a:bodyPr>
            <a:normAutofit/>
          </a:bodyPr>
          <a:lstStyle/>
          <a:p>
            <a:r>
              <a:rPr lang="en-US" sz="5700" b="1" dirty="0" err="1"/>
              <a:t>Acceptarea</a:t>
            </a:r>
            <a:r>
              <a:rPr lang="en-US" sz="5700" b="1" dirty="0"/>
              <a:t> </a:t>
            </a:r>
            <a:r>
              <a:rPr lang="en-US" sz="5700" b="1" dirty="0" err="1"/>
              <a:t>misiunii</a:t>
            </a:r>
            <a:endParaRPr lang="en-GB" sz="5700" b="1" dirty="0"/>
          </a:p>
        </p:txBody>
      </p:sp>
      <p:sp>
        <p:nvSpPr>
          <p:cNvPr id="3" name="Content Placeholder 2">
            <a:extLst>
              <a:ext uri="{FF2B5EF4-FFF2-40B4-BE49-F238E27FC236}">
                <a16:creationId xmlns:a16="http://schemas.microsoft.com/office/drawing/2014/main" id="{4432ADE3-3BE2-4666-A69A-CFC153AD3920}"/>
              </a:ext>
            </a:extLst>
          </p:cNvPr>
          <p:cNvSpPr>
            <a:spLocks noGrp="1"/>
          </p:cNvSpPr>
          <p:nvPr>
            <p:ph idx="1"/>
          </p:nvPr>
        </p:nvSpPr>
        <p:spPr>
          <a:xfrm>
            <a:off x="457200" y="1600200"/>
            <a:ext cx="17449800" cy="7962900"/>
          </a:xfrm>
        </p:spPr>
        <p:txBody>
          <a:bodyPr>
            <a:noAutofit/>
          </a:bodyPr>
          <a:lstStyle/>
          <a:p>
            <a:pPr marL="0" indent="0">
              <a:buNone/>
            </a:pPr>
            <a:r>
              <a:rPr lang="en-US" dirty="0" err="1"/>
              <a:t>Doar</a:t>
            </a:r>
            <a:r>
              <a:rPr lang="en-US" dirty="0"/>
              <a:t> </a:t>
            </a:r>
            <a:r>
              <a:rPr lang="en-US" dirty="0" err="1"/>
              <a:t>daca</a:t>
            </a:r>
            <a:r>
              <a:rPr lang="en-US" dirty="0"/>
              <a:t> s-</a:t>
            </a:r>
            <a:r>
              <a:rPr lang="ro-RO" dirty="0"/>
              <a:t>a convenit termenii misiunii cu </a:t>
            </a:r>
            <a:r>
              <a:rPr lang="en-US" dirty="0" err="1"/>
              <a:t>conducerea</a:t>
            </a:r>
            <a:r>
              <a:rPr lang="en-US" dirty="0"/>
              <a:t>/</a:t>
            </a:r>
            <a:r>
              <a:rPr lang="en-US" dirty="0" err="1"/>
              <a:t>guvernanta</a:t>
            </a:r>
            <a:r>
              <a:rPr lang="en-US" dirty="0"/>
              <a:t> </a:t>
            </a:r>
            <a:r>
              <a:rPr lang="en-US" dirty="0" err="1"/>
              <a:t>privind</a:t>
            </a:r>
            <a:r>
              <a:rPr lang="ro-RO" dirty="0"/>
              <a:t>:</a:t>
            </a:r>
          </a:p>
          <a:p>
            <a:pPr marL="272671" indent="-272671">
              <a:buFont typeface="+mj-lt"/>
              <a:buAutoNum type="arabicPeriod"/>
            </a:pPr>
            <a:r>
              <a:rPr lang="ro-RO" dirty="0"/>
              <a:t>Utilizarea vizată şi distribuţia informaţiilor financiare şi orice restricţii aferente fie utilizării, fie distribuţiei acestora; </a:t>
            </a:r>
            <a:endParaRPr lang="en-US" dirty="0"/>
          </a:p>
          <a:p>
            <a:pPr marL="272671" indent="-272671">
              <a:buFont typeface="+mj-lt"/>
              <a:buAutoNum type="arabicPeriod"/>
            </a:pPr>
            <a:r>
              <a:rPr lang="ro-RO" dirty="0"/>
              <a:t>Identificarea cadrului de raportare financiară aplicabil; </a:t>
            </a:r>
            <a:endParaRPr lang="en-US" dirty="0"/>
          </a:p>
          <a:p>
            <a:pPr marL="272671" indent="-272671">
              <a:buFont typeface="+mj-lt"/>
              <a:buAutoNum type="arabicPeriod"/>
            </a:pPr>
            <a:r>
              <a:rPr lang="ro-RO" dirty="0"/>
              <a:t>Obiectivul </a:t>
            </a:r>
            <a:r>
              <a:rPr lang="ro-RO" dirty="0" err="1"/>
              <a:t>şi</a:t>
            </a:r>
            <a:r>
              <a:rPr lang="ro-RO" dirty="0"/>
              <a:t> aria misiunii de compilare; </a:t>
            </a:r>
            <a:endParaRPr lang="en-US" dirty="0"/>
          </a:p>
          <a:p>
            <a:pPr marL="272671" indent="-272671">
              <a:buFont typeface="+mj-lt"/>
              <a:buAutoNum type="arabicPeriod"/>
            </a:pPr>
            <a:r>
              <a:rPr lang="ro-RO" dirty="0" err="1"/>
              <a:t>Responsabilităţile</a:t>
            </a:r>
            <a:r>
              <a:rPr lang="ro-RO" dirty="0"/>
              <a:t> practicianului, inclusiv </a:t>
            </a:r>
            <a:r>
              <a:rPr lang="ro-RO" dirty="0" err="1"/>
              <a:t>cerinţa</a:t>
            </a:r>
            <a:r>
              <a:rPr lang="ro-RO" dirty="0"/>
              <a:t> de a se conforma </a:t>
            </a:r>
            <a:r>
              <a:rPr lang="ro-RO" dirty="0" err="1"/>
              <a:t>cerinţelor</a:t>
            </a:r>
            <a:r>
              <a:rPr lang="ro-RO" dirty="0"/>
              <a:t> etice relevante;</a:t>
            </a:r>
            <a:endParaRPr lang="en-US" dirty="0"/>
          </a:p>
          <a:p>
            <a:pPr marL="272671" indent="-272671">
              <a:buFont typeface="+mj-lt"/>
              <a:buAutoNum type="arabicPeriod"/>
            </a:pPr>
            <a:r>
              <a:rPr lang="ro-RO" dirty="0" err="1"/>
              <a:t>Responsabilit</a:t>
            </a:r>
            <a:r>
              <a:rPr lang="en-US" dirty="0" err="1"/>
              <a:t>atea</a:t>
            </a:r>
            <a:r>
              <a:rPr lang="ro-RO" dirty="0"/>
              <a:t> conducerii pentru: </a:t>
            </a:r>
            <a:endParaRPr lang="en-US" dirty="0"/>
          </a:p>
          <a:p>
            <a:pPr marL="545342" lvl="3" indent="-272671"/>
            <a:r>
              <a:rPr lang="ro-RO" sz="3200" dirty="0" err="1"/>
              <a:t>Informaţiile</a:t>
            </a:r>
            <a:r>
              <a:rPr lang="ro-RO" sz="3200" dirty="0"/>
              <a:t> financiare </a:t>
            </a:r>
            <a:r>
              <a:rPr lang="ro-RO" sz="3200" dirty="0" err="1"/>
              <a:t>şi</a:t>
            </a:r>
            <a:r>
              <a:rPr lang="ro-RO" sz="3200" dirty="0"/>
              <a:t> întocmirea </a:t>
            </a:r>
            <a:r>
              <a:rPr lang="ro-RO" sz="3200" dirty="0" err="1"/>
              <a:t>şi</a:t>
            </a:r>
            <a:r>
              <a:rPr lang="ro-RO" sz="3200" dirty="0"/>
              <a:t> prezentarea acestora în conformitate cu un cadru de raportare financiară acceptabil în vederea utilizării vizate a </a:t>
            </a:r>
            <a:r>
              <a:rPr lang="ro-RO" sz="3200" dirty="0" err="1"/>
              <a:t>informaţiilor</a:t>
            </a:r>
            <a:r>
              <a:rPr lang="ro-RO" sz="3200" dirty="0"/>
              <a:t> financiare </a:t>
            </a:r>
            <a:r>
              <a:rPr lang="ro-RO" sz="3200" dirty="0" err="1"/>
              <a:t>şi</a:t>
            </a:r>
            <a:r>
              <a:rPr lang="ro-RO" sz="3200" dirty="0"/>
              <a:t> a utilizatorilor </a:t>
            </a:r>
            <a:r>
              <a:rPr lang="ro-RO" sz="3200" dirty="0" err="1"/>
              <a:t>vizaţi</a:t>
            </a:r>
            <a:r>
              <a:rPr lang="ro-RO" sz="3200" dirty="0"/>
              <a:t>; </a:t>
            </a:r>
            <a:endParaRPr lang="en-GB" sz="3200" dirty="0"/>
          </a:p>
          <a:p>
            <a:pPr marL="545342" lvl="3" indent="-272671"/>
            <a:r>
              <a:rPr lang="ro-RO" sz="3200" dirty="0" err="1">
                <a:solidFill>
                  <a:srgbClr val="FF0000"/>
                </a:solidFill>
              </a:rPr>
              <a:t>Acurateţea</a:t>
            </a:r>
            <a:r>
              <a:rPr lang="ro-RO" sz="3200" dirty="0">
                <a:solidFill>
                  <a:srgbClr val="FF0000"/>
                </a:solidFill>
              </a:rPr>
              <a:t> </a:t>
            </a:r>
            <a:r>
              <a:rPr lang="ro-RO" sz="3200" dirty="0" err="1">
                <a:solidFill>
                  <a:srgbClr val="FF0000"/>
                </a:solidFill>
              </a:rPr>
              <a:t>şi</a:t>
            </a:r>
            <a:r>
              <a:rPr lang="ro-RO" sz="3200" dirty="0">
                <a:solidFill>
                  <a:srgbClr val="FF0000"/>
                </a:solidFill>
              </a:rPr>
              <a:t> exhaustivitatea înregistrărilor, documentelor, </a:t>
            </a:r>
            <a:r>
              <a:rPr lang="ro-RO" sz="3200" dirty="0" err="1">
                <a:solidFill>
                  <a:srgbClr val="FF0000"/>
                </a:solidFill>
              </a:rPr>
              <a:t>explicaţiilor</a:t>
            </a:r>
            <a:r>
              <a:rPr lang="ro-RO" sz="3200" dirty="0">
                <a:solidFill>
                  <a:srgbClr val="FF0000"/>
                </a:solidFill>
              </a:rPr>
              <a:t> </a:t>
            </a:r>
            <a:r>
              <a:rPr lang="ro-RO" sz="3200" dirty="0" err="1">
                <a:solidFill>
                  <a:srgbClr val="FF0000"/>
                </a:solidFill>
              </a:rPr>
              <a:t>şi</a:t>
            </a:r>
            <a:r>
              <a:rPr lang="ro-RO" sz="3200" dirty="0">
                <a:solidFill>
                  <a:srgbClr val="FF0000"/>
                </a:solidFill>
              </a:rPr>
              <a:t> altor </a:t>
            </a:r>
            <a:r>
              <a:rPr lang="ro-RO" sz="3200" dirty="0" err="1">
                <a:solidFill>
                  <a:srgbClr val="FF0000"/>
                </a:solidFill>
              </a:rPr>
              <a:t>informaţii</a:t>
            </a:r>
            <a:r>
              <a:rPr lang="ro-RO" sz="3200" dirty="0">
                <a:solidFill>
                  <a:srgbClr val="FF0000"/>
                </a:solidFill>
              </a:rPr>
              <a:t> furnizate de conducere, în ceea ce </a:t>
            </a:r>
            <a:r>
              <a:rPr lang="ro-RO" sz="3200" dirty="0" err="1">
                <a:solidFill>
                  <a:srgbClr val="FF0000"/>
                </a:solidFill>
              </a:rPr>
              <a:t>priveşte</a:t>
            </a:r>
            <a:r>
              <a:rPr lang="ro-RO" sz="3200" dirty="0">
                <a:solidFill>
                  <a:srgbClr val="FF0000"/>
                </a:solidFill>
              </a:rPr>
              <a:t> misiunea de </a:t>
            </a:r>
            <a:r>
              <a:rPr lang="ro-RO" sz="3200" dirty="0"/>
              <a:t>compilare; </a:t>
            </a:r>
            <a:r>
              <a:rPr lang="ro-RO" sz="3200" dirty="0" err="1"/>
              <a:t>şi</a:t>
            </a:r>
            <a:endParaRPr lang="en-GB" sz="3200" dirty="0"/>
          </a:p>
          <a:p>
            <a:pPr marL="545342" lvl="3" indent="-272671"/>
            <a:r>
              <a:rPr lang="ro-RO" sz="3200" dirty="0" err="1"/>
              <a:t>Raţionamentele</a:t>
            </a:r>
            <a:r>
              <a:rPr lang="ro-RO" sz="3200" dirty="0"/>
              <a:t> necesare în vederea întocmirii </a:t>
            </a:r>
            <a:r>
              <a:rPr lang="ro-RO" sz="3200" dirty="0" err="1"/>
              <a:t>şi</a:t>
            </a:r>
            <a:r>
              <a:rPr lang="ro-RO" sz="3200" dirty="0"/>
              <a:t> prezentării </a:t>
            </a:r>
            <a:r>
              <a:rPr lang="ro-RO" sz="3200" dirty="0" err="1"/>
              <a:t>informaţiilor</a:t>
            </a:r>
            <a:r>
              <a:rPr lang="ro-RO" sz="3200" dirty="0"/>
              <a:t> financiare, inclusiv în vederea celor pentru care practi­cianul poate oferi </a:t>
            </a:r>
            <a:r>
              <a:rPr lang="ro-RO" sz="3200" dirty="0" err="1"/>
              <a:t>asistenţă</a:t>
            </a:r>
            <a:r>
              <a:rPr lang="ro-RO" sz="3200" dirty="0"/>
              <a:t> pe parcursul misiunii de compilare; </a:t>
            </a:r>
            <a:endParaRPr lang="en-GB" sz="3200" dirty="0"/>
          </a:p>
          <a:p>
            <a:pPr marL="272671" indent="-272671">
              <a:buFont typeface="+mj-lt"/>
              <a:buAutoNum type="arabicPeriod"/>
            </a:pPr>
            <a:r>
              <a:rPr lang="ro-RO" dirty="0"/>
              <a:t>Formatul şi conţinutul prevăzut al raportului practicianului.</a:t>
            </a:r>
            <a:endParaRPr lang="en-GB" dirty="0"/>
          </a:p>
        </p:txBody>
      </p:sp>
    </p:spTree>
    <p:extLst>
      <p:ext uri="{BB962C8B-B14F-4D97-AF65-F5344CB8AC3E}">
        <p14:creationId xmlns:p14="http://schemas.microsoft.com/office/powerpoint/2010/main" val="31019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0055-1602-4C45-83E5-2F961E7CF99E}"/>
              </a:ext>
            </a:extLst>
          </p:cNvPr>
          <p:cNvSpPr>
            <a:spLocks noGrp="1"/>
          </p:cNvSpPr>
          <p:nvPr>
            <p:ph type="title"/>
          </p:nvPr>
        </p:nvSpPr>
        <p:spPr/>
        <p:txBody>
          <a:bodyPr/>
          <a:lstStyle/>
          <a:p>
            <a:r>
              <a:rPr lang="en-US" b="1" dirty="0" err="1"/>
              <a:t>Acceptarea</a:t>
            </a:r>
            <a:r>
              <a:rPr lang="en-US" b="1" dirty="0"/>
              <a:t> </a:t>
            </a:r>
            <a:r>
              <a:rPr lang="en-US" b="1" dirty="0" err="1"/>
              <a:t>misiunii</a:t>
            </a:r>
            <a:endParaRPr lang="en-GB" b="1" dirty="0"/>
          </a:p>
        </p:txBody>
      </p:sp>
      <p:sp>
        <p:nvSpPr>
          <p:cNvPr id="6" name="Content Placeholder 5"/>
          <p:cNvSpPr>
            <a:spLocks noGrp="1"/>
          </p:cNvSpPr>
          <p:nvPr>
            <p:ph idx="1"/>
          </p:nvPr>
        </p:nvSpPr>
        <p:spPr/>
        <p:txBody>
          <a:bodyPr/>
          <a:lstStyle/>
          <a:p>
            <a:endParaRPr lang="en-US"/>
          </a:p>
        </p:txBody>
      </p:sp>
      <p:graphicFrame>
        <p:nvGraphicFramePr>
          <p:cNvPr id="5" name="Diagram 4">
            <a:extLst>
              <a:ext uri="{FF2B5EF4-FFF2-40B4-BE49-F238E27FC236}">
                <a16:creationId xmlns:a16="http://schemas.microsoft.com/office/drawing/2014/main" id="{D0F57FFB-EA2B-4782-B289-D296D5208A63}"/>
              </a:ext>
            </a:extLst>
          </p:cNvPr>
          <p:cNvGraphicFramePr/>
          <p:nvPr/>
        </p:nvGraphicFramePr>
        <p:xfrm>
          <a:off x="3733800" y="2324100"/>
          <a:ext cx="11503590" cy="5470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86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Planificarea</a:t>
            </a:r>
            <a:r>
              <a:rPr lang="en-US" b="1" dirty="0"/>
              <a:t> </a:t>
            </a:r>
            <a:r>
              <a:rPr lang="en-US" b="1" dirty="0" err="1"/>
              <a:t>misiunii</a:t>
            </a:r>
            <a:endParaRPr lang="ro-RO" b="1" dirty="0"/>
          </a:p>
        </p:txBody>
      </p:sp>
      <p:sp>
        <p:nvSpPr>
          <p:cNvPr id="3" name="Content Placeholder 2"/>
          <p:cNvSpPr>
            <a:spLocks noGrp="1"/>
          </p:cNvSpPr>
          <p:nvPr>
            <p:ph idx="1"/>
          </p:nvPr>
        </p:nvSpPr>
        <p:spPr/>
        <p:txBody>
          <a:bodyPr>
            <a:normAutofit/>
          </a:bodyPr>
          <a:lstStyle/>
          <a:p>
            <a:r>
              <a:rPr lang="en-US" sz="4400" dirty="0"/>
              <a:t>De </a:t>
            </a:r>
            <a:r>
              <a:rPr lang="en-US" sz="4400" dirty="0" err="1"/>
              <a:t>regula</a:t>
            </a:r>
            <a:r>
              <a:rPr lang="en-US" sz="4400" dirty="0"/>
              <a:t> – </a:t>
            </a:r>
            <a:r>
              <a:rPr lang="en-US" sz="4400" dirty="0" err="1"/>
              <a:t>simplificata</a:t>
            </a:r>
            <a:endParaRPr lang="en-US" sz="4400" dirty="0"/>
          </a:p>
          <a:p>
            <a:r>
              <a:rPr lang="en-US" sz="4400" dirty="0" err="1"/>
              <a:t>Trebuie</a:t>
            </a:r>
            <a:r>
              <a:rPr lang="en-US" sz="4400" dirty="0"/>
              <a:t> </a:t>
            </a:r>
            <a:r>
              <a:rPr lang="en-US" sz="4400" dirty="0" err="1"/>
              <a:t>sa</a:t>
            </a:r>
            <a:r>
              <a:rPr lang="en-US" sz="4400" dirty="0"/>
              <a:t> </a:t>
            </a:r>
            <a:r>
              <a:rPr lang="en-US" sz="4400" dirty="0" err="1"/>
              <a:t>acopere</a:t>
            </a:r>
            <a:r>
              <a:rPr lang="en-US" sz="4400" dirty="0"/>
              <a:t> </a:t>
            </a:r>
            <a:r>
              <a:rPr lang="en-US" sz="4400" dirty="0" err="1"/>
              <a:t>perioada</a:t>
            </a:r>
            <a:r>
              <a:rPr lang="en-US" sz="4400" dirty="0"/>
              <a:t> </a:t>
            </a:r>
            <a:r>
              <a:rPr lang="en-US" sz="4400" dirty="0" err="1"/>
              <a:t>si</a:t>
            </a:r>
            <a:r>
              <a:rPr lang="en-US" sz="4400" dirty="0"/>
              <a:t> </a:t>
            </a:r>
            <a:r>
              <a:rPr lang="en-US" sz="4400" dirty="0" err="1"/>
              <a:t>comunicarile</a:t>
            </a:r>
            <a:r>
              <a:rPr lang="en-US" sz="4400" dirty="0"/>
              <a:t> (in </a:t>
            </a:r>
            <a:r>
              <a:rPr lang="en-US" sz="4400" dirty="0" err="1"/>
              <a:t>echipa</a:t>
            </a:r>
            <a:r>
              <a:rPr lang="en-US" sz="4400" dirty="0"/>
              <a:t> </a:t>
            </a:r>
            <a:r>
              <a:rPr lang="en-US" sz="4400" dirty="0" err="1"/>
              <a:t>misiunii</a:t>
            </a:r>
            <a:r>
              <a:rPr lang="en-US" sz="4400" dirty="0"/>
              <a:t> </a:t>
            </a:r>
            <a:r>
              <a:rPr lang="en-US" sz="4400" dirty="0" err="1"/>
              <a:t>si</a:t>
            </a:r>
            <a:r>
              <a:rPr lang="en-US" sz="4400" dirty="0"/>
              <a:t> cu </a:t>
            </a:r>
            <a:r>
              <a:rPr lang="en-US" sz="4400" dirty="0" err="1"/>
              <a:t>clientul</a:t>
            </a:r>
            <a:r>
              <a:rPr lang="en-US" sz="4400" dirty="0"/>
              <a:t>)</a:t>
            </a:r>
          </a:p>
          <a:p>
            <a:r>
              <a:rPr lang="en-US" sz="4400" dirty="0" err="1"/>
              <a:t>Pragul</a:t>
            </a:r>
            <a:r>
              <a:rPr lang="en-US" sz="4400" dirty="0"/>
              <a:t> de </a:t>
            </a:r>
            <a:r>
              <a:rPr lang="en-US" sz="4400" dirty="0" err="1"/>
              <a:t>semnificatie</a:t>
            </a:r>
            <a:r>
              <a:rPr lang="en-US" sz="4400" dirty="0"/>
              <a:t> – </a:t>
            </a:r>
            <a:r>
              <a:rPr lang="en-US" sz="4400" dirty="0" err="1"/>
              <a:t>trebuie</a:t>
            </a:r>
            <a:r>
              <a:rPr lang="en-US" sz="4400" dirty="0"/>
              <a:t> </a:t>
            </a:r>
            <a:r>
              <a:rPr lang="en-US" sz="4400" dirty="0" err="1"/>
              <a:t>determinat</a:t>
            </a:r>
            <a:r>
              <a:rPr lang="en-US" sz="4400" dirty="0"/>
              <a:t> in </a:t>
            </a:r>
            <a:r>
              <a:rPr lang="en-US" sz="4400" dirty="0" err="1"/>
              <a:t>functie</a:t>
            </a:r>
            <a:r>
              <a:rPr lang="en-US" sz="4400" dirty="0"/>
              <a:t> de:</a:t>
            </a:r>
          </a:p>
          <a:p>
            <a:pPr lvl="1"/>
            <a:r>
              <a:rPr lang="en-US" sz="4400" dirty="0" err="1"/>
              <a:t>Motivul</a:t>
            </a:r>
            <a:r>
              <a:rPr lang="en-US" sz="4400" dirty="0"/>
              <a:t> </a:t>
            </a:r>
            <a:r>
              <a:rPr lang="en-US" sz="4400" dirty="0" err="1"/>
              <a:t>misiunii</a:t>
            </a:r>
            <a:endParaRPr lang="en-US" sz="4400" dirty="0"/>
          </a:p>
          <a:p>
            <a:pPr lvl="1"/>
            <a:r>
              <a:rPr lang="en-US" sz="4400" dirty="0" err="1"/>
              <a:t>Utilizatori</a:t>
            </a:r>
            <a:endParaRPr lang="en-US" sz="4400" dirty="0"/>
          </a:p>
          <a:p>
            <a:pPr lvl="1"/>
            <a:r>
              <a:rPr lang="en-US" sz="4400" dirty="0"/>
              <a:t>Mai mare </a:t>
            </a:r>
            <a:r>
              <a:rPr lang="en-US" sz="4400" dirty="0" err="1"/>
              <a:t>decat</a:t>
            </a:r>
            <a:r>
              <a:rPr lang="en-US" sz="4400" dirty="0"/>
              <a:t> in </a:t>
            </a:r>
            <a:r>
              <a:rPr lang="en-US" sz="4400" dirty="0" err="1"/>
              <a:t>cazul</a:t>
            </a:r>
            <a:r>
              <a:rPr lang="en-US" sz="4400" dirty="0"/>
              <a:t> </a:t>
            </a:r>
            <a:r>
              <a:rPr lang="en-US" sz="4400" dirty="0" err="1"/>
              <a:t>unei</a:t>
            </a:r>
            <a:r>
              <a:rPr lang="en-US" sz="4400" dirty="0"/>
              <a:t> </a:t>
            </a:r>
            <a:r>
              <a:rPr lang="en-US" sz="4400" dirty="0" err="1"/>
              <a:t>misiuni</a:t>
            </a:r>
            <a:r>
              <a:rPr lang="en-US" sz="4400" dirty="0"/>
              <a:t> de </a:t>
            </a:r>
            <a:r>
              <a:rPr lang="en-US" sz="4400" dirty="0" err="1"/>
              <a:t>asigurare</a:t>
            </a:r>
            <a:endParaRPr lang="ro-RO" sz="4400" dirty="0"/>
          </a:p>
        </p:txBody>
      </p:sp>
      <p:pic>
        <p:nvPicPr>
          <p:cNvPr id="6" name="Picture 5"/>
          <p:cNvPicPr>
            <a:picLocks noChangeAspect="1"/>
          </p:cNvPicPr>
          <p:nvPr/>
        </p:nvPicPr>
        <p:blipFill>
          <a:blip r:embed="rId2" cstate="print"/>
          <a:stretch>
            <a:fillRect/>
          </a:stretch>
        </p:blipFill>
        <p:spPr>
          <a:xfrm>
            <a:off x="12649200" y="6819900"/>
            <a:ext cx="4286250" cy="1800225"/>
          </a:xfrm>
          <a:prstGeom prst="rect">
            <a:avLst/>
          </a:prstGeom>
        </p:spPr>
      </p:pic>
    </p:spTree>
    <p:extLst>
      <p:ext uri="{BB962C8B-B14F-4D97-AF65-F5344CB8AC3E}">
        <p14:creationId xmlns:p14="http://schemas.microsoft.com/office/powerpoint/2010/main" val="321501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470E-EF83-4166-B4F3-633A346F6A82}"/>
              </a:ext>
            </a:extLst>
          </p:cNvPr>
          <p:cNvSpPr>
            <a:spLocks noGrp="1"/>
          </p:cNvSpPr>
          <p:nvPr>
            <p:ph type="title"/>
          </p:nvPr>
        </p:nvSpPr>
        <p:spPr/>
        <p:txBody>
          <a:bodyPr/>
          <a:lstStyle/>
          <a:p>
            <a:r>
              <a:rPr lang="en-US" b="1" dirty="0"/>
              <a:t>Agenda</a:t>
            </a:r>
            <a:endParaRPr lang="en-GB" b="1" dirty="0"/>
          </a:p>
        </p:txBody>
      </p:sp>
      <p:sp>
        <p:nvSpPr>
          <p:cNvPr id="3" name="Content Placeholder 2">
            <a:extLst>
              <a:ext uri="{FF2B5EF4-FFF2-40B4-BE49-F238E27FC236}">
                <a16:creationId xmlns:a16="http://schemas.microsoft.com/office/drawing/2014/main" id="{7CAA6D36-8ECE-457D-A6BF-6ED9706BE2F7}"/>
              </a:ext>
            </a:extLst>
          </p:cNvPr>
          <p:cNvSpPr>
            <a:spLocks noGrp="1"/>
          </p:cNvSpPr>
          <p:nvPr>
            <p:ph idx="1"/>
          </p:nvPr>
        </p:nvSpPr>
        <p:spPr/>
        <p:txBody>
          <a:bodyPr>
            <a:noAutofit/>
          </a:bodyPr>
          <a:lstStyle/>
          <a:p>
            <a:pPr marL="688852" indent="-688852">
              <a:buFont typeface="Arial" panose="020B0604020202020204" pitchFamily="34" charset="0"/>
              <a:buAutoNum type="arabicPeriod"/>
            </a:pPr>
            <a:r>
              <a:rPr lang="en-US" sz="5700" dirty="0"/>
              <a:t>ISRS 4410 - </a:t>
            </a:r>
            <a:r>
              <a:rPr lang="en-US" sz="5700" dirty="0" err="1"/>
              <a:t>Misiuni</a:t>
            </a:r>
            <a:r>
              <a:rPr lang="en-US" sz="5700" dirty="0"/>
              <a:t> de </a:t>
            </a:r>
            <a:r>
              <a:rPr lang="en-US" sz="5700" dirty="0" err="1"/>
              <a:t>compilare</a:t>
            </a:r>
            <a:endParaRPr lang="ro-RO" altLang="ro-RO" sz="5700" dirty="0"/>
          </a:p>
          <a:p>
            <a:pPr marL="688852" indent="-688852">
              <a:buFont typeface="Arial" panose="020B0604020202020204" pitchFamily="34" charset="0"/>
              <a:buAutoNum type="arabicPeriod"/>
            </a:pPr>
            <a:r>
              <a:rPr lang="ro-RO" sz="5700" dirty="0"/>
              <a:t>Standardul profesional nr. 22 </a:t>
            </a:r>
            <a:r>
              <a:rPr lang="ro-RO" sz="5700" i="1" dirty="0"/>
              <a:t>Misiunea de examinare a contabilităţii, întocmirea, semnarea şi prezentarea </a:t>
            </a:r>
            <a:r>
              <a:rPr lang="ro-RO" sz="5700" i="1" dirty="0" err="1"/>
              <a:t>situaţiilor</a:t>
            </a:r>
            <a:r>
              <a:rPr lang="ro-RO" sz="5700" i="1" dirty="0"/>
              <a:t> </a:t>
            </a:r>
            <a:r>
              <a:rPr lang="ro-RO" sz="5700" i="1" dirty="0" err="1"/>
              <a:t>financ</a:t>
            </a:r>
            <a:r>
              <a:rPr lang="en-GB" sz="5700" i="1" dirty="0" err="1"/>
              <a:t>i</a:t>
            </a:r>
            <a:r>
              <a:rPr lang="ro-RO" sz="5700" i="1" dirty="0"/>
              <a:t>are</a:t>
            </a:r>
            <a:endParaRPr lang="en-US" sz="5700" i="1" dirty="0"/>
          </a:p>
          <a:p>
            <a:pPr marL="688852" indent="-688852">
              <a:buAutoNum type="arabicPeriod"/>
            </a:pPr>
            <a:r>
              <a:rPr lang="en-US" sz="5700" dirty="0" err="1"/>
              <a:t>Compara</a:t>
            </a:r>
            <a:r>
              <a:rPr lang="ro-RO" sz="5700" dirty="0"/>
              <a:t>ț</a:t>
            </a:r>
            <a:r>
              <a:rPr lang="en-US" sz="5700" dirty="0" err="1"/>
              <a:t>ie</a:t>
            </a:r>
            <a:r>
              <a:rPr lang="en-US" sz="5700" dirty="0"/>
              <a:t> </a:t>
            </a:r>
            <a:r>
              <a:rPr lang="ro-RO" sz="5700" dirty="0" err="1"/>
              <a:t>î</a:t>
            </a:r>
            <a:r>
              <a:rPr lang="en-US" sz="5700" dirty="0" err="1"/>
              <a:t>ntre</a:t>
            </a:r>
            <a:r>
              <a:rPr lang="en-US" sz="5700" dirty="0"/>
              <a:t> o </a:t>
            </a:r>
            <a:r>
              <a:rPr lang="en-US" sz="5700" dirty="0" err="1"/>
              <a:t>misiune</a:t>
            </a:r>
            <a:r>
              <a:rPr lang="en-US" sz="5700" dirty="0"/>
              <a:t> de </a:t>
            </a:r>
            <a:r>
              <a:rPr lang="en-US" sz="5700" dirty="0" err="1"/>
              <a:t>compilare</a:t>
            </a:r>
            <a:r>
              <a:rPr lang="en-US" sz="5700" dirty="0"/>
              <a:t> </a:t>
            </a:r>
            <a:r>
              <a:rPr lang="ro-RO" sz="5700" dirty="0" err="1"/>
              <a:t>ș</a:t>
            </a:r>
            <a:r>
              <a:rPr lang="en-US" sz="5700" dirty="0" err="1"/>
              <a:t>i</a:t>
            </a:r>
            <a:r>
              <a:rPr lang="en-US" sz="5700" dirty="0"/>
              <a:t> una </a:t>
            </a:r>
            <a:r>
              <a:rPr lang="en-US" sz="5700" dirty="0" err="1"/>
              <a:t>desfasurata</a:t>
            </a:r>
            <a:r>
              <a:rPr lang="en-US" sz="5700" dirty="0"/>
              <a:t> conform </a:t>
            </a:r>
            <a:r>
              <a:rPr lang="en-US" sz="5700" dirty="0" err="1"/>
              <a:t>Standardului</a:t>
            </a:r>
            <a:r>
              <a:rPr lang="en-US" sz="5700" dirty="0"/>
              <a:t> 22</a:t>
            </a:r>
          </a:p>
          <a:p>
            <a:pPr marL="688852" indent="-688852">
              <a:buAutoNum type="arabicPeriod"/>
            </a:pPr>
            <a:r>
              <a:rPr lang="en-US" sz="5700" dirty="0" err="1"/>
              <a:t>Misiuni</a:t>
            </a:r>
            <a:r>
              <a:rPr lang="en-US" sz="5700" dirty="0"/>
              <a:t> de </a:t>
            </a:r>
            <a:r>
              <a:rPr lang="en-US" sz="5700" dirty="0" err="1"/>
              <a:t>revizuire</a:t>
            </a:r>
            <a:r>
              <a:rPr lang="en-US" sz="5700" dirty="0"/>
              <a:t> a </a:t>
            </a:r>
            <a:r>
              <a:rPr lang="ro-RO" sz="5700" dirty="0"/>
              <a:t>situaţiilor financiare istorice</a:t>
            </a:r>
            <a:r>
              <a:rPr lang="en-US" sz="5700" dirty="0"/>
              <a:t> </a:t>
            </a:r>
          </a:p>
          <a:p>
            <a:pPr marL="688852" indent="-688852">
              <a:buAutoNum type="arabicPeriod"/>
            </a:pPr>
            <a:endParaRPr lang="en-US" sz="5700" dirty="0"/>
          </a:p>
        </p:txBody>
      </p:sp>
    </p:spTree>
    <p:extLst>
      <p:ext uri="{BB962C8B-B14F-4D97-AF65-F5344CB8AC3E}">
        <p14:creationId xmlns:p14="http://schemas.microsoft.com/office/powerpoint/2010/main" val="3827056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70ED-E0A0-4A94-ADAB-E0E2D43E3452}"/>
              </a:ext>
            </a:extLst>
          </p:cNvPr>
          <p:cNvSpPr>
            <a:spLocks noGrp="1"/>
          </p:cNvSpPr>
          <p:nvPr>
            <p:ph type="title"/>
          </p:nvPr>
        </p:nvSpPr>
        <p:spPr/>
        <p:txBody>
          <a:bodyPr>
            <a:normAutofit/>
          </a:bodyPr>
          <a:lstStyle/>
          <a:p>
            <a:r>
              <a:rPr lang="en-US" sz="3900" b="1" dirty="0" err="1"/>
              <a:t>Intelegerea</a:t>
            </a:r>
            <a:r>
              <a:rPr lang="en-US" sz="3900" b="1" dirty="0"/>
              <a:t> </a:t>
            </a:r>
            <a:r>
              <a:rPr lang="en-US" sz="3900" b="1" dirty="0" err="1"/>
              <a:t>si</a:t>
            </a:r>
            <a:r>
              <a:rPr lang="en-US" sz="3900" b="1" dirty="0"/>
              <a:t> </a:t>
            </a:r>
            <a:r>
              <a:rPr lang="en-US" sz="3900" b="1" dirty="0" err="1"/>
              <a:t>cunoasterea</a:t>
            </a:r>
            <a:r>
              <a:rPr lang="en-US" sz="3900" b="1" dirty="0"/>
              <a:t> </a:t>
            </a:r>
            <a:r>
              <a:rPr lang="en-US" sz="3900" b="1" dirty="0" err="1"/>
              <a:t>clientului</a:t>
            </a:r>
            <a:r>
              <a:rPr lang="ro-RO" sz="3900" b="1" dirty="0"/>
              <a:t> (1)</a:t>
            </a:r>
            <a:endParaRPr lang="en-GB" sz="3900" b="1" dirty="0"/>
          </a:p>
        </p:txBody>
      </p:sp>
      <p:sp>
        <p:nvSpPr>
          <p:cNvPr id="3" name="Content Placeholder 2">
            <a:extLst>
              <a:ext uri="{FF2B5EF4-FFF2-40B4-BE49-F238E27FC236}">
                <a16:creationId xmlns:a16="http://schemas.microsoft.com/office/drawing/2014/main" id="{2505CE8D-72F6-40CB-AEC8-EEF88E49EBD6}"/>
              </a:ext>
            </a:extLst>
          </p:cNvPr>
          <p:cNvSpPr>
            <a:spLocks noGrp="1"/>
          </p:cNvSpPr>
          <p:nvPr>
            <p:ph idx="1"/>
          </p:nvPr>
        </p:nvSpPr>
        <p:spPr/>
        <p:txBody>
          <a:bodyPr>
            <a:noAutofit/>
          </a:bodyPr>
          <a:lstStyle/>
          <a:p>
            <a:pPr algn="just">
              <a:lnSpc>
                <a:spcPct val="120000"/>
              </a:lnSpc>
              <a:spcBef>
                <a:spcPts val="0"/>
              </a:spcBef>
            </a:pPr>
            <a:r>
              <a:rPr lang="ro-RO" sz="3600" dirty="0"/>
              <a:t>Practicianul trebuie să obţină o înţelegere suficientă a următoarelor aspecte, pentru a putea efectua misiunea de compilare:</a:t>
            </a:r>
          </a:p>
          <a:p>
            <a:pPr algn="just">
              <a:lnSpc>
                <a:spcPct val="120000"/>
              </a:lnSpc>
              <a:spcBef>
                <a:spcPts val="0"/>
              </a:spcBef>
            </a:pPr>
            <a:endParaRPr lang="en-GB" sz="3600" dirty="0"/>
          </a:p>
          <a:p>
            <a:pPr lvl="1" algn="just">
              <a:lnSpc>
                <a:spcPct val="120000"/>
              </a:lnSpc>
              <a:spcBef>
                <a:spcPts val="0"/>
              </a:spcBef>
            </a:pPr>
            <a:r>
              <a:rPr lang="ro-RO" sz="3600" dirty="0"/>
              <a:t>Afacerile </a:t>
            </a:r>
            <a:r>
              <a:rPr lang="ro-RO" sz="3600" dirty="0" err="1"/>
              <a:t>şi</a:t>
            </a:r>
            <a:r>
              <a:rPr lang="ro-RO" sz="3600" dirty="0"/>
              <a:t> </a:t>
            </a:r>
            <a:r>
              <a:rPr lang="ro-RO" sz="3600" dirty="0" err="1"/>
              <a:t>operaţiunile</a:t>
            </a:r>
            <a:r>
              <a:rPr lang="ro-RO" sz="3600" dirty="0"/>
              <a:t> </a:t>
            </a:r>
            <a:r>
              <a:rPr lang="ro-RO" sz="3600" dirty="0" err="1"/>
              <a:t>entităţii</a:t>
            </a:r>
            <a:r>
              <a:rPr lang="ro-RO" sz="3600" dirty="0"/>
              <a:t>, inclusiv sistemul contabil </a:t>
            </a:r>
            <a:r>
              <a:rPr lang="ro-RO" sz="3600" dirty="0" err="1"/>
              <a:t>şi</a:t>
            </a:r>
            <a:r>
              <a:rPr lang="ro-RO" sz="3600" dirty="0"/>
              <a:t> înregis­trările contabile ale </a:t>
            </a:r>
            <a:r>
              <a:rPr lang="ro-RO" sz="3600" dirty="0" err="1"/>
              <a:t>entităţii</a:t>
            </a:r>
            <a:r>
              <a:rPr lang="ro-RO" sz="3600" dirty="0"/>
              <a:t>; </a:t>
            </a:r>
            <a:r>
              <a:rPr lang="ro-RO" sz="3600" dirty="0" err="1"/>
              <a:t>şi</a:t>
            </a:r>
            <a:endParaRPr lang="en-GB" sz="3600" dirty="0"/>
          </a:p>
          <a:p>
            <a:pPr lvl="1" algn="just">
              <a:lnSpc>
                <a:spcPct val="120000"/>
              </a:lnSpc>
              <a:spcBef>
                <a:spcPts val="0"/>
              </a:spcBef>
            </a:pPr>
            <a:r>
              <a:rPr lang="ro-RO" sz="3600" dirty="0"/>
              <a:t>Cadrul de raportare financiară aplicabil, inclusiv aplicarea sa în sectorul de activitate al </a:t>
            </a:r>
            <a:r>
              <a:rPr lang="ro-RO" sz="3600" dirty="0" err="1"/>
              <a:t>entităţii</a:t>
            </a:r>
            <a:r>
              <a:rPr lang="ro-RO" sz="3600" dirty="0"/>
              <a:t>.</a:t>
            </a:r>
            <a:endParaRPr lang="en-GB" sz="3600" dirty="0"/>
          </a:p>
        </p:txBody>
      </p:sp>
      <p:pic>
        <p:nvPicPr>
          <p:cNvPr id="6" name="Picture 5"/>
          <p:cNvPicPr>
            <a:picLocks noChangeAspect="1"/>
          </p:cNvPicPr>
          <p:nvPr/>
        </p:nvPicPr>
        <p:blipFill>
          <a:blip r:embed="rId2" cstate="print"/>
          <a:stretch>
            <a:fillRect/>
          </a:stretch>
        </p:blipFill>
        <p:spPr>
          <a:xfrm>
            <a:off x="1490132" y="6757944"/>
            <a:ext cx="4765964" cy="2378649"/>
          </a:xfrm>
          <a:prstGeom prst="rect">
            <a:avLst/>
          </a:prstGeom>
        </p:spPr>
      </p:pic>
    </p:spTree>
    <p:extLst>
      <p:ext uri="{BB962C8B-B14F-4D97-AF65-F5344CB8AC3E}">
        <p14:creationId xmlns:p14="http://schemas.microsoft.com/office/powerpoint/2010/main" val="415735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70ED-E0A0-4A94-ADAB-E0E2D43E3452}"/>
              </a:ext>
            </a:extLst>
          </p:cNvPr>
          <p:cNvSpPr>
            <a:spLocks noGrp="1"/>
          </p:cNvSpPr>
          <p:nvPr>
            <p:ph type="title"/>
          </p:nvPr>
        </p:nvSpPr>
        <p:spPr/>
        <p:txBody>
          <a:bodyPr>
            <a:normAutofit/>
          </a:bodyPr>
          <a:lstStyle/>
          <a:p>
            <a:r>
              <a:rPr lang="en-US" sz="3900" b="1" dirty="0" err="1"/>
              <a:t>Intelegerea</a:t>
            </a:r>
            <a:r>
              <a:rPr lang="en-US" sz="3900" b="1" dirty="0"/>
              <a:t> </a:t>
            </a:r>
            <a:r>
              <a:rPr lang="en-US" sz="3900" b="1" dirty="0" err="1"/>
              <a:t>si</a:t>
            </a:r>
            <a:r>
              <a:rPr lang="en-US" sz="3900" b="1" dirty="0"/>
              <a:t> </a:t>
            </a:r>
            <a:r>
              <a:rPr lang="en-US" sz="3900" b="1" dirty="0" err="1"/>
              <a:t>cunoasterea</a:t>
            </a:r>
            <a:r>
              <a:rPr lang="en-US" sz="3900" b="1" dirty="0"/>
              <a:t> </a:t>
            </a:r>
            <a:r>
              <a:rPr lang="en-US" sz="3900" b="1" dirty="0" err="1"/>
              <a:t>clientului</a:t>
            </a:r>
            <a:r>
              <a:rPr lang="ro-RO" sz="3900" b="1" dirty="0"/>
              <a:t> (2)</a:t>
            </a:r>
            <a:endParaRPr lang="en-GB" sz="3900" b="1" dirty="0"/>
          </a:p>
        </p:txBody>
      </p:sp>
      <p:sp>
        <p:nvSpPr>
          <p:cNvPr id="3" name="Content Placeholder 2">
            <a:extLst>
              <a:ext uri="{FF2B5EF4-FFF2-40B4-BE49-F238E27FC236}">
                <a16:creationId xmlns:a16="http://schemas.microsoft.com/office/drawing/2014/main" id="{2505CE8D-72F6-40CB-AEC8-EEF88E49EBD6}"/>
              </a:ext>
            </a:extLst>
          </p:cNvPr>
          <p:cNvSpPr>
            <a:spLocks noGrp="1"/>
          </p:cNvSpPr>
          <p:nvPr>
            <p:ph idx="1"/>
          </p:nvPr>
        </p:nvSpPr>
        <p:spPr/>
        <p:txBody>
          <a:bodyPr>
            <a:noAutofit/>
          </a:bodyPr>
          <a:lstStyle/>
          <a:p>
            <a:pPr algn="just">
              <a:lnSpc>
                <a:spcPct val="120000"/>
              </a:lnSpc>
              <a:spcBef>
                <a:spcPts val="0"/>
              </a:spcBef>
            </a:pPr>
            <a:r>
              <a:rPr lang="ro-RO" sz="3600" dirty="0"/>
              <a:t>Dimensiunea </a:t>
            </a:r>
            <a:r>
              <a:rPr lang="ro-RO" sz="3600" dirty="0" err="1"/>
              <a:t>şi</a:t>
            </a:r>
            <a:r>
              <a:rPr lang="ro-RO" sz="3600" dirty="0"/>
              <a:t> complexitatea </a:t>
            </a:r>
            <a:r>
              <a:rPr lang="ro-RO" sz="3600" dirty="0" err="1"/>
              <a:t>entităţii</a:t>
            </a:r>
            <a:r>
              <a:rPr lang="ro-RO" sz="3600" dirty="0"/>
              <a:t> </a:t>
            </a:r>
            <a:r>
              <a:rPr lang="ro-RO" sz="3600" dirty="0" err="1"/>
              <a:t>şi</a:t>
            </a:r>
            <a:r>
              <a:rPr lang="ro-RO" sz="3600" dirty="0"/>
              <a:t> a </a:t>
            </a:r>
            <a:r>
              <a:rPr lang="ro-RO" sz="3600" dirty="0" err="1"/>
              <a:t>operaţiunilor</a:t>
            </a:r>
            <a:r>
              <a:rPr lang="ro-RO" sz="3600" dirty="0"/>
              <a:t> sale.</a:t>
            </a:r>
            <a:endParaRPr lang="en-GB" sz="3600" dirty="0"/>
          </a:p>
          <a:p>
            <a:pPr algn="just">
              <a:lnSpc>
                <a:spcPct val="120000"/>
              </a:lnSpc>
              <a:spcBef>
                <a:spcPts val="0"/>
              </a:spcBef>
            </a:pPr>
            <a:r>
              <a:rPr lang="ro-RO" sz="3600" dirty="0"/>
              <a:t>Complexitatea cadrului de raportare financiară.</a:t>
            </a:r>
            <a:endParaRPr lang="en-GB" sz="3600" dirty="0"/>
          </a:p>
          <a:p>
            <a:pPr algn="just">
              <a:lnSpc>
                <a:spcPct val="120000"/>
              </a:lnSpc>
              <a:spcBef>
                <a:spcPts val="0"/>
              </a:spcBef>
            </a:pPr>
            <a:r>
              <a:rPr lang="ro-RO" sz="3600" dirty="0" err="1"/>
              <a:t>Obligaţiile</a:t>
            </a:r>
            <a:r>
              <a:rPr lang="ro-RO" sz="3600" dirty="0"/>
              <a:t> sau </a:t>
            </a:r>
            <a:r>
              <a:rPr lang="ro-RO" sz="3600" dirty="0" err="1"/>
              <a:t>cerinţele</a:t>
            </a:r>
            <a:r>
              <a:rPr lang="ro-RO" sz="3600" dirty="0"/>
              <a:t> de raportare financiară ale </a:t>
            </a:r>
            <a:r>
              <a:rPr lang="ro-RO" sz="3600" dirty="0" err="1"/>
              <a:t>entităţii</a:t>
            </a:r>
            <a:r>
              <a:rPr lang="ro-RO" sz="3600" dirty="0"/>
              <a:t>, dacă acestea sunt prevăzute de legi sau reglementări aplicabile, de prevederile unui contract sau altă formă de acord cu o parte </a:t>
            </a:r>
            <a:r>
              <a:rPr lang="ro-RO" sz="3600" dirty="0" err="1"/>
              <a:t>terţă</a:t>
            </a:r>
            <a:r>
              <a:rPr lang="ro-RO" sz="3600" dirty="0"/>
              <a:t>, sau în contextul unor aranjamente voluntare de raportare financiară.</a:t>
            </a:r>
            <a:endParaRPr lang="en-GB" sz="3600" dirty="0"/>
          </a:p>
          <a:p>
            <a:pPr algn="just">
              <a:lnSpc>
                <a:spcPct val="120000"/>
              </a:lnSpc>
              <a:spcBef>
                <a:spcPts val="0"/>
              </a:spcBef>
            </a:pPr>
            <a:r>
              <a:rPr lang="ro-RO" sz="3600" dirty="0"/>
              <a:t>Nivelul de dezvoltare al structurii de conducere </a:t>
            </a:r>
            <a:r>
              <a:rPr lang="ro-RO" sz="3600" dirty="0" err="1"/>
              <a:t>şi</a:t>
            </a:r>
            <a:r>
              <a:rPr lang="ro-RO" sz="3600" dirty="0"/>
              <a:t> </a:t>
            </a:r>
            <a:r>
              <a:rPr lang="ro-RO" sz="3600" dirty="0" err="1"/>
              <a:t>guvernanţă</a:t>
            </a:r>
            <a:r>
              <a:rPr lang="ro-RO" sz="3600" dirty="0"/>
              <a:t> a </a:t>
            </a:r>
            <a:r>
              <a:rPr lang="ro-RO" sz="3600" dirty="0" err="1"/>
              <a:t>entităţii</a:t>
            </a:r>
            <a:r>
              <a:rPr lang="ro-RO" sz="3600" dirty="0"/>
              <a:t>, cu privire la gestionarea </a:t>
            </a:r>
            <a:r>
              <a:rPr lang="ro-RO" sz="3600" dirty="0" err="1"/>
              <a:t>şi</a:t>
            </a:r>
            <a:r>
              <a:rPr lang="ro-RO" sz="3600" dirty="0"/>
              <a:t> supravegherea înregistrărilor contabile </a:t>
            </a:r>
            <a:r>
              <a:rPr lang="ro-RO" sz="3600" dirty="0" err="1"/>
              <a:t>şi</a:t>
            </a:r>
            <a:r>
              <a:rPr lang="ro-RO" sz="3600" dirty="0"/>
              <a:t> sistemelor de raportare financiară ale </a:t>
            </a:r>
            <a:r>
              <a:rPr lang="ro-RO" sz="3600" dirty="0" err="1"/>
              <a:t>entităţii</a:t>
            </a:r>
            <a:r>
              <a:rPr lang="ro-RO" sz="3600" dirty="0"/>
              <a:t>, care stau la baza întocmirii </a:t>
            </a:r>
            <a:r>
              <a:rPr lang="ro-RO" sz="3600" dirty="0" err="1"/>
              <a:t>informaţiilor</a:t>
            </a:r>
            <a:r>
              <a:rPr lang="ro-RO" sz="3600" dirty="0"/>
              <a:t> financiare de către entitate.</a:t>
            </a:r>
            <a:endParaRPr lang="en-GB" sz="3600" dirty="0"/>
          </a:p>
          <a:p>
            <a:pPr algn="just">
              <a:lnSpc>
                <a:spcPct val="120000"/>
              </a:lnSpc>
              <a:spcBef>
                <a:spcPts val="0"/>
              </a:spcBef>
            </a:pPr>
            <a:r>
              <a:rPr lang="ro-RO" sz="3600" dirty="0"/>
              <a:t>Nivelul de dezvoltare </a:t>
            </a:r>
            <a:r>
              <a:rPr lang="ro-RO" sz="3600" dirty="0" err="1"/>
              <a:t>şi</a:t>
            </a:r>
            <a:r>
              <a:rPr lang="ro-RO" sz="3600" dirty="0"/>
              <a:t> complexitate al sistemelor financiar-contabile </a:t>
            </a:r>
            <a:r>
              <a:rPr lang="ro-RO" sz="3600" dirty="0" err="1"/>
              <a:t>şi</a:t>
            </a:r>
            <a:r>
              <a:rPr lang="ro-RO" sz="3600" dirty="0"/>
              <a:t> de raportare ale </a:t>
            </a:r>
            <a:r>
              <a:rPr lang="ro-RO" sz="3600" dirty="0" err="1"/>
              <a:t>entităţii</a:t>
            </a:r>
            <a:r>
              <a:rPr lang="ro-RO" sz="3600" dirty="0"/>
              <a:t> </a:t>
            </a:r>
            <a:r>
              <a:rPr lang="ro-RO" sz="3600" dirty="0" err="1"/>
              <a:t>şi</a:t>
            </a:r>
            <a:r>
              <a:rPr lang="ro-RO" sz="3600" dirty="0"/>
              <a:t> controalele aferente.</a:t>
            </a:r>
            <a:endParaRPr lang="en-GB" sz="3600" dirty="0"/>
          </a:p>
          <a:p>
            <a:pPr algn="just">
              <a:lnSpc>
                <a:spcPct val="120000"/>
              </a:lnSpc>
              <a:spcBef>
                <a:spcPts val="0"/>
              </a:spcBef>
            </a:pPr>
            <a:r>
              <a:rPr lang="ro-RO" sz="3600" dirty="0"/>
              <a:t>Natura activelor, datoriilor, veniturilor </a:t>
            </a:r>
            <a:r>
              <a:rPr lang="ro-RO" sz="3600" dirty="0" err="1"/>
              <a:t>şi</a:t>
            </a:r>
            <a:r>
              <a:rPr lang="ro-RO" sz="3600" dirty="0"/>
              <a:t> cheltuielilor </a:t>
            </a:r>
            <a:r>
              <a:rPr lang="ro-RO" sz="3600" dirty="0" err="1"/>
              <a:t>entităţii</a:t>
            </a:r>
            <a:r>
              <a:rPr lang="ro-RO" sz="3600" dirty="0"/>
              <a:t>.</a:t>
            </a:r>
            <a:endParaRPr lang="en-GB" sz="3600" dirty="0"/>
          </a:p>
          <a:p>
            <a:pPr>
              <a:lnSpc>
                <a:spcPct val="120000"/>
              </a:lnSpc>
              <a:spcBef>
                <a:spcPts val="0"/>
              </a:spcBef>
            </a:pPr>
            <a:endParaRPr lang="en-GB" sz="2100" dirty="0"/>
          </a:p>
        </p:txBody>
      </p:sp>
    </p:spTree>
    <p:extLst>
      <p:ext uri="{BB962C8B-B14F-4D97-AF65-F5344CB8AC3E}">
        <p14:creationId xmlns:p14="http://schemas.microsoft.com/office/powerpoint/2010/main" val="1578035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Exemple</a:t>
            </a:r>
            <a:r>
              <a:rPr lang="en-US" b="1" dirty="0"/>
              <a:t> de </a:t>
            </a:r>
            <a:r>
              <a:rPr lang="en-US" b="1" dirty="0" err="1"/>
              <a:t>proceduri</a:t>
            </a:r>
            <a:endParaRPr lang="ro-RO" b="1" dirty="0"/>
          </a:p>
        </p:txBody>
      </p:sp>
      <p:sp>
        <p:nvSpPr>
          <p:cNvPr id="3" name="Content Placeholder 2"/>
          <p:cNvSpPr>
            <a:spLocks noGrp="1"/>
          </p:cNvSpPr>
          <p:nvPr>
            <p:ph idx="1"/>
          </p:nvPr>
        </p:nvSpPr>
        <p:spPr/>
        <p:txBody>
          <a:bodyPr>
            <a:normAutofit fontScale="25000" lnSpcReduction="20000"/>
          </a:bodyPr>
          <a:lstStyle/>
          <a:p>
            <a:r>
              <a:rPr lang="ro-RO" sz="14300" dirty="0"/>
              <a:t>Obțineți cunoștințe generale despre </a:t>
            </a:r>
            <a:r>
              <a:rPr lang="ro-RO" sz="14300" b="1" dirty="0"/>
              <a:t>activitatea și operațiunile entității</a:t>
            </a:r>
            <a:r>
              <a:rPr lang="ro-RO" sz="14300" dirty="0"/>
              <a:t>, inclusiv despre principiile și practicile contabile ale sectorului în care funcționează entitatea;</a:t>
            </a:r>
          </a:p>
          <a:p>
            <a:r>
              <a:rPr lang="ro-RO" sz="14300" dirty="0"/>
              <a:t>Obțineți cunoștințe generale despre natura </a:t>
            </a:r>
            <a:r>
              <a:rPr lang="ro-RO" sz="14300" b="1" dirty="0"/>
              <a:t>tranzacțiilor de afaceri </a:t>
            </a:r>
            <a:r>
              <a:rPr lang="ro-RO" sz="14300" dirty="0"/>
              <a:t>ale entității, forma evidențelor contabile și baza de la care se pornește pentru prezentarea situațiilor financiare;</a:t>
            </a:r>
          </a:p>
          <a:p>
            <a:r>
              <a:rPr lang="ro-RO" sz="14300" dirty="0"/>
              <a:t>Analizați </a:t>
            </a:r>
            <a:r>
              <a:rPr lang="ro-RO" sz="14300" b="1" dirty="0"/>
              <a:t>estimările și raționamentele făcute de conducere </a:t>
            </a:r>
            <a:r>
              <a:rPr lang="ro-RO" sz="14300" dirty="0"/>
              <a:t>și puneți-le sub semnul întrebării pe cele care nu par a fi rezonabile;</a:t>
            </a:r>
          </a:p>
          <a:p>
            <a:r>
              <a:rPr lang="ro-RO" sz="14300" dirty="0"/>
              <a:t>Pentru informațiile care par a fi incorecte sau incomplete, solicitați conducerii să furnizeze informații suplimentare sau explicații;</a:t>
            </a:r>
          </a:p>
          <a:p>
            <a:r>
              <a:rPr lang="ro-RO" sz="14300" dirty="0"/>
              <a:t>Analizați </a:t>
            </a:r>
            <a:r>
              <a:rPr lang="ro-RO" sz="14300" b="1" dirty="0"/>
              <a:t>tranzacțiile neobișnuite sau mari</a:t>
            </a:r>
            <a:r>
              <a:rPr lang="ro-RO" sz="14300" dirty="0"/>
              <a:t>, în efortul de a analiza înregistrarea și/sau clasificarea adecvate/adecvată ale/a acestor înregistrări; și</a:t>
            </a:r>
          </a:p>
          <a:p>
            <a:r>
              <a:rPr lang="ro-RO" sz="14300" dirty="0"/>
              <a:t>Fiți atenți la </a:t>
            </a:r>
            <a:r>
              <a:rPr lang="ro-RO" sz="14300" b="1" dirty="0"/>
              <a:t>variațiile neașteptate din soldurile conturilor</a:t>
            </a:r>
            <a:r>
              <a:rPr lang="ro-RO" sz="14300" dirty="0"/>
              <a:t>, neprezentarea oricăror devieri cunoscute de la dispozițiile statutare sau de reglementare ori a oricăror devieri importante de la </a:t>
            </a:r>
            <a:r>
              <a:rPr lang="en-US" sz="14300" dirty="0" err="1"/>
              <a:t>cadrul</a:t>
            </a:r>
            <a:r>
              <a:rPr lang="en-US" sz="14300" dirty="0"/>
              <a:t> de </a:t>
            </a:r>
            <a:r>
              <a:rPr lang="en-US" sz="14300" dirty="0" err="1"/>
              <a:t>raportare</a:t>
            </a:r>
            <a:r>
              <a:rPr lang="en-US" sz="14300" dirty="0"/>
              <a:t> </a:t>
            </a:r>
            <a:r>
              <a:rPr lang="en-US" sz="14300" dirty="0" err="1"/>
              <a:t>financiara</a:t>
            </a:r>
            <a:r>
              <a:rPr lang="ro-RO" sz="14300" dirty="0"/>
              <a:t>.</a:t>
            </a:r>
            <a:endParaRPr lang="en-US" sz="14300" dirty="0"/>
          </a:p>
          <a:p>
            <a:endParaRPr lang="en-US" dirty="0"/>
          </a:p>
          <a:p>
            <a:pPr algn="r"/>
            <a:r>
              <a:rPr lang="en-US" sz="11400" i="1" dirty="0"/>
              <a:t>IFAC, </a:t>
            </a:r>
            <a:r>
              <a:rPr lang="ro-RO" sz="11400" i="1" dirty="0"/>
              <a:t>Ghid privind misiunile de compilare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8186629"/>
            <a:ext cx="1543130" cy="2100371"/>
          </a:xfrm>
          <a:prstGeom prst="rect">
            <a:avLst/>
          </a:prstGeom>
        </p:spPr>
      </p:pic>
    </p:spTree>
    <p:extLst>
      <p:ext uri="{BB962C8B-B14F-4D97-AF65-F5344CB8AC3E}">
        <p14:creationId xmlns:p14="http://schemas.microsoft.com/office/powerpoint/2010/main" val="132566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Exemple</a:t>
            </a:r>
            <a:r>
              <a:rPr lang="en-US" b="1" dirty="0"/>
              <a:t> de </a:t>
            </a:r>
            <a:r>
              <a:rPr lang="en-US" b="1" dirty="0" err="1"/>
              <a:t>situatii</a:t>
            </a:r>
            <a:r>
              <a:rPr lang="en-US" b="1" dirty="0"/>
              <a:t> </a:t>
            </a:r>
            <a:r>
              <a:rPr lang="en-US" b="1" dirty="0" err="1"/>
              <a:t>si</a:t>
            </a:r>
            <a:r>
              <a:rPr lang="en-US" b="1" dirty="0"/>
              <a:t> </a:t>
            </a:r>
            <a:r>
              <a:rPr lang="en-US" b="1" dirty="0" err="1"/>
              <a:t>proceduri</a:t>
            </a:r>
            <a:endParaRPr lang="ro-RO" b="1" dirty="0"/>
          </a:p>
        </p:txBody>
      </p:sp>
      <p:sp>
        <p:nvSpPr>
          <p:cNvPr id="3" name="Content Placeholder 2"/>
          <p:cNvSpPr>
            <a:spLocks noGrp="1"/>
          </p:cNvSpPr>
          <p:nvPr>
            <p:ph idx="1"/>
          </p:nvPr>
        </p:nvSpPr>
        <p:spPr>
          <a:xfrm>
            <a:off x="2133600" y="1600200"/>
            <a:ext cx="15773400" cy="7116485"/>
          </a:xfrm>
        </p:spPr>
        <p:txBody>
          <a:bodyPr>
            <a:normAutofit/>
          </a:bodyPr>
          <a:lstStyle/>
          <a:p>
            <a:endParaRPr lang="en-US" sz="8600" dirty="0"/>
          </a:p>
          <a:p>
            <a:r>
              <a:rPr lang="en-US" sz="8600" dirty="0" err="1"/>
              <a:t>Creante</a:t>
            </a:r>
            <a:endParaRPr lang="en-US" sz="8600" dirty="0"/>
          </a:p>
          <a:p>
            <a:r>
              <a:rPr lang="en-US" sz="8600" dirty="0" err="1"/>
              <a:t>Stocuri</a:t>
            </a:r>
            <a:endParaRPr lang="en-US" sz="8600" dirty="0"/>
          </a:p>
          <a:p>
            <a:r>
              <a:rPr lang="en-US" sz="8600" dirty="0" err="1"/>
              <a:t>Datorii</a:t>
            </a:r>
            <a:endParaRPr lang="en-US" sz="8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1043" y="2509740"/>
            <a:ext cx="3129282" cy="4259298"/>
          </a:xfrm>
          <a:prstGeom prst="rect">
            <a:avLst/>
          </a:prstGeom>
        </p:spPr>
      </p:pic>
    </p:spTree>
    <p:extLst>
      <p:ext uri="{BB962C8B-B14F-4D97-AF65-F5344CB8AC3E}">
        <p14:creationId xmlns:p14="http://schemas.microsoft.com/office/powerpoint/2010/main" val="224952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FBA5-D5C2-4DA8-9C8F-BCF554A642D1}"/>
              </a:ext>
            </a:extLst>
          </p:cNvPr>
          <p:cNvSpPr>
            <a:spLocks noGrp="1"/>
          </p:cNvSpPr>
          <p:nvPr>
            <p:ph type="title"/>
          </p:nvPr>
        </p:nvSpPr>
        <p:spPr/>
        <p:txBody>
          <a:bodyPr>
            <a:normAutofit/>
          </a:bodyPr>
          <a:lstStyle/>
          <a:p>
            <a:r>
              <a:rPr lang="fr-FR" b="1" dirty="0" err="1"/>
              <a:t>Compilarea</a:t>
            </a:r>
            <a:r>
              <a:rPr lang="fr-FR" b="1" dirty="0"/>
              <a:t> </a:t>
            </a:r>
            <a:r>
              <a:rPr lang="fr-FR" b="1" dirty="0" err="1"/>
              <a:t>informaţiilor</a:t>
            </a:r>
            <a:r>
              <a:rPr lang="fr-FR" b="1" dirty="0"/>
              <a:t> </a:t>
            </a:r>
            <a:r>
              <a:rPr lang="fr-FR" b="1" dirty="0" err="1"/>
              <a:t>financiare</a:t>
            </a:r>
            <a:endParaRPr lang="en-GB" b="1" dirty="0"/>
          </a:p>
        </p:txBody>
      </p:sp>
      <p:sp>
        <p:nvSpPr>
          <p:cNvPr id="3" name="Content Placeholder 2">
            <a:extLst>
              <a:ext uri="{FF2B5EF4-FFF2-40B4-BE49-F238E27FC236}">
                <a16:creationId xmlns:a16="http://schemas.microsoft.com/office/drawing/2014/main" id="{4585143A-F1F8-4148-B20C-1234B7F5D7D9}"/>
              </a:ext>
            </a:extLst>
          </p:cNvPr>
          <p:cNvSpPr>
            <a:spLocks noGrp="1"/>
          </p:cNvSpPr>
          <p:nvPr>
            <p:ph idx="1"/>
          </p:nvPr>
        </p:nvSpPr>
        <p:spPr>
          <a:xfrm>
            <a:off x="457200" y="1600200"/>
            <a:ext cx="17449800" cy="7429500"/>
          </a:xfrm>
        </p:spPr>
        <p:txBody>
          <a:bodyPr>
            <a:normAutofit fontScale="92500" lnSpcReduction="20000"/>
          </a:bodyPr>
          <a:lstStyle/>
          <a:p>
            <a:pPr marL="0" indent="0" algn="just">
              <a:buNone/>
            </a:pPr>
            <a:r>
              <a:rPr lang="ro-RO" sz="4000" dirty="0"/>
              <a:t>Practicianul trebuie să</a:t>
            </a:r>
            <a:r>
              <a:rPr lang="en-US" sz="4000" dirty="0"/>
              <a:t>:</a:t>
            </a:r>
            <a:endParaRPr lang="ro-RO" sz="4000" dirty="0"/>
          </a:p>
          <a:p>
            <a:pPr marL="0" indent="0" algn="just">
              <a:buNone/>
            </a:pPr>
            <a:endParaRPr lang="en-US" sz="4000" dirty="0"/>
          </a:p>
          <a:p>
            <a:pPr marL="360370" indent="-360370" algn="just">
              <a:buAutoNum type="arabicPeriod"/>
            </a:pPr>
            <a:r>
              <a:rPr lang="ro-RO" sz="4000" b="1" dirty="0"/>
              <a:t>compileze informaţiile financiare </a:t>
            </a:r>
            <a:r>
              <a:rPr lang="ro-RO" sz="4000" dirty="0"/>
              <a:t>utilizând înregis­trările, documentele, explicaţiile şi alte informaţii, inclusiv raţionamentele semnifi­cative, furnizate de către conducere.</a:t>
            </a:r>
          </a:p>
          <a:p>
            <a:pPr marL="360370" indent="-360370" algn="just">
              <a:buNone/>
            </a:pPr>
            <a:r>
              <a:rPr lang="en-US" sz="4000" dirty="0"/>
              <a:t>2. </a:t>
            </a:r>
            <a:r>
              <a:rPr lang="ro-RO" sz="4000" b="1" dirty="0"/>
              <a:t>discute cu membrii conducerii </a:t>
            </a:r>
            <a:r>
              <a:rPr lang="ro-RO" sz="4000" dirty="0"/>
              <a:t>sau cu persoanele responsabile cu guvernanţa, după caz, acele raţionamente semnificative pentru care acesta a furnizat asistenţă pe parcursul compilării informaţiilor financiare. </a:t>
            </a:r>
          </a:p>
          <a:p>
            <a:pPr marL="360370" indent="-360370" algn="just">
              <a:buNone/>
            </a:pPr>
            <a:r>
              <a:rPr lang="en-US" sz="4000" dirty="0"/>
              <a:t>3. </a:t>
            </a:r>
            <a:r>
              <a:rPr lang="en-US" sz="4000" b="1" dirty="0"/>
              <a:t>c</a:t>
            </a:r>
            <a:r>
              <a:rPr lang="ro-RO" sz="4000" b="1" dirty="0" err="1"/>
              <a:t>itească</a:t>
            </a:r>
            <a:r>
              <a:rPr lang="ro-RO" sz="4000" b="1" dirty="0"/>
              <a:t> </a:t>
            </a:r>
            <a:r>
              <a:rPr lang="ro-RO" sz="4000" b="1" dirty="0" err="1"/>
              <a:t>informaţiile</a:t>
            </a:r>
            <a:r>
              <a:rPr lang="ro-RO" sz="4000" b="1" dirty="0"/>
              <a:t> financiare compilate </a:t>
            </a:r>
            <a:r>
              <a:rPr lang="ro-RO" sz="4000" dirty="0"/>
              <a:t>din perspectiva </a:t>
            </a:r>
            <a:r>
              <a:rPr lang="ro-RO" sz="4000" dirty="0" err="1"/>
              <a:t>înţelegerii</a:t>
            </a:r>
            <a:r>
              <a:rPr lang="ro-RO" sz="4000" dirty="0"/>
              <a:t> sale cu privire la afacerile </a:t>
            </a:r>
            <a:r>
              <a:rPr lang="ro-RO" sz="4000" dirty="0" err="1"/>
              <a:t>şi</a:t>
            </a:r>
            <a:r>
              <a:rPr lang="ro-RO" sz="4000" dirty="0"/>
              <a:t> </a:t>
            </a:r>
            <a:r>
              <a:rPr lang="ro-RO" sz="4000" dirty="0" err="1"/>
              <a:t>operaţiunile</a:t>
            </a:r>
            <a:r>
              <a:rPr lang="ro-RO" sz="4000" dirty="0"/>
              <a:t> </a:t>
            </a:r>
            <a:r>
              <a:rPr lang="ro-RO" sz="4000" dirty="0" err="1"/>
              <a:t>entităţii</a:t>
            </a:r>
            <a:r>
              <a:rPr lang="ro-RO" sz="4000" dirty="0"/>
              <a:t> </a:t>
            </a:r>
            <a:r>
              <a:rPr lang="ro-RO" sz="4000" dirty="0" err="1"/>
              <a:t>şi</a:t>
            </a:r>
            <a:r>
              <a:rPr lang="ro-RO" sz="4000" dirty="0"/>
              <a:t> a cadrului de raportare financiară aplicabil</a:t>
            </a:r>
            <a:r>
              <a:rPr lang="en-US" sz="4000" dirty="0"/>
              <a:t>, a</a:t>
            </a:r>
            <a:r>
              <a:rPr lang="ro-RO" sz="4000" dirty="0"/>
              <a:t>nterior finalizării misiunii de compilare</a:t>
            </a:r>
            <a:r>
              <a:rPr lang="en-US" sz="4000" dirty="0"/>
              <a:t>.</a:t>
            </a:r>
          </a:p>
          <a:p>
            <a:pPr marL="360370" indent="-360370" algn="just">
              <a:buNone/>
            </a:pPr>
            <a:endParaRPr lang="en-US" sz="4000" dirty="0"/>
          </a:p>
          <a:p>
            <a:pPr marL="360370" indent="-360370" algn="just">
              <a:buNone/>
            </a:pPr>
            <a:r>
              <a:rPr lang="ro-RO" sz="4000" dirty="0"/>
              <a:t>Practicianul trebuie să obţină </a:t>
            </a:r>
            <a:r>
              <a:rPr lang="ro-RO" sz="4000" b="1" dirty="0"/>
              <a:t>o scrisoare de confirmare din partea conducerii sau a persoanelor responsabile cu guvernanţa, după caz, că şi-au asumat responsabilitatea pentru forma finală a informaţiilor financiare compilate</a:t>
            </a:r>
            <a:r>
              <a:rPr lang="ro-RO" sz="4000" dirty="0"/>
              <a:t>.</a:t>
            </a:r>
            <a:endParaRPr lang="en-US" sz="4000" dirty="0"/>
          </a:p>
          <a:p>
            <a:endParaRPr lang="en-GB" dirty="0"/>
          </a:p>
        </p:txBody>
      </p:sp>
    </p:spTree>
    <p:extLst>
      <p:ext uri="{BB962C8B-B14F-4D97-AF65-F5344CB8AC3E}">
        <p14:creationId xmlns:p14="http://schemas.microsoft.com/office/powerpoint/2010/main" val="2386869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FD83-6062-48D2-9246-F621E50D30C4}"/>
              </a:ext>
            </a:extLst>
          </p:cNvPr>
          <p:cNvSpPr>
            <a:spLocks noGrp="1"/>
          </p:cNvSpPr>
          <p:nvPr>
            <p:ph type="title"/>
          </p:nvPr>
        </p:nvSpPr>
        <p:spPr/>
        <p:txBody>
          <a:bodyPr>
            <a:normAutofit/>
          </a:bodyPr>
          <a:lstStyle/>
          <a:p>
            <a:r>
              <a:rPr lang="fr-FR" b="1" dirty="0" err="1"/>
              <a:t>Compilarea</a:t>
            </a:r>
            <a:r>
              <a:rPr lang="fr-FR" b="1" dirty="0"/>
              <a:t> </a:t>
            </a:r>
            <a:r>
              <a:rPr lang="fr-FR" b="1" dirty="0" err="1"/>
              <a:t>informaţiilor</a:t>
            </a:r>
            <a:r>
              <a:rPr lang="fr-FR" b="1" dirty="0"/>
              <a:t> </a:t>
            </a:r>
            <a:r>
              <a:rPr lang="fr-FR" b="1" dirty="0" err="1"/>
              <a:t>financiare</a:t>
            </a:r>
            <a:endParaRPr lang="en-GB" b="1" dirty="0"/>
          </a:p>
        </p:txBody>
      </p:sp>
      <p:sp>
        <p:nvSpPr>
          <p:cNvPr id="3" name="Content Placeholder 2">
            <a:extLst>
              <a:ext uri="{FF2B5EF4-FFF2-40B4-BE49-F238E27FC236}">
                <a16:creationId xmlns:a16="http://schemas.microsoft.com/office/drawing/2014/main" id="{A0A0C9DC-AEBF-4448-869F-ED9841A03FCF}"/>
              </a:ext>
            </a:extLst>
          </p:cNvPr>
          <p:cNvSpPr>
            <a:spLocks noGrp="1"/>
          </p:cNvSpPr>
          <p:nvPr>
            <p:ph idx="1"/>
          </p:nvPr>
        </p:nvSpPr>
        <p:spPr/>
        <p:txBody>
          <a:bodyPr>
            <a:noAutofit/>
          </a:bodyPr>
          <a:lstStyle/>
          <a:p>
            <a:pPr lvl="0" algn="just"/>
            <a:r>
              <a:rPr lang="ro-RO" sz="3600" dirty="0"/>
              <a:t>Dacă, pe parcursul misiunii de compilare, practicianul </a:t>
            </a:r>
            <a:r>
              <a:rPr lang="ro-RO" sz="3600" b="1" dirty="0"/>
              <a:t>află de înregistrări</a:t>
            </a:r>
            <a:r>
              <a:rPr lang="ro-RO" sz="3600" dirty="0"/>
              <a:t>, documente, explicaţii sau alte informaţii, inclusiv raţionamente semnificative, furnizate de către conducere cu privire la misiunea de compilare, care sunt </a:t>
            </a:r>
            <a:r>
              <a:rPr lang="ro-RO" sz="3600" b="1" dirty="0"/>
              <a:t>incomplete, incorecte sau nesatisfăcătoare</a:t>
            </a:r>
            <a:r>
              <a:rPr lang="ro-RO" sz="3600" dirty="0"/>
              <a:t>, din orice alte puncte de vedere, practicianul trebuie să </a:t>
            </a:r>
            <a:r>
              <a:rPr lang="ro-RO" sz="3600" b="1" dirty="0"/>
              <a:t>aducă această situaţie în atenţia conducerii şi să solicite informaţii suplimentare sau corectate</a:t>
            </a:r>
            <a:r>
              <a:rPr lang="ro-RO" sz="3600" dirty="0"/>
              <a:t>. </a:t>
            </a:r>
          </a:p>
          <a:p>
            <a:pPr algn="just"/>
            <a:r>
              <a:rPr lang="en-US" sz="3600" dirty="0"/>
              <a:t>P</a:t>
            </a:r>
            <a:r>
              <a:rPr lang="ro-RO" sz="3600" dirty="0"/>
              <a:t>racticianul trebuie să îi </a:t>
            </a:r>
            <a:r>
              <a:rPr lang="ro-RO" sz="3600" b="1" dirty="0"/>
              <a:t>propună conducerii amendamentele </a:t>
            </a:r>
            <a:r>
              <a:rPr lang="ro-RO" sz="3600" dirty="0"/>
              <a:t>adecvate</a:t>
            </a:r>
            <a:r>
              <a:rPr lang="en-US" sz="3600" dirty="0"/>
              <a:t> da</a:t>
            </a:r>
            <a:r>
              <a:rPr lang="ro-RO" sz="3600" dirty="0"/>
              <a:t>că află, pe parcursul misiunii, despre:</a:t>
            </a:r>
          </a:p>
          <a:p>
            <a:pPr lvl="1" algn="just"/>
            <a:r>
              <a:rPr lang="ro-RO" sz="3600" dirty="0"/>
              <a:t>Informaţii financiare compilate care nu tratează sau nu descriu, în mod corespunzător, cadrul de raportare financiară aplicabil; </a:t>
            </a:r>
          </a:p>
          <a:p>
            <a:pPr lvl="1" algn="just"/>
            <a:r>
              <a:rPr lang="ro-RO" sz="3600" dirty="0"/>
              <a:t>Necesitatea unor amendamente la informaţiile financiare compilate, pentru ca informaţiile financiare să nu fie denaturate semnificativ; sau </a:t>
            </a:r>
          </a:p>
          <a:p>
            <a:pPr lvl="1" algn="just"/>
            <a:r>
              <a:rPr lang="ro-RO" sz="3600" dirty="0"/>
              <a:t>Caracterul de inducere în eroare, prin alte mijloace, a informaţiilor financiare compilate</a:t>
            </a:r>
            <a:endParaRPr lang="en-US" sz="3600" dirty="0"/>
          </a:p>
          <a:p>
            <a:pPr lvl="0" algn="just"/>
            <a:endParaRPr lang="en-GB" sz="2700" dirty="0"/>
          </a:p>
        </p:txBody>
      </p:sp>
    </p:spTree>
    <p:extLst>
      <p:ext uri="{BB962C8B-B14F-4D97-AF65-F5344CB8AC3E}">
        <p14:creationId xmlns:p14="http://schemas.microsoft.com/office/powerpoint/2010/main" val="4022377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5167-745F-443D-87CE-0B69DD9BF03C}"/>
              </a:ext>
            </a:extLst>
          </p:cNvPr>
          <p:cNvSpPr>
            <a:spLocks noGrp="1"/>
          </p:cNvSpPr>
          <p:nvPr>
            <p:ph type="title"/>
          </p:nvPr>
        </p:nvSpPr>
        <p:spPr/>
        <p:txBody>
          <a:bodyPr>
            <a:normAutofit/>
          </a:bodyPr>
          <a:lstStyle/>
          <a:p>
            <a:r>
              <a:rPr lang="fr-FR" b="1" dirty="0" err="1"/>
              <a:t>Compilarea</a:t>
            </a:r>
            <a:r>
              <a:rPr lang="fr-FR" b="1" dirty="0"/>
              <a:t> </a:t>
            </a:r>
            <a:r>
              <a:rPr lang="fr-FR" b="1" dirty="0" err="1"/>
              <a:t>informaţiilor</a:t>
            </a:r>
            <a:r>
              <a:rPr lang="fr-FR" b="1" dirty="0"/>
              <a:t> </a:t>
            </a:r>
            <a:r>
              <a:rPr lang="fr-FR" b="1" dirty="0" err="1"/>
              <a:t>financiare</a:t>
            </a:r>
            <a:endParaRPr lang="en-GB" b="1" dirty="0"/>
          </a:p>
        </p:txBody>
      </p:sp>
      <p:sp>
        <p:nvSpPr>
          <p:cNvPr id="3" name="Content Placeholder 2">
            <a:extLst>
              <a:ext uri="{FF2B5EF4-FFF2-40B4-BE49-F238E27FC236}">
                <a16:creationId xmlns:a16="http://schemas.microsoft.com/office/drawing/2014/main" id="{859C1682-AA28-498F-9091-0CD58141D96A}"/>
              </a:ext>
            </a:extLst>
          </p:cNvPr>
          <p:cNvSpPr>
            <a:spLocks noGrp="1"/>
          </p:cNvSpPr>
          <p:nvPr>
            <p:ph idx="1"/>
          </p:nvPr>
        </p:nvSpPr>
        <p:spPr/>
        <p:txBody>
          <a:bodyPr>
            <a:normAutofit/>
          </a:bodyPr>
          <a:lstStyle/>
          <a:p>
            <a:pPr lvl="0" algn="just"/>
            <a:r>
              <a:rPr lang="ro-RO" sz="3600" dirty="0"/>
              <a:t>Dacă membrii </a:t>
            </a:r>
            <a:r>
              <a:rPr lang="ro-RO" sz="3600" b="1" dirty="0"/>
              <a:t>conducerii refuză </a:t>
            </a:r>
            <a:r>
              <a:rPr lang="ro-RO" sz="3600" dirty="0"/>
              <a:t>sau </a:t>
            </a:r>
            <a:r>
              <a:rPr lang="ro-RO" sz="3600" b="1" dirty="0"/>
              <a:t>nu îi permit practicianului </a:t>
            </a:r>
            <a:r>
              <a:rPr lang="ro-RO" sz="3600" dirty="0"/>
              <a:t>să efectueze amendamentele propuse la informaţiile financiare compilate, practicianul trebuie </a:t>
            </a:r>
            <a:r>
              <a:rPr lang="ro-RO" sz="3600" b="1" dirty="0"/>
              <a:t>să se retragă din misiune şi să informeze </a:t>
            </a:r>
            <a:r>
              <a:rPr lang="ro-RO" sz="3600" dirty="0"/>
              <a:t>membrii conducerii şi persoanele responsabile cu guvernanţa cu privire la motivele retragerii. </a:t>
            </a:r>
          </a:p>
          <a:p>
            <a:pPr algn="just"/>
            <a:r>
              <a:rPr lang="ro-RO" sz="3600" dirty="0"/>
              <a:t>Dacă practicianul </a:t>
            </a:r>
            <a:r>
              <a:rPr lang="ro-RO" sz="3600" b="1" dirty="0"/>
              <a:t>nu poate finaliza misiunea</a:t>
            </a:r>
            <a:r>
              <a:rPr lang="ro-RO" sz="3600" dirty="0"/>
              <a:t> din cauză că nu a reuşit să obţină de la conducere înregistrările, documentele, explicaţiile sau alte infor­ma­ţii, inclusiv raţionamentele semnificative, solicitate, practicianul </a:t>
            </a:r>
            <a:r>
              <a:rPr lang="ro-RO" sz="3600" b="1" dirty="0"/>
              <a:t>trebuie să se retragă din misiune </a:t>
            </a:r>
            <a:r>
              <a:rPr lang="ro-RO" sz="3600" dirty="0"/>
              <a:t>şi să informeze conducerea şi persoanele respon­sabile cu guvernanţa cu privire la motivele retragerii.</a:t>
            </a:r>
            <a:endParaRPr lang="en-GB" sz="3600" dirty="0"/>
          </a:p>
          <a:p>
            <a:pPr lvl="0" algn="just"/>
            <a:r>
              <a:rPr lang="ro-RO" sz="3600" dirty="0"/>
              <a:t>Dacă nu este posibilă retragerea din misiune, practicianul trebuie să determine care sunt responsabilităţile sale profesionale şi legale, aplicabile circum­stanţelor. </a:t>
            </a:r>
          </a:p>
        </p:txBody>
      </p:sp>
      <p:pic>
        <p:nvPicPr>
          <p:cNvPr id="6" name="Picture 5"/>
          <p:cNvPicPr>
            <a:picLocks noChangeAspect="1"/>
          </p:cNvPicPr>
          <p:nvPr/>
        </p:nvPicPr>
        <p:blipFill>
          <a:blip r:embed="rId2" cstate="print"/>
          <a:stretch>
            <a:fillRect/>
          </a:stretch>
        </p:blipFill>
        <p:spPr>
          <a:xfrm>
            <a:off x="14554200" y="7429500"/>
            <a:ext cx="2313710" cy="1735283"/>
          </a:xfrm>
          <a:prstGeom prst="rect">
            <a:avLst/>
          </a:prstGeom>
        </p:spPr>
      </p:pic>
    </p:spTree>
    <p:extLst>
      <p:ext uri="{BB962C8B-B14F-4D97-AF65-F5344CB8AC3E}">
        <p14:creationId xmlns:p14="http://schemas.microsoft.com/office/powerpoint/2010/main" val="89541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5437-5796-4CCD-9DB5-44000511F71B}"/>
              </a:ext>
            </a:extLst>
          </p:cNvPr>
          <p:cNvSpPr>
            <a:spLocks noGrp="1"/>
          </p:cNvSpPr>
          <p:nvPr>
            <p:ph type="title"/>
          </p:nvPr>
        </p:nvSpPr>
        <p:spPr/>
        <p:txBody>
          <a:bodyPr/>
          <a:lstStyle/>
          <a:p>
            <a:r>
              <a:rPr lang="ro-RO" b="1" dirty="0" err="1"/>
              <a:t>Documentaţia</a:t>
            </a:r>
            <a:endParaRPr lang="en-GB" dirty="0"/>
          </a:p>
        </p:txBody>
      </p:sp>
      <p:sp>
        <p:nvSpPr>
          <p:cNvPr id="3" name="Content Placeholder 2">
            <a:extLst>
              <a:ext uri="{FF2B5EF4-FFF2-40B4-BE49-F238E27FC236}">
                <a16:creationId xmlns:a16="http://schemas.microsoft.com/office/drawing/2014/main" id="{6D720A61-0FD8-4C93-8CCF-8E1589C150C0}"/>
              </a:ext>
            </a:extLst>
          </p:cNvPr>
          <p:cNvSpPr>
            <a:spLocks noGrp="1"/>
          </p:cNvSpPr>
          <p:nvPr>
            <p:ph idx="1"/>
          </p:nvPr>
        </p:nvSpPr>
        <p:spPr/>
        <p:txBody>
          <a:bodyPr>
            <a:noAutofit/>
          </a:bodyPr>
          <a:lstStyle/>
          <a:p>
            <a:pPr algn="just">
              <a:buFont typeface="+mj-lt"/>
              <a:buAutoNum type="arabicPeriod"/>
            </a:pPr>
            <a:r>
              <a:rPr lang="ro-RO" sz="4300" b="1" dirty="0"/>
              <a:t>Aspectele semnificative survenite pe parcursul misiunii </a:t>
            </a:r>
            <a:r>
              <a:rPr lang="ro-RO" sz="4300" dirty="0"/>
              <a:t>de compilare şi modul în care acestea au fost abordate de către practician; </a:t>
            </a:r>
          </a:p>
          <a:p>
            <a:pPr algn="just">
              <a:buFont typeface="+mj-lt"/>
              <a:buAutoNum type="arabicPeriod"/>
            </a:pPr>
            <a:r>
              <a:rPr lang="ro-RO" sz="4300" dirty="0"/>
              <a:t>O înregistrare a modului în care </a:t>
            </a:r>
            <a:r>
              <a:rPr lang="ro-RO" sz="4300" b="1" dirty="0"/>
              <a:t>informaţiile financiare compilate sunt reconciliate</a:t>
            </a:r>
            <a:r>
              <a:rPr lang="ro-RO" sz="4300" dirty="0"/>
              <a:t> cu înregistrările, documentele, explicaţiile şi alte infor­maţii care stau la baza lor, furnizate de către conducere; şi</a:t>
            </a:r>
          </a:p>
          <a:p>
            <a:pPr algn="just">
              <a:buFont typeface="+mj-lt"/>
              <a:buAutoNum type="arabicPeriod"/>
            </a:pPr>
            <a:r>
              <a:rPr lang="ro-RO" sz="4300" dirty="0"/>
              <a:t>O </a:t>
            </a:r>
            <a:r>
              <a:rPr lang="ro-RO" sz="4300" b="1" dirty="0"/>
              <a:t>copie a formei finale a </a:t>
            </a:r>
            <a:r>
              <a:rPr lang="ro-RO" sz="4300" b="1" dirty="0" err="1"/>
              <a:t>informaţiilor</a:t>
            </a:r>
            <a:r>
              <a:rPr lang="ro-RO" sz="4300" b="1" dirty="0"/>
              <a:t> financiare compilate</a:t>
            </a:r>
            <a:r>
              <a:rPr lang="ro-RO" sz="4300" dirty="0"/>
              <a:t>, pentru care conducerea sau persoanele responsabile cu </a:t>
            </a:r>
            <a:r>
              <a:rPr lang="ro-RO" sz="4300" dirty="0" err="1"/>
              <a:t>guvernanţa</a:t>
            </a:r>
            <a:r>
              <a:rPr lang="ro-RO" sz="4300" dirty="0"/>
              <a:t>, după caz, </a:t>
            </a:r>
            <a:r>
              <a:rPr lang="ro-RO" sz="4300" dirty="0" err="1"/>
              <a:t>şi</a:t>
            </a:r>
            <a:r>
              <a:rPr lang="ro-RO" sz="4300" dirty="0"/>
              <a:t>-a(au) asumat responsabilitatea, </a:t>
            </a:r>
            <a:r>
              <a:rPr lang="ro-RO" sz="4300" dirty="0" err="1"/>
              <a:t>şi</a:t>
            </a:r>
            <a:r>
              <a:rPr lang="ro-RO" sz="4300" dirty="0"/>
              <a:t> raportul practicianului.</a:t>
            </a:r>
            <a:endParaRPr lang="en-GB" sz="4300" dirty="0"/>
          </a:p>
        </p:txBody>
      </p:sp>
      <p:pic>
        <p:nvPicPr>
          <p:cNvPr id="1026" name="Picture 2" descr="Imagini pentru paper image">
            <a:extLst>
              <a:ext uri="{FF2B5EF4-FFF2-40B4-BE49-F238E27FC236}">
                <a16:creationId xmlns:a16="http://schemas.microsoft.com/office/drawing/2014/main" id="{BF3B0E95-AE9E-400D-86F2-F94A5A3584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82600" y="7353300"/>
            <a:ext cx="3214688" cy="135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67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7ED3-C7AE-41E4-8B96-82F14E27A391}"/>
              </a:ext>
            </a:extLst>
          </p:cNvPr>
          <p:cNvSpPr>
            <a:spLocks noGrp="1"/>
          </p:cNvSpPr>
          <p:nvPr>
            <p:ph type="title"/>
          </p:nvPr>
        </p:nvSpPr>
        <p:spPr/>
        <p:txBody>
          <a:bodyPr>
            <a:normAutofit/>
          </a:bodyPr>
          <a:lstStyle/>
          <a:p>
            <a:r>
              <a:rPr lang="ro-RO" sz="3900" b="1" dirty="0"/>
              <a:t>Raportul practicianului</a:t>
            </a:r>
            <a:r>
              <a:rPr lang="en-US" sz="3900" b="1" dirty="0"/>
              <a:t> 1</a:t>
            </a:r>
            <a:endParaRPr lang="en-GB" sz="3900" dirty="0"/>
          </a:p>
        </p:txBody>
      </p:sp>
      <p:sp>
        <p:nvSpPr>
          <p:cNvPr id="3" name="Content Placeholder 2">
            <a:extLst>
              <a:ext uri="{FF2B5EF4-FFF2-40B4-BE49-F238E27FC236}">
                <a16:creationId xmlns:a16="http://schemas.microsoft.com/office/drawing/2014/main" id="{8154F6DD-F5A6-47AF-B4F8-8A8892E73C67}"/>
              </a:ext>
            </a:extLst>
          </p:cNvPr>
          <p:cNvSpPr>
            <a:spLocks noGrp="1"/>
          </p:cNvSpPr>
          <p:nvPr>
            <p:ph idx="1"/>
          </p:nvPr>
        </p:nvSpPr>
        <p:spPr/>
        <p:txBody>
          <a:bodyPr>
            <a:normAutofit/>
          </a:bodyPr>
          <a:lstStyle/>
          <a:p>
            <a:pPr lvl="0" algn="just"/>
            <a:r>
              <a:rPr lang="ro-RO" sz="4300" dirty="0"/>
              <a:t>Un obiectiv important al raportului practicianului este </a:t>
            </a:r>
            <a:r>
              <a:rPr lang="ro-RO" sz="4300" b="1" dirty="0"/>
              <a:t>să comunice clar natura misiunii de compilare</a:t>
            </a:r>
            <a:r>
              <a:rPr lang="ro-RO" sz="4300" dirty="0"/>
              <a:t>, precum </a:t>
            </a:r>
            <a:r>
              <a:rPr lang="ro-RO" sz="4300" dirty="0" err="1"/>
              <a:t>şi</a:t>
            </a:r>
            <a:r>
              <a:rPr lang="ro-RO" sz="4300" dirty="0"/>
              <a:t> rolul </a:t>
            </a:r>
            <a:r>
              <a:rPr lang="ro-RO" sz="4300" dirty="0" err="1"/>
              <a:t>şi</a:t>
            </a:r>
            <a:r>
              <a:rPr lang="ro-RO" sz="4300" dirty="0"/>
              <a:t> </a:t>
            </a:r>
            <a:r>
              <a:rPr lang="ro-RO" sz="4300" dirty="0" err="1"/>
              <a:t>responsabilităţile</a:t>
            </a:r>
            <a:r>
              <a:rPr lang="ro-RO" sz="4300" dirty="0"/>
              <a:t> practicia­nului în cadrul misiunii. </a:t>
            </a:r>
            <a:endParaRPr lang="en-US" sz="4300" dirty="0"/>
          </a:p>
          <a:p>
            <a:pPr lvl="0" algn="just"/>
            <a:r>
              <a:rPr lang="ro-RO" sz="4300" b="1" dirty="0">
                <a:solidFill>
                  <a:srgbClr val="FF0000"/>
                </a:solidFill>
              </a:rPr>
              <a:t>Raportul practicianului nu reprezintă, sub nicio formă, o modalitate prin care este exprimată o opinie sau o concluzie asupra informaţiilor financiare.</a:t>
            </a:r>
          </a:p>
          <a:p>
            <a:pPr algn="just"/>
            <a:r>
              <a:rPr lang="ro-RO" sz="4300" dirty="0"/>
              <a:t>Practicianul trebuie să </a:t>
            </a:r>
            <a:r>
              <a:rPr lang="ro-RO" sz="4300" b="1" dirty="0"/>
              <a:t>dateze raportul la data </a:t>
            </a:r>
            <a:r>
              <a:rPr lang="ro-RO" sz="4300" dirty="0"/>
              <a:t>la care a finalizat misiunea de </a:t>
            </a:r>
            <a:r>
              <a:rPr lang="ro-RO" sz="4300" dirty="0" err="1"/>
              <a:t>compilar</a:t>
            </a:r>
            <a:r>
              <a:rPr lang="en-US" sz="4300" dirty="0"/>
              <a:t>e.</a:t>
            </a:r>
          </a:p>
          <a:p>
            <a:pPr lvl="0" algn="just"/>
            <a:r>
              <a:rPr lang="ro-RO" sz="4300" b="1" dirty="0"/>
              <a:t>Raportul </a:t>
            </a:r>
            <a:r>
              <a:rPr lang="ro-RO" sz="4300" dirty="0"/>
              <a:t>practicianului emis pentru misiunea de compilare trebuie să fie </a:t>
            </a:r>
            <a:r>
              <a:rPr lang="ro-RO" sz="4300" b="1" dirty="0"/>
              <a:t>scris</a:t>
            </a:r>
            <a:r>
              <a:rPr lang="ro-RO" sz="4300" dirty="0"/>
              <a:t> </a:t>
            </a:r>
            <a:r>
              <a:rPr lang="ro-RO" sz="4300" dirty="0" err="1"/>
              <a:t>şi</a:t>
            </a:r>
            <a:r>
              <a:rPr lang="ro-RO" sz="4300" dirty="0"/>
              <a:t> trebuie să includă următoarele elemente:</a:t>
            </a:r>
            <a:endParaRPr lang="en-US" sz="4300" dirty="0"/>
          </a:p>
          <a:p>
            <a:pPr algn="just"/>
            <a:endParaRPr lang="en-GB" dirty="0"/>
          </a:p>
        </p:txBody>
      </p:sp>
      <p:pic>
        <p:nvPicPr>
          <p:cNvPr id="5" name="Picture 4">
            <a:extLst>
              <a:ext uri="{FF2B5EF4-FFF2-40B4-BE49-F238E27FC236}">
                <a16:creationId xmlns:a16="http://schemas.microsoft.com/office/drawing/2014/main" id="{3A1A1635-65CD-4271-8CCA-BF4ADEC67A6E}"/>
              </a:ext>
            </a:extLst>
          </p:cNvPr>
          <p:cNvPicPr>
            <a:picLocks noChangeAspect="1"/>
          </p:cNvPicPr>
          <p:nvPr/>
        </p:nvPicPr>
        <p:blipFill>
          <a:blip r:embed="rId2" cstate="print"/>
          <a:stretch>
            <a:fillRect/>
          </a:stretch>
        </p:blipFill>
        <p:spPr>
          <a:xfrm>
            <a:off x="13716000" y="8244254"/>
            <a:ext cx="3321844" cy="1309985"/>
          </a:xfrm>
          <a:prstGeom prst="rect">
            <a:avLst/>
          </a:prstGeom>
        </p:spPr>
      </p:pic>
    </p:spTree>
    <p:extLst>
      <p:ext uri="{BB962C8B-B14F-4D97-AF65-F5344CB8AC3E}">
        <p14:creationId xmlns:p14="http://schemas.microsoft.com/office/powerpoint/2010/main" val="4293534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4B0D-65D4-44B1-861B-3BD8F5485FFE}"/>
              </a:ext>
            </a:extLst>
          </p:cNvPr>
          <p:cNvSpPr>
            <a:spLocks noGrp="1"/>
          </p:cNvSpPr>
          <p:nvPr>
            <p:ph type="title"/>
          </p:nvPr>
        </p:nvSpPr>
        <p:spPr/>
        <p:txBody>
          <a:bodyPr>
            <a:normAutofit/>
          </a:bodyPr>
          <a:lstStyle/>
          <a:p>
            <a:r>
              <a:rPr lang="ro-RO" sz="3900" b="1" dirty="0"/>
              <a:t>Raportul practicianului</a:t>
            </a:r>
            <a:r>
              <a:rPr lang="en-US" sz="3900" b="1" dirty="0"/>
              <a:t> 2</a:t>
            </a:r>
            <a:endParaRPr lang="en-GB" sz="3900" dirty="0"/>
          </a:p>
        </p:txBody>
      </p:sp>
      <p:sp>
        <p:nvSpPr>
          <p:cNvPr id="3" name="Content Placeholder 2">
            <a:extLst>
              <a:ext uri="{FF2B5EF4-FFF2-40B4-BE49-F238E27FC236}">
                <a16:creationId xmlns:a16="http://schemas.microsoft.com/office/drawing/2014/main" id="{7B4F2093-812E-439F-B8D7-6913548F567F}"/>
              </a:ext>
            </a:extLst>
          </p:cNvPr>
          <p:cNvSpPr>
            <a:spLocks noGrp="1"/>
          </p:cNvSpPr>
          <p:nvPr>
            <p:ph idx="1"/>
          </p:nvPr>
        </p:nvSpPr>
        <p:spPr/>
        <p:txBody>
          <a:bodyPr>
            <a:noAutofit/>
          </a:bodyPr>
          <a:lstStyle/>
          <a:p>
            <a:pPr algn="just"/>
            <a:r>
              <a:rPr lang="ro-RO" sz="4300" dirty="0"/>
              <a:t>Titlul raportului;</a:t>
            </a:r>
            <a:endParaRPr lang="en-GB" sz="4300" dirty="0"/>
          </a:p>
          <a:p>
            <a:pPr algn="just"/>
            <a:r>
              <a:rPr lang="ro-RO" sz="4300" dirty="0"/>
              <a:t>Destinatarul (destinatarii), </a:t>
            </a:r>
            <a:r>
              <a:rPr lang="ro-RO" sz="4300" dirty="0" err="1"/>
              <a:t>aşa</a:t>
            </a:r>
            <a:r>
              <a:rPr lang="ro-RO" sz="4300" dirty="0"/>
              <a:t> cum prevăd termenii misiunii; </a:t>
            </a:r>
            <a:endParaRPr lang="en-US" sz="4300" dirty="0"/>
          </a:p>
          <a:p>
            <a:pPr algn="just"/>
            <a:r>
              <a:rPr lang="ro-RO" sz="4300" dirty="0"/>
              <a:t>O </a:t>
            </a:r>
            <a:r>
              <a:rPr lang="ro-RO" sz="4300" dirty="0" err="1"/>
              <a:t>declaraţie</a:t>
            </a:r>
            <a:r>
              <a:rPr lang="ro-RO" sz="4300" dirty="0"/>
              <a:t> că practicianul a compilat </a:t>
            </a:r>
            <a:r>
              <a:rPr lang="ro-RO" sz="4300" dirty="0" err="1"/>
              <a:t>informaţiile</a:t>
            </a:r>
            <a:r>
              <a:rPr lang="ro-RO" sz="4300" dirty="0"/>
              <a:t> financiare pe baza </a:t>
            </a:r>
            <a:r>
              <a:rPr lang="ro-RO" sz="4300" dirty="0" err="1"/>
              <a:t>informaţiilor</a:t>
            </a:r>
            <a:r>
              <a:rPr lang="ro-RO" sz="4300" dirty="0"/>
              <a:t> furnizate de conducere;</a:t>
            </a:r>
            <a:endParaRPr lang="en-GB" sz="4300" dirty="0"/>
          </a:p>
          <a:p>
            <a:pPr algn="just"/>
            <a:r>
              <a:rPr lang="ro-RO" sz="4300" dirty="0"/>
              <a:t>O descriere a </a:t>
            </a:r>
            <a:r>
              <a:rPr lang="ro-RO" sz="4300" dirty="0" err="1"/>
              <a:t>responsabilităţilor</a:t>
            </a:r>
            <a:r>
              <a:rPr lang="ro-RO" sz="4300" dirty="0"/>
              <a:t> conducerii</a:t>
            </a:r>
            <a:r>
              <a:rPr lang="en-US" sz="4300" dirty="0"/>
              <a:t>/</a:t>
            </a:r>
            <a:r>
              <a:rPr lang="ro-RO" sz="4300" dirty="0" err="1"/>
              <a:t>guvernanţ</a:t>
            </a:r>
            <a:r>
              <a:rPr lang="en-US" sz="4300" dirty="0" err="1"/>
              <a:t>ei</a:t>
            </a:r>
            <a:r>
              <a:rPr lang="en-US" sz="4300" dirty="0"/>
              <a:t> </a:t>
            </a:r>
            <a:r>
              <a:rPr lang="en-US" sz="4300" dirty="0" err="1"/>
              <a:t>i</a:t>
            </a:r>
            <a:r>
              <a:rPr lang="ro-RO" sz="4300" dirty="0"/>
              <a:t>n raport cu misiunea de compilare </a:t>
            </a:r>
            <a:r>
              <a:rPr lang="ro-RO" sz="4300" dirty="0" err="1"/>
              <a:t>şi</a:t>
            </a:r>
            <a:r>
              <a:rPr lang="ro-RO" sz="4300" dirty="0"/>
              <a:t> în raport cu </a:t>
            </a:r>
            <a:r>
              <a:rPr lang="ro-RO" sz="4300" dirty="0" err="1"/>
              <a:t>informaţiile</a:t>
            </a:r>
            <a:r>
              <a:rPr lang="ro-RO" sz="4300" dirty="0"/>
              <a:t> financiare;</a:t>
            </a:r>
            <a:endParaRPr lang="en-GB" sz="4300" dirty="0"/>
          </a:p>
          <a:p>
            <a:pPr algn="just"/>
            <a:r>
              <a:rPr lang="ro-RO" sz="4300" dirty="0"/>
              <a:t>Precizarea cadrului de raportare financiară aplicabil </a:t>
            </a:r>
            <a:r>
              <a:rPr lang="ro-RO" sz="4300" dirty="0" err="1"/>
              <a:t>şi</a:t>
            </a:r>
            <a:r>
              <a:rPr lang="ro-RO" sz="4300" dirty="0"/>
              <a:t>, dacă este utilizat un cadru de raportare cu scop special, o descriere sau o trimitere la descrierea acelui cadru de raportare cu scop special din </a:t>
            </a:r>
            <a:r>
              <a:rPr lang="ro-RO" sz="4300" dirty="0" err="1"/>
              <a:t>informaţiile</a:t>
            </a:r>
            <a:r>
              <a:rPr lang="ro-RO" sz="4300" dirty="0"/>
              <a:t> financiare; </a:t>
            </a:r>
            <a:endParaRPr lang="en-US" sz="4300" dirty="0"/>
          </a:p>
        </p:txBody>
      </p:sp>
    </p:spTree>
    <p:extLst>
      <p:ext uri="{BB962C8B-B14F-4D97-AF65-F5344CB8AC3E}">
        <p14:creationId xmlns:p14="http://schemas.microsoft.com/office/powerpoint/2010/main" val="289335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err="1"/>
              <a:t>Bibliografie</a:t>
            </a:r>
            <a:endParaRPr lang="ro-RO" sz="6000" b="1" dirty="0"/>
          </a:p>
        </p:txBody>
      </p:sp>
      <p:sp>
        <p:nvSpPr>
          <p:cNvPr id="3" name="Content Placeholder 2"/>
          <p:cNvSpPr>
            <a:spLocks noGrp="1"/>
          </p:cNvSpPr>
          <p:nvPr>
            <p:ph idx="1"/>
          </p:nvPr>
        </p:nvSpPr>
        <p:spPr/>
        <p:txBody>
          <a:bodyPr>
            <a:normAutofit/>
          </a:bodyPr>
          <a:lstStyle/>
          <a:p>
            <a:pPr algn="just"/>
            <a:r>
              <a:rPr lang="en-US" sz="4000" b="1" dirty="0" err="1"/>
              <a:t>Misiuni</a:t>
            </a:r>
            <a:r>
              <a:rPr lang="en-US" sz="4000" b="1" dirty="0"/>
              <a:t> de </a:t>
            </a:r>
            <a:r>
              <a:rPr lang="en-US" sz="4000" b="1" dirty="0" err="1"/>
              <a:t>asigurare</a:t>
            </a:r>
            <a:r>
              <a:rPr lang="en-US" sz="4000" b="1" dirty="0"/>
              <a:t> </a:t>
            </a:r>
            <a:r>
              <a:rPr lang="en-US" sz="4000" b="1" dirty="0" err="1"/>
              <a:t>şi</a:t>
            </a:r>
            <a:r>
              <a:rPr lang="en-US" sz="4000" b="1" dirty="0"/>
              <a:t> </a:t>
            </a:r>
            <a:r>
              <a:rPr lang="en-US" sz="4000" b="1" dirty="0" err="1"/>
              <a:t>nonasigurare</a:t>
            </a:r>
            <a:r>
              <a:rPr lang="en-US" sz="4000" b="1" dirty="0"/>
              <a:t>, </a:t>
            </a:r>
            <a:r>
              <a:rPr lang="en-US" sz="4000" b="1" dirty="0" err="1"/>
              <a:t>altele</a:t>
            </a:r>
            <a:r>
              <a:rPr lang="en-US" sz="4000" b="1" dirty="0"/>
              <a:t> </a:t>
            </a:r>
            <a:r>
              <a:rPr lang="en-US" sz="4000" b="1" dirty="0" err="1"/>
              <a:t>decȃt</a:t>
            </a:r>
            <a:r>
              <a:rPr lang="en-US" sz="4000" b="1" dirty="0"/>
              <a:t> </a:t>
            </a:r>
            <a:r>
              <a:rPr lang="en-US" sz="4000" b="1" dirty="0" err="1"/>
              <a:t>cele</a:t>
            </a:r>
            <a:r>
              <a:rPr lang="en-US" sz="4000" b="1" dirty="0"/>
              <a:t> de audit </a:t>
            </a:r>
            <a:r>
              <a:rPr lang="en-US" sz="4000" b="1" dirty="0" err="1"/>
              <a:t>financiar</a:t>
            </a:r>
            <a:r>
              <a:rPr lang="en-US" sz="4000" dirty="0"/>
              <a:t>; </a:t>
            </a:r>
            <a:r>
              <a:rPr lang="en-US" sz="4000" dirty="0" err="1"/>
              <a:t>Autori</a:t>
            </a:r>
            <a:r>
              <a:rPr lang="en-US" sz="4000" b="1" dirty="0"/>
              <a:t> </a:t>
            </a:r>
            <a:r>
              <a:rPr lang="en-US" sz="4000" i="1" dirty="0"/>
              <a:t>Mirela Paunescu </a:t>
            </a:r>
            <a:r>
              <a:rPr lang="en-US" sz="4000" i="1" dirty="0" err="1"/>
              <a:t>si</a:t>
            </a:r>
            <a:r>
              <a:rPr lang="en-US" sz="4000" i="1" dirty="0"/>
              <a:t> Gabriel Radu</a:t>
            </a:r>
            <a:r>
              <a:rPr lang="en-US" sz="4000" dirty="0"/>
              <a:t>, </a:t>
            </a:r>
            <a:r>
              <a:rPr lang="en-US" sz="4000" b="1" dirty="0" err="1"/>
              <a:t>Editura</a:t>
            </a:r>
            <a:r>
              <a:rPr lang="en-US" sz="4000" b="1" dirty="0"/>
              <a:t> CECCAR</a:t>
            </a:r>
            <a:r>
              <a:rPr lang="en-US" sz="4000" dirty="0"/>
              <a:t>, </a:t>
            </a:r>
            <a:r>
              <a:rPr lang="en-US" sz="4000" b="1" dirty="0"/>
              <a:t>2024</a:t>
            </a:r>
            <a:endParaRPr lang="en-US" sz="4000" dirty="0"/>
          </a:p>
          <a:p>
            <a:pPr algn="just"/>
            <a:r>
              <a:rPr lang="en-US" sz="4000" dirty="0" err="1"/>
              <a:t>Standardele</a:t>
            </a:r>
            <a:r>
              <a:rPr lang="en-US" sz="4000" dirty="0"/>
              <a:t> </a:t>
            </a:r>
            <a:r>
              <a:rPr lang="en-US" sz="4000" dirty="0" err="1"/>
              <a:t>emise</a:t>
            </a:r>
            <a:r>
              <a:rPr lang="en-US" sz="4000" dirty="0"/>
              <a:t> de IAASB (IFAC) – ISRS 4400, ISRS 4410, ISAE 3000, ISRE 2410</a:t>
            </a:r>
          </a:p>
          <a:p>
            <a:pPr algn="just"/>
            <a:r>
              <a:rPr lang="ro-RO" sz="4000" dirty="0">
                <a:hlinkClick r:id="rId2"/>
              </a:rPr>
              <a:t>http://ceccar.ro/ro/wp-content/uploads/2020/01/Ghid-privind-misiunile-de-compilare.pdf</a:t>
            </a:r>
            <a:endParaRPr lang="en-GB" sz="4000" dirty="0"/>
          </a:p>
          <a:p>
            <a:pPr algn="just"/>
            <a:r>
              <a:rPr lang="en-US" sz="4000" dirty="0"/>
              <a:t>https://ceccar.ro/ro/wp-content/uploads/2020/09/IFAC-SMP-Guide-to-Review-Engagements_RO.pdf</a:t>
            </a:r>
          </a:p>
          <a:p>
            <a:pPr algn="just"/>
            <a:r>
              <a:rPr lang="en-US" sz="4000" dirty="0"/>
              <a:t>https://ceccar.ro/ro/wp-content/uploads/2024/01/2023-IESBA-Handbook_English-RO.pdf</a:t>
            </a:r>
          </a:p>
        </p:txBody>
      </p:sp>
    </p:spTree>
    <p:extLst>
      <p:ext uri="{BB962C8B-B14F-4D97-AF65-F5344CB8AC3E}">
        <p14:creationId xmlns:p14="http://schemas.microsoft.com/office/powerpoint/2010/main" val="150230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4300" b="1" dirty="0"/>
              <a:t>Raportul practicianului</a:t>
            </a:r>
            <a:r>
              <a:rPr lang="en-US" sz="4300" b="1" dirty="0"/>
              <a:t> 3</a:t>
            </a:r>
            <a:endParaRPr lang="ro-RO" sz="4300" dirty="0"/>
          </a:p>
        </p:txBody>
      </p:sp>
      <p:sp>
        <p:nvSpPr>
          <p:cNvPr id="3" name="Content Placeholder 2"/>
          <p:cNvSpPr>
            <a:spLocks noGrp="1"/>
          </p:cNvSpPr>
          <p:nvPr>
            <p:ph idx="1"/>
          </p:nvPr>
        </p:nvSpPr>
        <p:spPr>
          <a:xfrm>
            <a:off x="457200" y="1600200"/>
            <a:ext cx="17449800" cy="7505700"/>
          </a:xfrm>
        </p:spPr>
        <p:txBody>
          <a:bodyPr>
            <a:normAutofit fontScale="92500" lnSpcReduction="10000"/>
          </a:bodyPr>
          <a:lstStyle/>
          <a:p>
            <a:pPr algn="just"/>
            <a:r>
              <a:rPr lang="ro-RO" sz="3600" dirty="0"/>
              <a:t>Precizarea </a:t>
            </a:r>
            <a:r>
              <a:rPr lang="ro-RO" sz="3600" dirty="0" err="1"/>
              <a:t>informaţiilor</a:t>
            </a:r>
            <a:r>
              <a:rPr lang="ro-RO" sz="3600" dirty="0"/>
              <a:t> financiare, inclusiv a titlului fiecărui element din </a:t>
            </a:r>
            <a:r>
              <a:rPr lang="ro-RO" sz="3600" dirty="0" err="1"/>
              <a:t>informaţiile</a:t>
            </a:r>
            <a:r>
              <a:rPr lang="ro-RO" sz="3600" dirty="0"/>
              <a:t> financiare, </a:t>
            </a:r>
            <a:r>
              <a:rPr lang="ro-RO" sz="3600" dirty="0" err="1"/>
              <a:t>şi</a:t>
            </a:r>
            <a:r>
              <a:rPr lang="ro-RO" sz="3600" dirty="0"/>
              <a:t> a datei </a:t>
            </a:r>
            <a:r>
              <a:rPr lang="ro-RO" sz="3600" dirty="0" err="1"/>
              <a:t>informaţiilor</a:t>
            </a:r>
            <a:r>
              <a:rPr lang="ro-RO" sz="3600" dirty="0"/>
              <a:t> financiare sau perioadei la care se referă acestea; </a:t>
            </a:r>
            <a:endParaRPr lang="en-US" sz="3600" dirty="0"/>
          </a:p>
          <a:p>
            <a:pPr algn="just"/>
            <a:r>
              <a:rPr lang="ro-RO" sz="3600" dirty="0"/>
              <a:t>O descriere a </a:t>
            </a:r>
            <a:r>
              <a:rPr lang="ro-RO" sz="3600" dirty="0" err="1"/>
              <a:t>responsabilităţilor</a:t>
            </a:r>
            <a:r>
              <a:rPr lang="ro-RO" sz="3600" dirty="0"/>
              <a:t> practicianului cu privire la compilarea </a:t>
            </a:r>
            <a:r>
              <a:rPr lang="ro-RO" sz="3600" dirty="0" err="1"/>
              <a:t>informaţiilor</a:t>
            </a:r>
            <a:r>
              <a:rPr lang="ro-RO" sz="3600" dirty="0"/>
              <a:t> financiare, inclusiv a faptului că misiunea a fost efectuată în conformitate ISRS</a:t>
            </a:r>
            <a:r>
              <a:rPr lang="en-US" sz="3600" dirty="0"/>
              <a:t> 4410</a:t>
            </a:r>
            <a:r>
              <a:rPr lang="ro-RO" sz="3600" dirty="0"/>
              <a:t>, </a:t>
            </a:r>
            <a:r>
              <a:rPr lang="ro-RO" sz="3600" dirty="0" err="1"/>
              <a:t>şi</a:t>
            </a:r>
            <a:r>
              <a:rPr lang="ro-RO" sz="3600" dirty="0"/>
              <a:t> a </a:t>
            </a:r>
            <a:r>
              <a:rPr lang="ro-RO" sz="3600" dirty="0" err="1"/>
              <a:t>conformităţii</a:t>
            </a:r>
            <a:r>
              <a:rPr lang="ro-RO" sz="3600" dirty="0"/>
              <a:t> practicianului cu </a:t>
            </a:r>
            <a:r>
              <a:rPr lang="ro-RO" sz="3600" dirty="0" err="1"/>
              <a:t>cerinţele</a:t>
            </a:r>
            <a:r>
              <a:rPr lang="ro-RO" sz="3600" dirty="0"/>
              <a:t> etice relevante;</a:t>
            </a:r>
            <a:endParaRPr lang="en-US" sz="3600" dirty="0"/>
          </a:p>
          <a:p>
            <a:pPr algn="just"/>
            <a:r>
              <a:rPr lang="ro-RO" sz="3600" dirty="0"/>
              <a:t>O descriere a ceea ce prevede o misiune de compilare; </a:t>
            </a:r>
            <a:endParaRPr lang="en-US" sz="3600" dirty="0"/>
          </a:p>
          <a:p>
            <a:pPr marL="186565" indent="-186565" algn="just">
              <a:lnSpc>
                <a:spcPct val="120000"/>
              </a:lnSpc>
              <a:spcBef>
                <a:spcPts val="0"/>
              </a:spcBef>
            </a:pPr>
            <a:r>
              <a:rPr lang="en-US" sz="3600" dirty="0"/>
              <a:t>    </a:t>
            </a:r>
            <a:r>
              <a:rPr lang="ro-RO" sz="3600" dirty="0" err="1"/>
              <a:t>Explicaţii</a:t>
            </a:r>
            <a:r>
              <a:rPr lang="ro-RO" sz="3600" dirty="0"/>
              <a:t> că:</a:t>
            </a:r>
            <a:endParaRPr lang="en-GB" sz="3600" dirty="0"/>
          </a:p>
          <a:p>
            <a:pPr marL="982249" lvl="2" indent="-259914" algn="just">
              <a:lnSpc>
                <a:spcPct val="120000"/>
              </a:lnSpc>
              <a:spcBef>
                <a:spcPts val="0"/>
              </a:spcBef>
              <a:buNone/>
            </a:pPr>
            <a:r>
              <a:rPr lang="ro-RO" sz="3600" dirty="0"/>
              <a:t>(i) </a:t>
            </a:r>
            <a:r>
              <a:rPr lang="ro-RO" sz="3600" dirty="0">
                <a:solidFill>
                  <a:srgbClr val="FF0000"/>
                </a:solidFill>
              </a:rPr>
              <a:t>Deoarece o misiune de compilare nu este </a:t>
            </a:r>
            <a:r>
              <a:rPr lang="en-US" sz="3600" dirty="0" err="1">
                <a:solidFill>
                  <a:srgbClr val="FF0000"/>
                </a:solidFill>
              </a:rPr>
              <a:t>una</a:t>
            </a:r>
            <a:r>
              <a:rPr lang="en-US" sz="3600" dirty="0">
                <a:solidFill>
                  <a:srgbClr val="FF0000"/>
                </a:solidFill>
              </a:rPr>
              <a:t> </a:t>
            </a:r>
            <a:r>
              <a:rPr lang="ro-RO" sz="3600" dirty="0">
                <a:solidFill>
                  <a:srgbClr val="FF0000"/>
                </a:solidFill>
              </a:rPr>
              <a:t>de asigurare, practicianului nu i se solicită să verifice </a:t>
            </a:r>
            <a:r>
              <a:rPr lang="ro-RO" sz="3600" dirty="0" err="1">
                <a:solidFill>
                  <a:srgbClr val="FF0000"/>
                </a:solidFill>
              </a:rPr>
              <a:t>acurateţea</a:t>
            </a:r>
            <a:r>
              <a:rPr lang="ro-RO" sz="3600" dirty="0">
                <a:solidFill>
                  <a:srgbClr val="FF0000"/>
                </a:solidFill>
              </a:rPr>
              <a:t> sau exhaustivitatea </a:t>
            </a:r>
            <a:r>
              <a:rPr lang="ro-RO" sz="3600" dirty="0" err="1">
                <a:solidFill>
                  <a:srgbClr val="FF0000"/>
                </a:solidFill>
              </a:rPr>
              <a:t>informaţiilor</a:t>
            </a:r>
            <a:r>
              <a:rPr lang="ro-RO" sz="3600" dirty="0">
                <a:solidFill>
                  <a:srgbClr val="FF0000"/>
                </a:solidFill>
              </a:rPr>
              <a:t> furnizate de conducere, în contextul compilării; </a:t>
            </a:r>
            <a:r>
              <a:rPr lang="ro-RO" sz="3600" dirty="0" err="1">
                <a:solidFill>
                  <a:srgbClr val="FF0000"/>
                </a:solidFill>
              </a:rPr>
              <a:t>şi</a:t>
            </a:r>
            <a:endParaRPr lang="en-GB" sz="3600" dirty="0">
              <a:solidFill>
                <a:srgbClr val="FF0000"/>
              </a:solidFill>
            </a:endParaRPr>
          </a:p>
          <a:p>
            <a:pPr marL="982249" lvl="2" indent="-259914" algn="just">
              <a:lnSpc>
                <a:spcPct val="120000"/>
              </a:lnSpc>
              <a:spcBef>
                <a:spcPts val="0"/>
              </a:spcBef>
              <a:buNone/>
            </a:pPr>
            <a:r>
              <a:rPr lang="ro-RO" sz="3600" dirty="0"/>
              <a:t>(ii)</a:t>
            </a:r>
            <a:r>
              <a:rPr lang="en-US" sz="3600" dirty="0"/>
              <a:t> </a:t>
            </a:r>
            <a:r>
              <a:rPr lang="ro-RO" sz="3600" dirty="0"/>
              <a:t>În </a:t>
            </a:r>
            <a:r>
              <a:rPr lang="ro-RO" sz="3600" dirty="0" err="1"/>
              <a:t>consecinţă</a:t>
            </a:r>
            <a:r>
              <a:rPr lang="ro-RO" sz="3600" dirty="0"/>
              <a:t>, practicianul nu exprimă o opinie de audit sau o concluzie de revizuire cu privire la măsura în care </a:t>
            </a:r>
            <a:r>
              <a:rPr lang="ro-RO" sz="3600" dirty="0" err="1"/>
              <a:t>informaţiile</a:t>
            </a:r>
            <a:r>
              <a:rPr lang="ro-RO" sz="3600" dirty="0"/>
              <a:t> financiare sunt întocmite în conformitate cu cadrul de raportare financiară aplicabil.</a:t>
            </a:r>
            <a:endParaRPr lang="en-GB" sz="3600" dirty="0"/>
          </a:p>
          <a:p>
            <a:endParaRPr lang="ro-RO" dirty="0"/>
          </a:p>
        </p:txBody>
      </p:sp>
    </p:spTree>
    <p:extLst>
      <p:ext uri="{BB962C8B-B14F-4D97-AF65-F5344CB8AC3E}">
        <p14:creationId xmlns:p14="http://schemas.microsoft.com/office/powerpoint/2010/main" val="3629899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BAC5-4243-4ED2-8BAA-37AC29553071}"/>
              </a:ext>
            </a:extLst>
          </p:cNvPr>
          <p:cNvSpPr>
            <a:spLocks noGrp="1"/>
          </p:cNvSpPr>
          <p:nvPr>
            <p:ph type="title"/>
          </p:nvPr>
        </p:nvSpPr>
        <p:spPr/>
        <p:txBody>
          <a:bodyPr>
            <a:normAutofit/>
          </a:bodyPr>
          <a:lstStyle/>
          <a:p>
            <a:r>
              <a:rPr lang="ro-RO" sz="3900" b="1" dirty="0"/>
              <a:t>Raportul practicianului</a:t>
            </a:r>
            <a:r>
              <a:rPr lang="en-US" sz="3900" b="1" dirty="0"/>
              <a:t> 4</a:t>
            </a:r>
            <a:endParaRPr lang="en-GB" sz="3900" dirty="0"/>
          </a:p>
        </p:txBody>
      </p:sp>
      <p:sp>
        <p:nvSpPr>
          <p:cNvPr id="3" name="Content Placeholder 2">
            <a:extLst>
              <a:ext uri="{FF2B5EF4-FFF2-40B4-BE49-F238E27FC236}">
                <a16:creationId xmlns:a16="http://schemas.microsoft.com/office/drawing/2014/main" id="{1C7A4389-C67D-4E1D-AF54-1CA1C50F9071}"/>
              </a:ext>
            </a:extLst>
          </p:cNvPr>
          <p:cNvSpPr>
            <a:spLocks noGrp="1"/>
          </p:cNvSpPr>
          <p:nvPr>
            <p:ph idx="1"/>
          </p:nvPr>
        </p:nvSpPr>
        <p:spPr/>
        <p:txBody>
          <a:bodyPr>
            <a:noAutofit/>
          </a:bodyPr>
          <a:lstStyle/>
          <a:p>
            <a:pPr marL="186565" indent="-186565" algn="just">
              <a:lnSpc>
                <a:spcPct val="120000"/>
              </a:lnSpc>
              <a:spcBef>
                <a:spcPts val="0"/>
              </a:spcBef>
            </a:pPr>
            <a:r>
              <a:rPr lang="ro-RO" sz="3600" dirty="0"/>
              <a:t>Dacă </a:t>
            </a:r>
            <a:r>
              <a:rPr lang="ro-RO" sz="3600" dirty="0" err="1"/>
              <a:t>informaţiile</a:t>
            </a:r>
            <a:r>
              <a:rPr lang="ro-RO" sz="3600" dirty="0"/>
              <a:t> financiare sunt întocmite pe baza unui cadru de raportare cu scop special, un paragraf de </a:t>
            </a:r>
            <a:r>
              <a:rPr lang="ro-RO" sz="3600" dirty="0" err="1"/>
              <a:t>explicaţii</a:t>
            </a:r>
            <a:r>
              <a:rPr lang="ro-RO" sz="3600" dirty="0"/>
              <a:t>, care:</a:t>
            </a:r>
            <a:endParaRPr lang="en-US" sz="3600" dirty="0"/>
          </a:p>
          <a:p>
            <a:pPr marL="722339" lvl="2" indent="-186565" algn="just">
              <a:lnSpc>
                <a:spcPct val="120000"/>
              </a:lnSpc>
              <a:spcBef>
                <a:spcPts val="0"/>
              </a:spcBef>
              <a:buFont typeface="Wingdings" pitchFamily="2" charset="2"/>
              <a:buChar char="ü"/>
            </a:pPr>
            <a:r>
              <a:rPr lang="ro-RO" sz="3600" dirty="0"/>
              <a:t>Descrie scopul pentru care sunt întocmite </a:t>
            </a:r>
            <a:r>
              <a:rPr lang="ro-RO" sz="3600" dirty="0" err="1"/>
              <a:t>informaţiile</a:t>
            </a:r>
            <a:r>
              <a:rPr lang="ro-RO" sz="3600" dirty="0"/>
              <a:t> financiare </a:t>
            </a:r>
            <a:r>
              <a:rPr lang="ro-RO" sz="3600" dirty="0" err="1"/>
              <a:t>şi</a:t>
            </a:r>
            <a:r>
              <a:rPr lang="ro-RO" sz="3600" dirty="0"/>
              <a:t>, dacă este cazul, utilizatorii </a:t>
            </a:r>
            <a:r>
              <a:rPr lang="ro-RO" sz="3600" dirty="0" err="1"/>
              <a:t>vizaţi</a:t>
            </a:r>
            <a:r>
              <a:rPr lang="ro-RO" sz="3600" dirty="0"/>
              <a:t>, sau </a:t>
            </a:r>
            <a:r>
              <a:rPr lang="ro-RO" sz="3600" dirty="0" err="1"/>
              <a:t>conţine</a:t>
            </a:r>
            <a:r>
              <a:rPr lang="ro-RO" sz="3600" dirty="0"/>
              <a:t> o trimitere la o notă din </a:t>
            </a:r>
            <a:r>
              <a:rPr lang="ro-RO" sz="3600" dirty="0" err="1"/>
              <a:t>informaţiile</a:t>
            </a:r>
            <a:r>
              <a:rPr lang="ro-RO" sz="3600" dirty="0"/>
              <a:t> financiare care prezintă aceste </a:t>
            </a:r>
            <a:r>
              <a:rPr lang="ro-RO" sz="3600" dirty="0" err="1"/>
              <a:t>informaţii</a:t>
            </a:r>
            <a:r>
              <a:rPr lang="ro-RO" sz="3600" dirty="0"/>
              <a:t>; </a:t>
            </a:r>
            <a:r>
              <a:rPr lang="ro-RO" sz="3600" dirty="0" err="1"/>
              <a:t>şi</a:t>
            </a:r>
            <a:r>
              <a:rPr lang="ro-RO" sz="3600" dirty="0"/>
              <a:t> </a:t>
            </a:r>
            <a:endParaRPr lang="en-GB" sz="3600" dirty="0"/>
          </a:p>
          <a:p>
            <a:pPr marL="722339" lvl="2" indent="-186565" algn="just">
              <a:lnSpc>
                <a:spcPct val="120000"/>
              </a:lnSpc>
              <a:spcBef>
                <a:spcPts val="0"/>
              </a:spcBef>
              <a:buFont typeface="Wingdings" pitchFamily="2" charset="2"/>
              <a:buChar char="ü"/>
            </a:pPr>
            <a:r>
              <a:rPr lang="ro-RO" sz="3600" dirty="0"/>
              <a:t> Atrage atenţia cititorilor raportului cu privire la faptul că informaţiile sunt întocmite în conformitate cu un cadru de raportare cu scop special şi, în consecinţă, este posibil ca informaţiile să nu fie adecvate în alte scopuri;</a:t>
            </a:r>
            <a:endParaRPr lang="en-GB" sz="3600" dirty="0"/>
          </a:p>
          <a:p>
            <a:pPr marL="186565" indent="-186565" algn="just">
              <a:lnSpc>
                <a:spcPct val="120000"/>
              </a:lnSpc>
              <a:spcBef>
                <a:spcPts val="0"/>
              </a:spcBef>
            </a:pPr>
            <a:r>
              <a:rPr lang="ro-RO" sz="3600" dirty="0"/>
              <a:t>Data raportului practicianului;</a:t>
            </a:r>
            <a:endParaRPr lang="en-GB" sz="3600" dirty="0"/>
          </a:p>
          <a:p>
            <a:pPr marL="186565" indent="-186565" algn="just">
              <a:lnSpc>
                <a:spcPct val="120000"/>
              </a:lnSpc>
              <a:spcBef>
                <a:spcPts val="0"/>
              </a:spcBef>
            </a:pPr>
            <a:r>
              <a:rPr lang="ro-RO" sz="3600" dirty="0"/>
              <a:t>Semnătura practicianului; </a:t>
            </a:r>
            <a:r>
              <a:rPr lang="ro-RO" sz="3600" dirty="0" err="1"/>
              <a:t>şi</a:t>
            </a:r>
            <a:endParaRPr lang="en-GB" sz="3600" dirty="0"/>
          </a:p>
          <a:p>
            <a:pPr marL="186565" indent="-186565" algn="just">
              <a:lnSpc>
                <a:spcPct val="120000"/>
              </a:lnSpc>
              <a:spcBef>
                <a:spcPts val="0"/>
              </a:spcBef>
            </a:pPr>
            <a:r>
              <a:rPr lang="ro-RO" sz="3600" dirty="0"/>
              <a:t>Adresa practicianului.</a:t>
            </a:r>
            <a:endParaRPr lang="en-GB" sz="3600" dirty="0"/>
          </a:p>
        </p:txBody>
      </p:sp>
      <p:pic>
        <p:nvPicPr>
          <p:cNvPr id="5" name="Picture 4"/>
          <p:cNvPicPr>
            <a:picLocks noChangeAspect="1"/>
          </p:cNvPicPr>
          <p:nvPr/>
        </p:nvPicPr>
        <p:blipFill>
          <a:blip r:embed="rId2" cstate="print"/>
          <a:stretch>
            <a:fillRect/>
          </a:stretch>
        </p:blipFill>
        <p:spPr>
          <a:xfrm>
            <a:off x="12801818" y="6579393"/>
            <a:ext cx="3186112" cy="2421732"/>
          </a:xfrm>
          <a:prstGeom prst="rect">
            <a:avLst/>
          </a:prstGeom>
        </p:spPr>
      </p:pic>
    </p:spTree>
    <p:extLst>
      <p:ext uri="{BB962C8B-B14F-4D97-AF65-F5344CB8AC3E}">
        <p14:creationId xmlns:p14="http://schemas.microsoft.com/office/powerpoint/2010/main" val="3214767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D6B21A-85ED-4316-B3C3-8973EC07D9F2}"/>
              </a:ext>
            </a:extLst>
          </p:cNvPr>
          <p:cNvPicPr>
            <a:picLocks noChangeAspect="1"/>
          </p:cNvPicPr>
          <p:nvPr/>
        </p:nvPicPr>
        <p:blipFill rotWithShape="1">
          <a:blip r:embed="rId2" cstate="print"/>
          <a:srcRect t="529" r="1" b="18618"/>
          <a:stretch/>
        </p:blipFill>
        <p:spPr>
          <a:xfrm>
            <a:off x="11125200" y="2857500"/>
            <a:ext cx="6273994" cy="5786438"/>
          </a:xfrm>
          <a:prstGeom prst="rect">
            <a:avLst/>
          </a:prstGeom>
        </p:spPr>
      </p:pic>
      <p:sp>
        <p:nvSpPr>
          <p:cNvPr id="2" name="Title 1">
            <a:extLst>
              <a:ext uri="{FF2B5EF4-FFF2-40B4-BE49-F238E27FC236}">
                <a16:creationId xmlns:a16="http://schemas.microsoft.com/office/drawing/2014/main" id="{C993D521-BC36-4CBE-B246-DF19F2FC004C}"/>
              </a:ext>
            </a:extLst>
          </p:cNvPr>
          <p:cNvSpPr>
            <a:spLocks noGrp="1"/>
          </p:cNvSpPr>
          <p:nvPr>
            <p:ph type="title"/>
          </p:nvPr>
        </p:nvSpPr>
        <p:spPr/>
        <p:txBody>
          <a:bodyPr vert="horz" wrap="square" lIns="91846" tIns="45925" rIns="91846" bIns="45925" numCol="1" rtlCol="0" anchor="b" anchorCtr="0" compatLnSpc="1">
            <a:prstTxWarp prst="textNoShape">
              <a:avLst/>
            </a:prstTxWarp>
            <a:normAutofit/>
          </a:bodyPr>
          <a:lstStyle/>
          <a:p>
            <a:r>
              <a:rPr lang="en-US" b="1" cap="all" spc="202" dirty="0" err="1">
                <a:solidFill>
                  <a:schemeClr val="tx1">
                    <a:lumMod val="95000"/>
                    <a:lumOff val="5000"/>
                  </a:schemeClr>
                </a:solidFill>
              </a:rPr>
              <a:t>Exemplu</a:t>
            </a:r>
            <a:endParaRPr lang="en-US" b="1" cap="all" spc="202"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D73AFFBD-19D2-4DE4-8D00-44E4D5EF7D9B}"/>
              </a:ext>
            </a:extLst>
          </p:cNvPr>
          <p:cNvSpPr>
            <a:spLocks noGrp="1"/>
          </p:cNvSpPr>
          <p:nvPr>
            <p:ph idx="1"/>
          </p:nvPr>
        </p:nvSpPr>
        <p:spPr>
          <a:xfrm>
            <a:off x="457200" y="1600200"/>
            <a:ext cx="10591800" cy="7116485"/>
          </a:xfrm>
        </p:spPr>
        <p:txBody>
          <a:bodyPr vert="horz" wrap="square" lIns="91846" tIns="45925" rIns="91846" bIns="45925" numCol="1" rtlCol="0" anchor="t" anchorCtr="0" compatLnSpc="1">
            <a:prstTxWarp prst="textNoShape">
              <a:avLst/>
            </a:prstTxWarp>
            <a:noAutofit/>
          </a:bodyPr>
          <a:lstStyle/>
          <a:p>
            <a:pPr marL="0" indent="0">
              <a:spcBef>
                <a:spcPts val="0"/>
              </a:spcBef>
              <a:buNone/>
            </a:pPr>
            <a:r>
              <a:rPr lang="en-US" sz="4000" b="1" dirty="0">
                <a:solidFill>
                  <a:schemeClr val="tx1">
                    <a:lumMod val="95000"/>
                    <a:lumOff val="5000"/>
                  </a:schemeClr>
                </a:solidFill>
                <a:hlinkClick r:id="rId3" action="ppaction://hlinkfile"/>
              </a:rPr>
              <a:t>Click </a:t>
            </a:r>
            <a:r>
              <a:rPr lang="en-US" sz="4000" b="1" dirty="0" err="1">
                <a:solidFill>
                  <a:schemeClr val="tx1">
                    <a:lumMod val="95000"/>
                    <a:lumOff val="5000"/>
                  </a:schemeClr>
                </a:solidFill>
                <a:hlinkClick r:id="rId3" action="ppaction://hlinkfile"/>
              </a:rPr>
              <a:t>aici</a:t>
            </a:r>
            <a:endParaRPr lang="en-US" sz="4000" b="1" dirty="0">
              <a:solidFill>
                <a:schemeClr val="tx1">
                  <a:lumMod val="95000"/>
                  <a:lumOff val="5000"/>
                </a:schemeClr>
              </a:solidFill>
            </a:endParaRPr>
          </a:p>
          <a:p>
            <a:pPr marL="0" indent="0">
              <a:spcBef>
                <a:spcPts val="0"/>
              </a:spcBef>
              <a:buNone/>
            </a:pPr>
            <a:endParaRPr lang="en-US" sz="4000" b="1" dirty="0">
              <a:solidFill>
                <a:schemeClr val="tx1">
                  <a:lumMod val="95000"/>
                  <a:lumOff val="5000"/>
                </a:schemeClr>
              </a:solidFill>
            </a:endParaRPr>
          </a:p>
          <a:p>
            <a:pPr marL="0" indent="0">
              <a:spcBef>
                <a:spcPts val="0"/>
              </a:spcBef>
              <a:buNone/>
            </a:pPr>
            <a:r>
              <a:rPr lang="en-US" sz="4000" b="1" dirty="0" err="1">
                <a:solidFill>
                  <a:schemeClr val="tx1">
                    <a:lumMod val="95000"/>
                    <a:lumOff val="5000"/>
                  </a:schemeClr>
                </a:solidFill>
              </a:rPr>
              <a:t>Cartea</a:t>
            </a:r>
            <a:r>
              <a:rPr lang="en-US" sz="4000" b="1" dirty="0">
                <a:solidFill>
                  <a:schemeClr val="tx1">
                    <a:lumMod val="95000"/>
                    <a:lumOff val="5000"/>
                  </a:schemeClr>
                </a:solidFill>
              </a:rPr>
              <a:t> </a:t>
            </a:r>
            <a:r>
              <a:rPr lang="en-US" sz="4000" b="1" dirty="0" err="1">
                <a:solidFill>
                  <a:schemeClr val="tx1">
                    <a:lumMod val="95000"/>
                    <a:lumOff val="5000"/>
                  </a:schemeClr>
                </a:solidFill>
              </a:rPr>
              <a:t>recomandata</a:t>
            </a:r>
            <a:r>
              <a:rPr lang="en-US" sz="4000" b="1" dirty="0">
                <a:solidFill>
                  <a:schemeClr val="tx1">
                    <a:lumMod val="95000"/>
                    <a:lumOff val="5000"/>
                  </a:schemeClr>
                </a:solidFill>
              </a:rPr>
              <a:t> – </a:t>
            </a:r>
            <a:r>
              <a:rPr lang="en-US" sz="4000" b="1" dirty="0" err="1">
                <a:solidFill>
                  <a:schemeClr val="tx1">
                    <a:lumMod val="95000"/>
                    <a:lumOff val="5000"/>
                  </a:schemeClr>
                </a:solidFill>
              </a:rPr>
              <a:t>exemplul</a:t>
            </a:r>
            <a:r>
              <a:rPr lang="en-US" sz="4000" b="1" dirty="0">
                <a:solidFill>
                  <a:schemeClr val="tx1">
                    <a:lumMod val="95000"/>
                    <a:lumOff val="5000"/>
                  </a:schemeClr>
                </a:solidFill>
              </a:rPr>
              <a:t> cu </a:t>
            </a:r>
            <a:r>
              <a:rPr lang="en-US" sz="4000" b="1" dirty="0" err="1">
                <a:solidFill>
                  <a:schemeClr val="tx1">
                    <a:lumMod val="95000"/>
                    <a:lumOff val="5000"/>
                  </a:schemeClr>
                </a:solidFill>
              </a:rPr>
              <a:t>misiunea</a:t>
            </a:r>
            <a:r>
              <a:rPr lang="en-US" sz="4000" b="1" dirty="0">
                <a:solidFill>
                  <a:schemeClr val="tx1">
                    <a:lumMod val="95000"/>
                    <a:lumOff val="5000"/>
                  </a:schemeClr>
                </a:solidFill>
              </a:rPr>
              <a:t> de </a:t>
            </a:r>
            <a:r>
              <a:rPr lang="en-US" sz="4000" b="1" dirty="0" err="1">
                <a:solidFill>
                  <a:schemeClr val="tx1">
                    <a:lumMod val="95000"/>
                    <a:lumOff val="5000"/>
                  </a:schemeClr>
                </a:solidFill>
              </a:rPr>
              <a:t>compilare</a:t>
            </a:r>
            <a:endParaRPr lang="en-US" sz="4000" b="1" dirty="0">
              <a:solidFill>
                <a:schemeClr val="tx1">
                  <a:lumMod val="95000"/>
                  <a:lumOff val="5000"/>
                </a:schemeClr>
              </a:solidFill>
            </a:endParaRPr>
          </a:p>
        </p:txBody>
      </p:sp>
    </p:spTree>
    <p:extLst>
      <p:ext uri="{BB962C8B-B14F-4D97-AF65-F5344CB8AC3E}">
        <p14:creationId xmlns:p14="http://schemas.microsoft.com/office/powerpoint/2010/main" val="1970635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DAD7-68F6-46BB-D207-D15D7AA0E7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2BF0FF-17FC-6C19-F2F9-6BE3741ABCED}"/>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id="{E9E241DB-0352-1CCE-5759-797F80558B36}"/>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5EBCE35C-5A9C-0DC4-4562-9B870FC07FD8}"/>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6F10C829-CAEB-C9B3-2175-AC05C46BBDF8}"/>
              </a:ext>
            </a:extLst>
          </p:cNvPr>
          <p:cNvSpPr txBox="1"/>
          <p:nvPr/>
        </p:nvSpPr>
        <p:spPr>
          <a:xfrm>
            <a:off x="685800" y="2324100"/>
            <a:ext cx="10198751" cy="4768998"/>
          </a:xfrm>
          <a:prstGeom prst="rect">
            <a:avLst/>
          </a:prstGeom>
        </p:spPr>
        <p:txBody>
          <a:bodyPr lIns="0" tIns="0" rIns="0" bIns="0" rtlCol="0" anchor="t">
            <a:spAutoFit/>
          </a:bodyPr>
          <a:lstStyle/>
          <a:p>
            <a:pPr>
              <a:lnSpc>
                <a:spcPts val="9637"/>
              </a:lnSpc>
            </a:pPr>
            <a:r>
              <a:rPr lang="ro-RO" sz="4500" b="1" cap="all" dirty="0">
                <a:solidFill>
                  <a:prstClr val="black"/>
                </a:solidFill>
                <a:ea typeface="+mj-ea"/>
                <a:cs typeface="+mj-cs"/>
              </a:rPr>
              <a:t>Standardul profesional nr. 22 - </a:t>
            </a:r>
            <a:r>
              <a:rPr lang="ro-RO" sz="4500" b="1" i="1" cap="all" dirty="0">
                <a:solidFill>
                  <a:prstClr val="black"/>
                </a:solidFill>
                <a:ea typeface="+mj-ea"/>
                <a:cs typeface="+mj-cs"/>
              </a:rPr>
              <a:t>Misiunea de examinare a contabilităţii, întocmirea, semnarea şi prezentarea situaţiilor finanicare</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val="296657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8BEA-F38C-4800-B7AE-21E35FC0AA3B}"/>
              </a:ext>
            </a:extLst>
          </p:cNvPr>
          <p:cNvSpPr>
            <a:spLocks noGrp="1"/>
          </p:cNvSpPr>
          <p:nvPr>
            <p:ph type="title"/>
          </p:nvPr>
        </p:nvSpPr>
        <p:spPr/>
        <p:txBody>
          <a:bodyPr/>
          <a:lstStyle/>
          <a:p>
            <a:r>
              <a:rPr lang="en-US" b="1" dirty="0" err="1"/>
              <a:t>Standardul</a:t>
            </a:r>
            <a:r>
              <a:rPr lang="en-US" b="1" dirty="0"/>
              <a:t> CECCAR</a:t>
            </a:r>
            <a:r>
              <a:rPr lang="ro-RO" b="1" dirty="0"/>
              <a:t> nr. 22:</a:t>
            </a:r>
          </a:p>
        </p:txBody>
      </p:sp>
      <p:sp>
        <p:nvSpPr>
          <p:cNvPr id="3" name="Content Placeholder 2">
            <a:extLst>
              <a:ext uri="{FF2B5EF4-FFF2-40B4-BE49-F238E27FC236}">
                <a16:creationId xmlns:a16="http://schemas.microsoft.com/office/drawing/2014/main" id="{FDD161D2-941C-4464-BEA7-937C7C943CA5}"/>
              </a:ext>
            </a:extLst>
          </p:cNvPr>
          <p:cNvSpPr>
            <a:spLocks noGrp="1"/>
          </p:cNvSpPr>
          <p:nvPr>
            <p:ph idx="1"/>
          </p:nvPr>
        </p:nvSpPr>
        <p:spPr/>
        <p:txBody>
          <a:bodyPr>
            <a:normAutofit/>
          </a:bodyPr>
          <a:lstStyle/>
          <a:p>
            <a:r>
              <a:rPr lang="en-US" sz="4400" dirty="0"/>
              <a:t>CECCAR: </a:t>
            </a:r>
            <a:r>
              <a:rPr lang="ro-RO" sz="4400" dirty="0"/>
              <a:t>Standardul profesional nr. 22 </a:t>
            </a:r>
            <a:r>
              <a:rPr lang="ro-RO" sz="4400" i="1" dirty="0"/>
              <a:t>Misiunea de examinare a contabilităţii, întocmirea, semnarea şi prezentarea situaţiilor finanicare</a:t>
            </a:r>
            <a:endParaRPr lang="en-US" sz="4400" i="1" dirty="0"/>
          </a:p>
          <a:p>
            <a:r>
              <a:rPr lang="ro-RO" sz="4400" dirty="0"/>
              <a:t>Prin Legea contabilităţii, experţilor contabili li s-a încredinţat o nouă misiune:</a:t>
            </a:r>
            <a:r>
              <a:rPr lang="ro-RO" sz="4400" b="1" dirty="0"/>
              <a:t> misiunea de întocmire şi semnare</a:t>
            </a:r>
            <a:r>
              <a:rPr lang="ro-RO" sz="4400" dirty="0"/>
              <a:t> a situaţiilor financiare.</a:t>
            </a:r>
          </a:p>
          <a:p>
            <a:r>
              <a:rPr lang="ro-RO" sz="4400" dirty="0"/>
              <a:t>Misiunea de întocmire şi semnare presupune realizarea de către expertul contabil a două activităţi care nu pot fi disociate: </a:t>
            </a:r>
            <a:r>
              <a:rPr lang="ro-RO" sz="4400" b="1" dirty="0"/>
              <a:t>activitatea de întocmire </a:t>
            </a:r>
            <a:r>
              <a:rPr lang="ro-RO" sz="4400" dirty="0"/>
              <a:t>şi </a:t>
            </a:r>
            <a:r>
              <a:rPr lang="ro-RO" sz="4400" b="1" dirty="0"/>
              <a:t>activitatea de semnare</a:t>
            </a:r>
            <a:r>
              <a:rPr lang="en-US" sz="4400" b="1" dirty="0"/>
              <a:t>.</a:t>
            </a:r>
          </a:p>
          <a:p>
            <a:r>
              <a:rPr lang="en-US" sz="4400" i="1" dirty="0">
                <a:solidFill>
                  <a:srgbClr val="FF0000"/>
                </a:solidFill>
              </a:rPr>
              <a:t>Nota </a:t>
            </a:r>
            <a:r>
              <a:rPr lang="en-US" sz="4400" i="1" dirty="0" err="1">
                <a:solidFill>
                  <a:srgbClr val="FF0000"/>
                </a:solidFill>
              </a:rPr>
              <a:t>autor</a:t>
            </a:r>
            <a:r>
              <a:rPr lang="en-US" sz="4400" i="1" dirty="0">
                <a:solidFill>
                  <a:srgbClr val="FF0000"/>
                </a:solidFill>
              </a:rPr>
              <a:t>: </a:t>
            </a:r>
            <a:r>
              <a:rPr lang="en-US" sz="4400" i="1" dirty="0" err="1">
                <a:solidFill>
                  <a:srgbClr val="FF0000"/>
                </a:solidFill>
              </a:rPr>
              <a:t>prin</a:t>
            </a:r>
            <a:r>
              <a:rPr lang="en-US" sz="4400" i="1" dirty="0">
                <a:solidFill>
                  <a:srgbClr val="FF0000"/>
                </a:solidFill>
              </a:rPr>
              <a:t> “</a:t>
            </a:r>
            <a:r>
              <a:rPr lang="en-US" sz="4400" i="1" dirty="0" err="1">
                <a:solidFill>
                  <a:srgbClr val="FF0000"/>
                </a:solidFill>
              </a:rPr>
              <a:t>semnare</a:t>
            </a:r>
            <a:r>
              <a:rPr lang="en-US" sz="4400" i="1" dirty="0">
                <a:solidFill>
                  <a:srgbClr val="FF0000"/>
                </a:solidFill>
              </a:rPr>
              <a:t>” </a:t>
            </a:r>
            <a:r>
              <a:rPr lang="en-US" sz="4400" i="1" dirty="0" err="1">
                <a:solidFill>
                  <a:srgbClr val="FF0000"/>
                </a:solidFill>
              </a:rPr>
              <a:t>autorul</a:t>
            </a:r>
            <a:r>
              <a:rPr lang="en-US" sz="4400" i="1" dirty="0">
                <a:solidFill>
                  <a:srgbClr val="FF0000"/>
                </a:solidFill>
              </a:rPr>
              <a:t> </a:t>
            </a:r>
            <a:r>
              <a:rPr lang="en-US" sz="4400" i="1" dirty="0" err="1">
                <a:solidFill>
                  <a:srgbClr val="FF0000"/>
                </a:solidFill>
              </a:rPr>
              <a:t>acestei</a:t>
            </a:r>
            <a:r>
              <a:rPr lang="en-US" sz="4400" i="1" dirty="0">
                <a:solidFill>
                  <a:srgbClr val="FF0000"/>
                </a:solidFill>
              </a:rPr>
              <a:t> </a:t>
            </a:r>
            <a:r>
              <a:rPr lang="en-US" sz="4400" i="1" dirty="0" err="1">
                <a:solidFill>
                  <a:srgbClr val="FF0000"/>
                </a:solidFill>
              </a:rPr>
              <a:t>prezentari</a:t>
            </a:r>
            <a:r>
              <a:rPr lang="en-US" sz="4400" i="1" dirty="0">
                <a:solidFill>
                  <a:srgbClr val="FF0000"/>
                </a:solidFill>
              </a:rPr>
              <a:t> </a:t>
            </a:r>
            <a:r>
              <a:rPr lang="en-US" sz="4400" i="1" dirty="0" err="1">
                <a:solidFill>
                  <a:srgbClr val="FF0000"/>
                </a:solidFill>
              </a:rPr>
              <a:t>intelege</a:t>
            </a:r>
            <a:r>
              <a:rPr lang="en-US" sz="4400" i="1" dirty="0">
                <a:solidFill>
                  <a:srgbClr val="FF0000"/>
                </a:solidFill>
              </a:rPr>
              <a:t> “</a:t>
            </a:r>
            <a:r>
              <a:rPr lang="en-US" sz="4400" i="1" dirty="0" err="1">
                <a:solidFill>
                  <a:srgbClr val="FF0000"/>
                </a:solidFill>
              </a:rPr>
              <a:t>asumare</a:t>
            </a:r>
            <a:r>
              <a:rPr lang="en-US" sz="4400" i="1" dirty="0">
                <a:solidFill>
                  <a:srgbClr val="FF0000"/>
                </a:solidFill>
              </a:rPr>
              <a:t>”</a:t>
            </a:r>
            <a:endParaRPr lang="ro-RO" sz="4400" i="1" dirty="0">
              <a:solidFill>
                <a:srgbClr val="FF0000"/>
              </a:solidFill>
            </a:endParaRPr>
          </a:p>
          <a:p>
            <a:endParaRPr lang="ro-RO" altLang="ro-RO" dirty="0"/>
          </a:p>
          <a:p>
            <a:endParaRPr lang="ro-RO" dirty="0"/>
          </a:p>
        </p:txBody>
      </p:sp>
    </p:spTree>
    <p:extLst>
      <p:ext uri="{BB962C8B-B14F-4D97-AF65-F5344CB8AC3E}">
        <p14:creationId xmlns:p14="http://schemas.microsoft.com/office/powerpoint/2010/main" val="1001764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3A8F-6209-4A6C-B01C-858FF26968C8}"/>
              </a:ext>
            </a:extLst>
          </p:cNvPr>
          <p:cNvSpPr>
            <a:spLocks noGrp="1"/>
          </p:cNvSpPr>
          <p:nvPr>
            <p:ph type="title"/>
          </p:nvPr>
        </p:nvSpPr>
        <p:spPr/>
        <p:txBody>
          <a:bodyPr/>
          <a:lstStyle/>
          <a:p>
            <a:r>
              <a:rPr lang="en-US" b="1" dirty="0" err="1"/>
              <a:t>Legea</a:t>
            </a:r>
            <a:r>
              <a:rPr lang="en-US" b="1" dirty="0"/>
              <a:t> 82/1991 </a:t>
            </a:r>
            <a:endParaRPr lang="ro-RO" b="1" dirty="0">
              <a:solidFill>
                <a:srgbClr val="FF0000"/>
              </a:solidFill>
            </a:endParaRPr>
          </a:p>
        </p:txBody>
      </p:sp>
      <p:sp>
        <p:nvSpPr>
          <p:cNvPr id="3" name="Content Placeholder 2">
            <a:extLst>
              <a:ext uri="{FF2B5EF4-FFF2-40B4-BE49-F238E27FC236}">
                <a16:creationId xmlns:a16="http://schemas.microsoft.com/office/drawing/2014/main" id="{598EA5CA-FCEE-4D54-98E5-EC49C7ED797D}"/>
              </a:ext>
            </a:extLst>
          </p:cNvPr>
          <p:cNvSpPr>
            <a:spLocks noGrp="1"/>
          </p:cNvSpPr>
          <p:nvPr>
            <p:ph idx="1"/>
          </p:nvPr>
        </p:nvSpPr>
        <p:spPr/>
        <p:txBody>
          <a:bodyPr>
            <a:normAutofit/>
          </a:bodyPr>
          <a:lstStyle/>
          <a:p>
            <a:r>
              <a:rPr lang="ro-RO" sz="5400" dirty="0"/>
              <a:t>C</a:t>
            </a:r>
            <a:r>
              <a:rPr lang="en-US" sz="5400" dirty="0" err="1"/>
              <a:t>ine</a:t>
            </a:r>
            <a:r>
              <a:rPr lang="en-US" sz="5400" dirty="0"/>
              <a:t> are </a:t>
            </a:r>
            <a:r>
              <a:rPr lang="en-US" sz="5400" dirty="0" err="1"/>
              <a:t>dreptul</a:t>
            </a:r>
            <a:r>
              <a:rPr lang="en-US" sz="5400" dirty="0"/>
              <a:t> </a:t>
            </a:r>
            <a:r>
              <a:rPr lang="en-US" sz="5400" dirty="0" err="1"/>
              <a:t>sa</a:t>
            </a:r>
            <a:r>
              <a:rPr lang="en-US" sz="5400" dirty="0"/>
              <a:t> </a:t>
            </a:r>
            <a:r>
              <a:rPr lang="en-US" sz="5400" dirty="0" err="1"/>
              <a:t>semneze</a:t>
            </a:r>
            <a:r>
              <a:rPr lang="en-US" sz="5400" dirty="0"/>
              <a:t> </a:t>
            </a:r>
            <a:r>
              <a:rPr lang="en-US" sz="5400" dirty="0" err="1"/>
              <a:t>situatiile</a:t>
            </a:r>
            <a:r>
              <a:rPr lang="en-US" sz="5400" dirty="0"/>
              <a:t> </a:t>
            </a:r>
            <a:r>
              <a:rPr lang="en-US" sz="5400" dirty="0" err="1"/>
              <a:t>financiare</a:t>
            </a:r>
            <a:r>
              <a:rPr lang="ro-RO" sz="5400" dirty="0"/>
              <a:t>?</a:t>
            </a:r>
            <a:endParaRPr lang="en-US" sz="5400" dirty="0"/>
          </a:p>
          <a:p>
            <a:endParaRPr lang="en-US" sz="5400" dirty="0"/>
          </a:p>
          <a:p>
            <a:r>
              <a:rPr lang="en-US" sz="5400" b="1" dirty="0" err="1">
                <a:solidFill>
                  <a:srgbClr val="FF0000"/>
                </a:solidFill>
              </a:rPr>
              <a:t>Standardul</a:t>
            </a:r>
            <a:r>
              <a:rPr lang="en-US" sz="5400" b="1" dirty="0">
                <a:solidFill>
                  <a:srgbClr val="FF0000"/>
                </a:solidFill>
              </a:rPr>
              <a:t> 22: </a:t>
            </a:r>
            <a:r>
              <a:rPr lang="ro-RO" sz="5400" dirty="0"/>
              <a:t>Este interzis expertului contabil să contracteze semnarea situaţiilor financiare la a căror întocmire nu a participat potrivit prevederilor prezentului standard</a:t>
            </a:r>
            <a:r>
              <a:rPr lang="en-US" sz="5400" dirty="0"/>
              <a:t>!</a:t>
            </a:r>
            <a:endParaRPr lang="ro-RO" sz="5400" dirty="0"/>
          </a:p>
        </p:txBody>
      </p:sp>
      <p:pic>
        <p:nvPicPr>
          <p:cNvPr id="7" name="Picture 6"/>
          <p:cNvPicPr>
            <a:picLocks noChangeAspect="1"/>
          </p:cNvPicPr>
          <p:nvPr/>
        </p:nvPicPr>
        <p:blipFill>
          <a:blip r:embed="rId2" cstate="print"/>
          <a:stretch>
            <a:fillRect/>
          </a:stretch>
        </p:blipFill>
        <p:spPr>
          <a:xfrm>
            <a:off x="14859000" y="3009900"/>
            <a:ext cx="2494036" cy="1870527"/>
          </a:xfrm>
          <a:prstGeom prst="rect">
            <a:avLst/>
          </a:prstGeom>
        </p:spPr>
      </p:pic>
    </p:spTree>
    <p:extLst>
      <p:ext uri="{BB962C8B-B14F-4D97-AF65-F5344CB8AC3E}">
        <p14:creationId xmlns:p14="http://schemas.microsoft.com/office/powerpoint/2010/main" val="927553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Extras din </a:t>
            </a:r>
            <a:r>
              <a:rPr lang="en-US" sz="3600" b="1" dirty="0" err="1"/>
              <a:t>legea</a:t>
            </a:r>
            <a:r>
              <a:rPr lang="en-US" sz="3600" b="1" dirty="0"/>
              <a:t> 82/1991</a:t>
            </a:r>
            <a:br>
              <a:rPr lang="en-US" sz="3600" b="1" dirty="0"/>
            </a:br>
            <a:r>
              <a:rPr lang="ro-RO" sz="3600" b="1" dirty="0"/>
              <a:t>Capitolul II</a:t>
            </a:r>
            <a:r>
              <a:rPr lang="en-US" sz="3600" b="1" dirty="0"/>
              <a:t> </a:t>
            </a:r>
            <a:r>
              <a:rPr lang="ro-RO" sz="3600" b="1" dirty="0"/>
              <a:t> Organizarea </a:t>
            </a:r>
            <a:r>
              <a:rPr lang="ro-RO" sz="3600" b="1" dirty="0" err="1"/>
              <a:t>şi</a:t>
            </a:r>
            <a:r>
              <a:rPr lang="ro-RO" sz="3600" b="1" dirty="0"/>
              <a:t> conducerea </a:t>
            </a:r>
            <a:r>
              <a:rPr lang="ro-RO" sz="3600" b="1" dirty="0" err="1"/>
              <a:t>contabilităţii</a:t>
            </a:r>
            <a:r>
              <a:rPr lang="ro-RO" sz="3600" b="1" dirty="0"/>
              <a:t> </a:t>
            </a:r>
          </a:p>
        </p:txBody>
      </p:sp>
      <p:sp>
        <p:nvSpPr>
          <p:cNvPr id="3" name="Content Placeholder 2"/>
          <p:cNvSpPr>
            <a:spLocks noGrp="1"/>
          </p:cNvSpPr>
          <p:nvPr>
            <p:ph idx="1"/>
          </p:nvPr>
        </p:nvSpPr>
        <p:spPr/>
        <p:txBody>
          <a:bodyPr>
            <a:noAutofit/>
          </a:bodyPr>
          <a:lstStyle/>
          <a:p>
            <a:pPr marL="0" indent="0">
              <a:buNone/>
            </a:pPr>
            <a:r>
              <a:rPr lang="ro-RO" sz="3000" dirty="0"/>
              <a:t>Articolul 10</a:t>
            </a:r>
            <a:endParaRPr lang="en-US" sz="3000" dirty="0"/>
          </a:p>
          <a:p>
            <a:pPr marL="0" indent="0">
              <a:buNone/>
            </a:pPr>
            <a:r>
              <a:rPr lang="ro-RO" sz="3000" dirty="0"/>
              <a:t>(1) Răspunderea pentru organizarea </a:t>
            </a:r>
            <a:r>
              <a:rPr lang="ro-RO" sz="3000" dirty="0" err="1"/>
              <a:t>şi</a:t>
            </a:r>
            <a:r>
              <a:rPr lang="ro-RO" sz="3000" dirty="0"/>
              <a:t> conducerea </a:t>
            </a:r>
            <a:r>
              <a:rPr lang="ro-RO" sz="3000" dirty="0" err="1"/>
              <a:t>contabilităţii</a:t>
            </a:r>
            <a:r>
              <a:rPr lang="ro-RO" sz="3000" dirty="0"/>
              <a:t> la persoanele prevăzute la art. 1 alin. (1)-(4) </a:t>
            </a:r>
            <a:r>
              <a:rPr lang="ro-RO" sz="3000" b="1" dirty="0"/>
              <a:t>revine administratorului, ordonatorului de credite sau altei persoane care are </a:t>
            </a:r>
            <a:r>
              <a:rPr lang="ro-RO" sz="3000" b="1" dirty="0" err="1"/>
              <a:t>obligaţia</a:t>
            </a:r>
            <a:r>
              <a:rPr lang="ro-RO" sz="3000" b="1" dirty="0"/>
              <a:t> gestionării </a:t>
            </a:r>
            <a:r>
              <a:rPr lang="ro-RO" sz="3000" b="1" dirty="0" err="1"/>
              <a:t>entităţii</a:t>
            </a:r>
            <a:r>
              <a:rPr lang="ro-RO" sz="3000" b="1" dirty="0"/>
              <a:t> respective. </a:t>
            </a:r>
            <a:endParaRPr lang="en-US" sz="3000" b="1" dirty="0"/>
          </a:p>
          <a:p>
            <a:pPr marL="0" indent="0">
              <a:buNone/>
            </a:pPr>
            <a:r>
              <a:rPr lang="ro-RO" sz="3000" dirty="0"/>
              <a:t>(2) Contabilitatea se organizează </a:t>
            </a:r>
            <a:r>
              <a:rPr lang="ro-RO" sz="3000" dirty="0" err="1"/>
              <a:t>şi</a:t>
            </a:r>
            <a:r>
              <a:rPr lang="ro-RO" sz="3000" dirty="0"/>
              <a:t> se conduce, de regulă, în compartimente distincte, conduse de către directorul economic, contabilul-</a:t>
            </a:r>
            <a:r>
              <a:rPr lang="ro-RO" sz="3000" dirty="0" err="1"/>
              <a:t>şef</a:t>
            </a:r>
            <a:r>
              <a:rPr lang="ro-RO" sz="3000" dirty="0"/>
              <a:t> sau altă persoană împuternicită să îndeplinească această </a:t>
            </a:r>
            <a:r>
              <a:rPr lang="ro-RO" sz="3000" dirty="0" err="1"/>
              <a:t>funcţie</a:t>
            </a:r>
            <a:r>
              <a:rPr lang="ro-RO" sz="3000" dirty="0"/>
              <a:t>. Aceste </a:t>
            </a:r>
            <a:r>
              <a:rPr lang="ro-RO" sz="3000" b="1" dirty="0"/>
              <a:t>persoane trebuie să aibă studii economice superioare. </a:t>
            </a:r>
            <a:r>
              <a:rPr lang="ro-RO" sz="3000" dirty="0"/>
              <a:t>Prin persoană împuternicită să îndeplinească </a:t>
            </a:r>
            <a:r>
              <a:rPr lang="ro-RO" sz="3000" dirty="0" err="1"/>
              <a:t>funcţia</a:t>
            </a:r>
            <a:r>
              <a:rPr lang="ro-RO" sz="3000" dirty="0"/>
              <a:t> de director economic sau </a:t>
            </a:r>
            <a:r>
              <a:rPr lang="ro-RO" sz="3000" b="1" dirty="0"/>
              <a:t>contabil-</a:t>
            </a:r>
            <a:r>
              <a:rPr lang="ro-RO" sz="3000" b="1" dirty="0" err="1"/>
              <a:t>şef</a:t>
            </a:r>
            <a:r>
              <a:rPr lang="ro-RO" sz="3000" b="1" dirty="0"/>
              <a:t> se </a:t>
            </a:r>
            <a:r>
              <a:rPr lang="ro-RO" sz="3000" b="1" dirty="0" err="1"/>
              <a:t>înţelege</a:t>
            </a:r>
            <a:r>
              <a:rPr lang="ro-RO" sz="3000" b="1" dirty="0"/>
              <a:t> o persoană angajată potrivit legii, care are studii economice superioare </a:t>
            </a:r>
            <a:r>
              <a:rPr lang="ro-RO" sz="3000" b="1" dirty="0" err="1"/>
              <a:t>şi</a:t>
            </a:r>
            <a:r>
              <a:rPr lang="ro-RO" sz="3000" b="1" dirty="0"/>
              <a:t> care are </a:t>
            </a:r>
            <a:r>
              <a:rPr lang="ro-RO" sz="3000" b="1" dirty="0" err="1"/>
              <a:t>atribuţii</a:t>
            </a:r>
            <a:r>
              <a:rPr lang="ro-RO" sz="3000" b="1" dirty="0"/>
              <a:t> privind conducerea </a:t>
            </a:r>
            <a:r>
              <a:rPr lang="ro-RO" sz="3000" b="1" dirty="0" err="1"/>
              <a:t>contabilităţii</a:t>
            </a:r>
            <a:r>
              <a:rPr lang="ro-RO" sz="3000" b="1" dirty="0"/>
              <a:t> </a:t>
            </a:r>
            <a:r>
              <a:rPr lang="ro-RO" sz="3000" b="1" dirty="0" err="1"/>
              <a:t>entităţii</a:t>
            </a:r>
            <a:r>
              <a:rPr lang="ro-RO" sz="3000" b="1" dirty="0"/>
              <a:t>.</a:t>
            </a:r>
            <a:endParaRPr lang="en-US" sz="3000" b="1" dirty="0"/>
          </a:p>
          <a:p>
            <a:pPr marL="0" indent="0">
              <a:buNone/>
            </a:pPr>
            <a:r>
              <a:rPr lang="ro-RO" sz="3000" dirty="0"/>
              <a:t>(3) Contabilitatea poate fi organizată </a:t>
            </a:r>
            <a:r>
              <a:rPr lang="ro-RO" sz="3000" dirty="0" err="1"/>
              <a:t>şi</a:t>
            </a:r>
            <a:r>
              <a:rPr lang="ro-RO" sz="3000" dirty="0"/>
              <a:t> condusă </a:t>
            </a:r>
            <a:r>
              <a:rPr lang="ro-RO" sz="3000" b="1" dirty="0"/>
              <a:t>pe bază de contracte de prestări de servicii în domeniul </a:t>
            </a:r>
            <a:r>
              <a:rPr lang="ro-RO" sz="3000" b="1" dirty="0" err="1"/>
              <a:t>contabilităţii</a:t>
            </a:r>
            <a:r>
              <a:rPr lang="ro-RO" sz="3000" b="1" dirty="0"/>
              <a:t>,</a:t>
            </a:r>
            <a:r>
              <a:rPr lang="ro-RO" sz="3000" dirty="0"/>
              <a:t> încheiate cu persoane fizice sau juridice, autorizate potrivit legii, membre ale </a:t>
            </a:r>
            <a:r>
              <a:rPr lang="en-US" sz="3000" dirty="0"/>
              <a:t>CECCAR</a:t>
            </a:r>
            <a:r>
              <a:rPr lang="ro-RO" sz="3000" dirty="0"/>
              <a:t>. </a:t>
            </a:r>
            <a:endParaRPr lang="en-US" sz="3000" dirty="0"/>
          </a:p>
          <a:p>
            <a:pPr marL="0" indent="0">
              <a:buNone/>
            </a:pPr>
            <a:r>
              <a:rPr lang="ro-RO" sz="3000" dirty="0"/>
              <a:t>(4) Răspunderea pentru aplicarea necorespunzătoare a reglementărilor contabile revine directorului economic, contabilului-</a:t>
            </a:r>
            <a:r>
              <a:rPr lang="ro-RO" sz="3000" dirty="0" err="1"/>
              <a:t>şef</a:t>
            </a:r>
            <a:r>
              <a:rPr lang="ro-RO" sz="3000" dirty="0"/>
              <a:t> sau altei persoane împuternicite să îndeplinească această </a:t>
            </a:r>
            <a:r>
              <a:rPr lang="ro-RO" sz="3000" dirty="0" err="1"/>
              <a:t>funcţie</a:t>
            </a:r>
            <a:r>
              <a:rPr lang="ro-RO" sz="3000" dirty="0"/>
              <a:t>, împreună cu personalul din subordine. În cazul în care contabilitatea este condusă pe bază de contract de prestări de servicii, încheiat cu persoane fizice sau juridice, autorizate potrivit legii, membre ale </a:t>
            </a:r>
            <a:r>
              <a:rPr lang="en-US" sz="3000" dirty="0"/>
              <a:t>CECCAR</a:t>
            </a:r>
            <a:r>
              <a:rPr lang="ro-RO" sz="3000" dirty="0"/>
              <a:t>, răspunderea pentru conducerea </a:t>
            </a:r>
            <a:r>
              <a:rPr lang="ro-RO" sz="3000" dirty="0" err="1"/>
              <a:t>contabilităţii</a:t>
            </a:r>
            <a:r>
              <a:rPr lang="ro-RO" sz="3000" dirty="0"/>
              <a:t> revine acestora, potrivit legii </a:t>
            </a:r>
            <a:r>
              <a:rPr lang="ro-RO" sz="3000" dirty="0" err="1"/>
              <a:t>şi</a:t>
            </a:r>
            <a:r>
              <a:rPr lang="ro-RO" sz="3000" dirty="0"/>
              <a:t> prevederilor contractuale. </a:t>
            </a:r>
            <a:endParaRPr lang="en-US" sz="3000" dirty="0"/>
          </a:p>
        </p:txBody>
      </p:sp>
    </p:spTree>
    <p:extLst>
      <p:ext uri="{BB962C8B-B14F-4D97-AF65-F5344CB8AC3E}">
        <p14:creationId xmlns:p14="http://schemas.microsoft.com/office/powerpoint/2010/main" val="1856709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5BB4-34B3-433E-B509-F167CE64873F}"/>
              </a:ext>
            </a:extLst>
          </p:cNvPr>
          <p:cNvSpPr>
            <a:spLocks noGrp="1"/>
          </p:cNvSpPr>
          <p:nvPr>
            <p:ph type="title"/>
          </p:nvPr>
        </p:nvSpPr>
        <p:spPr/>
        <p:txBody>
          <a:bodyPr/>
          <a:lstStyle/>
          <a:p>
            <a:r>
              <a:rPr lang="en-US" b="1" dirty="0" err="1"/>
              <a:t>Despre</a:t>
            </a:r>
            <a:r>
              <a:rPr lang="en-US" b="1" dirty="0"/>
              <a:t> </a:t>
            </a:r>
            <a:r>
              <a:rPr lang="en-US" b="1" dirty="0" err="1"/>
              <a:t>Standardul</a:t>
            </a:r>
            <a:r>
              <a:rPr lang="en-US" b="1" dirty="0"/>
              <a:t> 22</a:t>
            </a:r>
            <a:endParaRPr lang="ro-RO" b="1" dirty="0"/>
          </a:p>
        </p:txBody>
      </p:sp>
      <p:sp>
        <p:nvSpPr>
          <p:cNvPr id="3" name="Content Placeholder 2">
            <a:extLst>
              <a:ext uri="{FF2B5EF4-FFF2-40B4-BE49-F238E27FC236}">
                <a16:creationId xmlns:a16="http://schemas.microsoft.com/office/drawing/2014/main" id="{5F0B8571-4B2B-4AE6-AB08-C03476C8E3C0}"/>
              </a:ext>
            </a:extLst>
          </p:cNvPr>
          <p:cNvSpPr>
            <a:spLocks noGrp="1"/>
          </p:cNvSpPr>
          <p:nvPr>
            <p:ph idx="1"/>
          </p:nvPr>
        </p:nvSpPr>
        <p:spPr/>
        <p:txBody>
          <a:bodyPr>
            <a:normAutofit/>
          </a:bodyPr>
          <a:lstStyle/>
          <a:p>
            <a:r>
              <a:rPr lang="en-US" sz="4400" dirty="0"/>
              <a:t>Are 4 </a:t>
            </a:r>
            <a:r>
              <a:rPr lang="en-US" sz="4400" dirty="0" err="1"/>
              <a:t>parti</a:t>
            </a:r>
            <a:endParaRPr lang="en-US" sz="4400" dirty="0"/>
          </a:p>
          <a:p>
            <a:pPr marL="688852" indent="-688852">
              <a:buAutoNum type="arabicPeriod"/>
            </a:pPr>
            <a:r>
              <a:rPr lang="en-US" sz="4400" dirty="0" err="1"/>
              <a:t>Cadrul</a:t>
            </a:r>
            <a:r>
              <a:rPr lang="en-US" sz="4400" dirty="0"/>
              <a:t> general </a:t>
            </a:r>
            <a:r>
              <a:rPr lang="en-US" sz="4400" dirty="0" err="1"/>
              <a:t>privind</a:t>
            </a:r>
            <a:r>
              <a:rPr lang="en-US" sz="4400" dirty="0"/>
              <a:t> </a:t>
            </a:r>
            <a:r>
              <a:rPr lang="ro-RO" sz="4400" i="1" dirty="0"/>
              <a:t>Misiun</a:t>
            </a:r>
            <a:r>
              <a:rPr lang="en-US" sz="4400" i="1" dirty="0" err="1"/>
              <a:t>ile</a:t>
            </a:r>
            <a:r>
              <a:rPr lang="ro-RO" sz="4400" i="1" dirty="0"/>
              <a:t> de examinare a contabilităţii, întocmirea, semnarea şi prezentarea situaţiilor finanicare</a:t>
            </a:r>
            <a:r>
              <a:rPr lang="en-US" sz="4400" dirty="0"/>
              <a:t> </a:t>
            </a:r>
          </a:p>
          <a:p>
            <a:pPr marL="688852" indent="-688852">
              <a:buAutoNum type="arabicPeriod"/>
            </a:pPr>
            <a:r>
              <a:rPr lang="en-US" sz="4400" dirty="0" err="1"/>
              <a:t>Norme</a:t>
            </a:r>
            <a:r>
              <a:rPr lang="en-US" sz="4400" dirty="0"/>
              <a:t> de </a:t>
            </a:r>
            <a:r>
              <a:rPr lang="en-US" sz="4400" dirty="0" err="1"/>
              <a:t>comportament</a:t>
            </a:r>
            <a:r>
              <a:rPr lang="en-US" sz="4400" dirty="0"/>
              <a:t> professional</a:t>
            </a:r>
          </a:p>
          <a:p>
            <a:pPr marL="688852" indent="-688852">
              <a:buAutoNum type="arabicPeriod"/>
            </a:pPr>
            <a:r>
              <a:rPr lang="en-US" sz="4400" dirty="0" err="1"/>
              <a:t>Norme</a:t>
            </a:r>
            <a:r>
              <a:rPr lang="en-US" sz="4400" dirty="0"/>
              <a:t> de </a:t>
            </a:r>
            <a:r>
              <a:rPr lang="en-US" sz="4400" dirty="0" err="1"/>
              <a:t>lucru</a:t>
            </a:r>
            <a:endParaRPr lang="en-US" sz="4400" dirty="0"/>
          </a:p>
          <a:p>
            <a:pPr marL="688852" indent="-688852">
              <a:buAutoNum type="arabicPeriod"/>
            </a:pPr>
            <a:r>
              <a:rPr lang="en-US" sz="4400" dirty="0" err="1"/>
              <a:t>Norme</a:t>
            </a:r>
            <a:r>
              <a:rPr lang="en-US" sz="4400" dirty="0"/>
              <a:t> de </a:t>
            </a:r>
            <a:r>
              <a:rPr lang="en-US" sz="4400" dirty="0" err="1"/>
              <a:t>raportare</a:t>
            </a:r>
            <a:endParaRPr lang="en-US" sz="4400" dirty="0"/>
          </a:p>
          <a:p>
            <a:pPr marL="688852" indent="-688852">
              <a:buAutoNum type="arabicPeriod"/>
            </a:pPr>
            <a:endParaRPr lang="en-US" sz="4400" dirty="0"/>
          </a:p>
          <a:p>
            <a:pPr marL="0" indent="0" algn="ctr">
              <a:buNone/>
            </a:pPr>
            <a:r>
              <a:rPr lang="en-US" sz="4400" b="1" dirty="0" err="1">
                <a:solidFill>
                  <a:srgbClr val="FF0000"/>
                </a:solidFill>
              </a:rPr>
              <a:t>Standardul</a:t>
            </a:r>
            <a:r>
              <a:rPr lang="en-US" sz="4400" b="1" dirty="0">
                <a:solidFill>
                  <a:srgbClr val="FF0000"/>
                </a:solidFill>
              </a:rPr>
              <a:t> </a:t>
            </a:r>
            <a:r>
              <a:rPr lang="en-US" sz="4400" b="1" dirty="0" err="1">
                <a:solidFill>
                  <a:srgbClr val="FF0000"/>
                </a:solidFill>
              </a:rPr>
              <a:t>trebuie</a:t>
            </a:r>
            <a:r>
              <a:rPr lang="en-US" sz="4400" b="1" dirty="0">
                <a:solidFill>
                  <a:srgbClr val="FF0000"/>
                </a:solidFill>
              </a:rPr>
              <a:t> </a:t>
            </a:r>
            <a:r>
              <a:rPr lang="en-US" sz="4400" b="1" dirty="0" err="1">
                <a:solidFill>
                  <a:srgbClr val="FF0000"/>
                </a:solidFill>
              </a:rPr>
              <a:t>revizuit</a:t>
            </a:r>
            <a:r>
              <a:rPr lang="en-US" sz="4400" b="1" dirty="0">
                <a:solidFill>
                  <a:srgbClr val="FF0000"/>
                </a:solidFill>
              </a:rPr>
              <a:t>!</a:t>
            </a:r>
            <a:endParaRPr lang="ro-RO" sz="4400" b="1" dirty="0">
              <a:solidFill>
                <a:srgbClr val="FF0000"/>
              </a:solidFill>
            </a:endParaRPr>
          </a:p>
        </p:txBody>
      </p:sp>
      <p:pic>
        <p:nvPicPr>
          <p:cNvPr id="3074" name="Picture 2" descr="Cincinnati Web Design » REVERSED OUT CREA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63600" y="6819900"/>
            <a:ext cx="2636420" cy="166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09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92F3-85A8-4E13-9B77-CE278B12B187}"/>
              </a:ext>
            </a:extLst>
          </p:cNvPr>
          <p:cNvSpPr>
            <a:spLocks noGrp="1"/>
          </p:cNvSpPr>
          <p:nvPr>
            <p:ph type="title"/>
          </p:nvPr>
        </p:nvSpPr>
        <p:spPr/>
        <p:txBody>
          <a:bodyPr>
            <a:normAutofit/>
          </a:bodyPr>
          <a:lstStyle/>
          <a:p>
            <a:r>
              <a:rPr lang="en-US" b="1" dirty="0"/>
              <a:t>Natura </a:t>
            </a:r>
            <a:r>
              <a:rPr lang="en-US" b="1" dirty="0" err="1"/>
              <a:t>misiunii</a:t>
            </a:r>
            <a:r>
              <a:rPr lang="en-US" b="1" dirty="0"/>
              <a:t> de </a:t>
            </a:r>
            <a:r>
              <a:rPr lang="en-US" b="1" dirty="0" err="1"/>
              <a:t>intocmire</a:t>
            </a:r>
            <a:r>
              <a:rPr lang="en-US" b="1" dirty="0"/>
              <a:t> </a:t>
            </a:r>
            <a:r>
              <a:rPr lang="en-US" b="1" dirty="0" err="1"/>
              <a:t>si</a:t>
            </a:r>
            <a:r>
              <a:rPr lang="en-US" b="1" dirty="0"/>
              <a:t> </a:t>
            </a:r>
            <a:r>
              <a:rPr lang="en-US" b="1" dirty="0" err="1"/>
              <a:t>semnare</a:t>
            </a:r>
            <a:endParaRPr lang="ro-RO" b="1" dirty="0"/>
          </a:p>
        </p:txBody>
      </p:sp>
      <p:sp>
        <p:nvSpPr>
          <p:cNvPr id="3" name="Content Placeholder 2">
            <a:extLst>
              <a:ext uri="{FF2B5EF4-FFF2-40B4-BE49-F238E27FC236}">
                <a16:creationId xmlns:a16="http://schemas.microsoft.com/office/drawing/2014/main" id="{4D6FC6F3-3023-4632-B2FE-FEE4071C2D47}"/>
              </a:ext>
            </a:extLst>
          </p:cNvPr>
          <p:cNvSpPr>
            <a:spLocks noGrp="1"/>
          </p:cNvSpPr>
          <p:nvPr>
            <p:ph idx="1"/>
          </p:nvPr>
        </p:nvSpPr>
        <p:spPr/>
        <p:txBody>
          <a:bodyPr>
            <a:normAutofit/>
          </a:bodyPr>
          <a:lstStyle/>
          <a:p>
            <a:r>
              <a:rPr lang="ro-RO" sz="4000" dirty="0"/>
              <a:t>Expertul contabil întocmeşte şi semnează situaţiile financiare, ceea ce presupune:</a:t>
            </a:r>
          </a:p>
          <a:p>
            <a:pPr marL="0" indent="0">
              <a:buNone/>
            </a:pPr>
            <a:r>
              <a:rPr lang="ro-RO" sz="4000" dirty="0"/>
              <a:t>–	</a:t>
            </a:r>
            <a:r>
              <a:rPr lang="ro-RO" sz="4000" b="1" dirty="0"/>
              <a:t>examinarea contabilităţii</a:t>
            </a:r>
            <a:r>
              <a:rPr lang="ro-RO" sz="4000" dirty="0"/>
              <a:t> pentru asigurarea cantităţii şi calităţii informaţiilor financiar-contabile necesare întocmirii situaţiilor financiare, potrivit referenţialului contabil adoptat;</a:t>
            </a:r>
          </a:p>
          <a:p>
            <a:pPr marL="0" indent="0">
              <a:buNone/>
            </a:pPr>
            <a:r>
              <a:rPr lang="ro-RO" sz="4000" dirty="0"/>
              <a:t>–	</a:t>
            </a:r>
            <a:r>
              <a:rPr lang="ro-RO" sz="4000" b="1" dirty="0"/>
              <a:t>întocmirea situaţiilor financiare</a:t>
            </a:r>
            <a:r>
              <a:rPr lang="ro-RO" sz="4000" dirty="0"/>
              <a:t>, pe componentele şi în condiţiile prevăzute în referenţialul contabil adoptat;</a:t>
            </a:r>
          </a:p>
          <a:p>
            <a:pPr marL="0" indent="0">
              <a:buNone/>
            </a:pPr>
            <a:r>
              <a:rPr lang="ro-RO" sz="4000" dirty="0"/>
              <a:t>–	</a:t>
            </a:r>
            <a:r>
              <a:rPr lang="ro-RO" sz="4000" b="1" dirty="0"/>
              <a:t>semnarea situaţiilor financiare</a:t>
            </a:r>
            <a:r>
              <a:rPr lang="ro-RO" sz="4000" dirty="0"/>
              <a:t>, ceea ce semnifică asumarea responsabilităţii pentru cantitatea şi calitatea informaţiilor conţinute în acestea;</a:t>
            </a:r>
          </a:p>
          <a:p>
            <a:pPr marL="0" indent="0">
              <a:buNone/>
            </a:pPr>
            <a:r>
              <a:rPr lang="ro-RO" sz="4000" dirty="0"/>
              <a:t>–	</a:t>
            </a:r>
            <a:r>
              <a:rPr lang="ro-RO" sz="4000" b="1" dirty="0"/>
              <a:t>prezentarea situaţiilor financiare</a:t>
            </a:r>
            <a:r>
              <a:rPr lang="ro-RO" sz="4000" dirty="0"/>
              <a:t>.</a:t>
            </a:r>
          </a:p>
        </p:txBody>
      </p:sp>
      <p:pic>
        <p:nvPicPr>
          <p:cNvPr id="6" name="Picture 5"/>
          <p:cNvPicPr>
            <a:picLocks noChangeAspect="1"/>
          </p:cNvPicPr>
          <p:nvPr/>
        </p:nvPicPr>
        <p:blipFill>
          <a:blip r:embed="rId2" cstate="print"/>
          <a:stretch>
            <a:fillRect/>
          </a:stretch>
        </p:blipFill>
        <p:spPr>
          <a:xfrm>
            <a:off x="13522036" y="7604116"/>
            <a:ext cx="2960544" cy="1243430"/>
          </a:xfrm>
          <a:prstGeom prst="rect">
            <a:avLst/>
          </a:prstGeom>
        </p:spPr>
      </p:pic>
    </p:spTree>
    <p:extLst>
      <p:ext uri="{BB962C8B-B14F-4D97-AF65-F5344CB8AC3E}">
        <p14:creationId xmlns:p14="http://schemas.microsoft.com/office/powerpoint/2010/main" val="2278846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E12E-9A86-4787-A243-78B2FC854052}"/>
              </a:ext>
            </a:extLst>
          </p:cNvPr>
          <p:cNvSpPr>
            <a:spLocks noGrp="1"/>
          </p:cNvSpPr>
          <p:nvPr>
            <p:ph type="title"/>
          </p:nvPr>
        </p:nvSpPr>
        <p:spPr/>
        <p:txBody>
          <a:bodyPr/>
          <a:lstStyle/>
          <a:p>
            <a:r>
              <a:rPr lang="ro-RO" b="1" dirty="0"/>
              <a:t>Activitatea de întocmire</a:t>
            </a:r>
            <a:endParaRPr lang="ro-RO" dirty="0"/>
          </a:p>
        </p:txBody>
      </p:sp>
      <p:sp>
        <p:nvSpPr>
          <p:cNvPr id="3" name="Content Placeholder 2">
            <a:extLst>
              <a:ext uri="{FF2B5EF4-FFF2-40B4-BE49-F238E27FC236}">
                <a16:creationId xmlns:a16="http://schemas.microsoft.com/office/drawing/2014/main" id="{B4E14189-C05F-40E9-A337-38592E7A9938}"/>
              </a:ext>
            </a:extLst>
          </p:cNvPr>
          <p:cNvSpPr>
            <a:spLocks noGrp="1"/>
          </p:cNvSpPr>
          <p:nvPr>
            <p:ph idx="1"/>
          </p:nvPr>
        </p:nvSpPr>
        <p:spPr/>
        <p:txBody>
          <a:bodyPr>
            <a:normAutofit/>
          </a:bodyPr>
          <a:lstStyle/>
          <a:p>
            <a:r>
              <a:rPr lang="ro-RO" sz="4400" dirty="0"/>
              <a:t>Activitatea de întocmire a situaţiilor financiare constă în preluarea din conturile analitice în conturile sintetice, din conturi în balanţe şi din balanţe în situaţiile financiare pe componentele prevăzute în referenţialul contabil adoptat de entitate.</a:t>
            </a:r>
            <a:endParaRPr lang="en-US" sz="4400" dirty="0"/>
          </a:p>
          <a:p>
            <a:r>
              <a:rPr lang="ro-RO" sz="4400" dirty="0"/>
              <a:t>Pentru a putea întocmi situaţiile financiare, expertul contabil trebuie să procedeze în prealabil la o </a:t>
            </a:r>
            <a:r>
              <a:rPr lang="ro-RO" sz="4400" b="1" dirty="0"/>
              <a:t>examinare – totală în ceea ce priveşte forma şi prin sondaj în ceea ce priveşte fondul </a:t>
            </a:r>
            <a:r>
              <a:rPr lang="ro-RO" sz="4400" dirty="0"/>
              <a:t>– a documentelor puse la dispoziţie de client: conturi, balanţe, situaţii centralizatoare şi alte lucrări.</a:t>
            </a:r>
          </a:p>
        </p:txBody>
      </p:sp>
      <p:pic>
        <p:nvPicPr>
          <p:cNvPr id="4098" name="Picture 2" descr="How can schools best prepare students for the futur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06400" y="7413465"/>
            <a:ext cx="2991284" cy="134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8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DAD7-68F6-46BB-D207-D15D7AA0E7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2BF0FF-17FC-6C19-F2F9-6BE3741ABCED}"/>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id="{E9E241DB-0352-1CCE-5759-797F80558B36}"/>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5EBCE35C-5A9C-0DC4-4562-9B870FC07FD8}"/>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6F10C829-CAEB-C9B3-2175-AC05C46BBDF8}"/>
              </a:ext>
            </a:extLst>
          </p:cNvPr>
          <p:cNvSpPr txBox="1"/>
          <p:nvPr/>
        </p:nvSpPr>
        <p:spPr>
          <a:xfrm>
            <a:off x="685800" y="2324100"/>
            <a:ext cx="10198751" cy="1096006"/>
          </a:xfrm>
          <a:prstGeom prst="rect">
            <a:avLst/>
          </a:prstGeom>
        </p:spPr>
        <p:txBody>
          <a:bodyPr lIns="0" tIns="0" rIns="0" bIns="0" rtlCol="0" anchor="t">
            <a:spAutoFit/>
          </a:bodyPr>
          <a:lstStyle/>
          <a:p>
            <a:pPr>
              <a:lnSpc>
                <a:spcPts val="9637"/>
              </a:lnSpc>
            </a:pPr>
            <a:r>
              <a:rPr lang="en-US" sz="5100" b="1" dirty="0" err="1">
                <a:solidFill>
                  <a:prstClr val="black"/>
                </a:solidFill>
                <a:ea typeface="+mj-ea"/>
                <a:cs typeface="+mj-cs"/>
              </a:rPr>
              <a:t>Misiuni</a:t>
            </a:r>
            <a:r>
              <a:rPr lang="en-US" sz="5100" b="1" dirty="0">
                <a:solidFill>
                  <a:prstClr val="black"/>
                </a:solidFill>
                <a:ea typeface="+mj-ea"/>
                <a:cs typeface="+mj-cs"/>
              </a:rPr>
              <a:t> de </a:t>
            </a:r>
            <a:r>
              <a:rPr lang="en-US" sz="5100" b="1" dirty="0" err="1">
                <a:solidFill>
                  <a:prstClr val="black"/>
                </a:solidFill>
                <a:ea typeface="+mj-ea"/>
                <a:cs typeface="+mj-cs"/>
              </a:rPr>
              <a:t>compilare</a:t>
            </a:r>
            <a:r>
              <a:rPr lang="en-US" sz="5100" b="1" dirty="0">
                <a:solidFill>
                  <a:prstClr val="black"/>
                </a:solidFill>
                <a:ea typeface="+mj-ea"/>
                <a:cs typeface="+mj-cs"/>
              </a:rPr>
              <a:t> – ISRS 4410</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val="2966570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2F2D7-2E11-4B1C-A42C-11A7CA3F5DF8}"/>
              </a:ext>
            </a:extLst>
          </p:cNvPr>
          <p:cNvSpPr>
            <a:spLocks noGrp="1"/>
          </p:cNvSpPr>
          <p:nvPr>
            <p:ph type="title"/>
          </p:nvPr>
        </p:nvSpPr>
        <p:spPr/>
        <p:txBody>
          <a:bodyPr/>
          <a:lstStyle/>
          <a:p>
            <a:r>
              <a:rPr lang="ro-RO" b="1" dirty="0"/>
              <a:t>Activitatea de semnare</a:t>
            </a:r>
            <a:endParaRPr lang="ro-RO" dirty="0"/>
          </a:p>
        </p:txBody>
      </p:sp>
      <p:sp>
        <p:nvSpPr>
          <p:cNvPr id="3" name="Content Placeholder 2">
            <a:extLst>
              <a:ext uri="{FF2B5EF4-FFF2-40B4-BE49-F238E27FC236}">
                <a16:creationId xmlns:a16="http://schemas.microsoft.com/office/drawing/2014/main" id="{91926856-26FF-4CB3-8B7D-F7BF505A92F1}"/>
              </a:ext>
            </a:extLst>
          </p:cNvPr>
          <p:cNvSpPr>
            <a:spLocks noGrp="1"/>
          </p:cNvSpPr>
          <p:nvPr>
            <p:ph idx="1"/>
          </p:nvPr>
        </p:nvSpPr>
        <p:spPr/>
        <p:txBody>
          <a:bodyPr>
            <a:normAutofit lnSpcReduction="10000"/>
          </a:bodyPr>
          <a:lstStyle/>
          <a:p>
            <a:r>
              <a:rPr lang="en-US" sz="4000" dirty="0"/>
              <a:t>P</a:t>
            </a:r>
            <a:r>
              <a:rPr lang="ro-RO" sz="4000" dirty="0"/>
              <a:t>resupune aplicarea pe toate componentele situaţiilor financiare a semnăturii expertului contabil, care poate fi: semnătura personală însoţită de numărul matricol la organismul profesional sau semnătura personală şi cea socială (parafa sau ştampila cabinetului) însoţite de numărul de autorizaţie al cabinetului obţinut de la organismul profesional.</a:t>
            </a:r>
          </a:p>
          <a:p>
            <a:r>
              <a:rPr lang="ro-RO" sz="4000" dirty="0"/>
              <a:t>Situaţiile financiare întocmite şi semnate de expertul contabil se prezintă conducerii executive a entităţii împreună cu o</a:t>
            </a:r>
            <a:r>
              <a:rPr lang="ro-RO" sz="4000" i="1" dirty="0"/>
              <a:t> </a:t>
            </a:r>
            <a:r>
              <a:rPr lang="ro-RO" sz="4000" b="1" i="1" dirty="0">
                <a:solidFill>
                  <a:srgbClr val="FF0000"/>
                </a:solidFill>
              </a:rPr>
              <a:t>Notă de prezentare</a:t>
            </a:r>
            <a:r>
              <a:rPr lang="ro-RO" sz="4000" i="1" dirty="0"/>
              <a:t>.</a:t>
            </a:r>
            <a:endParaRPr lang="ro-RO" sz="4000" dirty="0"/>
          </a:p>
          <a:p>
            <a:r>
              <a:rPr lang="ro-RO" sz="4000" dirty="0"/>
              <a:t>Nota de prezentare, în care este explicată situaţia economico-financiară desprinsă din conturi, este destinată exclusiv conducătorului executiv al entităţii, care decide în legătură cu modul de valorificare şi cu destinaţia acesteia.</a:t>
            </a:r>
            <a:endParaRPr lang="en-US" sz="4000" dirty="0"/>
          </a:p>
          <a:p>
            <a:r>
              <a:rPr lang="en-US" sz="4000" i="1" dirty="0" err="1">
                <a:solidFill>
                  <a:srgbClr val="FF0000"/>
                </a:solidFill>
              </a:rPr>
              <a:t>Suplimentar</a:t>
            </a:r>
            <a:r>
              <a:rPr lang="en-US" sz="4000" i="1" dirty="0">
                <a:solidFill>
                  <a:srgbClr val="FF0000"/>
                </a:solidFill>
              </a:rPr>
              <a:t>, </a:t>
            </a:r>
            <a:r>
              <a:rPr lang="en-US" sz="4000" i="1" dirty="0" err="1">
                <a:solidFill>
                  <a:srgbClr val="FF0000"/>
                </a:solidFill>
              </a:rPr>
              <a:t>expertul</a:t>
            </a:r>
            <a:r>
              <a:rPr lang="en-US" sz="4000" i="1" dirty="0">
                <a:solidFill>
                  <a:srgbClr val="FF0000"/>
                </a:solidFill>
              </a:rPr>
              <a:t> </a:t>
            </a:r>
            <a:r>
              <a:rPr lang="en-US" sz="4000" i="1" dirty="0" err="1">
                <a:solidFill>
                  <a:srgbClr val="FF0000"/>
                </a:solidFill>
              </a:rPr>
              <a:t>intocmeste</a:t>
            </a:r>
            <a:r>
              <a:rPr lang="en-US" sz="4000" i="1" dirty="0">
                <a:solidFill>
                  <a:srgbClr val="FF0000"/>
                </a:solidFill>
              </a:rPr>
              <a:t> </a:t>
            </a:r>
            <a:r>
              <a:rPr lang="en-US" sz="4000" i="1" dirty="0" err="1">
                <a:solidFill>
                  <a:srgbClr val="FF0000"/>
                </a:solidFill>
              </a:rPr>
              <a:t>si</a:t>
            </a:r>
            <a:r>
              <a:rPr lang="en-US" sz="4000" i="1" dirty="0">
                <a:solidFill>
                  <a:srgbClr val="FF0000"/>
                </a:solidFill>
              </a:rPr>
              <a:t> un </a:t>
            </a:r>
            <a:r>
              <a:rPr lang="en-US" sz="4000" b="1" i="1" dirty="0" err="1">
                <a:solidFill>
                  <a:srgbClr val="FF0000"/>
                </a:solidFill>
              </a:rPr>
              <a:t>Raport</a:t>
            </a:r>
            <a:r>
              <a:rPr lang="en-US" sz="4000" b="1" i="1" dirty="0">
                <a:solidFill>
                  <a:srgbClr val="FF0000"/>
                </a:solidFill>
              </a:rPr>
              <a:t> de </a:t>
            </a:r>
            <a:r>
              <a:rPr lang="en-US" sz="4000" b="1" i="1" dirty="0" err="1">
                <a:solidFill>
                  <a:srgbClr val="FF0000"/>
                </a:solidFill>
              </a:rPr>
              <a:t>misiune</a:t>
            </a:r>
            <a:r>
              <a:rPr lang="en-US" sz="4000" i="1" dirty="0">
                <a:solidFill>
                  <a:srgbClr val="FF0000"/>
                </a:solidFill>
              </a:rPr>
              <a:t>.</a:t>
            </a:r>
            <a:endParaRPr lang="ro-RO" sz="4000" dirty="0"/>
          </a:p>
          <a:p>
            <a:endParaRPr lang="ro-RO" dirty="0"/>
          </a:p>
        </p:txBody>
      </p:sp>
      <p:pic>
        <p:nvPicPr>
          <p:cNvPr id="5122" name="Picture 2" descr="The electronic signature: long-distance (commercial) relationships — bpv  GRIGORESCU STEFA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0" y="7581900"/>
            <a:ext cx="4009854" cy="123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53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A491-AD72-48D5-81C6-812183D41021}"/>
              </a:ext>
            </a:extLst>
          </p:cNvPr>
          <p:cNvSpPr>
            <a:spLocks noGrp="1"/>
          </p:cNvSpPr>
          <p:nvPr>
            <p:ph type="title"/>
          </p:nvPr>
        </p:nvSpPr>
        <p:spPr/>
        <p:txBody>
          <a:bodyPr/>
          <a:lstStyle/>
          <a:p>
            <a:r>
              <a:rPr lang="en-US" b="1" dirty="0" err="1"/>
              <a:t>Etape</a:t>
            </a:r>
            <a:r>
              <a:rPr lang="en-US" b="1" dirty="0"/>
              <a:t> ale </a:t>
            </a:r>
            <a:r>
              <a:rPr lang="en-US" b="1" dirty="0" err="1"/>
              <a:t>misiunii</a:t>
            </a:r>
            <a:endParaRPr lang="ro-RO" b="1" dirty="0"/>
          </a:p>
        </p:txBody>
      </p:sp>
      <p:sp>
        <p:nvSpPr>
          <p:cNvPr id="3" name="Content Placeholder 2">
            <a:extLst>
              <a:ext uri="{FF2B5EF4-FFF2-40B4-BE49-F238E27FC236}">
                <a16:creationId xmlns:a16="http://schemas.microsoft.com/office/drawing/2014/main" id="{56A2B569-1177-417B-992B-6DBC8520C6AB}"/>
              </a:ext>
            </a:extLst>
          </p:cNvPr>
          <p:cNvSpPr>
            <a:spLocks noGrp="1"/>
          </p:cNvSpPr>
          <p:nvPr>
            <p:ph idx="1"/>
          </p:nvPr>
        </p:nvSpPr>
        <p:spPr/>
        <p:txBody>
          <a:bodyPr>
            <a:normAutofit/>
          </a:bodyPr>
          <a:lstStyle/>
          <a:p>
            <a:pPr marL="0" indent="0">
              <a:buNone/>
            </a:pPr>
            <a:r>
              <a:rPr lang="ro-RO" dirty="0"/>
              <a:t>1.	</a:t>
            </a:r>
            <a:r>
              <a:rPr lang="ro-RO" sz="4000" dirty="0"/>
              <a:t>cunoaşterea generală a activităţilor </a:t>
            </a:r>
            <a:r>
              <a:rPr lang="ro-RO" sz="4000" dirty="0" err="1"/>
              <a:t>entităţii</a:t>
            </a:r>
            <a:r>
              <a:rPr lang="ro-RO" sz="4000" dirty="0"/>
              <a:t> client în vederea acceptării misiunii;</a:t>
            </a:r>
          </a:p>
          <a:p>
            <a:pPr marL="0" indent="0">
              <a:buNone/>
            </a:pPr>
            <a:r>
              <a:rPr lang="ro-RO" sz="4000" dirty="0"/>
              <a:t>2.	cunoaşterea globală a entităţii şi a procedurilor sale privind funcţia contabilă;</a:t>
            </a:r>
          </a:p>
          <a:p>
            <a:pPr marL="0" indent="0">
              <a:buNone/>
            </a:pPr>
            <a:r>
              <a:rPr lang="ro-RO" sz="4000" dirty="0"/>
              <a:t>3.	organizarea şi programarea misiunii;</a:t>
            </a:r>
          </a:p>
          <a:p>
            <a:pPr marL="0" indent="0">
              <a:buNone/>
            </a:pPr>
            <a:r>
              <a:rPr lang="ro-RO" sz="4000" dirty="0"/>
              <a:t>4.	întocmirea situaţiilor financiare;</a:t>
            </a:r>
          </a:p>
          <a:p>
            <a:pPr marL="0" indent="0">
              <a:buNone/>
            </a:pPr>
            <a:r>
              <a:rPr lang="ro-RO" sz="4000" dirty="0"/>
              <a:t>5.	</a:t>
            </a:r>
            <a:r>
              <a:rPr lang="ro-RO" sz="4000" dirty="0">
                <a:solidFill>
                  <a:srgbClr val="FF0000"/>
                </a:solidFill>
              </a:rPr>
              <a:t>semnarea şi prezentarea situaţiilor financiare;</a:t>
            </a:r>
          </a:p>
          <a:p>
            <a:pPr marL="0" indent="0">
              <a:buNone/>
            </a:pPr>
            <a:r>
              <a:rPr lang="ro-RO" sz="4000" dirty="0"/>
              <a:t>6.	lucrările sfârșitului misiunii;</a:t>
            </a:r>
          </a:p>
          <a:p>
            <a:pPr marL="0" indent="0">
              <a:buNone/>
            </a:pPr>
            <a:r>
              <a:rPr lang="ro-RO" sz="4000" dirty="0"/>
              <a:t>7.	elaborarea Raportului de misiune.</a:t>
            </a:r>
          </a:p>
        </p:txBody>
      </p:sp>
      <p:pic>
        <p:nvPicPr>
          <p:cNvPr id="6" name="Picture 5"/>
          <p:cNvPicPr>
            <a:picLocks noChangeAspect="1"/>
          </p:cNvPicPr>
          <p:nvPr/>
        </p:nvPicPr>
        <p:blipFill>
          <a:blip r:embed="rId2" cstate="print"/>
          <a:stretch>
            <a:fillRect/>
          </a:stretch>
        </p:blipFill>
        <p:spPr>
          <a:xfrm>
            <a:off x="12224041" y="7047318"/>
            <a:ext cx="4286250" cy="1800225"/>
          </a:xfrm>
          <a:prstGeom prst="rect">
            <a:avLst/>
          </a:prstGeom>
        </p:spPr>
      </p:pic>
    </p:spTree>
    <p:extLst>
      <p:ext uri="{BB962C8B-B14F-4D97-AF65-F5344CB8AC3E}">
        <p14:creationId xmlns:p14="http://schemas.microsoft.com/office/powerpoint/2010/main" val="3062643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8019-5500-421F-A07C-4E91FBC9ECFE}"/>
              </a:ext>
            </a:extLst>
          </p:cNvPr>
          <p:cNvSpPr>
            <a:spLocks noGrp="1"/>
          </p:cNvSpPr>
          <p:nvPr>
            <p:ph type="title"/>
          </p:nvPr>
        </p:nvSpPr>
        <p:spPr/>
        <p:txBody>
          <a:bodyPr>
            <a:normAutofit/>
          </a:bodyPr>
          <a:lstStyle/>
          <a:p>
            <a:r>
              <a:rPr lang="ro-RO" sz="5000" b="1" dirty="0"/>
              <a:t>NORME DE COMPORTAMENT PROFESIONAL</a:t>
            </a:r>
          </a:p>
        </p:txBody>
      </p:sp>
      <p:sp>
        <p:nvSpPr>
          <p:cNvPr id="3" name="Content Placeholder 2">
            <a:extLst>
              <a:ext uri="{FF2B5EF4-FFF2-40B4-BE49-F238E27FC236}">
                <a16:creationId xmlns:a16="http://schemas.microsoft.com/office/drawing/2014/main" id="{4B02F454-6B36-4ED2-944F-AE5EA32219E8}"/>
              </a:ext>
            </a:extLst>
          </p:cNvPr>
          <p:cNvSpPr>
            <a:spLocks noGrp="1"/>
          </p:cNvSpPr>
          <p:nvPr>
            <p:ph idx="1"/>
          </p:nvPr>
        </p:nvSpPr>
        <p:spPr/>
        <p:txBody>
          <a:bodyPr/>
          <a:lstStyle/>
          <a:p>
            <a:pPr marL="0" indent="0">
              <a:buNone/>
            </a:pPr>
            <a:r>
              <a:rPr lang="ro-RO" sz="4800" dirty="0"/>
              <a:t>2211 – Independenţa</a:t>
            </a:r>
          </a:p>
          <a:p>
            <a:pPr marL="0" indent="0">
              <a:buNone/>
            </a:pPr>
            <a:r>
              <a:rPr lang="ro-RO" sz="4800" dirty="0"/>
              <a:t>2212 – Competenta</a:t>
            </a:r>
          </a:p>
          <a:p>
            <a:pPr marL="0" indent="0">
              <a:buNone/>
            </a:pPr>
            <a:r>
              <a:rPr lang="ro-RO" sz="4800" dirty="0"/>
              <a:t>2213 – Calitatea lucrărilor</a:t>
            </a:r>
          </a:p>
          <a:p>
            <a:pPr marL="0" indent="0">
              <a:buNone/>
            </a:pPr>
            <a:r>
              <a:rPr lang="ro-RO" sz="4800" dirty="0"/>
              <a:t>2214 – Secretul profesional şi confidenţialitatea</a:t>
            </a:r>
          </a:p>
          <a:p>
            <a:pPr marL="0" indent="0">
              <a:buNone/>
            </a:pPr>
            <a:r>
              <a:rPr lang="ro-RO" sz="4800" dirty="0"/>
              <a:t>2215 – Acceptarea şi menţinerea misiunilor</a:t>
            </a:r>
          </a:p>
          <a:p>
            <a:endParaRPr lang="en-US" dirty="0"/>
          </a:p>
        </p:txBody>
      </p:sp>
      <p:pic>
        <p:nvPicPr>
          <p:cNvPr id="6" name="Picture 5"/>
          <p:cNvPicPr>
            <a:picLocks noChangeAspect="1"/>
          </p:cNvPicPr>
          <p:nvPr/>
        </p:nvPicPr>
        <p:blipFill>
          <a:blip r:embed="rId2" cstate="print"/>
          <a:stretch>
            <a:fillRect/>
          </a:stretch>
        </p:blipFill>
        <p:spPr>
          <a:xfrm>
            <a:off x="12039603" y="7258545"/>
            <a:ext cx="4543426" cy="1703784"/>
          </a:xfrm>
          <a:prstGeom prst="rect">
            <a:avLst/>
          </a:prstGeom>
        </p:spPr>
      </p:pic>
    </p:spTree>
    <p:extLst>
      <p:ext uri="{BB962C8B-B14F-4D97-AF65-F5344CB8AC3E}">
        <p14:creationId xmlns:p14="http://schemas.microsoft.com/office/powerpoint/2010/main" val="3853435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1F45-4E7C-47F2-9303-6E2B8C00FBAE}"/>
              </a:ext>
            </a:extLst>
          </p:cNvPr>
          <p:cNvSpPr>
            <a:spLocks noGrp="1"/>
          </p:cNvSpPr>
          <p:nvPr>
            <p:ph type="title"/>
          </p:nvPr>
        </p:nvSpPr>
        <p:spPr/>
        <p:txBody>
          <a:bodyPr/>
          <a:lstStyle/>
          <a:p>
            <a:r>
              <a:rPr lang="en-US" b="1" dirty="0" err="1"/>
              <a:t>Norme</a:t>
            </a:r>
            <a:r>
              <a:rPr lang="en-US" b="1" dirty="0"/>
              <a:t> de </a:t>
            </a:r>
            <a:r>
              <a:rPr lang="en-US" b="1" dirty="0" err="1"/>
              <a:t>lucru</a:t>
            </a:r>
            <a:r>
              <a:rPr lang="en-US" b="1" dirty="0"/>
              <a:t> </a:t>
            </a:r>
            <a:endParaRPr lang="ro-RO" b="1" dirty="0"/>
          </a:p>
        </p:txBody>
      </p:sp>
      <p:sp>
        <p:nvSpPr>
          <p:cNvPr id="3" name="Content Placeholder 2">
            <a:extLst>
              <a:ext uri="{FF2B5EF4-FFF2-40B4-BE49-F238E27FC236}">
                <a16:creationId xmlns:a16="http://schemas.microsoft.com/office/drawing/2014/main" id="{282B901C-8FE6-49A5-93B8-2A8BBDE962FB}"/>
              </a:ext>
            </a:extLst>
          </p:cNvPr>
          <p:cNvSpPr>
            <a:spLocks noGrp="1"/>
          </p:cNvSpPr>
          <p:nvPr>
            <p:ph idx="1"/>
          </p:nvPr>
        </p:nvSpPr>
        <p:spPr/>
        <p:txBody>
          <a:bodyPr>
            <a:noAutofit/>
          </a:bodyPr>
          <a:lstStyle/>
          <a:p>
            <a:pPr marL="0" indent="0">
              <a:buNone/>
            </a:pPr>
            <a:r>
              <a:rPr lang="en-US" sz="4000" dirty="0"/>
              <a:t>2221 </a:t>
            </a:r>
            <a:r>
              <a:rPr lang="ro-RO" sz="4000" dirty="0"/>
              <a:t>CONTRACTAREA LUCRĂRILOR</a:t>
            </a:r>
            <a:r>
              <a:rPr lang="en-US" sz="4000" dirty="0"/>
              <a:t> </a:t>
            </a:r>
          </a:p>
          <a:p>
            <a:pPr marL="0" indent="0">
              <a:buNone/>
            </a:pPr>
            <a:r>
              <a:rPr lang="en-US" sz="4000" dirty="0"/>
              <a:t>2222 </a:t>
            </a:r>
            <a:r>
              <a:rPr lang="ro-RO" sz="4000" dirty="0"/>
              <a:t>ORIENTAREA MISIUNII</a:t>
            </a:r>
            <a:endParaRPr lang="en-US" sz="4000" dirty="0"/>
          </a:p>
          <a:p>
            <a:pPr marL="0" indent="0">
              <a:buNone/>
            </a:pPr>
            <a:r>
              <a:rPr lang="en-US" sz="4000" dirty="0"/>
              <a:t>2223 </a:t>
            </a:r>
            <a:r>
              <a:rPr lang="ro-RO" sz="4000" dirty="0"/>
              <a:t>APRECIEREA PROCEDURILOR PRIVIND FUNCȚIA CONTABILĂ</a:t>
            </a:r>
            <a:endParaRPr lang="en-US" sz="4000" dirty="0"/>
          </a:p>
          <a:p>
            <a:pPr marL="0" indent="0">
              <a:buNone/>
            </a:pPr>
            <a:r>
              <a:rPr lang="en-US" sz="4000" dirty="0"/>
              <a:t>2224 </a:t>
            </a:r>
            <a:r>
              <a:rPr lang="ro-RO" sz="4000" dirty="0"/>
              <a:t>PROGRAMAREA LUCRĂRILOR</a:t>
            </a:r>
            <a:endParaRPr lang="en-US" sz="4000" dirty="0"/>
          </a:p>
          <a:p>
            <a:pPr marL="0" indent="0">
              <a:buNone/>
            </a:pPr>
            <a:r>
              <a:rPr lang="en-US" sz="4000" dirty="0"/>
              <a:t>2225 </a:t>
            </a:r>
            <a:r>
              <a:rPr lang="ro-RO" sz="4000" dirty="0"/>
              <a:t>DELEGAREA ŞI SUPRAVEGHEREA LUCRĂRILOR</a:t>
            </a:r>
            <a:endParaRPr lang="en-US" sz="4000" dirty="0"/>
          </a:p>
          <a:p>
            <a:pPr marL="0" indent="0">
              <a:buNone/>
            </a:pPr>
            <a:r>
              <a:rPr lang="en-US" sz="4000" dirty="0"/>
              <a:t>2226 </a:t>
            </a:r>
            <a:r>
              <a:rPr lang="ro-RO" sz="4000" dirty="0"/>
              <a:t>COLECTAREA ELEMENTELOR PROBANTE</a:t>
            </a:r>
            <a:endParaRPr lang="en-US" sz="4000" dirty="0"/>
          </a:p>
          <a:p>
            <a:pPr marL="0" indent="0">
              <a:buNone/>
            </a:pPr>
            <a:r>
              <a:rPr lang="en-US" sz="4000" dirty="0"/>
              <a:t>2227 </a:t>
            </a:r>
            <a:r>
              <a:rPr lang="ro-RO" sz="4000" dirty="0"/>
              <a:t>ÎNTOCMIREA SITUAȚIILOR FINANCIARE</a:t>
            </a:r>
            <a:endParaRPr lang="en-US" sz="4000" dirty="0"/>
          </a:p>
          <a:p>
            <a:pPr marL="0" indent="0">
              <a:buNone/>
            </a:pPr>
            <a:r>
              <a:rPr lang="en-US" sz="4000" dirty="0"/>
              <a:t>2228 </a:t>
            </a:r>
            <a:r>
              <a:rPr lang="ro-RO" sz="4000" dirty="0"/>
              <a:t>UTILIZAREA LUCRĂRILOR ALTOR PROFESIONIŞTI</a:t>
            </a:r>
            <a:endParaRPr lang="en-US" sz="4000" dirty="0"/>
          </a:p>
          <a:p>
            <a:pPr marL="0" indent="0">
              <a:buNone/>
            </a:pPr>
            <a:r>
              <a:rPr lang="en-US" sz="4000" dirty="0"/>
              <a:t>2229 </a:t>
            </a:r>
            <a:r>
              <a:rPr lang="ro-RO" sz="4000" dirty="0"/>
              <a:t>DOCUMENTAREA LUCRĂRILO</a:t>
            </a:r>
            <a:r>
              <a:rPr lang="en-US" sz="4000" dirty="0"/>
              <a:t>R</a:t>
            </a:r>
            <a:endParaRPr lang="ro-RO" sz="4000" dirty="0"/>
          </a:p>
        </p:txBody>
      </p:sp>
      <p:pic>
        <p:nvPicPr>
          <p:cNvPr id="6" name="Picture 5"/>
          <p:cNvPicPr>
            <a:picLocks noChangeAspect="1"/>
          </p:cNvPicPr>
          <p:nvPr/>
        </p:nvPicPr>
        <p:blipFill>
          <a:blip r:embed="rId2" cstate="print"/>
          <a:stretch>
            <a:fillRect/>
          </a:stretch>
        </p:blipFill>
        <p:spPr>
          <a:xfrm>
            <a:off x="13546141" y="7573566"/>
            <a:ext cx="3929062" cy="1960959"/>
          </a:xfrm>
          <a:prstGeom prst="rect">
            <a:avLst/>
          </a:prstGeom>
        </p:spPr>
      </p:pic>
    </p:spTree>
    <p:extLst>
      <p:ext uri="{BB962C8B-B14F-4D97-AF65-F5344CB8AC3E}">
        <p14:creationId xmlns:p14="http://schemas.microsoft.com/office/powerpoint/2010/main" val="2170479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8429-C59D-4C03-91C0-98FE20C38D1A}"/>
              </a:ext>
            </a:extLst>
          </p:cNvPr>
          <p:cNvSpPr>
            <a:spLocks noGrp="1"/>
          </p:cNvSpPr>
          <p:nvPr>
            <p:ph type="title"/>
          </p:nvPr>
        </p:nvSpPr>
        <p:spPr/>
        <p:txBody>
          <a:bodyPr>
            <a:normAutofit/>
          </a:bodyPr>
          <a:lstStyle/>
          <a:p>
            <a:r>
              <a:rPr lang="en-US" b="1" dirty="0"/>
              <a:t>2221 </a:t>
            </a:r>
            <a:r>
              <a:rPr lang="ro-RO" b="1" dirty="0"/>
              <a:t>CONTRACTAREA LUCRĂRILOR</a:t>
            </a:r>
            <a:r>
              <a:rPr lang="en-US" b="1" dirty="0"/>
              <a:t> </a:t>
            </a:r>
            <a:endParaRPr lang="ro-RO" b="1" dirty="0"/>
          </a:p>
        </p:txBody>
      </p:sp>
      <p:sp>
        <p:nvSpPr>
          <p:cNvPr id="3" name="Content Placeholder 2">
            <a:extLst>
              <a:ext uri="{FF2B5EF4-FFF2-40B4-BE49-F238E27FC236}">
                <a16:creationId xmlns:a16="http://schemas.microsoft.com/office/drawing/2014/main" id="{46DAA1C7-3D7A-49F6-8852-126F761810D3}"/>
              </a:ext>
            </a:extLst>
          </p:cNvPr>
          <p:cNvSpPr>
            <a:spLocks noGrp="1"/>
          </p:cNvSpPr>
          <p:nvPr>
            <p:ph idx="1"/>
          </p:nvPr>
        </p:nvSpPr>
        <p:spPr/>
        <p:txBody>
          <a:bodyPr>
            <a:normAutofit/>
          </a:bodyPr>
          <a:lstStyle/>
          <a:p>
            <a:r>
              <a:rPr lang="en-US" sz="4400" dirty="0" err="1"/>
              <a:t>Contractul</a:t>
            </a:r>
            <a:r>
              <a:rPr lang="en-US" sz="4400" dirty="0"/>
              <a:t> e </a:t>
            </a:r>
            <a:r>
              <a:rPr lang="en-US" sz="4400" dirty="0" err="1"/>
              <a:t>musai</a:t>
            </a:r>
            <a:r>
              <a:rPr lang="en-US" sz="4400" dirty="0"/>
              <a:t> </a:t>
            </a:r>
          </a:p>
          <a:p>
            <a:endParaRPr lang="en-US" sz="4400" dirty="0"/>
          </a:p>
          <a:p>
            <a:r>
              <a:rPr lang="en-US" sz="4400" dirty="0" err="1"/>
              <a:t>Exista</a:t>
            </a:r>
            <a:r>
              <a:rPr lang="en-US" sz="4400" dirty="0"/>
              <a:t> un model. </a:t>
            </a:r>
            <a:r>
              <a:rPr lang="en-US" sz="4400" b="1" dirty="0">
                <a:solidFill>
                  <a:srgbClr val="FF0000"/>
                </a:solidFill>
              </a:rPr>
              <a:t>MODELUL </a:t>
            </a:r>
            <a:r>
              <a:rPr lang="en-US" sz="4400" b="1" dirty="0" err="1">
                <a:solidFill>
                  <a:srgbClr val="FF0000"/>
                </a:solidFill>
              </a:rPr>
              <a:t>dat</a:t>
            </a:r>
            <a:r>
              <a:rPr lang="en-US" sz="4400" b="1" dirty="0">
                <a:solidFill>
                  <a:srgbClr val="FF0000"/>
                </a:solidFill>
              </a:rPr>
              <a:t> de </a:t>
            </a:r>
            <a:r>
              <a:rPr lang="en-US" sz="4400" b="1" dirty="0" err="1">
                <a:solidFill>
                  <a:srgbClr val="FF0000"/>
                </a:solidFill>
              </a:rPr>
              <a:t>standardul</a:t>
            </a:r>
            <a:r>
              <a:rPr lang="en-US" sz="4400" b="1" dirty="0">
                <a:solidFill>
                  <a:srgbClr val="FF0000"/>
                </a:solidFill>
              </a:rPr>
              <a:t> 22 </a:t>
            </a:r>
            <a:r>
              <a:rPr lang="en-US" sz="4400" b="1" dirty="0" err="1">
                <a:solidFill>
                  <a:srgbClr val="FF0000"/>
                </a:solidFill>
              </a:rPr>
              <a:t>trebuie</a:t>
            </a:r>
            <a:r>
              <a:rPr lang="en-US" sz="4400" b="1" dirty="0">
                <a:solidFill>
                  <a:srgbClr val="FF0000"/>
                </a:solidFill>
              </a:rPr>
              <a:t> REVIZUIT!</a:t>
            </a:r>
          </a:p>
          <a:p>
            <a:endParaRPr lang="en-US" sz="4400" b="1" dirty="0">
              <a:solidFill>
                <a:srgbClr val="FF0000"/>
              </a:solidFill>
            </a:endParaRPr>
          </a:p>
          <a:p>
            <a:r>
              <a:rPr lang="en-US" sz="4400" dirty="0" err="1"/>
              <a:t>Uitati-va</a:t>
            </a:r>
            <a:r>
              <a:rPr lang="en-US" sz="4400" dirty="0"/>
              <a:t> pe model cu un </a:t>
            </a:r>
            <a:r>
              <a:rPr lang="en-US" sz="4400" dirty="0" err="1"/>
              <a:t>ochi</a:t>
            </a:r>
            <a:r>
              <a:rPr lang="en-US" sz="4400" dirty="0"/>
              <a:t> critic.</a:t>
            </a:r>
            <a:endParaRPr lang="ro-RO" sz="4400" dirty="0"/>
          </a:p>
        </p:txBody>
      </p:sp>
      <p:pic>
        <p:nvPicPr>
          <p:cNvPr id="6" name="Picture 5"/>
          <p:cNvPicPr>
            <a:picLocks noChangeAspect="1"/>
          </p:cNvPicPr>
          <p:nvPr/>
        </p:nvPicPr>
        <p:blipFill>
          <a:blip r:embed="rId2" cstate="print"/>
          <a:stretch>
            <a:fillRect/>
          </a:stretch>
        </p:blipFill>
        <p:spPr>
          <a:xfrm>
            <a:off x="11668345" y="6886584"/>
            <a:ext cx="3929062" cy="1960959"/>
          </a:xfrm>
          <a:prstGeom prst="rect">
            <a:avLst/>
          </a:prstGeom>
        </p:spPr>
      </p:pic>
    </p:spTree>
    <p:extLst>
      <p:ext uri="{BB962C8B-B14F-4D97-AF65-F5344CB8AC3E}">
        <p14:creationId xmlns:p14="http://schemas.microsoft.com/office/powerpoint/2010/main" val="430044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865D-451A-42B3-B4DF-8B12C46D3F70}"/>
              </a:ext>
            </a:extLst>
          </p:cNvPr>
          <p:cNvSpPr>
            <a:spLocks noGrp="1"/>
          </p:cNvSpPr>
          <p:nvPr>
            <p:ph type="title"/>
          </p:nvPr>
        </p:nvSpPr>
        <p:spPr/>
        <p:txBody>
          <a:bodyPr>
            <a:normAutofit/>
          </a:bodyPr>
          <a:lstStyle/>
          <a:p>
            <a:r>
              <a:rPr lang="en-US" b="1" dirty="0"/>
              <a:t>2222 </a:t>
            </a:r>
            <a:r>
              <a:rPr lang="ro-RO" b="1" dirty="0"/>
              <a:t>ORIENTAREA MISIUNII</a:t>
            </a:r>
          </a:p>
        </p:txBody>
      </p:sp>
      <p:sp>
        <p:nvSpPr>
          <p:cNvPr id="3" name="Content Placeholder 2">
            <a:extLst>
              <a:ext uri="{FF2B5EF4-FFF2-40B4-BE49-F238E27FC236}">
                <a16:creationId xmlns:a16="http://schemas.microsoft.com/office/drawing/2014/main" id="{1ADD6BD0-DC23-4F30-A0D8-23C03A7F4057}"/>
              </a:ext>
            </a:extLst>
          </p:cNvPr>
          <p:cNvSpPr>
            <a:spLocks noGrp="1"/>
          </p:cNvSpPr>
          <p:nvPr>
            <p:ph idx="1"/>
          </p:nvPr>
        </p:nvSpPr>
        <p:spPr/>
        <p:txBody>
          <a:bodyPr>
            <a:normAutofit/>
          </a:bodyPr>
          <a:lstStyle/>
          <a:p>
            <a:r>
              <a:rPr lang="ro-RO" sz="4000" dirty="0"/>
              <a:t>Expertul contabil caută să obţină o cunoaştere globală a activităţilor entităţii, care să-i permită să-şi orienteze misiunea şi să sesizeze domeniile şi conturile semnificative. </a:t>
            </a:r>
          </a:p>
          <a:p>
            <a:r>
              <a:rPr lang="ro-RO" sz="4000" dirty="0"/>
              <a:t>Acest mod de abordare are ca obiectiv:</a:t>
            </a:r>
          </a:p>
          <a:p>
            <a:pPr marL="0" indent="0">
              <a:buNone/>
            </a:pPr>
            <a:r>
              <a:rPr lang="ro-RO" sz="4000" dirty="0"/>
              <a:t>–	să identifice referenţialul contabil adoptat de entitate; </a:t>
            </a:r>
          </a:p>
          <a:p>
            <a:pPr marL="0" indent="0">
              <a:buNone/>
            </a:pPr>
            <a:r>
              <a:rPr lang="ro-RO" sz="4000" dirty="0"/>
              <a:t>–	să detecteze riscurile care ar putea avea o influenţă semnificativă asupra conturilor;</a:t>
            </a:r>
          </a:p>
          <a:p>
            <a:pPr marL="0" indent="0">
              <a:buNone/>
            </a:pPr>
            <a:r>
              <a:rPr lang="ro-RO" sz="4000" dirty="0"/>
              <a:t>–	să permită programarea</a:t>
            </a:r>
            <a:r>
              <a:rPr lang="en-GB" sz="4000" dirty="0"/>
              <a:t> (</a:t>
            </a:r>
            <a:r>
              <a:rPr lang="en-GB" sz="4000" dirty="0" err="1">
                <a:solidFill>
                  <a:srgbClr val="FF0000"/>
                </a:solidFill>
              </a:rPr>
              <a:t>planificarea</a:t>
            </a:r>
            <a:r>
              <a:rPr lang="en-GB" sz="4000" dirty="0"/>
              <a:t>)</a:t>
            </a:r>
            <a:r>
              <a:rPr lang="ro-RO" sz="4000" dirty="0"/>
              <a:t> misiunii.</a:t>
            </a:r>
          </a:p>
        </p:txBody>
      </p:sp>
    </p:spTree>
    <p:extLst>
      <p:ext uri="{BB962C8B-B14F-4D97-AF65-F5344CB8AC3E}">
        <p14:creationId xmlns:p14="http://schemas.microsoft.com/office/powerpoint/2010/main" val="3239773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CB36-C4F9-4C4E-9C56-3D4838537BE9}"/>
              </a:ext>
            </a:extLst>
          </p:cNvPr>
          <p:cNvSpPr>
            <a:spLocks noGrp="1"/>
          </p:cNvSpPr>
          <p:nvPr>
            <p:ph type="title"/>
          </p:nvPr>
        </p:nvSpPr>
        <p:spPr/>
        <p:txBody>
          <a:bodyPr>
            <a:normAutofit/>
          </a:bodyPr>
          <a:lstStyle/>
          <a:p>
            <a:r>
              <a:rPr lang="en-US" b="1" dirty="0"/>
              <a:t>2222 </a:t>
            </a:r>
            <a:r>
              <a:rPr lang="ro-RO" b="1" dirty="0"/>
              <a:t>ORIENTAREA MISIUNII</a:t>
            </a:r>
            <a:r>
              <a:rPr lang="en-US" b="1" dirty="0"/>
              <a:t> (cont</a:t>
            </a:r>
            <a:r>
              <a:rPr lang="ro-RO" b="1" dirty="0"/>
              <a:t>.</a:t>
            </a:r>
            <a:r>
              <a:rPr lang="en-US" b="1" dirty="0"/>
              <a:t>)</a:t>
            </a:r>
            <a:endParaRPr lang="ro-RO" b="1" dirty="0"/>
          </a:p>
        </p:txBody>
      </p:sp>
      <p:sp>
        <p:nvSpPr>
          <p:cNvPr id="3" name="Content Placeholder 2">
            <a:extLst>
              <a:ext uri="{FF2B5EF4-FFF2-40B4-BE49-F238E27FC236}">
                <a16:creationId xmlns:a16="http://schemas.microsoft.com/office/drawing/2014/main" id="{5BF29F0F-6107-4AD8-8896-D6598E8F6F4A}"/>
              </a:ext>
            </a:extLst>
          </p:cNvPr>
          <p:cNvSpPr>
            <a:spLocks noGrp="1"/>
          </p:cNvSpPr>
          <p:nvPr>
            <p:ph idx="1"/>
          </p:nvPr>
        </p:nvSpPr>
        <p:spPr/>
        <p:txBody>
          <a:bodyPr>
            <a:normAutofit/>
          </a:bodyPr>
          <a:lstStyle/>
          <a:p>
            <a:r>
              <a:rPr lang="en-US" sz="4400" dirty="0"/>
              <a:t>Ce </a:t>
            </a:r>
            <a:r>
              <a:rPr lang="en-US" sz="4400" dirty="0" err="1"/>
              <a:t>informatii</a:t>
            </a:r>
            <a:r>
              <a:rPr lang="en-US" sz="4400" dirty="0"/>
              <a:t> / date </a:t>
            </a:r>
            <a:r>
              <a:rPr lang="en-US" sz="4400" dirty="0" err="1"/>
              <a:t>colectez</a:t>
            </a:r>
            <a:r>
              <a:rPr lang="en-US" sz="4400" dirty="0"/>
              <a:t>?</a:t>
            </a:r>
          </a:p>
          <a:p>
            <a:endParaRPr lang="en-US" sz="4400" dirty="0"/>
          </a:p>
          <a:p>
            <a:r>
              <a:rPr lang="ro-RO" sz="4400" dirty="0"/>
              <a:t>Ansamblul elementelor colectate în această fază a cunoaşterii entităţii şi determinarea domeniilor şi conturilor semnificative vor fi sintetizate într-o „</a:t>
            </a:r>
            <a:r>
              <a:rPr lang="ro-RO" sz="4400" b="1" dirty="0">
                <a:solidFill>
                  <a:srgbClr val="FF0000"/>
                </a:solidFill>
              </a:rPr>
              <a:t>notă de orientare</a:t>
            </a:r>
            <a:r>
              <a:rPr lang="ro-RO" sz="4400" dirty="0"/>
              <a:t>”.</a:t>
            </a:r>
          </a:p>
        </p:txBody>
      </p:sp>
      <p:pic>
        <p:nvPicPr>
          <p:cNvPr id="6" name="Picture 5"/>
          <p:cNvPicPr>
            <a:picLocks noChangeAspect="1"/>
          </p:cNvPicPr>
          <p:nvPr/>
        </p:nvPicPr>
        <p:blipFill>
          <a:blip r:embed="rId2" cstate="print"/>
          <a:stretch>
            <a:fillRect/>
          </a:stretch>
        </p:blipFill>
        <p:spPr>
          <a:xfrm>
            <a:off x="13106405" y="5953667"/>
            <a:ext cx="2786062" cy="2764632"/>
          </a:xfrm>
          <a:prstGeom prst="rect">
            <a:avLst/>
          </a:prstGeom>
        </p:spPr>
      </p:pic>
    </p:spTree>
    <p:extLst>
      <p:ext uri="{BB962C8B-B14F-4D97-AF65-F5344CB8AC3E}">
        <p14:creationId xmlns:p14="http://schemas.microsoft.com/office/powerpoint/2010/main" val="48858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18C7-63CB-4792-810E-E16C68A6FB60}"/>
              </a:ext>
            </a:extLst>
          </p:cNvPr>
          <p:cNvSpPr>
            <a:spLocks noGrp="1"/>
          </p:cNvSpPr>
          <p:nvPr>
            <p:ph type="title"/>
          </p:nvPr>
        </p:nvSpPr>
        <p:spPr/>
        <p:txBody>
          <a:bodyPr>
            <a:normAutofit/>
          </a:bodyPr>
          <a:lstStyle/>
          <a:p>
            <a:r>
              <a:rPr lang="en-US" b="1" dirty="0"/>
              <a:t>2223 </a:t>
            </a:r>
            <a:r>
              <a:rPr lang="ro-RO" b="1" dirty="0"/>
              <a:t>APRECIEREA PROCEDURILOR PRIVIND FUNCȚIA CONTABILĂ</a:t>
            </a:r>
          </a:p>
        </p:txBody>
      </p:sp>
      <p:sp>
        <p:nvSpPr>
          <p:cNvPr id="3" name="Content Placeholder 2">
            <a:extLst>
              <a:ext uri="{FF2B5EF4-FFF2-40B4-BE49-F238E27FC236}">
                <a16:creationId xmlns:a16="http://schemas.microsoft.com/office/drawing/2014/main" id="{75822663-78A8-44AD-83A2-A05B7411E901}"/>
              </a:ext>
            </a:extLst>
          </p:cNvPr>
          <p:cNvSpPr>
            <a:spLocks noGrp="1"/>
          </p:cNvSpPr>
          <p:nvPr>
            <p:ph idx="1"/>
          </p:nvPr>
        </p:nvSpPr>
        <p:spPr/>
        <p:txBody>
          <a:bodyPr>
            <a:normAutofit/>
          </a:bodyPr>
          <a:lstStyle/>
          <a:p>
            <a:r>
              <a:rPr lang="ro-RO" sz="3600" dirty="0"/>
              <a:t>Expertul contabil ia cunoştinţă şi apreciază procedurile privind funcţia – activitatea – contabilă a entităţii, în scopul orientării şi stabilirii tehnicilor de lucru aplicabile.</a:t>
            </a:r>
            <a:endParaRPr lang="en-US" sz="3600" dirty="0"/>
          </a:p>
          <a:p>
            <a:r>
              <a:rPr lang="ro-RO" sz="3600" dirty="0"/>
              <a:t>Expertul contabil:</a:t>
            </a:r>
          </a:p>
          <a:p>
            <a:pPr lvl="1"/>
            <a:r>
              <a:rPr lang="ro-RO" sz="3600" dirty="0"/>
              <a:t>ia cunoştinţă de procesul de prelucrare contabilă a operaţiilor;</a:t>
            </a:r>
          </a:p>
          <a:p>
            <a:pPr lvl="1"/>
            <a:r>
              <a:rPr lang="ro-RO" sz="3600" dirty="0"/>
              <a:t>se încredinţează de existenţa procedurilor care permit înregistrarea regulată – la zi – a operaţiilor entităţii;</a:t>
            </a:r>
          </a:p>
          <a:p>
            <a:pPr lvl="1"/>
            <a:r>
              <a:rPr lang="ro-RO" sz="3600" dirty="0"/>
              <a:t>verifică aplicarea procedurilor fie în cursul anului, fie la sfârşitul exerciţiului, cu ocazia închiderii conturilor anuale.</a:t>
            </a:r>
          </a:p>
          <a:p>
            <a:r>
              <a:rPr lang="ro-RO" sz="3600" dirty="0"/>
              <a:t>Dacă procedurile entităţii privind funcţia – activităţile – contabilă(e) sunt insuficiente, expertul contabil va propune lucrări mai cuprinzătoare şi măsuri de îmbunătăţire a organizării contabile.</a:t>
            </a:r>
          </a:p>
          <a:p>
            <a:endParaRPr lang="ro-RO" dirty="0"/>
          </a:p>
        </p:txBody>
      </p:sp>
    </p:spTree>
    <p:extLst>
      <p:ext uri="{BB962C8B-B14F-4D97-AF65-F5344CB8AC3E}">
        <p14:creationId xmlns:p14="http://schemas.microsoft.com/office/powerpoint/2010/main" val="4162173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247B-83CB-453D-8C26-E96030936E61}"/>
              </a:ext>
            </a:extLst>
          </p:cNvPr>
          <p:cNvSpPr>
            <a:spLocks noGrp="1"/>
          </p:cNvSpPr>
          <p:nvPr>
            <p:ph type="title"/>
          </p:nvPr>
        </p:nvSpPr>
        <p:spPr/>
        <p:txBody>
          <a:bodyPr/>
          <a:lstStyle/>
          <a:p>
            <a:r>
              <a:rPr lang="en-US" b="1" dirty="0" err="1"/>
              <a:t>Functia</a:t>
            </a:r>
            <a:r>
              <a:rPr lang="en-US" b="1" dirty="0"/>
              <a:t> </a:t>
            </a:r>
            <a:r>
              <a:rPr lang="en-US" b="1" dirty="0" err="1"/>
              <a:t>contabila</a:t>
            </a:r>
            <a:endParaRPr lang="ro-RO" b="1" dirty="0"/>
          </a:p>
        </p:txBody>
      </p:sp>
      <p:sp>
        <p:nvSpPr>
          <p:cNvPr id="3" name="Content Placeholder 2">
            <a:extLst>
              <a:ext uri="{FF2B5EF4-FFF2-40B4-BE49-F238E27FC236}">
                <a16:creationId xmlns:a16="http://schemas.microsoft.com/office/drawing/2014/main" id="{0629C762-8DB2-427F-827D-658C2364E132}"/>
              </a:ext>
            </a:extLst>
          </p:cNvPr>
          <p:cNvSpPr>
            <a:spLocks noGrp="1"/>
          </p:cNvSpPr>
          <p:nvPr>
            <p:ph idx="1"/>
          </p:nvPr>
        </p:nvSpPr>
        <p:spPr/>
        <p:txBody>
          <a:bodyPr>
            <a:normAutofit/>
          </a:bodyPr>
          <a:lstStyle/>
          <a:p>
            <a:r>
              <a:rPr lang="ro-RO" sz="5000" dirty="0"/>
              <a:t>Demersul constă în:</a:t>
            </a:r>
          </a:p>
          <a:p>
            <a:pPr marL="535774" lvl="1" indent="0">
              <a:buNone/>
            </a:pPr>
            <a:r>
              <a:rPr lang="ro-RO" sz="4300" dirty="0"/>
              <a:t>–	cunoaşterea procedurilor prin interviuri cu conducerea entităţii şi cu compartimentele interne ale acesteia. Expertul contabil consemnează descrierea acestora în dosarul permanent;</a:t>
            </a:r>
          </a:p>
          <a:p>
            <a:pPr marL="535774" lvl="1" indent="0">
              <a:buNone/>
            </a:pPr>
            <a:r>
              <a:rPr lang="ro-RO" sz="4300" dirty="0"/>
              <a:t>–	verificarea existenţei lor prin intermediul testelor;</a:t>
            </a:r>
          </a:p>
          <a:p>
            <a:pPr marL="535774" lvl="1" indent="0">
              <a:buNone/>
            </a:pPr>
            <a:r>
              <a:rPr lang="ro-RO" sz="4300" dirty="0"/>
              <a:t>–	aprecierea incidenţei posibile asupra situaţiilor financiare;</a:t>
            </a:r>
          </a:p>
          <a:p>
            <a:pPr marL="535774" lvl="1" indent="0">
              <a:buNone/>
            </a:pPr>
            <a:r>
              <a:rPr lang="ro-RO" sz="4300" dirty="0"/>
              <a:t>–	propunerea orientărilor necesare programului de lucru</a:t>
            </a:r>
            <a:r>
              <a:rPr lang="en-US" sz="4300" dirty="0"/>
              <a:t>.</a:t>
            </a:r>
            <a:endParaRPr lang="ro-RO" sz="4300" dirty="0"/>
          </a:p>
        </p:txBody>
      </p:sp>
      <p:pic>
        <p:nvPicPr>
          <p:cNvPr id="6" name="Picture 5"/>
          <p:cNvPicPr>
            <a:picLocks noChangeAspect="1"/>
          </p:cNvPicPr>
          <p:nvPr/>
        </p:nvPicPr>
        <p:blipFill>
          <a:blip r:embed="rId2" cstate="print"/>
          <a:stretch>
            <a:fillRect/>
          </a:stretch>
        </p:blipFill>
        <p:spPr>
          <a:xfrm>
            <a:off x="8305800" y="7124700"/>
            <a:ext cx="4614862" cy="1671638"/>
          </a:xfrm>
          <a:prstGeom prst="rect">
            <a:avLst/>
          </a:prstGeom>
        </p:spPr>
      </p:pic>
    </p:spTree>
    <p:extLst>
      <p:ext uri="{BB962C8B-B14F-4D97-AF65-F5344CB8AC3E}">
        <p14:creationId xmlns:p14="http://schemas.microsoft.com/office/powerpoint/2010/main" val="3813023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9324-B33E-4B9A-AB71-EB3663023671}"/>
              </a:ext>
            </a:extLst>
          </p:cNvPr>
          <p:cNvSpPr>
            <a:spLocks noGrp="1"/>
          </p:cNvSpPr>
          <p:nvPr>
            <p:ph type="title"/>
          </p:nvPr>
        </p:nvSpPr>
        <p:spPr/>
        <p:txBody>
          <a:bodyPr/>
          <a:lstStyle/>
          <a:p>
            <a:r>
              <a:rPr lang="en-US" b="1" dirty="0" err="1"/>
              <a:t>Functia</a:t>
            </a:r>
            <a:r>
              <a:rPr lang="en-US" b="1" dirty="0"/>
              <a:t> </a:t>
            </a:r>
            <a:r>
              <a:rPr lang="en-US" b="1" dirty="0" err="1"/>
              <a:t>contabila</a:t>
            </a:r>
            <a:r>
              <a:rPr lang="en-US" b="1" dirty="0"/>
              <a:t> (cont.)</a:t>
            </a:r>
            <a:endParaRPr lang="ro-RO" b="1" dirty="0"/>
          </a:p>
        </p:txBody>
      </p:sp>
      <p:sp>
        <p:nvSpPr>
          <p:cNvPr id="32" name="Content Placeholder 31">
            <a:extLst>
              <a:ext uri="{FF2B5EF4-FFF2-40B4-BE49-F238E27FC236}">
                <a16:creationId xmlns:a16="http://schemas.microsoft.com/office/drawing/2014/main" id="{B0900740-F53B-47C8-ACCC-3D08D6CDB7E5}"/>
              </a:ext>
            </a:extLst>
          </p:cNvPr>
          <p:cNvSpPr>
            <a:spLocks noGrp="1"/>
          </p:cNvSpPr>
          <p:nvPr>
            <p:ph idx="1"/>
          </p:nvPr>
        </p:nvSpPr>
        <p:spPr/>
        <p:txBody>
          <a:bodyPr>
            <a:normAutofit fontScale="92500" lnSpcReduction="20000"/>
          </a:bodyPr>
          <a:lstStyle/>
          <a:p>
            <a:r>
              <a:rPr lang="en-US" sz="5000" dirty="0" err="1"/>
              <a:t>Investigarea</a:t>
            </a:r>
            <a:r>
              <a:rPr lang="en-US" sz="5000" dirty="0"/>
              <a:t> se </a:t>
            </a:r>
            <a:r>
              <a:rPr lang="en-US" sz="5000" dirty="0" err="1"/>
              <a:t>organizeaza</a:t>
            </a:r>
            <a:r>
              <a:rPr lang="en-US" sz="5000" dirty="0"/>
              <a:t> pe 3 </a:t>
            </a:r>
            <a:r>
              <a:rPr lang="en-US" sz="5000" dirty="0" err="1"/>
              <a:t>niveluri</a:t>
            </a:r>
            <a:r>
              <a:rPr lang="en-US" sz="5000" dirty="0"/>
              <a:t>:</a:t>
            </a:r>
          </a:p>
          <a:p>
            <a:pPr lvl="1"/>
            <a:r>
              <a:rPr lang="ro-RO" sz="4300" dirty="0"/>
              <a:t>al </a:t>
            </a:r>
            <a:r>
              <a:rPr lang="ro-RO" sz="4300" b="1" dirty="0"/>
              <a:t>organizării existente a compartimentului contabilităţii</a:t>
            </a:r>
            <a:r>
              <a:rPr lang="ro-RO" sz="4300" dirty="0"/>
              <a:t>. În această abordare o atenţie deosebită va fi acordată calificării personalului contabil şi aprecierii sistemului informatic;</a:t>
            </a:r>
          </a:p>
          <a:p>
            <a:pPr lvl="1"/>
            <a:r>
              <a:rPr lang="ro-RO" sz="4300" dirty="0"/>
              <a:t>al </a:t>
            </a:r>
            <a:r>
              <a:rPr lang="ro-RO" sz="4300" b="1" dirty="0"/>
              <a:t>relaţiei compartimentului contabilităţii cu conducerea entităţii şi cu celelalte compartimente;</a:t>
            </a:r>
          </a:p>
          <a:p>
            <a:pPr lvl="1"/>
            <a:r>
              <a:rPr lang="ro-RO" sz="4300" dirty="0"/>
              <a:t>al funcţionării compartimentului contabil în fiecare dintre ciclurile exploatării: </a:t>
            </a:r>
            <a:r>
              <a:rPr lang="ro-RO" sz="4300" b="1" dirty="0"/>
              <a:t>cumpărări, vânzări, trezorerie, remuneraţii băneşti</a:t>
            </a:r>
          </a:p>
          <a:p>
            <a:pPr marL="0" indent="0">
              <a:buNone/>
            </a:pPr>
            <a:r>
              <a:rPr lang="ro-RO" sz="5000" dirty="0"/>
              <a:t>Acest demers are loc:</a:t>
            </a:r>
          </a:p>
          <a:p>
            <a:pPr marL="535774" lvl="1" indent="0">
              <a:buNone/>
            </a:pPr>
            <a:r>
              <a:rPr lang="ro-RO" sz="4300" dirty="0"/>
              <a:t>–	la începutul misiunii, pentru prima dată;</a:t>
            </a:r>
          </a:p>
          <a:p>
            <a:pPr marL="535774" lvl="1" indent="0">
              <a:buNone/>
            </a:pPr>
            <a:r>
              <a:rPr lang="ro-RO" sz="4300" dirty="0"/>
              <a:t>–	</a:t>
            </a:r>
            <a:r>
              <a:rPr lang="en-US" sz="4300" dirty="0" err="1"/>
              <a:t>Anual</a:t>
            </a:r>
            <a:r>
              <a:rPr lang="ro-RO" sz="4300" dirty="0"/>
              <a:t>, în cursul exerciţiului financiar şi înaintea orientării lucrărilor, prin actualizarea elementelor colectate.</a:t>
            </a:r>
            <a:endParaRPr lang="en-US" sz="4300" dirty="0"/>
          </a:p>
          <a:p>
            <a:pPr marL="612313" lvl="1" indent="0">
              <a:buNone/>
            </a:pPr>
            <a:endParaRPr lang="ro-RO" dirty="0"/>
          </a:p>
        </p:txBody>
      </p:sp>
    </p:spTree>
    <p:extLst>
      <p:ext uri="{BB962C8B-B14F-4D97-AF65-F5344CB8AC3E}">
        <p14:creationId xmlns:p14="http://schemas.microsoft.com/office/powerpoint/2010/main" val="164023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E7A2-8D2D-4049-9131-520E6491D58D}"/>
              </a:ext>
            </a:extLst>
          </p:cNvPr>
          <p:cNvSpPr>
            <a:spLocks noGrp="1"/>
          </p:cNvSpPr>
          <p:nvPr>
            <p:ph type="title"/>
          </p:nvPr>
        </p:nvSpPr>
        <p:spPr/>
        <p:txBody>
          <a:bodyPr/>
          <a:lstStyle/>
          <a:p>
            <a:r>
              <a:rPr lang="en-US" b="1" dirty="0" err="1"/>
              <a:t>Misiuni</a:t>
            </a:r>
            <a:r>
              <a:rPr lang="en-US" b="1" dirty="0"/>
              <a:t> de </a:t>
            </a:r>
            <a:r>
              <a:rPr lang="en-US" b="1" dirty="0" err="1"/>
              <a:t>compilare</a:t>
            </a:r>
            <a:endParaRPr lang="en-GB" b="1" dirty="0"/>
          </a:p>
        </p:txBody>
      </p:sp>
      <p:sp>
        <p:nvSpPr>
          <p:cNvPr id="3" name="Content Placeholder 2">
            <a:extLst>
              <a:ext uri="{FF2B5EF4-FFF2-40B4-BE49-F238E27FC236}">
                <a16:creationId xmlns:a16="http://schemas.microsoft.com/office/drawing/2014/main" id="{0D3A5154-15E0-478C-A6A9-AB8A67663C1C}"/>
              </a:ext>
            </a:extLst>
          </p:cNvPr>
          <p:cNvSpPr>
            <a:spLocks noGrp="1"/>
          </p:cNvSpPr>
          <p:nvPr>
            <p:ph idx="1"/>
          </p:nvPr>
        </p:nvSpPr>
        <p:spPr/>
        <p:txBody>
          <a:bodyPr>
            <a:noAutofit/>
          </a:bodyPr>
          <a:lstStyle/>
          <a:p>
            <a:pPr algn="just"/>
            <a:r>
              <a:rPr lang="en-US" sz="4300" i="1" dirty="0" err="1"/>
              <a:t>Misiunile</a:t>
            </a:r>
            <a:r>
              <a:rPr lang="en-US" sz="4300" i="1" dirty="0"/>
              <a:t> de </a:t>
            </a:r>
            <a:r>
              <a:rPr lang="en-US" sz="4300" i="1" dirty="0" err="1"/>
              <a:t>compilare</a:t>
            </a:r>
            <a:r>
              <a:rPr lang="en-US" sz="4300" dirty="0"/>
              <a:t> sunt definite ca </a:t>
            </a:r>
            <a:r>
              <a:rPr lang="en-US" sz="4300" dirty="0" err="1"/>
              <a:t>fiind</a:t>
            </a:r>
            <a:r>
              <a:rPr lang="en-US" sz="4300" dirty="0"/>
              <a:t> </a:t>
            </a:r>
            <a:r>
              <a:rPr lang="en-US" sz="4300" dirty="0" err="1"/>
              <a:t>misiunile</a:t>
            </a:r>
            <a:r>
              <a:rPr lang="en-US" sz="4300" dirty="0"/>
              <a:t> </a:t>
            </a:r>
            <a:r>
              <a:rPr lang="en-US" sz="4300" dirty="0" err="1"/>
              <a:t>în</a:t>
            </a:r>
            <a:r>
              <a:rPr lang="en-US" sz="4300" dirty="0"/>
              <a:t> care </a:t>
            </a:r>
            <a:r>
              <a:rPr lang="en-US" sz="4300" b="1" dirty="0" err="1"/>
              <a:t>practicianul</a:t>
            </a:r>
            <a:r>
              <a:rPr lang="en-US" sz="4300" b="1" dirty="0"/>
              <a:t> </a:t>
            </a:r>
            <a:r>
              <a:rPr lang="en-US" sz="4300" b="1" dirty="0" err="1"/>
              <a:t>îşi</a:t>
            </a:r>
            <a:r>
              <a:rPr lang="en-US" sz="4300" b="1" dirty="0"/>
              <a:t> </a:t>
            </a:r>
            <a:r>
              <a:rPr lang="en-US" sz="4300" b="1" dirty="0" err="1"/>
              <a:t>aplică</a:t>
            </a:r>
            <a:r>
              <a:rPr lang="en-US" sz="4300" b="1" dirty="0"/>
              <a:t> </a:t>
            </a:r>
            <a:r>
              <a:rPr lang="en-US" sz="4300" b="1" dirty="0" err="1"/>
              <a:t>cunoştinţele</a:t>
            </a:r>
            <a:r>
              <a:rPr lang="en-US" sz="4300" b="1" dirty="0"/>
              <a:t> </a:t>
            </a:r>
            <a:r>
              <a:rPr lang="en-US" sz="4300" b="1" dirty="0" err="1"/>
              <a:t>şi</a:t>
            </a:r>
            <a:r>
              <a:rPr lang="en-US" sz="4300" b="1" dirty="0"/>
              <a:t> </a:t>
            </a:r>
            <a:r>
              <a:rPr lang="en-US" sz="4300" b="1" dirty="0" err="1"/>
              <a:t>experienţa</a:t>
            </a:r>
            <a:r>
              <a:rPr lang="en-US" sz="4300" b="1" dirty="0"/>
              <a:t> </a:t>
            </a:r>
            <a:r>
              <a:rPr lang="en-US" sz="4300" b="1" dirty="0" err="1"/>
              <a:t>contabilă</a:t>
            </a:r>
            <a:r>
              <a:rPr lang="en-US" sz="4300" dirty="0"/>
              <a:t> </a:t>
            </a:r>
            <a:r>
              <a:rPr lang="en-US" sz="4300" dirty="0" err="1"/>
              <a:t>şi</a:t>
            </a:r>
            <a:r>
              <a:rPr lang="en-US" sz="4300" dirty="0"/>
              <a:t> de</a:t>
            </a:r>
            <a:r>
              <a:rPr lang="ro-RO" sz="4300" dirty="0"/>
              <a:t> </a:t>
            </a:r>
            <a:r>
              <a:rPr lang="en-US" sz="4300" b="1" dirty="0" err="1"/>
              <a:t>raportare</a:t>
            </a:r>
            <a:r>
              <a:rPr lang="en-US" sz="4300" b="1" dirty="0"/>
              <a:t> </a:t>
            </a:r>
            <a:r>
              <a:rPr lang="en-US" sz="4300" b="1" dirty="0" err="1"/>
              <a:t>financiară</a:t>
            </a:r>
            <a:r>
              <a:rPr lang="en-US" sz="4300" b="1" dirty="0"/>
              <a:t> </a:t>
            </a:r>
            <a:r>
              <a:rPr lang="en-US" sz="4300" dirty="0" err="1"/>
              <a:t>pentru</a:t>
            </a:r>
            <a:r>
              <a:rPr lang="en-US" sz="4300" dirty="0"/>
              <a:t> </a:t>
            </a:r>
            <a:r>
              <a:rPr lang="en-US" sz="4300" b="1" dirty="0">
                <a:solidFill>
                  <a:srgbClr val="FF0000"/>
                </a:solidFill>
              </a:rPr>
              <a:t>a </a:t>
            </a:r>
            <a:r>
              <a:rPr lang="en-US" sz="4300" b="1" dirty="0" err="1">
                <a:solidFill>
                  <a:srgbClr val="FF0000"/>
                </a:solidFill>
              </a:rPr>
              <a:t>asista</a:t>
            </a:r>
            <a:r>
              <a:rPr lang="en-US" sz="4300" b="1" dirty="0">
                <a:solidFill>
                  <a:srgbClr val="FF0000"/>
                </a:solidFill>
              </a:rPr>
              <a:t> </a:t>
            </a:r>
            <a:r>
              <a:rPr lang="en-US" sz="4300" b="1" dirty="0" err="1">
                <a:solidFill>
                  <a:srgbClr val="FF0000"/>
                </a:solidFill>
              </a:rPr>
              <a:t>conducerea</a:t>
            </a:r>
            <a:r>
              <a:rPr lang="en-US" sz="4300" b="1" dirty="0">
                <a:solidFill>
                  <a:srgbClr val="FF0000"/>
                </a:solidFill>
              </a:rPr>
              <a:t> </a:t>
            </a:r>
            <a:r>
              <a:rPr lang="en-US" sz="4300" b="1" dirty="0" err="1">
                <a:solidFill>
                  <a:srgbClr val="FF0000"/>
                </a:solidFill>
              </a:rPr>
              <a:t>în</a:t>
            </a:r>
            <a:r>
              <a:rPr lang="en-US" sz="4300" b="1" dirty="0">
                <a:solidFill>
                  <a:srgbClr val="FF0000"/>
                </a:solidFill>
              </a:rPr>
              <a:t> </a:t>
            </a:r>
            <a:r>
              <a:rPr lang="en-US" sz="4300" b="1" dirty="0" err="1">
                <a:solidFill>
                  <a:srgbClr val="FF0000"/>
                </a:solidFill>
              </a:rPr>
              <a:t>întocmirea</a:t>
            </a:r>
            <a:r>
              <a:rPr lang="en-US" sz="4300" b="1" dirty="0">
                <a:solidFill>
                  <a:srgbClr val="FF0000"/>
                </a:solidFill>
              </a:rPr>
              <a:t> </a:t>
            </a:r>
            <a:r>
              <a:rPr lang="en-US" sz="4300" b="1" dirty="0" err="1">
                <a:solidFill>
                  <a:srgbClr val="FF0000"/>
                </a:solidFill>
              </a:rPr>
              <a:t>şi</a:t>
            </a:r>
            <a:r>
              <a:rPr lang="en-US" sz="4300" b="1" dirty="0">
                <a:solidFill>
                  <a:srgbClr val="FF0000"/>
                </a:solidFill>
              </a:rPr>
              <a:t> </a:t>
            </a:r>
            <a:r>
              <a:rPr lang="en-US" sz="4300" b="1" dirty="0" err="1">
                <a:solidFill>
                  <a:srgbClr val="FF0000"/>
                </a:solidFill>
              </a:rPr>
              <a:t>prezentarea</a:t>
            </a:r>
            <a:r>
              <a:rPr lang="en-US" sz="4300" b="1" dirty="0">
                <a:solidFill>
                  <a:srgbClr val="FF0000"/>
                </a:solidFill>
              </a:rPr>
              <a:t> </a:t>
            </a:r>
            <a:r>
              <a:rPr lang="en-US" sz="4300" b="1" dirty="0" err="1">
                <a:solidFill>
                  <a:srgbClr val="FF0000"/>
                </a:solidFill>
              </a:rPr>
              <a:t>informaţiilor</a:t>
            </a:r>
            <a:r>
              <a:rPr lang="en-US" sz="4300" b="1" dirty="0">
                <a:solidFill>
                  <a:srgbClr val="FF0000"/>
                </a:solidFill>
              </a:rPr>
              <a:t> </a:t>
            </a:r>
            <a:r>
              <a:rPr lang="en-US" sz="4300" b="1" dirty="0" err="1">
                <a:solidFill>
                  <a:srgbClr val="FF0000"/>
                </a:solidFill>
              </a:rPr>
              <a:t>financiare</a:t>
            </a:r>
            <a:r>
              <a:rPr lang="en-US" sz="4300" b="1" dirty="0">
                <a:solidFill>
                  <a:srgbClr val="FF0000"/>
                </a:solidFill>
              </a:rPr>
              <a:t> ale </a:t>
            </a:r>
            <a:r>
              <a:rPr lang="en-US" sz="4300" b="1" dirty="0" err="1">
                <a:solidFill>
                  <a:srgbClr val="FF0000"/>
                </a:solidFill>
              </a:rPr>
              <a:t>unei</a:t>
            </a:r>
            <a:r>
              <a:rPr lang="en-US" sz="4300" b="1" dirty="0">
                <a:solidFill>
                  <a:srgbClr val="FF0000"/>
                </a:solidFill>
              </a:rPr>
              <a:t> </a:t>
            </a:r>
            <a:r>
              <a:rPr lang="en-US" sz="4300" b="1" dirty="0" err="1">
                <a:solidFill>
                  <a:srgbClr val="FF0000"/>
                </a:solidFill>
              </a:rPr>
              <a:t>entităţi</a:t>
            </a:r>
            <a:r>
              <a:rPr lang="en-US" sz="4300" dirty="0"/>
              <a:t>, </a:t>
            </a:r>
            <a:r>
              <a:rPr lang="en-US" sz="4300" dirty="0" err="1"/>
              <a:t>în</a:t>
            </a:r>
            <a:r>
              <a:rPr lang="en-US" sz="4300" dirty="0"/>
              <a:t> </a:t>
            </a:r>
            <a:r>
              <a:rPr lang="en-US" sz="4300" b="1" dirty="0" err="1"/>
              <a:t>conformitate</a:t>
            </a:r>
            <a:r>
              <a:rPr lang="en-US" sz="4300" b="1" dirty="0"/>
              <a:t> cu un </a:t>
            </a:r>
            <a:r>
              <a:rPr lang="en-US" sz="4300" b="1" dirty="0" err="1"/>
              <a:t>cadru</a:t>
            </a:r>
            <a:r>
              <a:rPr lang="en-US" sz="4300" b="1" dirty="0"/>
              <a:t> de </a:t>
            </a:r>
            <a:r>
              <a:rPr lang="en-US" sz="4300" b="1" dirty="0" err="1"/>
              <a:t>raportare</a:t>
            </a:r>
            <a:r>
              <a:rPr lang="en-US" sz="4300" b="1" dirty="0"/>
              <a:t> </a:t>
            </a:r>
            <a:r>
              <a:rPr lang="en-US" sz="4300" b="1" dirty="0" err="1"/>
              <a:t>financiară</a:t>
            </a:r>
            <a:r>
              <a:rPr lang="en-US" sz="4300" b="1" dirty="0"/>
              <a:t> </a:t>
            </a:r>
            <a:r>
              <a:rPr lang="en-US" sz="4300" b="1" dirty="0" err="1"/>
              <a:t>aplicabil</a:t>
            </a:r>
            <a:r>
              <a:rPr lang="en-US" sz="4300" dirty="0"/>
              <a:t>, </a:t>
            </a:r>
            <a:r>
              <a:rPr lang="en-US" sz="4300" dirty="0" err="1"/>
              <a:t>şi</a:t>
            </a:r>
            <a:r>
              <a:rPr lang="en-US" sz="4300" dirty="0"/>
              <a:t> </a:t>
            </a:r>
            <a:r>
              <a:rPr lang="en-US" sz="4300" dirty="0" err="1"/>
              <a:t>pentru</a:t>
            </a:r>
            <a:r>
              <a:rPr lang="en-US" sz="4300" dirty="0"/>
              <a:t> a </a:t>
            </a:r>
            <a:r>
              <a:rPr lang="en-US" sz="4300" b="1" dirty="0" err="1"/>
              <a:t>raporta</a:t>
            </a:r>
            <a:r>
              <a:rPr lang="en-US" sz="4300" b="1" dirty="0"/>
              <a:t> conform </a:t>
            </a:r>
            <a:r>
              <a:rPr lang="en-US" sz="4300" b="1" dirty="0" err="1"/>
              <a:t>prevederilor</a:t>
            </a:r>
            <a:r>
              <a:rPr lang="en-US" sz="4300" b="1" dirty="0"/>
              <a:t> ISRS 4410</a:t>
            </a:r>
            <a:r>
              <a:rPr lang="en-US" sz="4300" dirty="0"/>
              <a:t>. </a:t>
            </a:r>
            <a:endParaRPr lang="ro-RO" sz="4300" dirty="0"/>
          </a:p>
          <a:p>
            <a:pPr algn="just"/>
            <a:endParaRPr lang="en-US" sz="4300" dirty="0"/>
          </a:p>
          <a:p>
            <a:pPr algn="just"/>
            <a:r>
              <a:rPr lang="en-US" sz="4300" dirty="0"/>
              <a:t>Se pot </a:t>
            </a:r>
            <a:r>
              <a:rPr lang="en-US" sz="4300" dirty="0" err="1"/>
              <a:t>compila</a:t>
            </a:r>
            <a:r>
              <a:rPr lang="en-US" sz="4300" dirty="0"/>
              <a:t> </a:t>
            </a:r>
            <a:r>
              <a:rPr lang="en-US" sz="4300" dirty="0" err="1"/>
              <a:t>informatii</a:t>
            </a:r>
            <a:r>
              <a:rPr lang="en-US" sz="4300" dirty="0"/>
              <a:t> </a:t>
            </a:r>
            <a:r>
              <a:rPr lang="en-US" sz="4300" dirty="0" err="1"/>
              <a:t>istorice</a:t>
            </a:r>
            <a:r>
              <a:rPr lang="en-US" sz="4300" dirty="0"/>
              <a:t> </a:t>
            </a:r>
            <a:r>
              <a:rPr lang="en-US" sz="4300" dirty="0" err="1"/>
              <a:t>dar</a:t>
            </a:r>
            <a:r>
              <a:rPr lang="en-US" sz="4300" dirty="0"/>
              <a:t> nu </a:t>
            </a:r>
            <a:r>
              <a:rPr lang="en-US" sz="4300" dirty="0" err="1"/>
              <a:t>numai</a:t>
            </a:r>
            <a:r>
              <a:rPr lang="en-US" sz="4300" dirty="0"/>
              <a:t> (proforma, </a:t>
            </a:r>
            <a:r>
              <a:rPr lang="en-US" sz="4300" dirty="0" err="1"/>
              <a:t>nefinanciare</a:t>
            </a:r>
            <a:r>
              <a:rPr lang="en-US" sz="4300" dirty="0"/>
              <a:t> etc.)</a:t>
            </a:r>
            <a:endParaRPr lang="ro-RO" sz="4300" dirty="0"/>
          </a:p>
          <a:p>
            <a:pPr algn="just"/>
            <a:r>
              <a:rPr lang="en-US" sz="4300" dirty="0" err="1">
                <a:solidFill>
                  <a:srgbClr val="0070C0"/>
                </a:solidFill>
              </a:rPr>
              <a:t>Avantaje</a:t>
            </a:r>
            <a:r>
              <a:rPr lang="en-US" sz="4300" dirty="0">
                <a:solidFill>
                  <a:srgbClr val="0070C0"/>
                </a:solidFill>
              </a:rPr>
              <a:t>?</a:t>
            </a:r>
            <a:endParaRPr lang="ro-RO" sz="4300" dirty="0">
              <a:solidFill>
                <a:srgbClr val="0070C0"/>
              </a:solidFill>
            </a:endParaRPr>
          </a:p>
          <a:p>
            <a:pPr algn="just"/>
            <a:r>
              <a:rPr lang="en-US" sz="4300" dirty="0" err="1">
                <a:solidFill>
                  <a:srgbClr val="FF0000"/>
                </a:solidFill>
              </a:rPr>
              <a:t>Dezavantaje</a:t>
            </a:r>
            <a:r>
              <a:rPr lang="en-US" sz="4300" dirty="0">
                <a:solidFill>
                  <a:srgbClr val="FF0000"/>
                </a:solidFill>
              </a:rPr>
              <a:t>?</a:t>
            </a:r>
            <a:endParaRPr lang="en-GB" sz="4300" dirty="0"/>
          </a:p>
        </p:txBody>
      </p:sp>
    </p:spTree>
    <p:extLst>
      <p:ext uri="{BB962C8B-B14F-4D97-AF65-F5344CB8AC3E}">
        <p14:creationId xmlns:p14="http://schemas.microsoft.com/office/powerpoint/2010/main" val="805221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7C93-314F-41EB-AE3C-2EFBE1264B43}"/>
              </a:ext>
            </a:extLst>
          </p:cNvPr>
          <p:cNvSpPr>
            <a:spLocks noGrp="1"/>
          </p:cNvSpPr>
          <p:nvPr>
            <p:ph type="title"/>
          </p:nvPr>
        </p:nvSpPr>
        <p:spPr/>
        <p:txBody>
          <a:bodyPr/>
          <a:lstStyle/>
          <a:p>
            <a:r>
              <a:rPr lang="en-US" b="1" dirty="0" err="1"/>
              <a:t>Functia</a:t>
            </a:r>
            <a:r>
              <a:rPr lang="en-US" b="1" dirty="0"/>
              <a:t> </a:t>
            </a:r>
            <a:r>
              <a:rPr lang="en-US" b="1" dirty="0" err="1"/>
              <a:t>contabila</a:t>
            </a:r>
            <a:r>
              <a:rPr lang="en-US" b="1" dirty="0"/>
              <a:t> (cont.)</a:t>
            </a:r>
            <a:endParaRPr lang="ro-RO" b="1" dirty="0"/>
          </a:p>
        </p:txBody>
      </p:sp>
      <p:sp>
        <p:nvSpPr>
          <p:cNvPr id="3" name="Content Placeholder 2">
            <a:extLst>
              <a:ext uri="{FF2B5EF4-FFF2-40B4-BE49-F238E27FC236}">
                <a16:creationId xmlns:a16="http://schemas.microsoft.com/office/drawing/2014/main" id="{72D05987-D26E-4508-8DA0-D38FABCE76B6}"/>
              </a:ext>
            </a:extLst>
          </p:cNvPr>
          <p:cNvSpPr>
            <a:spLocks noGrp="1"/>
          </p:cNvSpPr>
          <p:nvPr>
            <p:ph idx="1"/>
          </p:nvPr>
        </p:nvSpPr>
        <p:spPr/>
        <p:txBody>
          <a:bodyPr>
            <a:normAutofit fontScale="92500"/>
          </a:bodyPr>
          <a:lstStyle/>
          <a:p>
            <a:r>
              <a:rPr lang="en-US" sz="5000" dirty="0"/>
              <a:t>E</a:t>
            </a:r>
            <a:r>
              <a:rPr lang="ro-RO" sz="5000" dirty="0"/>
              <a:t>xpertul contabil apreciază natura şi întinderea controalelor pe care trebuie să le efectueze pentru eliberarea atestării. Această analiză îi va permite să orienteze controalele şi în mod deosebit să delimiteze programul de colectare a elementelor probante:</a:t>
            </a:r>
          </a:p>
          <a:p>
            <a:pPr marL="612313" lvl="1" indent="0">
              <a:buNone/>
            </a:pPr>
            <a:r>
              <a:rPr lang="ro-RO" sz="4300" dirty="0"/>
              <a:t>–	fie reducând anumite controale: nu este necesar controlul integral al conturilor clienţilor dacă procedura ciclului este corectă şi îndeosebi dacă urmărirea conturilor clienţilor este asigurată de compartimentul contabilităţii; o simplă supraveghere a acestei operaţii de urmărire este suficientă;</a:t>
            </a:r>
          </a:p>
          <a:p>
            <a:pPr marL="612313" lvl="1" indent="0">
              <a:buNone/>
            </a:pPr>
            <a:r>
              <a:rPr lang="ro-RO" sz="4300" dirty="0"/>
              <a:t>–	fie întărind altele: controlul prin sondaj al documentelor justificative de bază.</a:t>
            </a:r>
          </a:p>
          <a:p>
            <a:endParaRPr lang="ro-RO" dirty="0"/>
          </a:p>
        </p:txBody>
      </p:sp>
    </p:spTree>
    <p:extLst>
      <p:ext uri="{BB962C8B-B14F-4D97-AF65-F5344CB8AC3E}">
        <p14:creationId xmlns:p14="http://schemas.microsoft.com/office/powerpoint/2010/main" val="380752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Exemplu</a:t>
            </a:r>
            <a:endParaRPr lang="ro-RO" b="1" dirty="0"/>
          </a:p>
        </p:txBody>
      </p:sp>
      <p:sp>
        <p:nvSpPr>
          <p:cNvPr id="3" name="Content Placeholder 2"/>
          <p:cNvSpPr>
            <a:spLocks noGrp="1"/>
          </p:cNvSpPr>
          <p:nvPr>
            <p:ph idx="1"/>
          </p:nvPr>
        </p:nvSpPr>
        <p:spPr/>
        <p:txBody>
          <a:bodyPr>
            <a:normAutofit/>
          </a:bodyPr>
          <a:lstStyle/>
          <a:p>
            <a:r>
              <a:rPr lang="en-US" sz="5400" dirty="0"/>
              <a:t>Care </a:t>
            </a:r>
            <a:r>
              <a:rPr lang="en-US" sz="5400" dirty="0" err="1"/>
              <a:t>ar</a:t>
            </a:r>
            <a:r>
              <a:rPr lang="en-US" sz="5400" dirty="0"/>
              <a:t> fi </a:t>
            </a:r>
            <a:r>
              <a:rPr lang="en-US" sz="5400" dirty="0" err="1"/>
              <a:t>diferentele</a:t>
            </a:r>
            <a:r>
              <a:rPr lang="en-US" sz="5400" dirty="0"/>
              <a:t> </a:t>
            </a:r>
            <a:r>
              <a:rPr lang="en-US" sz="5400" dirty="0" err="1"/>
              <a:t>intre</a:t>
            </a:r>
            <a:r>
              <a:rPr lang="en-US" sz="5400" dirty="0"/>
              <a:t> un client care are </a:t>
            </a:r>
            <a:r>
              <a:rPr lang="en-US" sz="5400" dirty="0" err="1"/>
              <a:t>organizat</a:t>
            </a:r>
            <a:r>
              <a:rPr lang="en-US" sz="5400" dirty="0"/>
              <a:t> </a:t>
            </a:r>
            <a:r>
              <a:rPr lang="en-US" sz="5400" dirty="0" err="1"/>
              <a:t>departamentul</a:t>
            </a:r>
            <a:r>
              <a:rPr lang="en-US" sz="5400" dirty="0"/>
              <a:t> de </a:t>
            </a:r>
            <a:r>
              <a:rPr lang="en-US" sz="5400" dirty="0" err="1"/>
              <a:t>contabilitate</a:t>
            </a:r>
            <a:r>
              <a:rPr lang="en-US" sz="5400" dirty="0"/>
              <a:t> </a:t>
            </a:r>
            <a:r>
              <a:rPr lang="en-US" sz="5400" dirty="0" err="1"/>
              <a:t>si</a:t>
            </a:r>
            <a:r>
              <a:rPr lang="en-US" sz="5400" dirty="0"/>
              <a:t> </a:t>
            </a:r>
            <a:r>
              <a:rPr lang="en-US" sz="5400" dirty="0" err="1"/>
              <a:t>lucrurile</a:t>
            </a:r>
            <a:r>
              <a:rPr lang="en-US" sz="5400" dirty="0"/>
              <a:t> se </a:t>
            </a:r>
            <a:r>
              <a:rPr lang="en-US" sz="5400" dirty="0" err="1"/>
              <a:t>desfasoara</a:t>
            </a:r>
            <a:r>
              <a:rPr lang="en-US" sz="5400" dirty="0"/>
              <a:t> </a:t>
            </a:r>
            <a:r>
              <a:rPr lang="en-US" sz="5400" dirty="0" err="1"/>
              <a:t>riguros</a:t>
            </a:r>
            <a:r>
              <a:rPr lang="en-US" sz="5400" dirty="0"/>
              <a:t> </a:t>
            </a:r>
            <a:r>
              <a:rPr lang="en-US" sz="5400" dirty="0" err="1"/>
              <a:t>si</a:t>
            </a:r>
            <a:r>
              <a:rPr lang="en-US" sz="5400" dirty="0"/>
              <a:t> un client </a:t>
            </a:r>
            <a:r>
              <a:rPr lang="en-US" sz="5400" dirty="0" err="1"/>
              <a:t>caruia</a:t>
            </a:r>
            <a:r>
              <a:rPr lang="en-US" sz="5400" dirty="0"/>
              <a:t> ii tine </a:t>
            </a:r>
            <a:r>
              <a:rPr lang="en-US" sz="5400" dirty="0" err="1"/>
              <a:t>contabilitate</a:t>
            </a:r>
            <a:r>
              <a:rPr lang="en-US" sz="5400" dirty="0"/>
              <a:t> </a:t>
            </a:r>
            <a:r>
              <a:rPr lang="en-US" sz="5400" dirty="0" err="1"/>
              <a:t>cineva</a:t>
            </a:r>
            <a:r>
              <a:rPr lang="en-US" sz="5400" dirty="0"/>
              <a:t> care nu are </a:t>
            </a:r>
            <a:r>
              <a:rPr lang="en-US" sz="5400" dirty="0" err="1"/>
              <a:t>dreptul</a:t>
            </a:r>
            <a:r>
              <a:rPr lang="en-US" sz="5400" dirty="0"/>
              <a:t> </a:t>
            </a:r>
            <a:r>
              <a:rPr lang="en-US" sz="5400" dirty="0" err="1"/>
              <a:t>sa</a:t>
            </a:r>
            <a:r>
              <a:rPr lang="en-US" sz="5400" dirty="0"/>
              <a:t> ii </a:t>
            </a:r>
            <a:r>
              <a:rPr lang="en-US" sz="5400" dirty="0" err="1"/>
              <a:t>semneze</a:t>
            </a:r>
            <a:r>
              <a:rPr lang="en-US" sz="5400" dirty="0"/>
              <a:t> </a:t>
            </a:r>
            <a:r>
              <a:rPr lang="en-US" sz="5400" dirty="0" err="1"/>
              <a:t>situatiile</a:t>
            </a:r>
            <a:r>
              <a:rPr lang="en-US" sz="5400" dirty="0"/>
              <a:t> </a:t>
            </a:r>
            <a:r>
              <a:rPr lang="en-US" sz="5400" dirty="0" err="1"/>
              <a:t>financiare</a:t>
            </a:r>
            <a:r>
              <a:rPr lang="en-US" sz="5400" dirty="0"/>
              <a:t> </a:t>
            </a:r>
            <a:r>
              <a:rPr lang="en-US" sz="5400" dirty="0" err="1"/>
              <a:t>si</a:t>
            </a:r>
            <a:r>
              <a:rPr lang="en-US" sz="5400" dirty="0"/>
              <a:t> nu </a:t>
            </a:r>
            <a:r>
              <a:rPr lang="en-US" sz="5400" dirty="0" err="1"/>
              <a:t>isi</a:t>
            </a:r>
            <a:r>
              <a:rPr lang="en-US" sz="5400" dirty="0"/>
              <a:t> </a:t>
            </a:r>
            <a:r>
              <a:rPr lang="en-US" sz="5400" dirty="0" err="1"/>
              <a:t>asuma</a:t>
            </a:r>
            <a:r>
              <a:rPr lang="en-US" sz="5400" dirty="0"/>
              <a:t> </a:t>
            </a:r>
            <a:r>
              <a:rPr lang="en-US" sz="5400" dirty="0" err="1"/>
              <a:t>nimic</a:t>
            </a:r>
            <a:r>
              <a:rPr lang="en-US" sz="5400" dirty="0"/>
              <a:t>?</a:t>
            </a:r>
          </a:p>
          <a:p>
            <a:endParaRPr lang="en-US" sz="5400" dirty="0"/>
          </a:p>
          <a:p>
            <a:r>
              <a:rPr lang="en-US" sz="5400" dirty="0" err="1"/>
              <a:t>Verificari</a:t>
            </a:r>
            <a:r>
              <a:rPr lang="en-US" sz="5400" dirty="0"/>
              <a:t> </a:t>
            </a:r>
            <a:r>
              <a:rPr lang="en-US" sz="5400" dirty="0" err="1"/>
              <a:t>pe</a:t>
            </a:r>
            <a:r>
              <a:rPr lang="en-US" sz="5400" dirty="0"/>
              <a:t> </a:t>
            </a:r>
            <a:r>
              <a:rPr lang="en-US" sz="5400" dirty="0" err="1"/>
              <a:t>categorii</a:t>
            </a:r>
            <a:r>
              <a:rPr lang="en-US" sz="5400" dirty="0"/>
              <a:t> de </a:t>
            </a:r>
            <a:r>
              <a:rPr lang="en-US" sz="5400" dirty="0" err="1"/>
              <a:t>tranzactii</a:t>
            </a:r>
            <a:endParaRPr lang="ro-RO" sz="5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3895" y="6678730"/>
            <a:ext cx="1543130" cy="2100371"/>
          </a:xfrm>
          <a:prstGeom prst="rect">
            <a:avLst/>
          </a:prstGeom>
        </p:spPr>
      </p:pic>
    </p:spTree>
    <p:extLst>
      <p:ext uri="{BB962C8B-B14F-4D97-AF65-F5344CB8AC3E}">
        <p14:creationId xmlns:p14="http://schemas.microsoft.com/office/powerpoint/2010/main" val="891568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9C70-1FCE-4C97-828A-30CA9EACA1DE}"/>
              </a:ext>
            </a:extLst>
          </p:cNvPr>
          <p:cNvSpPr>
            <a:spLocks noGrp="1"/>
          </p:cNvSpPr>
          <p:nvPr>
            <p:ph type="title"/>
          </p:nvPr>
        </p:nvSpPr>
        <p:spPr/>
        <p:txBody>
          <a:bodyPr/>
          <a:lstStyle/>
          <a:p>
            <a:r>
              <a:rPr lang="en-US" b="1" dirty="0" err="1"/>
              <a:t>Pragul</a:t>
            </a:r>
            <a:r>
              <a:rPr lang="en-US" b="1" dirty="0"/>
              <a:t> de </a:t>
            </a:r>
            <a:r>
              <a:rPr lang="en-US" b="1" dirty="0" err="1"/>
              <a:t>semnificatie</a:t>
            </a:r>
            <a:endParaRPr lang="ro-RO" b="1" dirty="0"/>
          </a:p>
        </p:txBody>
      </p:sp>
      <p:sp>
        <p:nvSpPr>
          <p:cNvPr id="3" name="Content Placeholder 2">
            <a:extLst>
              <a:ext uri="{FF2B5EF4-FFF2-40B4-BE49-F238E27FC236}">
                <a16:creationId xmlns:a16="http://schemas.microsoft.com/office/drawing/2014/main" id="{E0474398-CFA1-4D94-AD06-8843F7A63D5B}"/>
              </a:ext>
            </a:extLst>
          </p:cNvPr>
          <p:cNvSpPr>
            <a:spLocks noGrp="1"/>
          </p:cNvSpPr>
          <p:nvPr>
            <p:ph idx="1"/>
          </p:nvPr>
        </p:nvSpPr>
        <p:spPr/>
        <p:txBody>
          <a:bodyPr>
            <a:normAutofit/>
          </a:bodyPr>
          <a:lstStyle/>
          <a:p>
            <a:r>
              <a:rPr lang="ro-RO" sz="3600" dirty="0"/>
              <a:t>Toate constatările făcute de expertul contabil în cursul  controale</a:t>
            </a:r>
            <a:r>
              <a:rPr lang="en-US" sz="3600" dirty="0" err="1"/>
              <a:t>lor</a:t>
            </a:r>
            <a:r>
              <a:rPr lang="ro-RO" sz="3600" dirty="0"/>
              <a:t> (erori, omisiuni, prezentări inexacte, diferenţe de apreciere etc.)</a:t>
            </a:r>
            <a:r>
              <a:rPr lang="ro-RO" sz="3600" b="1" i="1" dirty="0"/>
              <a:t> sunt considerate semnificative atunci când ele pot modifica opinia utilizatorului situaţiilor financiare</a:t>
            </a:r>
            <a:r>
              <a:rPr lang="ro-RO" sz="3600" dirty="0"/>
              <a:t>.</a:t>
            </a:r>
          </a:p>
          <a:p>
            <a:r>
              <a:rPr lang="ro-RO" sz="3600" dirty="0"/>
              <a:t>Aprecierea cantitativă a pragului de semnificaţie trebuie să fie modulată de criterii calitative, cum sunt:</a:t>
            </a:r>
          </a:p>
          <a:p>
            <a:pPr marL="535774" lvl="1" indent="0">
              <a:buNone/>
            </a:pPr>
            <a:r>
              <a:rPr lang="ro-RO" sz="3600" dirty="0"/>
              <a:t>–	caracteristicile entităţii;</a:t>
            </a:r>
          </a:p>
          <a:p>
            <a:pPr marL="535774" lvl="1" indent="0">
              <a:buNone/>
            </a:pPr>
            <a:r>
              <a:rPr lang="ro-RO" sz="3600" dirty="0"/>
              <a:t>–	natura misiunii;</a:t>
            </a:r>
          </a:p>
          <a:p>
            <a:pPr marL="535774" lvl="1" indent="0">
              <a:buNone/>
            </a:pPr>
            <a:r>
              <a:rPr lang="ro-RO" sz="3600" dirty="0"/>
              <a:t>–	nevoile utilizatorului.</a:t>
            </a:r>
            <a:endParaRPr lang="en-US" sz="3600" dirty="0"/>
          </a:p>
          <a:p>
            <a:r>
              <a:rPr lang="ro-RO" sz="3600" dirty="0"/>
              <a:t>Pragul de semnificaţie se apreciază în raport cu finalitatea misiunii. În consecinţă, pentru o misiune de examinare a contabilităţii este necesar de reţinut că </a:t>
            </a:r>
            <a:r>
              <a:rPr lang="ro-RO" sz="3600" b="1" dirty="0">
                <a:solidFill>
                  <a:srgbClr val="FF0000"/>
                </a:solidFill>
              </a:rPr>
              <a:t>pragurile de semnificaţie stabilite vor fi superioare celor care vor fi stabilite într-o misiune de audit statutar.</a:t>
            </a:r>
          </a:p>
          <a:p>
            <a:endParaRPr lang="ro-RO" dirty="0"/>
          </a:p>
        </p:txBody>
      </p:sp>
    </p:spTree>
    <p:extLst>
      <p:ext uri="{BB962C8B-B14F-4D97-AF65-F5344CB8AC3E}">
        <p14:creationId xmlns:p14="http://schemas.microsoft.com/office/powerpoint/2010/main" val="1344672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D6F1-F56B-4DC0-A94D-91FFE297917D}"/>
              </a:ext>
            </a:extLst>
          </p:cNvPr>
          <p:cNvSpPr>
            <a:spLocks noGrp="1"/>
          </p:cNvSpPr>
          <p:nvPr>
            <p:ph type="title"/>
          </p:nvPr>
        </p:nvSpPr>
        <p:spPr/>
        <p:txBody>
          <a:bodyPr/>
          <a:lstStyle/>
          <a:p>
            <a:r>
              <a:rPr lang="en-US" b="1" dirty="0"/>
              <a:t>D</a:t>
            </a:r>
            <a:r>
              <a:rPr lang="ro-RO" b="1" dirty="0"/>
              <a:t>omenii şi conturi semnificative</a:t>
            </a:r>
          </a:p>
        </p:txBody>
      </p:sp>
      <p:sp>
        <p:nvSpPr>
          <p:cNvPr id="3" name="Content Placeholder 2">
            <a:extLst>
              <a:ext uri="{FF2B5EF4-FFF2-40B4-BE49-F238E27FC236}">
                <a16:creationId xmlns:a16="http://schemas.microsoft.com/office/drawing/2014/main" id="{E5A0A389-A0D6-447B-B2FE-16311D08519E}"/>
              </a:ext>
            </a:extLst>
          </p:cNvPr>
          <p:cNvSpPr>
            <a:spLocks noGrp="1"/>
          </p:cNvSpPr>
          <p:nvPr>
            <p:ph idx="1"/>
          </p:nvPr>
        </p:nvSpPr>
        <p:spPr/>
        <p:txBody>
          <a:bodyPr>
            <a:noAutofit/>
          </a:bodyPr>
          <a:lstStyle/>
          <a:p>
            <a:r>
              <a:rPr lang="ro-RO" sz="3600" dirty="0"/>
              <a:t>Definirea domeniilor şi a conturilor semnificative este strâns legată de specificităţile entităţii şi în mod deosebit de activităţile sale, de modul său de exploatare, de modul său de comercializare.</a:t>
            </a:r>
          </a:p>
          <a:p>
            <a:r>
              <a:rPr lang="ro-RO" sz="3600" dirty="0"/>
              <a:t>Expertul contabil pune în evidenţă conturile sau ciclurile care din punct de vedere al naturii lor sau al sumelor lor totale – rulaje/ solduri – sunt susceptibile să conţină erori al căror total să fie superior pragului de semnificaţie.</a:t>
            </a:r>
          </a:p>
          <a:p>
            <a:r>
              <a:rPr lang="ro-RO" sz="3600" dirty="0"/>
              <a:t>De regulă, este vorba de posturi:</a:t>
            </a:r>
          </a:p>
          <a:p>
            <a:pPr lvl="1"/>
            <a:r>
              <a:rPr lang="ro-RO" sz="3600" dirty="0"/>
              <a:t>ale căror totaluri sunt importante în valori absolute;</a:t>
            </a:r>
          </a:p>
          <a:p>
            <a:pPr lvl="1"/>
            <a:r>
              <a:rPr lang="ro-RO" sz="3600" dirty="0"/>
              <a:t>care prezintă anomalii; de pildă, conturi de clienţi creditori, conturi de regularizare nesoldate, înregistrări în jurnalul vânzărilor provenind din jurnalul operaţiilor diverse;</a:t>
            </a:r>
          </a:p>
          <a:p>
            <a:pPr lvl="1"/>
            <a:r>
              <a:rPr lang="ro-RO" sz="3600" dirty="0"/>
              <a:t>care prezintă dificultăţi contabile (evaluarea producţiei în curs într-o entitate productivă).</a:t>
            </a:r>
          </a:p>
        </p:txBody>
      </p:sp>
      <p:pic>
        <p:nvPicPr>
          <p:cNvPr id="6" name="Picture 5"/>
          <p:cNvPicPr>
            <a:picLocks noChangeAspect="1"/>
          </p:cNvPicPr>
          <p:nvPr/>
        </p:nvPicPr>
        <p:blipFill>
          <a:blip r:embed="rId2" cstate="print"/>
          <a:stretch>
            <a:fillRect/>
          </a:stretch>
        </p:blipFill>
        <p:spPr>
          <a:xfrm>
            <a:off x="12268200" y="4686300"/>
            <a:ext cx="5000626" cy="1543050"/>
          </a:xfrm>
          <a:prstGeom prst="rect">
            <a:avLst/>
          </a:prstGeom>
        </p:spPr>
      </p:pic>
    </p:spTree>
    <p:extLst>
      <p:ext uri="{BB962C8B-B14F-4D97-AF65-F5344CB8AC3E}">
        <p14:creationId xmlns:p14="http://schemas.microsoft.com/office/powerpoint/2010/main" val="1015301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Exemple</a:t>
            </a:r>
            <a:endParaRPr lang="ro-RO" b="1" dirty="0"/>
          </a:p>
        </p:txBody>
      </p:sp>
      <p:sp>
        <p:nvSpPr>
          <p:cNvPr id="3" name="Content Placeholder 2"/>
          <p:cNvSpPr>
            <a:spLocks noGrp="1"/>
          </p:cNvSpPr>
          <p:nvPr>
            <p:ph idx="1"/>
          </p:nvPr>
        </p:nvSpPr>
        <p:spPr/>
        <p:txBody>
          <a:bodyPr>
            <a:normAutofit/>
          </a:bodyPr>
          <a:lstStyle/>
          <a:p>
            <a:r>
              <a:rPr lang="en-US" sz="5000" dirty="0"/>
              <a:t>Care </a:t>
            </a:r>
            <a:r>
              <a:rPr lang="en-US" sz="5000" dirty="0" err="1"/>
              <a:t>credeti</a:t>
            </a:r>
            <a:r>
              <a:rPr lang="en-US" sz="5000" dirty="0"/>
              <a:t> ca </a:t>
            </a:r>
            <a:r>
              <a:rPr lang="en-US" sz="5000" dirty="0" err="1"/>
              <a:t>sunt</a:t>
            </a:r>
            <a:r>
              <a:rPr lang="en-US" sz="5000" dirty="0"/>
              <a:t> </a:t>
            </a:r>
            <a:r>
              <a:rPr lang="en-US" sz="5000" dirty="0" err="1"/>
              <a:t>domeniile</a:t>
            </a:r>
            <a:r>
              <a:rPr lang="en-US" sz="5000" dirty="0"/>
              <a:t> </a:t>
            </a:r>
            <a:r>
              <a:rPr lang="en-US" sz="5000" dirty="0" err="1"/>
              <a:t>si</a:t>
            </a:r>
            <a:r>
              <a:rPr lang="en-US" sz="5000" dirty="0"/>
              <a:t> </a:t>
            </a:r>
            <a:r>
              <a:rPr lang="en-US" sz="5000" dirty="0" err="1"/>
              <a:t>conturile</a:t>
            </a:r>
            <a:r>
              <a:rPr lang="en-US" sz="5000" dirty="0"/>
              <a:t> </a:t>
            </a:r>
            <a:r>
              <a:rPr lang="en-US" sz="5000" dirty="0" err="1"/>
              <a:t>semnificative</a:t>
            </a:r>
            <a:r>
              <a:rPr lang="en-US" sz="5000" dirty="0"/>
              <a:t> </a:t>
            </a:r>
            <a:r>
              <a:rPr lang="en-US" sz="5000" dirty="0" err="1"/>
              <a:t>pentru</a:t>
            </a:r>
            <a:r>
              <a:rPr lang="en-US" sz="5000" dirty="0"/>
              <a:t>:</a:t>
            </a:r>
          </a:p>
          <a:p>
            <a:pPr marL="535774" lvl="1" indent="0">
              <a:buNone/>
            </a:pPr>
            <a:r>
              <a:rPr lang="en-US" sz="4300" dirty="0"/>
              <a:t>1. O </a:t>
            </a:r>
            <a:r>
              <a:rPr lang="en-US" sz="4300" dirty="0" err="1"/>
              <a:t>societate</a:t>
            </a:r>
            <a:r>
              <a:rPr lang="en-US" sz="4300" dirty="0"/>
              <a:t> de </a:t>
            </a:r>
            <a:r>
              <a:rPr lang="en-US" sz="4300" dirty="0" err="1"/>
              <a:t>comert</a:t>
            </a:r>
            <a:r>
              <a:rPr lang="en-US" sz="4300" dirty="0"/>
              <a:t> cu </a:t>
            </a:r>
            <a:r>
              <a:rPr lang="en-US" sz="4300" dirty="0" err="1"/>
              <a:t>amanuntul</a:t>
            </a:r>
            <a:r>
              <a:rPr lang="en-US" sz="4300" dirty="0"/>
              <a:t>?</a:t>
            </a:r>
          </a:p>
          <a:p>
            <a:pPr marL="535774" lvl="1" indent="0">
              <a:buNone/>
            </a:pPr>
            <a:r>
              <a:rPr lang="en-US" sz="4300" dirty="0"/>
              <a:t>2. O </a:t>
            </a:r>
            <a:r>
              <a:rPr lang="en-US" sz="4300" dirty="0" err="1"/>
              <a:t>societate</a:t>
            </a:r>
            <a:r>
              <a:rPr lang="en-US" sz="4300" dirty="0"/>
              <a:t> de </a:t>
            </a:r>
            <a:r>
              <a:rPr lang="en-US" sz="4300" dirty="0" err="1"/>
              <a:t>productie</a:t>
            </a:r>
            <a:r>
              <a:rPr lang="en-US" sz="4300" dirty="0"/>
              <a:t> </a:t>
            </a:r>
            <a:r>
              <a:rPr lang="en-US" sz="4300" dirty="0" err="1"/>
              <a:t>tevi</a:t>
            </a:r>
            <a:r>
              <a:rPr lang="en-US" sz="4300" dirty="0"/>
              <a:t>?</a:t>
            </a:r>
          </a:p>
          <a:p>
            <a:pPr marL="535774" lvl="1" indent="0">
              <a:buNone/>
            </a:pPr>
            <a:r>
              <a:rPr lang="en-US" sz="4300" dirty="0"/>
              <a:t>3. O </a:t>
            </a:r>
            <a:r>
              <a:rPr lang="en-US" sz="4300" dirty="0" err="1"/>
              <a:t>societate</a:t>
            </a:r>
            <a:r>
              <a:rPr lang="en-US" sz="4300" dirty="0"/>
              <a:t> care </a:t>
            </a:r>
            <a:r>
              <a:rPr lang="en-US" sz="4300" dirty="0" err="1"/>
              <a:t>construieste</a:t>
            </a:r>
            <a:r>
              <a:rPr lang="en-US" sz="4300" dirty="0"/>
              <a:t> </a:t>
            </a:r>
            <a:r>
              <a:rPr lang="en-US" sz="4300" dirty="0" err="1"/>
              <a:t>si</a:t>
            </a:r>
            <a:r>
              <a:rPr lang="en-US" sz="4300" dirty="0"/>
              <a:t> </a:t>
            </a:r>
            <a:r>
              <a:rPr lang="en-US" sz="4300" dirty="0" err="1"/>
              <a:t>vinde</a:t>
            </a:r>
            <a:r>
              <a:rPr lang="en-US" sz="4300" dirty="0"/>
              <a:t> </a:t>
            </a:r>
            <a:r>
              <a:rPr lang="en-US" sz="4300" dirty="0" err="1"/>
              <a:t>unitati</a:t>
            </a:r>
            <a:r>
              <a:rPr lang="en-US" sz="4300" dirty="0"/>
              <a:t> locative</a:t>
            </a:r>
          </a:p>
          <a:p>
            <a:pPr marL="535774" lvl="1" indent="0">
              <a:buNone/>
            </a:pPr>
            <a:r>
              <a:rPr lang="en-US" sz="4300" dirty="0"/>
              <a:t>4. O </a:t>
            </a:r>
            <a:r>
              <a:rPr lang="en-US" sz="4300" dirty="0" err="1"/>
              <a:t>societate</a:t>
            </a:r>
            <a:r>
              <a:rPr lang="en-US" sz="4300" dirty="0"/>
              <a:t> de </a:t>
            </a:r>
            <a:r>
              <a:rPr lang="en-US" sz="4300" dirty="0" err="1"/>
              <a:t>prestari</a:t>
            </a:r>
            <a:r>
              <a:rPr lang="en-US" sz="4300" dirty="0"/>
              <a:t> </a:t>
            </a:r>
            <a:r>
              <a:rPr lang="en-US" sz="4300" dirty="0" err="1"/>
              <a:t>servicii</a:t>
            </a:r>
            <a:r>
              <a:rPr lang="en-US" sz="4300" dirty="0"/>
              <a:t>. De care </a:t>
            </a:r>
            <a:r>
              <a:rPr lang="en-US" sz="4300" dirty="0" err="1"/>
              <a:t>servicii</a:t>
            </a:r>
            <a:r>
              <a:rPr lang="en-US" sz="4300" dirty="0"/>
              <a:t>, </a:t>
            </a:r>
            <a:r>
              <a:rPr lang="en-US" sz="4300" dirty="0" err="1"/>
              <a:t>intrebati</a:t>
            </a:r>
            <a:r>
              <a:rPr lang="en-US" sz="4300" dirty="0"/>
              <a:t>…?</a:t>
            </a:r>
            <a:endParaRPr lang="ro-RO" sz="43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4400" y="6210300"/>
            <a:ext cx="1543130" cy="2100371"/>
          </a:xfrm>
          <a:prstGeom prst="rect">
            <a:avLst/>
          </a:prstGeom>
        </p:spPr>
      </p:pic>
    </p:spTree>
    <p:extLst>
      <p:ext uri="{BB962C8B-B14F-4D97-AF65-F5344CB8AC3E}">
        <p14:creationId xmlns:p14="http://schemas.microsoft.com/office/powerpoint/2010/main" val="700939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24AE-40C9-488E-99F3-E29A31925E51}"/>
              </a:ext>
            </a:extLst>
          </p:cNvPr>
          <p:cNvSpPr>
            <a:spLocks noGrp="1"/>
          </p:cNvSpPr>
          <p:nvPr>
            <p:ph type="title"/>
          </p:nvPr>
        </p:nvSpPr>
        <p:spPr/>
        <p:txBody>
          <a:bodyPr>
            <a:normAutofit/>
          </a:bodyPr>
          <a:lstStyle/>
          <a:p>
            <a:r>
              <a:rPr lang="en-US" b="1" dirty="0"/>
              <a:t>2224 </a:t>
            </a:r>
            <a:r>
              <a:rPr lang="ro-RO" b="1" dirty="0"/>
              <a:t>PROGRAMAREA LUCRĂRILOR</a:t>
            </a:r>
          </a:p>
        </p:txBody>
      </p:sp>
      <p:sp>
        <p:nvSpPr>
          <p:cNvPr id="3" name="Content Placeholder 2">
            <a:extLst>
              <a:ext uri="{FF2B5EF4-FFF2-40B4-BE49-F238E27FC236}">
                <a16:creationId xmlns:a16="http://schemas.microsoft.com/office/drawing/2014/main" id="{681B88C5-AADD-4670-AED2-A3D5E5C10231}"/>
              </a:ext>
            </a:extLst>
          </p:cNvPr>
          <p:cNvSpPr>
            <a:spLocks noGrp="1"/>
          </p:cNvSpPr>
          <p:nvPr>
            <p:ph idx="1"/>
          </p:nvPr>
        </p:nvSpPr>
        <p:spPr/>
        <p:txBody>
          <a:bodyPr>
            <a:normAutofit lnSpcReduction="10000"/>
          </a:bodyPr>
          <a:lstStyle/>
          <a:p>
            <a:r>
              <a:rPr lang="ro-RO" sz="4300" dirty="0"/>
              <a:t>Expertul contabil concretizează programarea misiunii prin redactarea unui program de lucru care să corespundă particularităţilor entităţii-client.</a:t>
            </a:r>
            <a:endParaRPr lang="en-US" sz="4300" dirty="0"/>
          </a:p>
          <a:p>
            <a:r>
              <a:rPr lang="ro-RO" sz="4300" dirty="0"/>
              <a:t>Aplicarea normei îl determină pe expertul contabil să organizeze misiunea fixându-şi lucrările de executat în funcţie de</a:t>
            </a:r>
            <a:r>
              <a:rPr lang="en-US" sz="4300" dirty="0"/>
              <a:t> </a:t>
            </a:r>
            <a:r>
              <a:rPr lang="ro-RO" sz="4300" dirty="0"/>
              <a:t>timp şi de</a:t>
            </a:r>
            <a:r>
              <a:rPr lang="en-US" sz="4300" dirty="0"/>
              <a:t> </a:t>
            </a:r>
            <a:r>
              <a:rPr lang="ro-RO" sz="4300" dirty="0"/>
              <a:t>colaboratorii necesari.</a:t>
            </a:r>
          </a:p>
          <a:p>
            <a:r>
              <a:rPr lang="ro-RO" sz="4300" dirty="0"/>
              <a:t>Totalitatea acestor informaţii este grupată într-un program de lucru care </a:t>
            </a:r>
            <a:r>
              <a:rPr lang="en-US" sz="4300" dirty="0"/>
              <a:t>include</a:t>
            </a:r>
            <a:r>
              <a:rPr lang="ro-RO" sz="4300" dirty="0"/>
              <a:t>:</a:t>
            </a:r>
          </a:p>
          <a:p>
            <a:pPr lvl="1"/>
            <a:r>
              <a:rPr lang="ro-RO" sz="3600" dirty="0"/>
              <a:t>punctele sensibile – domenii şi conturi semnificative;</a:t>
            </a:r>
          </a:p>
          <a:p>
            <a:pPr lvl="1"/>
            <a:r>
              <a:rPr lang="ro-RO" sz="3600" dirty="0"/>
              <a:t>pragurile de semnificaţie pe conturi, grupe de conturi, global;</a:t>
            </a:r>
          </a:p>
          <a:p>
            <a:pPr lvl="1"/>
            <a:r>
              <a:rPr lang="ro-RO" sz="3600" dirty="0"/>
              <a:t>controalele specifice care este necesar să fie realizate;</a:t>
            </a:r>
          </a:p>
          <a:p>
            <a:pPr lvl="1"/>
            <a:r>
              <a:rPr lang="ro-RO" sz="3600" dirty="0"/>
              <a:t>durata intervenţiei şi termenele de respectat.</a:t>
            </a:r>
            <a:r>
              <a:rPr lang="ro-RO" sz="3600" b="1" dirty="0"/>
              <a:t> </a:t>
            </a:r>
            <a:endParaRPr lang="ro-RO" sz="3600" dirty="0"/>
          </a:p>
          <a:p>
            <a:endParaRPr lang="ro-RO" dirty="0"/>
          </a:p>
        </p:txBody>
      </p:sp>
    </p:spTree>
    <p:extLst>
      <p:ext uri="{BB962C8B-B14F-4D97-AF65-F5344CB8AC3E}">
        <p14:creationId xmlns:p14="http://schemas.microsoft.com/office/powerpoint/2010/main" val="2316532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B1F0-718D-43F0-B229-B23658E4DDE4}"/>
              </a:ext>
            </a:extLst>
          </p:cNvPr>
          <p:cNvSpPr>
            <a:spLocks noGrp="1"/>
          </p:cNvSpPr>
          <p:nvPr>
            <p:ph type="title"/>
          </p:nvPr>
        </p:nvSpPr>
        <p:spPr/>
        <p:txBody>
          <a:bodyPr>
            <a:normAutofit/>
          </a:bodyPr>
          <a:lstStyle/>
          <a:p>
            <a:r>
              <a:rPr lang="en-US" b="1" dirty="0"/>
              <a:t>2225 </a:t>
            </a:r>
            <a:r>
              <a:rPr lang="ro-RO" b="1" dirty="0"/>
              <a:t>DELEGAREA ŞI SUPRAVEGHEREA LUCRĂRILOR</a:t>
            </a:r>
          </a:p>
        </p:txBody>
      </p:sp>
      <p:sp>
        <p:nvSpPr>
          <p:cNvPr id="3" name="Content Placeholder 2">
            <a:extLst>
              <a:ext uri="{FF2B5EF4-FFF2-40B4-BE49-F238E27FC236}">
                <a16:creationId xmlns:a16="http://schemas.microsoft.com/office/drawing/2014/main" id="{65EA63D8-FA84-49A0-8E58-7A77F53B0143}"/>
              </a:ext>
            </a:extLst>
          </p:cNvPr>
          <p:cNvSpPr>
            <a:spLocks noGrp="1"/>
          </p:cNvSpPr>
          <p:nvPr>
            <p:ph idx="1"/>
          </p:nvPr>
        </p:nvSpPr>
        <p:spPr/>
        <p:txBody>
          <a:bodyPr>
            <a:normAutofit fontScale="92500"/>
          </a:bodyPr>
          <a:lstStyle/>
          <a:p>
            <a:r>
              <a:rPr lang="ro-RO" sz="4300" dirty="0"/>
              <a:t>Expertul contabil</a:t>
            </a:r>
            <a:r>
              <a:rPr lang="en-US" sz="4300" dirty="0"/>
              <a:t>:</a:t>
            </a:r>
          </a:p>
          <a:p>
            <a:pPr lvl="1"/>
            <a:r>
              <a:rPr lang="ro-RO" sz="3600" dirty="0"/>
              <a:t>stabileşte şi pune în practică o procedură de supraveghere, în scopul de a se asigura că lucrările se realizează potrivit programului de lucru şi termenelor prevăzute.</a:t>
            </a:r>
          </a:p>
          <a:p>
            <a:pPr lvl="1"/>
            <a:r>
              <a:rPr lang="ro-RO" sz="3600" dirty="0"/>
              <a:t> vizează îndeplinirea programului de lucru;</a:t>
            </a:r>
          </a:p>
          <a:p>
            <a:pPr lvl="1"/>
            <a:r>
              <a:rPr lang="ro-RO" sz="3600" dirty="0"/>
              <a:t>procedează la examinarea finală a dosarului şi semnează Raportul de misiune.</a:t>
            </a:r>
          </a:p>
          <a:p>
            <a:pPr lvl="1"/>
            <a:r>
              <a:rPr lang="ro-RO" sz="3600" dirty="0"/>
              <a:t>răspunde personal de conţinutul Raportului de misiune.</a:t>
            </a:r>
            <a:endParaRPr lang="en-US" sz="3600" dirty="0"/>
          </a:p>
          <a:p>
            <a:r>
              <a:rPr lang="ro-RO" sz="4300" dirty="0"/>
              <a:t>Supravegherea lucrărilor se materializează prin vizarea foilor de sinteză întocmite de colaboratori, pe cicluri de activităţi sau secţiuni ale programului de lucru. </a:t>
            </a:r>
            <a:endParaRPr lang="en-US" sz="4300" dirty="0"/>
          </a:p>
          <a:p>
            <a:endParaRPr lang="en-US" sz="4300" dirty="0"/>
          </a:p>
          <a:p>
            <a:r>
              <a:rPr lang="ro-RO" sz="4300" b="1" dirty="0">
                <a:solidFill>
                  <a:srgbClr val="FF0000"/>
                </a:solidFill>
              </a:rPr>
              <a:t>Expertul contabil poartă singur responsabilitatea derulării misiunii</a:t>
            </a:r>
            <a:r>
              <a:rPr lang="ro-RO" sz="4300" dirty="0"/>
              <a:t>.</a:t>
            </a:r>
            <a:br>
              <a:rPr lang="ro-RO" sz="4300" b="1" dirty="0"/>
            </a:br>
            <a:endParaRPr lang="ro-RO" dirty="0"/>
          </a:p>
        </p:txBody>
      </p:sp>
    </p:spTree>
    <p:extLst>
      <p:ext uri="{BB962C8B-B14F-4D97-AF65-F5344CB8AC3E}">
        <p14:creationId xmlns:p14="http://schemas.microsoft.com/office/powerpoint/2010/main" val="4093968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A453-51BD-4ACD-8111-ADE0BB75B96E}"/>
              </a:ext>
            </a:extLst>
          </p:cNvPr>
          <p:cNvSpPr>
            <a:spLocks noGrp="1"/>
          </p:cNvSpPr>
          <p:nvPr>
            <p:ph type="title"/>
          </p:nvPr>
        </p:nvSpPr>
        <p:spPr/>
        <p:txBody>
          <a:bodyPr>
            <a:normAutofit/>
          </a:bodyPr>
          <a:lstStyle/>
          <a:p>
            <a:r>
              <a:rPr lang="en-US" sz="5200" b="1" dirty="0"/>
              <a:t>2226 </a:t>
            </a:r>
            <a:r>
              <a:rPr lang="ro-RO" sz="5200" b="1" dirty="0"/>
              <a:t>COLECTAREA ELEMENTELOR PROBANTE</a:t>
            </a:r>
          </a:p>
        </p:txBody>
      </p:sp>
      <p:sp>
        <p:nvSpPr>
          <p:cNvPr id="3" name="Content Placeholder 2">
            <a:extLst>
              <a:ext uri="{FF2B5EF4-FFF2-40B4-BE49-F238E27FC236}">
                <a16:creationId xmlns:a16="http://schemas.microsoft.com/office/drawing/2014/main" id="{AAD29C87-B08A-48EB-85C5-3FF31BA11035}"/>
              </a:ext>
            </a:extLst>
          </p:cNvPr>
          <p:cNvSpPr>
            <a:spLocks noGrp="1"/>
          </p:cNvSpPr>
          <p:nvPr>
            <p:ph idx="1"/>
          </p:nvPr>
        </p:nvSpPr>
        <p:spPr/>
        <p:txBody>
          <a:bodyPr>
            <a:normAutofit/>
          </a:bodyPr>
          <a:lstStyle/>
          <a:p>
            <a:r>
              <a:rPr lang="ro-RO" sz="4800" dirty="0"/>
              <a:t>Expertul contabil obţine pe parcursul misiunii sale elementele probante suficiente şi corespunzătoare pentru a putea să se asigure de calitatea situaţiilor financiare. </a:t>
            </a:r>
            <a:endParaRPr lang="en-US" sz="4800" dirty="0"/>
          </a:p>
          <a:p>
            <a:r>
              <a:rPr lang="ro-RO" sz="4800" dirty="0"/>
              <a:t>În acest scop utilizează diverse tehnici de control, mai ales controlul documentelor justificative, examinarea analitică </a:t>
            </a:r>
            <a:r>
              <a:rPr lang="ro-RO" sz="4800" dirty="0" err="1"/>
              <a:t>şi</a:t>
            </a:r>
            <a:r>
              <a:rPr lang="ro-RO" sz="4800" dirty="0"/>
              <a:t> </a:t>
            </a:r>
            <a:r>
              <a:rPr lang="en-GB" sz="4800" dirty="0" err="1"/>
              <a:t>discutii</a:t>
            </a:r>
            <a:r>
              <a:rPr lang="ro-RO" sz="4800" dirty="0"/>
              <a:t>-interviuri cu conducerea entităţii. </a:t>
            </a:r>
            <a:r>
              <a:rPr lang="ro-RO" sz="4800" dirty="0">
                <a:solidFill>
                  <a:srgbClr val="FF0000"/>
                </a:solidFill>
              </a:rPr>
              <a:t>El este îndreptăţit astfel să determine condiţiile pentru punerea în aplicare a acestor tehnici, ca şi întinderea aplicării lor</a:t>
            </a:r>
            <a:r>
              <a:rPr lang="ro-RO" sz="4800" dirty="0"/>
              <a:t>.</a:t>
            </a:r>
          </a:p>
        </p:txBody>
      </p:sp>
    </p:spTree>
    <p:extLst>
      <p:ext uri="{BB962C8B-B14F-4D97-AF65-F5344CB8AC3E}">
        <p14:creationId xmlns:p14="http://schemas.microsoft.com/office/powerpoint/2010/main" val="2970591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7828-EABA-408D-B3AC-1C2953F5EA9C}"/>
              </a:ext>
            </a:extLst>
          </p:cNvPr>
          <p:cNvSpPr>
            <a:spLocks noGrp="1"/>
          </p:cNvSpPr>
          <p:nvPr>
            <p:ph type="title"/>
          </p:nvPr>
        </p:nvSpPr>
        <p:spPr/>
        <p:txBody>
          <a:bodyPr>
            <a:normAutofit/>
          </a:bodyPr>
          <a:lstStyle/>
          <a:p>
            <a:r>
              <a:rPr lang="ro-RO" b="1" dirty="0"/>
              <a:t>COLECTAREA ELEMENTELOR PROBANTE</a:t>
            </a:r>
            <a:r>
              <a:rPr lang="en-US" b="1" dirty="0"/>
              <a:t> (cont</a:t>
            </a:r>
            <a:r>
              <a:rPr lang="ro-RO" b="1" dirty="0"/>
              <a:t>.</a:t>
            </a:r>
            <a:r>
              <a:rPr lang="en-US" b="1" dirty="0"/>
              <a:t>)</a:t>
            </a:r>
            <a:endParaRPr lang="ro-RO" b="1" dirty="0"/>
          </a:p>
        </p:txBody>
      </p:sp>
      <p:sp>
        <p:nvSpPr>
          <p:cNvPr id="3" name="Content Placeholder 2">
            <a:extLst>
              <a:ext uri="{FF2B5EF4-FFF2-40B4-BE49-F238E27FC236}">
                <a16:creationId xmlns:a16="http://schemas.microsoft.com/office/drawing/2014/main" id="{95FE3031-2A0C-42B7-8E80-D3CE13CECCCC}"/>
              </a:ext>
            </a:extLst>
          </p:cNvPr>
          <p:cNvSpPr>
            <a:spLocks noGrp="1"/>
          </p:cNvSpPr>
          <p:nvPr>
            <p:ph idx="1"/>
          </p:nvPr>
        </p:nvSpPr>
        <p:spPr/>
        <p:txBody>
          <a:bodyPr>
            <a:normAutofit fontScale="92500" lnSpcReduction="10000"/>
          </a:bodyPr>
          <a:lstStyle/>
          <a:p>
            <a:r>
              <a:rPr lang="ro-RO" sz="5000" dirty="0"/>
              <a:t>În funcţie de aprecierea procedurilor privind activitatea contabilă, expertul contabil pune în aplicare următoarele tehnici de control în vederea fundamentării opiniei sale asupra calităţii informaţiei contabile:</a:t>
            </a:r>
          </a:p>
          <a:p>
            <a:pPr lvl="1"/>
            <a:r>
              <a:rPr lang="ro-RO" sz="4300" dirty="0">
                <a:solidFill>
                  <a:srgbClr val="FF0000"/>
                </a:solidFill>
              </a:rPr>
              <a:t>controale asupra documentelor justificative</a:t>
            </a:r>
            <a:r>
              <a:rPr lang="ro-RO" sz="4300" dirty="0"/>
              <a:t>:</a:t>
            </a:r>
          </a:p>
          <a:p>
            <a:pPr lvl="1"/>
            <a:r>
              <a:rPr lang="ro-RO" sz="4300" dirty="0"/>
              <a:t>comparaţii şi verificări:</a:t>
            </a:r>
          </a:p>
          <a:p>
            <a:pPr lvl="1"/>
            <a:r>
              <a:rPr lang="ro-RO" sz="4300" dirty="0"/>
              <a:t>controale aritmetice, prin sondaj, ale anumitor documente</a:t>
            </a:r>
          </a:p>
          <a:p>
            <a:pPr lvl="1"/>
            <a:r>
              <a:rPr lang="ro-RO" sz="4300" dirty="0"/>
              <a:t>examinarea analitică </a:t>
            </a:r>
            <a:endParaRPr lang="en-US" sz="4300" dirty="0"/>
          </a:p>
          <a:p>
            <a:pPr lvl="1"/>
            <a:r>
              <a:rPr lang="ro-RO" sz="4300" dirty="0"/>
              <a:t>interviuri-</a:t>
            </a:r>
            <a:r>
              <a:rPr lang="en-GB" sz="4300" dirty="0" err="1"/>
              <a:t>discutii</a:t>
            </a:r>
            <a:r>
              <a:rPr lang="ro-RO" sz="4300" dirty="0"/>
              <a:t> cu conducerea sau cu salariaţii entităţii pentru obţinerea informaţiilor suplimentare şi complementare necesare cunoaşterii elementelor nejustificate sau a litigiilor.</a:t>
            </a:r>
          </a:p>
        </p:txBody>
      </p:sp>
    </p:spTree>
    <p:extLst>
      <p:ext uri="{BB962C8B-B14F-4D97-AF65-F5344CB8AC3E}">
        <p14:creationId xmlns:p14="http://schemas.microsoft.com/office/powerpoint/2010/main" val="347103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B9FE-608A-45CF-9AA7-C993D60E94B4}"/>
              </a:ext>
            </a:extLst>
          </p:cNvPr>
          <p:cNvSpPr>
            <a:spLocks noGrp="1"/>
          </p:cNvSpPr>
          <p:nvPr>
            <p:ph type="title"/>
          </p:nvPr>
        </p:nvSpPr>
        <p:spPr/>
        <p:txBody>
          <a:bodyPr>
            <a:normAutofit/>
          </a:bodyPr>
          <a:lstStyle/>
          <a:p>
            <a:r>
              <a:rPr lang="ro-RO" b="1" dirty="0"/>
              <a:t>COLECTAREA ELEMENTELOR PROBANTE</a:t>
            </a:r>
            <a:r>
              <a:rPr lang="en-US" b="1" dirty="0"/>
              <a:t> (cont</a:t>
            </a:r>
            <a:r>
              <a:rPr lang="ro-RO" b="1" dirty="0"/>
              <a:t>.</a:t>
            </a:r>
            <a:r>
              <a:rPr lang="en-US" b="1" dirty="0"/>
              <a:t>)</a:t>
            </a:r>
            <a:endParaRPr lang="ro-RO" b="1" dirty="0"/>
          </a:p>
        </p:txBody>
      </p:sp>
      <p:sp>
        <p:nvSpPr>
          <p:cNvPr id="3" name="Content Placeholder 2">
            <a:extLst>
              <a:ext uri="{FF2B5EF4-FFF2-40B4-BE49-F238E27FC236}">
                <a16:creationId xmlns:a16="http://schemas.microsoft.com/office/drawing/2014/main" id="{4207A293-3765-450E-B4AA-E4BA5951D13F}"/>
              </a:ext>
            </a:extLst>
          </p:cNvPr>
          <p:cNvSpPr>
            <a:spLocks noGrp="1"/>
          </p:cNvSpPr>
          <p:nvPr>
            <p:ph idx="1"/>
          </p:nvPr>
        </p:nvSpPr>
        <p:spPr/>
        <p:txBody>
          <a:bodyPr>
            <a:normAutofit fontScale="92500" lnSpcReduction="10000"/>
          </a:bodyPr>
          <a:lstStyle/>
          <a:p>
            <a:r>
              <a:rPr lang="ro-RO" sz="5000" dirty="0"/>
              <a:t>Etapele care trebuie respectate:</a:t>
            </a:r>
          </a:p>
          <a:p>
            <a:pPr marL="535774" lvl="1" indent="0">
              <a:buNone/>
            </a:pPr>
            <a:r>
              <a:rPr lang="ro-RO" sz="4300" dirty="0"/>
              <a:t>–	colectarea şi controlul informaţiilor privind inventarierea;</a:t>
            </a:r>
          </a:p>
          <a:p>
            <a:pPr marL="535774" lvl="1" indent="0">
              <a:buNone/>
            </a:pPr>
            <a:r>
              <a:rPr lang="ro-RO" sz="4300" dirty="0"/>
              <a:t>–	supravegherea lucrărilor pregătitoare făcute de compartimentul contabil, potrivit contractului de prestări de servicii;</a:t>
            </a:r>
          </a:p>
          <a:p>
            <a:pPr marL="535774" lvl="1" indent="0">
              <a:buNone/>
            </a:pPr>
            <a:r>
              <a:rPr lang="ro-RO" sz="4300" dirty="0"/>
              <a:t>–	stabilirea situaţiei faptelor marcante ale exerciţiului financiar;</a:t>
            </a:r>
          </a:p>
          <a:p>
            <a:pPr marL="535774" lvl="1" indent="0">
              <a:buNone/>
            </a:pPr>
            <a:r>
              <a:rPr lang="ro-RO" sz="4300" dirty="0"/>
              <a:t>–	controlul conturilor;</a:t>
            </a:r>
          </a:p>
          <a:p>
            <a:pPr marL="535774" lvl="1" indent="0">
              <a:buNone/>
            </a:pPr>
            <a:r>
              <a:rPr lang="ro-RO" sz="4300" dirty="0"/>
              <a:t>–	controlul regularităţii şi sincerităţii.</a:t>
            </a:r>
          </a:p>
          <a:p>
            <a:r>
              <a:rPr lang="ro-RO" sz="5000" dirty="0"/>
              <a:t>La sfârşitul acestor controale, expertul contabil:</a:t>
            </a:r>
          </a:p>
          <a:p>
            <a:pPr marL="535774" lvl="1" indent="0">
              <a:buNone/>
            </a:pPr>
            <a:r>
              <a:rPr lang="ro-RO" sz="4300" dirty="0"/>
              <a:t>–	propune sau controlează înregistrările de închidere;</a:t>
            </a:r>
          </a:p>
          <a:p>
            <a:pPr marL="535774" lvl="1" indent="0">
              <a:buNone/>
            </a:pPr>
            <a:r>
              <a:rPr lang="ro-RO" sz="4300" dirty="0"/>
              <a:t>–	pregăteşte un proiect de situaţii financiare pe care îl prezintă clientului.</a:t>
            </a:r>
          </a:p>
          <a:p>
            <a:endParaRPr lang="ro-RO" dirty="0"/>
          </a:p>
        </p:txBody>
      </p:sp>
    </p:spTree>
    <p:extLst>
      <p:ext uri="{BB962C8B-B14F-4D97-AF65-F5344CB8AC3E}">
        <p14:creationId xmlns:p14="http://schemas.microsoft.com/office/powerpoint/2010/main" val="376992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Cand</a:t>
            </a:r>
            <a:r>
              <a:rPr lang="en-US" b="1" dirty="0"/>
              <a:t> se </a:t>
            </a:r>
            <a:r>
              <a:rPr lang="en-US" b="1" dirty="0" err="1"/>
              <a:t>poate</a:t>
            </a:r>
            <a:r>
              <a:rPr lang="en-US" b="1" dirty="0"/>
              <a:t> </a:t>
            </a:r>
            <a:r>
              <a:rPr lang="en-US" b="1" dirty="0" err="1"/>
              <a:t>cere</a:t>
            </a:r>
            <a:r>
              <a:rPr lang="ro-RO" b="1" dirty="0"/>
              <a:t>?</a:t>
            </a:r>
          </a:p>
        </p:txBody>
      </p:sp>
      <p:sp>
        <p:nvSpPr>
          <p:cNvPr id="3" name="Content Placeholder 2"/>
          <p:cNvSpPr>
            <a:spLocks noGrp="1"/>
          </p:cNvSpPr>
          <p:nvPr>
            <p:ph idx="1"/>
          </p:nvPr>
        </p:nvSpPr>
        <p:spPr/>
        <p:txBody>
          <a:bodyPr>
            <a:normAutofit/>
          </a:bodyPr>
          <a:lstStyle/>
          <a:p>
            <a:pPr marL="0" indent="0">
              <a:buNone/>
            </a:pPr>
            <a:r>
              <a:rPr lang="en-US" sz="5000" dirty="0"/>
              <a:t>1.Cand nu se </a:t>
            </a:r>
            <a:r>
              <a:rPr lang="en-US" sz="5000" dirty="0" err="1"/>
              <a:t>doreste</a:t>
            </a:r>
            <a:r>
              <a:rPr lang="en-US" sz="5000" dirty="0"/>
              <a:t> </a:t>
            </a:r>
            <a:r>
              <a:rPr lang="en-US" sz="5000" dirty="0" err="1"/>
              <a:t>asigurare</a:t>
            </a:r>
            <a:r>
              <a:rPr lang="en-US" sz="5000" dirty="0"/>
              <a:t> </a:t>
            </a:r>
            <a:r>
              <a:rPr lang="en-US" sz="5000" dirty="0" err="1"/>
              <a:t>oferita</a:t>
            </a:r>
            <a:r>
              <a:rPr lang="en-US" sz="5000" dirty="0"/>
              <a:t> de </a:t>
            </a:r>
            <a:r>
              <a:rPr lang="en-US" sz="5000" dirty="0" err="1"/>
              <a:t>practician</a:t>
            </a:r>
            <a:r>
              <a:rPr lang="en-US" sz="5000" dirty="0"/>
              <a:t> ci </a:t>
            </a:r>
            <a:r>
              <a:rPr lang="en-US" sz="5000" dirty="0" err="1"/>
              <a:t>doar</a:t>
            </a:r>
            <a:r>
              <a:rPr lang="en-US" sz="5000" dirty="0"/>
              <a:t> a se </a:t>
            </a:r>
            <a:r>
              <a:rPr lang="en-US" sz="5000" dirty="0" err="1"/>
              <a:t>beneficia</a:t>
            </a:r>
            <a:r>
              <a:rPr lang="en-US" sz="5000" dirty="0"/>
              <a:t> de </a:t>
            </a:r>
            <a:r>
              <a:rPr lang="en-US" sz="5000" dirty="0" err="1"/>
              <a:t>competenta</a:t>
            </a:r>
            <a:r>
              <a:rPr lang="en-US" sz="5000" dirty="0"/>
              <a:t> </a:t>
            </a:r>
            <a:r>
              <a:rPr lang="en-US" sz="5000" dirty="0" err="1"/>
              <a:t>acestuia</a:t>
            </a:r>
            <a:endParaRPr lang="en-US" sz="5000" dirty="0"/>
          </a:p>
          <a:p>
            <a:pPr marL="0" indent="0">
              <a:buNone/>
            </a:pPr>
            <a:r>
              <a:rPr lang="en-US" sz="5000" dirty="0"/>
              <a:t>2. </a:t>
            </a:r>
            <a:r>
              <a:rPr lang="en-US" sz="5000" dirty="0" err="1"/>
              <a:t>Cand</a:t>
            </a:r>
            <a:r>
              <a:rPr lang="en-US" sz="5000" dirty="0"/>
              <a:t> se </a:t>
            </a:r>
            <a:r>
              <a:rPr lang="en-US" sz="5000" dirty="0" err="1"/>
              <a:t>cer</a:t>
            </a:r>
            <a:r>
              <a:rPr lang="en-US" sz="5000" dirty="0"/>
              <a:t> </a:t>
            </a:r>
            <a:r>
              <a:rPr lang="en-US" sz="5000" dirty="0" err="1"/>
              <a:t>rapoarte</a:t>
            </a:r>
            <a:r>
              <a:rPr lang="en-US" sz="5000" dirty="0"/>
              <a:t> interne, nu </a:t>
            </a:r>
            <a:r>
              <a:rPr lang="en-US" sz="5000" dirty="0" err="1"/>
              <a:t>pentru</a:t>
            </a:r>
            <a:r>
              <a:rPr lang="en-US" sz="5000" dirty="0"/>
              <a:t> </a:t>
            </a:r>
            <a:r>
              <a:rPr lang="en-US" sz="5000" dirty="0" err="1"/>
              <a:t>utilizatori</a:t>
            </a:r>
            <a:r>
              <a:rPr lang="en-US" sz="5000" dirty="0"/>
              <a:t> </a:t>
            </a:r>
            <a:r>
              <a:rPr lang="en-US" sz="5000" dirty="0" err="1"/>
              <a:t>externi</a:t>
            </a:r>
            <a:endParaRPr lang="en-US" sz="5000" dirty="0"/>
          </a:p>
          <a:p>
            <a:pPr marL="0" indent="0">
              <a:buNone/>
            </a:pPr>
            <a:r>
              <a:rPr lang="en-US" sz="5000" dirty="0"/>
              <a:t>3. Ca parte din </a:t>
            </a:r>
            <a:r>
              <a:rPr lang="en-US" sz="5000" dirty="0" err="1"/>
              <a:t>alte</a:t>
            </a:r>
            <a:r>
              <a:rPr lang="en-US" sz="5000" dirty="0"/>
              <a:t> </a:t>
            </a:r>
            <a:r>
              <a:rPr lang="en-US" sz="5000" dirty="0" err="1"/>
              <a:t>misiuni</a:t>
            </a:r>
            <a:r>
              <a:rPr lang="en-US" sz="5000" dirty="0"/>
              <a:t> (de </a:t>
            </a:r>
            <a:r>
              <a:rPr lang="en-US" sz="5000" dirty="0" err="1"/>
              <a:t>exemplu</a:t>
            </a:r>
            <a:r>
              <a:rPr lang="en-US" sz="5000" dirty="0"/>
              <a:t>, </a:t>
            </a:r>
            <a:r>
              <a:rPr lang="en-US" sz="5000" dirty="0" err="1"/>
              <a:t>pentru</a:t>
            </a:r>
            <a:r>
              <a:rPr lang="en-US" sz="5000" dirty="0"/>
              <a:t> </a:t>
            </a:r>
            <a:r>
              <a:rPr lang="en-US" sz="5000" dirty="0" err="1"/>
              <a:t>auditul</a:t>
            </a:r>
            <a:r>
              <a:rPr lang="en-US" sz="5000" dirty="0"/>
              <a:t> </a:t>
            </a:r>
            <a:r>
              <a:rPr lang="en-US" sz="5000" dirty="0" err="1"/>
              <a:t>situatiilor</a:t>
            </a:r>
            <a:r>
              <a:rPr lang="en-US" sz="5000" dirty="0"/>
              <a:t> </a:t>
            </a:r>
            <a:r>
              <a:rPr lang="en-US" sz="5000" dirty="0" err="1"/>
              <a:t>interimare</a:t>
            </a:r>
            <a:r>
              <a:rPr lang="en-US" sz="5000" dirty="0"/>
              <a:t>, un </a:t>
            </a:r>
            <a:r>
              <a:rPr lang="en-US" sz="5000" dirty="0" err="1"/>
              <a:t>practician</a:t>
            </a:r>
            <a:r>
              <a:rPr lang="en-US" sz="5000" dirty="0"/>
              <a:t>, </a:t>
            </a:r>
            <a:r>
              <a:rPr lang="en-US" sz="5000" dirty="0" err="1"/>
              <a:t>altul</a:t>
            </a:r>
            <a:r>
              <a:rPr lang="en-US" sz="5000" dirty="0"/>
              <a:t> </a:t>
            </a:r>
            <a:r>
              <a:rPr lang="en-US" sz="5000" dirty="0" err="1"/>
              <a:t>decat</a:t>
            </a:r>
            <a:r>
              <a:rPr lang="en-US" sz="5000" dirty="0"/>
              <a:t> </a:t>
            </a:r>
            <a:r>
              <a:rPr lang="en-US" sz="5000" dirty="0" err="1"/>
              <a:t>auditorul</a:t>
            </a:r>
            <a:r>
              <a:rPr lang="en-US" sz="5000" dirty="0"/>
              <a:t> </a:t>
            </a:r>
            <a:r>
              <a:rPr lang="en-US" sz="5000" dirty="0" err="1"/>
              <a:t>poate</a:t>
            </a:r>
            <a:r>
              <a:rPr lang="en-US" sz="5000" dirty="0"/>
              <a:t> fi </a:t>
            </a:r>
            <a:r>
              <a:rPr lang="en-US" sz="5000" dirty="0" err="1"/>
              <a:t>implicat</a:t>
            </a:r>
            <a:r>
              <a:rPr lang="en-US" sz="5000" dirty="0"/>
              <a:t> in </a:t>
            </a:r>
            <a:r>
              <a:rPr lang="en-US" sz="5000" dirty="0" err="1"/>
              <a:t>aceste</a:t>
            </a:r>
            <a:r>
              <a:rPr lang="en-US" sz="5000" dirty="0"/>
              <a:t> </a:t>
            </a:r>
            <a:r>
              <a:rPr lang="en-US" sz="5000" dirty="0" err="1"/>
              <a:t>misiuni</a:t>
            </a:r>
            <a:r>
              <a:rPr lang="en-US" sz="5000" dirty="0"/>
              <a:t>)</a:t>
            </a:r>
          </a:p>
          <a:p>
            <a:pPr marL="0" indent="0">
              <a:buNone/>
            </a:pPr>
            <a:r>
              <a:rPr lang="en-US" sz="5000" dirty="0"/>
              <a:t>4. </a:t>
            </a:r>
            <a:r>
              <a:rPr lang="ro-RO" sz="5000" dirty="0" err="1"/>
              <a:t>P</a:t>
            </a:r>
            <a:r>
              <a:rPr lang="en-US" sz="5000" dirty="0" err="1"/>
              <a:t>entru</a:t>
            </a:r>
            <a:r>
              <a:rPr lang="en-US" sz="5000" dirty="0"/>
              <a:t> </a:t>
            </a:r>
            <a:r>
              <a:rPr lang="en-US" sz="5000" dirty="0" err="1"/>
              <a:t>raportari</a:t>
            </a:r>
            <a:r>
              <a:rPr lang="en-US" sz="5000" dirty="0"/>
              <a:t> cu </a:t>
            </a:r>
            <a:r>
              <a:rPr lang="en-US" sz="5000" dirty="0" err="1"/>
              <a:t>scop</a:t>
            </a:r>
            <a:r>
              <a:rPr lang="en-US" sz="5000" dirty="0"/>
              <a:t> special</a:t>
            </a:r>
            <a:endParaRPr lang="ro-RO" sz="5000" dirty="0"/>
          </a:p>
        </p:txBody>
      </p:sp>
    </p:spTree>
    <p:extLst>
      <p:ext uri="{BB962C8B-B14F-4D97-AF65-F5344CB8AC3E}">
        <p14:creationId xmlns:p14="http://schemas.microsoft.com/office/powerpoint/2010/main" val="3677359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9D93-9D83-4040-A226-FF5CD584A160}"/>
              </a:ext>
            </a:extLst>
          </p:cNvPr>
          <p:cNvSpPr>
            <a:spLocks noGrp="1"/>
          </p:cNvSpPr>
          <p:nvPr>
            <p:ph type="title"/>
          </p:nvPr>
        </p:nvSpPr>
        <p:spPr/>
        <p:txBody>
          <a:bodyPr>
            <a:normAutofit/>
          </a:bodyPr>
          <a:lstStyle/>
          <a:p>
            <a:r>
              <a:rPr lang="en-US" sz="5400" b="1" dirty="0"/>
              <a:t>C</a:t>
            </a:r>
            <a:r>
              <a:rPr lang="ro-RO" sz="5400" b="1" dirty="0"/>
              <a:t>ontroale asupra documentelor justificative</a:t>
            </a:r>
          </a:p>
        </p:txBody>
      </p:sp>
      <p:sp>
        <p:nvSpPr>
          <p:cNvPr id="3" name="Content Placeholder 2">
            <a:extLst>
              <a:ext uri="{FF2B5EF4-FFF2-40B4-BE49-F238E27FC236}">
                <a16:creationId xmlns:a16="http://schemas.microsoft.com/office/drawing/2014/main" id="{0F40A074-C0A3-4B05-A5E3-EDEF6615391C}"/>
              </a:ext>
            </a:extLst>
          </p:cNvPr>
          <p:cNvSpPr>
            <a:spLocks noGrp="1"/>
          </p:cNvSpPr>
          <p:nvPr>
            <p:ph idx="1"/>
          </p:nvPr>
        </p:nvSpPr>
        <p:spPr/>
        <p:txBody>
          <a:bodyPr>
            <a:normAutofit/>
          </a:bodyPr>
          <a:lstStyle/>
          <a:p>
            <a:r>
              <a:rPr lang="en-US" sz="4800" dirty="0"/>
              <a:t>E</a:t>
            </a:r>
            <a:r>
              <a:rPr lang="ro-RO" sz="4800" dirty="0"/>
              <a:t>xaminarea documentelor primite de entitate care îi servesc drept justificare a operaţiilor sau pentru control: facturile furnizorilor, extrasele de cont, procesele-verbale fiscale etc.;</a:t>
            </a:r>
          </a:p>
          <a:p>
            <a:r>
              <a:rPr lang="en-US" sz="4800" dirty="0"/>
              <a:t>E</a:t>
            </a:r>
            <a:r>
              <a:rPr lang="ro-RO" sz="4800" dirty="0"/>
              <a:t>xaminarea documentelor create de către entitate care justifică operaţiile efectuate sau care servesc pentru controlul lor: facturile clienţilor, documentele contabile, avizele de expediţie, notele de intrare-recepţie, declaraţiile fiscale etc.</a:t>
            </a:r>
            <a:endParaRPr lang="en-US" sz="4800" dirty="0"/>
          </a:p>
          <a:p>
            <a:r>
              <a:rPr lang="en-US" sz="4800" dirty="0" err="1"/>
              <a:t>Exemple</a:t>
            </a:r>
            <a:endParaRPr lang="ro-RO" sz="4800" dirty="0"/>
          </a:p>
          <a:p>
            <a:endParaRPr lang="ro-RO" dirty="0"/>
          </a:p>
        </p:txBody>
      </p:sp>
    </p:spTree>
    <p:extLst>
      <p:ext uri="{BB962C8B-B14F-4D97-AF65-F5344CB8AC3E}">
        <p14:creationId xmlns:p14="http://schemas.microsoft.com/office/powerpoint/2010/main" val="684502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ADAAE-0E05-4774-A416-4174AE7A2989}"/>
              </a:ext>
            </a:extLst>
          </p:cNvPr>
          <p:cNvSpPr>
            <a:spLocks noGrp="1"/>
          </p:cNvSpPr>
          <p:nvPr>
            <p:ph type="title"/>
          </p:nvPr>
        </p:nvSpPr>
        <p:spPr/>
        <p:txBody>
          <a:bodyPr>
            <a:normAutofit/>
          </a:bodyPr>
          <a:lstStyle/>
          <a:p>
            <a:r>
              <a:rPr lang="en-US" sz="6000" b="1" dirty="0"/>
              <a:t>C</a:t>
            </a:r>
            <a:r>
              <a:rPr lang="ro-RO" sz="6000" b="1" dirty="0"/>
              <a:t>omparaţii şi verificări</a:t>
            </a:r>
          </a:p>
        </p:txBody>
      </p:sp>
      <p:sp>
        <p:nvSpPr>
          <p:cNvPr id="3" name="Content Placeholder 2">
            <a:extLst>
              <a:ext uri="{FF2B5EF4-FFF2-40B4-BE49-F238E27FC236}">
                <a16:creationId xmlns:a16="http://schemas.microsoft.com/office/drawing/2014/main" id="{98BF38E6-EBF8-4DA6-AC5C-D80C509C7FC1}"/>
              </a:ext>
            </a:extLst>
          </p:cNvPr>
          <p:cNvSpPr>
            <a:spLocks noGrp="1"/>
          </p:cNvSpPr>
          <p:nvPr>
            <p:ph idx="1"/>
          </p:nvPr>
        </p:nvSpPr>
        <p:spPr/>
        <p:txBody>
          <a:bodyPr>
            <a:normAutofit/>
          </a:bodyPr>
          <a:lstStyle/>
          <a:p>
            <a:r>
              <a:rPr lang="ro-RO" sz="7200" dirty="0"/>
              <a:t>între informaţiile obţinute şi documentele examinate (a se vedea mai sus);</a:t>
            </a:r>
          </a:p>
          <a:p>
            <a:r>
              <a:rPr lang="ro-RO" sz="7200" dirty="0"/>
              <a:t>între documente şi situaţiile financiare;</a:t>
            </a:r>
          </a:p>
          <a:p>
            <a:r>
              <a:rPr lang="ro-RO" sz="7200" dirty="0"/>
              <a:t>ale documentelor între ele.</a:t>
            </a:r>
            <a:endParaRPr lang="en-US" sz="7200" dirty="0"/>
          </a:p>
          <a:p>
            <a:pPr marL="0" indent="0">
              <a:buNone/>
            </a:pPr>
            <a:endParaRPr lang="ro-RO" sz="7200" dirty="0"/>
          </a:p>
          <a:p>
            <a:endParaRPr lang="ro-RO" dirty="0"/>
          </a:p>
        </p:txBody>
      </p:sp>
      <p:pic>
        <p:nvPicPr>
          <p:cNvPr id="6" name="Picture 5"/>
          <p:cNvPicPr>
            <a:picLocks noChangeAspect="1"/>
          </p:cNvPicPr>
          <p:nvPr/>
        </p:nvPicPr>
        <p:blipFill>
          <a:blip r:embed="rId2" cstate="print"/>
          <a:stretch>
            <a:fillRect/>
          </a:stretch>
        </p:blipFill>
        <p:spPr>
          <a:xfrm>
            <a:off x="7194531" y="7335711"/>
            <a:ext cx="4071938" cy="1896666"/>
          </a:xfrm>
          <a:prstGeom prst="rect">
            <a:avLst/>
          </a:prstGeom>
        </p:spPr>
      </p:pic>
    </p:spTree>
    <p:extLst>
      <p:ext uri="{BB962C8B-B14F-4D97-AF65-F5344CB8AC3E}">
        <p14:creationId xmlns:p14="http://schemas.microsoft.com/office/powerpoint/2010/main" val="23236104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Exemplu</a:t>
            </a:r>
            <a:endParaRPr lang="ro-RO"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7863998"/>
              </p:ext>
            </p:extLst>
          </p:nvPr>
        </p:nvGraphicFramePr>
        <p:xfrm>
          <a:off x="914400" y="3086100"/>
          <a:ext cx="16459200" cy="493776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775763718"/>
                    </a:ext>
                  </a:extLst>
                </a:gridCol>
                <a:gridCol w="8229600">
                  <a:extLst>
                    <a:ext uri="{9D8B030D-6E8A-4147-A177-3AD203B41FA5}">
                      <a16:colId xmlns:a16="http://schemas.microsoft.com/office/drawing/2014/main" val="3429201503"/>
                    </a:ext>
                  </a:extLst>
                </a:gridCol>
              </a:tblGrid>
              <a:tr h="514350">
                <a:tc>
                  <a:txBody>
                    <a:bodyPr/>
                    <a:lstStyle/>
                    <a:p>
                      <a:endParaRPr lang="ro-RO" sz="2700" dirty="0"/>
                    </a:p>
                  </a:txBody>
                  <a:tcPr marL="137160" marR="137160" marT="51435" marB="51435"/>
                </a:tc>
                <a:tc>
                  <a:txBody>
                    <a:bodyPr/>
                    <a:lstStyle/>
                    <a:p>
                      <a:endParaRPr lang="ro-RO" sz="2700"/>
                    </a:p>
                  </a:txBody>
                  <a:tcPr marL="137160" marR="137160" marT="51435" marB="51435"/>
                </a:tc>
                <a:extLst>
                  <a:ext uri="{0D108BD9-81ED-4DB2-BD59-A6C34878D82A}">
                    <a16:rowId xmlns:a16="http://schemas.microsoft.com/office/drawing/2014/main" val="1355690944"/>
                  </a:ext>
                </a:extLst>
              </a:tr>
              <a:tr h="1337310">
                <a:tc>
                  <a:txBody>
                    <a:bodyPr/>
                    <a:lstStyle/>
                    <a:p>
                      <a:r>
                        <a:rPr lang="en-US" sz="2700" dirty="0" err="1"/>
                        <a:t>Societatea</a:t>
                      </a:r>
                      <a:r>
                        <a:rPr lang="en-US" sz="2700" dirty="0"/>
                        <a:t> are </a:t>
                      </a:r>
                      <a:r>
                        <a:rPr lang="en-US" sz="2700" dirty="0" err="1"/>
                        <a:t>cheltuieli</a:t>
                      </a:r>
                      <a:r>
                        <a:rPr lang="en-US" sz="2700" dirty="0"/>
                        <a:t> cu </a:t>
                      </a:r>
                      <a:r>
                        <a:rPr lang="en-US" sz="2700" dirty="0" err="1"/>
                        <a:t>combustibilul</a:t>
                      </a:r>
                      <a:r>
                        <a:rPr lang="en-US" sz="2700" dirty="0"/>
                        <a:t> </a:t>
                      </a:r>
                      <a:r>
                        <a:rPr lang="en-US" sz="2700" dirty="0" err="1"/>
                        <a:t>dar</a:t>
                      </a:r>
                      <a:r>
                        <a:rPr lang="en-US" sz="2700" dirty="0"/>
                        <a:t> nu are active </a:t>
                      </a:r>
                      <a:r>
                        <a:rPr lang="en-US" sz="2700" dirty="0" err="1"/>
                        <a:t>imobilizate</a:t>
                      </a:r>
                      <a:r>
                        <a:rPr lang="en-US" sz="2700" dirty="0"/>
                        <a:t>. </a:t>
                      </a:r>
                      <a:endParaRPr lang="ro-RO" sz="2700" dirty="0"/>
                    </a:p>
                  </a:txBody>
                  <a:tcPr marL="137160" marR="137160" marT="51435" marB="514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err="1"/>
                        <a:t>Verificam</a:t>
                      </a:r>
                      <a:r>
                        <a:rPr lang="en-US" sz="2700" dirty="0"/>
                        <a:t> </a:t>
                      </a:r>
                      <a:r>
                        <a:rPr lang="en-US" sz="2700" dirty="0" err="1"/>
                        <a:t>daca</a:t>
                      </a:r>
                      <a:r>
                        <a:rPr lang="en-US" sz="2700" dirty="0"/>
                        <a:t> are </a:t>
                      </a:r>
                      <a:r>
                        <a:rPr lang="en-US" sz="2700" dirty="0" err="1"/>
                        <a:t>contracte</a:t>
                      </a:r>
                      <a:r>
                        <a:rPr lang="en-US" sz="2700" dirty="0"/>
                        <a:t> de </a:t>
                      </a:r>
                      <a:r>
                        <a:rPr lang="en-US" sz="2700" dirty="0" err="1"/>
                        <a:t>chirie</a:t>
                      </a:r>
                      <a:r>
                        <a:rPr lang="en-US" sz="2700" dirty="0"/>
                        <a:t> </a:t>
                      </a:r>
                      <a:r>
                        <a:rPr lang="en-US" sz="2700" dirty="0" err="1"/>
                        <a:t>sau</a:t>
                      </a:r>
                      <a:r>
                        <a:rPr lang="en-US" sz="2700" dirty="0"/>
                        <a:t> </a:t>
                      </a:r>
                      <a:r>
                        <a:rPr lang="en-US" sz="2700" dirty="0" err="1"/>
                        <a:t>comodat</a:t>
                      </a:r>
                      <a:r>
                        <a:rPr lang="en-US" sz="2700" dirty="0"/>
                        <a:t>.</a:t>
                      </a:r>
                      <a:endParaRPr lang="ro-RO" sz="2700" dirty="0"/>
                    </a:p>
                    <a:p>
                      <a:endParaRPr lang="ro-RO" sz="2700" dirty="0"/>
                    </a:p>
                  </a:txBody>
                  <a:tcPr marL="137160" marR="137160" marT="51435" marB="51435"/>
                </a:tc>
                <a:extLst>
                  <a:ext uri="{0D108BD9-81ED-4DB2-BD59-A6C34878D82A}">
                    <a16:rowId xmlns:a16="http://schemas.microsoft.com/office/drawing/2014/main" val="1740428084"/>
                  </a:ext>
                </a:extLst>
              </a:tr>
              <a:tr h="1748790">
                <a:tc>
                  <a:txBody>
                    <a:bodyPr/>
                    <a:lstStyle/>
                    <a:p>
                      <a:r>
                        <a:rPr lang="en-US" sz="2700" dirty="0" err="1"/>
                        <a:t>Directorul</a:t>
                      </a:r>
                      <a:r>
                        <a:rPr lang="en-US" sz="2700" dirty="0"/>
                        <a:t> </a:t>
                      </a:r>
                      <a:r>
                        <a:rPr lang="en-US" sz="2700" dirty="0" err="1"/>
                        <a:t>declara</a:t>
                      </a:r>
                      <a:r>
                        <a:rPr lang="en-US" sz="2700" dirty="0"/>
                        <a:t> ca </a:t>
                      </a:r>
                      <a:r>
                        <a:rPr lang="en-US" sz="2700" dirty="0" err="1"/>
                        <a:t>toti</a:t>
                      </a:r>
                      <a:r>
                        <a:rPr lang="en-US" sz="2700" dirty="0"/>
                        <a:t> </a:t>
                      </a:r>
                      <a:r>
                        <a:rPr lang="en-US" sz="2700" dirty="0" err="1"/>
                        <a:t>clientii</a:t>
                      </a:r>
                      <a:r>
                        <a:rPr lang="en-US" sz="2700" dirty="0"/>
                        <a:t> </a:t>
                      </a:r>
                      <a:r>
                        <a:rPr lang="en-US" sz="2700" dirty="0" err="1"/>
                        <a:t>sunt</a:t>
                      </a:r>
                      <a:r>
                        <a:rPr lang="en-US" sz="2700" dirty="0"/>
                        <a:t> </a:t>
                      </a:r>
                      <a:r>
                        <a:rPr lang="en-US" sz="2700" dirty="0" err="1"/>
                        <a:t>buni</a:t>
                      </a:r>
                      <a:r>
                        <a:rPr lang="en-US" sz="2700" dirty="0"/>
                        <a:t> </a:t>
                      </a:r>
                      <a:r>
                        <a:rPr lang="en-US" sz="2700" dirty="0" err="1"/>
                        <a:t>platnici</a:t>
                      </a:r>
                      <a:r>
                        <a:rPr lang="en-US" sz="2700" dirty="0"/>
                        <a:t> </a:t>
                      </a:r>
                      <a:r>
                        <a:rPr lang="en-US" sz="2700" dirty="0" err="1"/>
                        <a:t>si</a:t>
                      </a:r>
                      <a:r>
                        <a:rPr lang="en-US" sz="2700" dirty="0"/>
                        <a:t> </a:t>
                      </a:r>
                      <a:r>
                        <a:rPr lang="en-US" sz="2700" dirty="0" err="1"/>
                        <a:t>achita</a:t>
                      </a:r>
                      <a:r>
                        <a:rPr lang="en-US" sz="2700" dirty="0"/>
                        <a:t> in maxim 30 de </a:t>
                      </a:r>
                      <a:r>
                        <a:rPr lang="en-US" sz="2700" dirty="0" err="1"/>
                        <a:t>zile</a:t>
                      </a:r>
                      <a:r>
                        <a:rPr lang="en-US" sz="2700" dirty="0"/>
                        <a:t> </a:t>
                      </a:r>
                      <a:r>
                        <a:rPr lang="en-US" sz="2700" dirty="0" err="1"/>
                        <a:t>dar</a:t>
                      </a:r>
                      <a:r>
                        <a:rPr lang="en-US" sz="2700" dirty="0"/>
                        <a:t> </a:t>
                      </a:r>
                      <a:r>
                        <a:rPr lang="en-US" sz="2700" dirty="0" err="1"/>
                        <a:t>avem</a:t>
                      </a:r>
                      <a:r>
                        <a:rPr lang="en-US" sz="2700" dirty="0"/>
                        <a:t> </a:t>
                      </a:r>
                      <a:r>
                        <a:rPr lang="en-US" sz="2700" dirty="0" err="1"/>
                        <a:t>conturi</a:t>
                      </a:r>
                      <a:r>
                        <a:rPr lang="en-US" sz="2700" baseline="0" dirty="0"/>
                        <a:t> de client </a:t>
                      </a:r>
                      <a:r>
                        <a:rPr lang="en-US" sz="2700" baseline="0" dirty="0" err="1"/>
                        <a:t>fara</a:t>
                      </a:r>
                      <a:r>
                        <a:rPr lang="en-US" sz="2700" baseline="0" dirty="0"/>
                        <a:t> </a:t>
                      </a:r>
                      <a:r>
                        <a:rPr lang="en-US" sz="2700" baseline="0" dirty="0" err="1"/>
                        <a:t>niciun</a:t>
                      </a:r>
                      <a:r>
                        <a:rPr lang="en-US" sz="2700" baseline="0" dirty="0"/>
                        <a:t> </a:t>
                      </a:r>
                      <a:r>
                        <a:rPr lang="en-US" sz="2700" baseline="0" dirty="0" err="1"/>
                        <a:t>fel</a:t>
                      </a:r>
                      <a:r>
                        <a:rPr lang="en-US" sz="2700" baseline="0" dirty="0"/>
                        <a:t> de </a:t>
                      </a:r>
                      <a:r>
                        <a:rPr lang="en-US" sz="2700" baseline="0" dirty="0" err="1"/>
                        <a:t>miscare</a:t>
                      </a:r>
                      <a:r>
                        <a:rPr lang="en-US" sz="2700" baseline="0" dirty="0"/>
                        <a:t> in an.</a:t>
                      </a:r>
                      <a:endParaRPr lang="ro-RO" sz="2700" dirty="0"/>
                    </a:p>
                  </a:txBody>
                  <a:tcPr marL="137160" marR="137160" marT="51435" marB="51435"/>
                </a:tc>
                <a:tc>
                  <a:txBody>
                    <a:bodyPr/>
                    <a:lstStyle/>
                    <a:p>
                      <a:r>
                        <a:rPr lang="en-US" sz="2700" dirty="0" err="1"/>
                        <a:t>Verificam</a:t>
                      </a:r>
                      <a:r>
                        <a:rPr lang="en-US" sz="2700" baseline="0" dirty="0"/>
                        <a:t> </a:t>
                      </a:r>
                      <a:r>
                        <a:rPr lang="en-US" sz="2700" baseline="0" dirty="0" err="1"/>
                        <a:t>sa</a:t>
                      </a:r>
                      <a:r>
                        <a:rPr lang="en-US" sz="2700" baseline="0" dirty="0"/>
                        <a:t> nu fie </a:t>
                      </a:r>
                      <a:r>
                        <a:rPr lang="en-US" sz="2700" baseline="0" dirty="0" err="1"/>
                        <a:t>creante</a:t>
                      </a:r>
                      <a:r>
                        <a:rPr lang="en-US" sz="2700" baseline="0" dirty="0"/>
                        <a:t> </a:t>
                      </a:r>
                      <a:r>
                        <a:rPr lang="en-US" sz="2700" baseline="0" dirty="0" err="1"/>
                        <a:t>prescrise</a:t>
                      </a:r>
                      <a:r>
                        <a:rPr lang="en-US" sz="2700" baseline="0" dirty="0"/>
                        <a:t>, </a:t>
                      </a:r>
                      <a:r>
                        <a:rPr lang="en-US" sz="2700" baseline="0" dirty="0" err="1"/>
                        <a:t>incasari</a:t>
                      </a:r>
                      <a:r>
                        <a:rPr lang="en-US" sz="2700" baseline="0" dirty="0"/>
                        <a:t> </a:t>
                      </a:r>
                      <a:r>
                        <a:rPr lang="en-US" sz="2700" baseline="0" dirty="0" err="1"/>
                        <a:t>imputate</a:t>
                      </a:r>
                      <a:r>
                        <a:rPr lang="en-US" sz="2700" baseline="0" dirty="0"/>
                        <a:t> </a:t>
                      </a:r>
                      <a:r>
                        <a:rPr lang="en-US" sz="2700" baseline="0" dirty="0" err="1"/>
                        <a:t>eronat</a:t>
                      </a:r>
                      <a:r>
                        <a:rPr lang="en-US" sz="2700" baseline="0" dirty="0"/>
                        <a:t> </a:t>
                      </a:r>
                      <a:r>
                        <a:rPr lang="en-US" sz="2700" baseline="0" dirty="0" err="1"/>
                        <a:t>pe</a:t>
                      </a:r>
                      <a:r>
                        <a:rPr lang="en-US" sz="2700" baseline="0" dirty="0"/>
                        <a:t> client </a:t>
                      </a:r>
                      <a:r>
                        <a:rPr lang="en-US" sz="2700" baseline="0" dirty="0" err="1"/>
                        <a:t>sau</a:t>
                      </a:r>
                      <a:r>
                        <a:rPr lang="en-US" sz="2700" baseline="0" dirty="0"/>
                        <a:t> </a:t>
                      </a:r>
                      <a:r>
                        <a:rPr lang="en-US" sz="2700" baseline="0" dirty="0" err="1"/>
                        <a:t>incasari</a:t>
                      </a:r>
                      <a:r>
                        <a:rPr lang="en-US" sz="2700" baseline="0" dirty="0"/>
                        <a:t> </a:t>
                      </a:r>
                      <a:r>
                        <a:rPr lang="en-US" sz="2700" baseline="0" dirty="0" err="1"/>
                        <a:t>neoperate</a:t>
                      </a:r>
                      <a:r>
                        <a:rPr lang="en-US" sz="2700" baseline="0" dirty="0"/>
                        <a:t>.</a:t>
                      </a:r>
                      <a:endParaRPr lang="ro-RO" sz="2700" dirty="0"/>
                    </a:p>
                  </a:txBody>
                  <a:tcPr marL="137160" marR="137160" marT="51435" marB="51435"/>
                </a:tc>
                <a:extLst>
                  <a:ext uri="{0D108BD9-81ED-4DB2-BD59-A6C34878D82A}">
                    <a16:rowId xmlns:a16="http://schemas.microsoft.com/office/drawing/2014/main" val="1408160561"/>
                  </a:ext>
                </a:extLst>
              </a:tr>
              <a:tr h="1337310">
                <a:tc>
                  <a:txBody>
                    <a:bodyPr/>
                    <a:lstStyle/>
                    <a:p>
                      <a:r>
                        <a:rPr lang="en-US" sz="2700" dirty="0"/>
                        <a:t>Ni se </a:t>
                      </a:r>
                      <a:r>
                        <a:rPr lang="en-US" sz="2700" dirty="0" err="1"/>
                        <a:t>spune</a:t>
                      </a:r>
                      <a:r>
                        <a:rPr lang="en-US" sz="2700" dirty="0"/>
                        <a:t> ca </a:t>
                      </a:r>
                      <a:r>
                        <a:rPr lang="en-US" sz="2700" dirty="0" err="1"/>
                        <a:t>vanzarile</a:t>
                      </a:r>
                      <a:r>
                        <a:rPr lang="en-US" sz="2700" dirty="0"/>
                        <a:t> au </a:t>
                      </a:r>
                      <a:r>
                        <a:rPr lang="en-US" sz="2700" dirty="0" err="1"/>
                        <a:t>crescut</a:t>
                      </a:r>
                      <a:r>
                        <a:rPr lang="en-US" sz="2700" dirty="0"/>
                        <a:t> </a:t>
                      </a:r>
                      <a:r>
                        <a:rPr lang="en-US" sz="2700" dirty="0" err="1"/>
                        <a:t>sustinut</a:t>
                      </a:r>
                      <a:r>
                        <a:rPr lang="en-US" sz="2700" dirty="0"/>
                        <a:t> </a:t>
                      </a:r>
                      <a:r>
                        <a:rPr lang="en-US" sz="2700" dirty="0" err="1"/>
                        <a:t>anul</a:t>
                      </a:r>
                      <a:r>
                        <a:rPr lang="en-US" sz="2700" dirty="0"/>
                        <a:t> </a:t>
                      </a:r>
                      <a:r>
                        <a:rPr lang="en-US" sz="2700" dirty="0" err="1"/>
                        <a:t>curent</a:t>
                      </a:r>
                      <a:r>
                        <a:rPr lang="en-US" sz="2700" dirty="0"/>
                        <a:t> </a:t>
                      </a:r>
                      <a:r>
                        <a:rPr lang="en-US" sz="2700" dirty="0" err="1"/>
                        <a:t>dar</a:t>
                      </a:r>
                      <a:r>
                        <a:rPr lang="en-US" sz="2700" dirty="0"/>
                        <a:t> </a:t>
                      </a:r>
                      <a:r>
                        <a:rPr lang="en-US" sz="2700" dirty="0" err="1"/>
                        <a:t>profitul</a:t>
                      </a:r>
                      <a:r>
                        <a:rPr lang="en-US" sz="2700" dirty="0"/>
                        <a:t> </a:t>
                      </a:r>
                      <a:r>
                        <a:rPr lang="en-US" sz="2700" dirty="0" err="1"/>
                        <a:t>este</a:t>
                      </a:r>
                      <a:r>
                        <a:rPr lang="en-US" sz="2700" dirty="0"/>
                        <a:t> </a:t>
                      </a:r>
                      <a:r>
                        <a:rPr lang="en-US" sz="2700" dirty="0" err="1"/>
                        <a:t>mai</a:t>
                      </a:r>
                      <a:r>
                        <a:rPr lang="en-US" sz="2700" baseline="0" dirty="0"/>
                        <a:t> mic </a:t>
                      </a:r>
                      <a:r>
                        <a:rPr lang="en-US" sz="2700" baseline="0" dirty="0" err="1"/>
                        <a:t>decat</a:t>
                      </a:r>
                      <a:r>
                        <a:rPr lang="en-US" sz="2700" baseline="0" dirty="0"/>
                        <a:t> </a:t>
                      </a:r>
                      <a:r>
                        <a:rPr lang="en-US" sz="2700" baseline="0" dirty="0" err="1"/>
                        <a:t>cel</a:t>
                      </a:r>
                      <a:r>
                        <a:rPr lang="en-US" sz="2700" baseline="0" dirty="0"/>
                        <a:t> al </a:t>
                      </a:r>
                      <a:r>
                        <a:rPr lang="en-US" sz="2700" baseline="0" dirty="0" err="1"/>
                        <a:t>anului</a:t>
                      </a:r>
                      <a:r>
                        <a:rPr lang="en-US" sz="2700" baseline="0" dirty="0"/>
                        <a:t> anterior</a:t>
                      </a:r>
                      <a:endParaRPr lang="ro-RO" sz="2700" dirty="0"/>
                    </a:p>
                  </a:txBody>
                  <a:tcPr marL="137160" marR="137160" marT="51435" marB="51435"/>
                </a:tc>
                <a:tc>
                  <a:txBody>
                    <a:bodyPr/>
                    <a:lstStyle/>
                    <a:p>
                      <a:r>
                        <a:rPr lang="en-US" sz="2700" dirty="0" err="1"/>
                        <a:t>Verificam</a:t>
                      </a:r>
                      <a:r>
                        <a:rPr lang="en-US" sz="2700" dirty="0"/>
                        <a:t> </a:t>
                      </a:r>
                      <a:r>
                        <a:rPr lang="en-US" sz="2700" dirty="0" err="1"/>
                        <a:t>daca</a:t>
                      </a:r>
                      <a:r>
                        <a:rPr lang="en-US" sz="2700" dirty="0"/>
                        <a:t> </a:t>
                      </a:r>
                      <a:r>
                        <a:rPr lang="en-US" sz="2700" dirty="0" err="1"/>
                        <a:t>veniturile</a:t>
                      </a:r>
                      <a:r>
                        <a:rPr lang="en-US" sz="2700" dirty="0"/>
                        <a:t> au </a:t>
                      </a:r>
                      <a:r>
                        <a:rPr lang="en-US" sz="2700" dirty="0" err="1"/>
                        <a:t>fost</a:t>
                      </a:r>
                      <a:r>
                        <a:rPr lang="en-US" sz="2700" dirty="0"/>
                        <a:t> integral </a:t>
                      </a:r>
                      <a:r>
                        <a:rPr lang="en-US" sz="2700" dirty="0" err="1"/>
                        <a:t>inregistrate</a:t>
                      </a:r>
                      <a:r>
                        <a:rPr lang="en-US" sz="2700" baseline="0" dirty="0"/>
                        <a:t> </a:t>
                      </a:r>
                      <a:r>
                        <a:rPr lang="en-US" sz="2700" baseline="0" dirty="0" err="1"/>
                        <a:t>si</a:t>
                      </a:r>
                      <a:r>
                        <a:rPr lang="en-US" sz="2700" baseline="0" dirty="0"/>
                        <a:t> </a:t>
                      </a:r>
                      <a:r>
                        <a:rPr lang="en-US" sz="2700" baseline="0" dirty="0" err="1"/>
                        <a:t>daca</a:t>
                      </a:r>
                      <a:r>
                        <a:rPr lang="en-US" sz="2700" baseline="0" dirty="0"/>
                        <a:t> s-a </a:t>
                      </a:r>
                      <a:r>
                        <a:rPr lang="en-US" sz="2700" baseline="0" dirty="0" err="1"/>
                        <a:t>schimbat</a:t>
                      </a:r>
                      <a:r>
                        <a:rPr lang="en-US" sz="2700" baseline="0" dirty="0"/>
                        <a:t> </a:t>
                      </a:r>
                      <a:r>
                        <a:rPr lang="en-US" sz="2700" baseline="0" dirty="0" err="1"/>
                        <a:t>ceva</a:t>
                      </a:r>
                      <a:r>
                        <a:rPr lang="en-US" sz="2700" baseline="0" dirty="0"/>
                        <a:t> in </a:t>
                      </a:r>
                      <a:r>
                        <a:rPr lang="en-US" sz="2700" baseline="0" dirty="0" err="1"/>
                        <a:t>materie</a:t>
                      </a:r>
                      <a:r>
                        <a:rPr lang="en-US" sz="2700" baseline="0" dirty="0"/>
                        <a:t> de </a:t>
                      </a:r>
                      <a:r>
                        <a:rPr lang="en-US" sz="2700" baseline="0" dirty="0" err="1"/>
                        <a:t>profitabilitate</a:t>
                      </a:r>
                      <a:r>
                        <a:rPr lang="en-US" sz="2700" baseline="0" dirty="0"/>
                        <a:t> </a:t>
                      </a:r>
                      <a:r>
                        <a:rPr lang="en-US" sz="2700" baseline="0" dirty="0" err="1"/>
                        <a:t>entru</a:t>
                      </a:r>
                      <a:r>
                        <a:rPr lang="en-US" sz="2700" baseline="0" dirty="0"/>
                        <a:t> firma</a:t>
                      </a:r>
                      <a:endParaRPr lang="ro-RO" sz="2700" dirty="0"/>
                    </a:p>
                  </a:txBody>
                  <a:tcPr marL="137160" marR="137160" marT="51435" marB="51435"/>
                </a:tc>
                <a:extLst>
                  <a:ext uri="{0D108BD9-81ED-4DB2-BD59-A6C34878D82A}">
                    <a16:rowId xmlns:a16="http://schemas.microsoft.com/office/drawing/2014/main" val="1324636026"/>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10153" y="8023862"/>
            <a:ext cx="1543130" cy="2100371"/>
          </a:xfrm>
          <a:prstGeom prst="rect">
            <a:avLst/>
          </a:prstGeom>
        </p:spPr>
      </p:pic>
    </p:spTree>
    <p:extLst>
      <p:ext uri="{BB962C8B-B14F-4D97-AF65-F5344CB8AC3E}">
        <p14:creationId xmlns:p14="http://schemas.microsoft.com/office/powerpoint/2010/main" val="11931346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4357-D9D7-4507-A80F-C09554B9046C}"/>
              </a:ext>
            </a:extLst>
          </p:cNvPr>
          <p:cNvSpPr>
            <a:spLocks noGrp="1"/>
          </p:cNvSpPr>
          <p:nvPr>
            <p:ph type="title"/>
          </p:nvPr>
        </p:nvSpPr>
        <p:spPr/>
        <p:txBody>
          <a:bodyPr/>
          <a:lstStyle/>
          <a:p>
            <a:r>
              <a:rPr lang="en-US" b="1" dirty="0"/>
              <a:t>E</a:t>
            </a:r>
            <a:r>
              <a:rPr lang="ro-RO" b="1" dirty="0"/>
              <a:t>xaminarea analitică</a:t>
            </a:r>
          </a:p>
        </p:txBody>
      </p:sp>
      <p:sp>
        <p:nvSpPr>
          <p:cNvPr id="3" name="Content Placeholder 2">
            <a:extLst>
              <a:ext uri="{FF2B5EF4-FFF2-40B4-BE49-F238E27FC236}">
                <a16:creationId xmlns:a16="http://schemas.microsoft.com/office/drawing/2014/main" id="{4A944333-DF08-4B18-9DB7-2C03B56E870B}"/>
              </a:ext>
            </a:extLst>
          </p:cNvPr>
          <p:cNvSpPr>
            <a:spLocks noGrp="1"/>
          </p:cNvSpPr>
          <p:nvPr>
            <p:ph idx="1"/>
          </p:nvPr>
        </p:nvSpPr>
        <p:spPr/>
        <p:txBody>
          <a:bodyPr>
            <a:normAutofit lnSpcReduction="10000"/>
          </a:bodyPr>
          <a:lstStyle/>
          <a:p>
            <a:pPr marL="0" indent="0">
              <a:buNone/>
            </a:pPr>
            <a:r>
              <a:rPr lang="en-US" sz="4000" dirty="0">
                <a:sym typeface="Wingdings" panose="05000000000000000000" pitchFamily="2" charset="2"/>
              </a:rPr>
              <a:t>E</a:t>
            </a:r>
            <a:r>
              <a:rPr lang="ro-RO" sz="4000" dirty="0"/>
              <a:t>xaminarea analitică prin:</a:t>
            </a:r>
          </a:p>
          <a:p>
            <a:r>
              <a:rPr lang="ro-RO" sz="4000" dirty="0"/>
              <a:t>compararea elementelor – posturilor – conturilor anuale cu cele ale perioadei precedente (conturi de activ, de </a:t>
            </a:r>
            <a:r>
              <a:rPr lang="en-US" sz="4000" dirty="0" err="1"/>
              <a:t>datorii</a:t>
            </a:r>
            <a:r>
              <a:rPr lang="ro-RO" sz="4000" dirty="0"/>
              <a:t>, previzionale, ale unor entităţi similare din acelaşi sector de activitate);</a:t>
            </a:r>
          </a:p>
          <a:p>
            <a:r>
              <a:rPr lang="ro-RO" sz="4000" dirty="0"/>
              <a:t>analiza fluctuaţiilor, a tendinţelor, a variaţiilor sau a oricăror diferenţe anormale sau importante;</a:t>
            </a:r>
          </a:p>
          <a:p>
            <a:r>
              <a:rPr lang="ro-RO" sz="4000" dirty="0"/>
              <a:t>determinarea ratelor semnificative ale entităţii şi/sau ale sectorului său de activitate;</a:t>
            </a:r>
          </a:p>
          <a:p>
            <a:r>
              <a:rPr lang="ro-RO" sz="4000" dirty="0"/>
              <a:t>analiza evoluţiei şi tendinţele acestor rate.</a:t>
            </a:r>
            <a:endParaRPr lang="en-US" sz="4000" dirty="0"/>
          </a:p>
          <a:p>
            <a:endParaRPr lang="en-US" sz="4000" dirty="0"/>
          </a:p>
          <a:p>
            <a:r>
              <a:rPr lang="en-US" sz="4000" dirty="0" err="1"/>
              <a:t>Exemple</a:t>
            </a:r>
            <a:r>
              <a:rPr lang="ro-RO" sz="4000" dirty="0"/>
              <a:t>:</a:t>
            </a:r>
          </a:p>
        </p:txBody>
      </p:sp>
    </p:spTree>
    <p:extLst>
      <p:ext uri="{BB962C8B-B14F-4D97-AF65-F5344CB8AC3E}">
        <p14:creationId xmlns:p14="http://schemas.microsoft.com/office/powerpoint/2010/main" val="2680340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Avantaje</a:t>
            </a:r>
            <a:r>
              <a:rPr lang="en-US" b="1" dirty="0"/>
              <a:t> </a:t>
            </a:r>
            <a:r>
              <a:rPr lang="en-US" b="1" dirty="0" err="1"/>
              <a:t>si</a:t>
            </a:r>
            <a:r>
              <a:rPr lang="en-US" b="1" dirty="0"/>
              <a:t> </a:t>
            </a:r>
            <a:r>
              <a:rPr lang="en-US" b="1" dirty="0" err="1"/>
              <a:t>dezavantaje</a:t>
            </a:r>
            <a:endParaRPr lang="ro-RO"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6368848"/>
              </p:ext>
            </p:extLst>
          </p:nvPr>
        </p:nvGraphicFramePr>
        <p:xfrm>
          <a:off x="457200" y="1600200"/>
          <a:ext cx="17449800" cy="5440680"/>
        </p:xfrm>
        <a:graphic>
          <a:graphicData uri="http://schemas.openxmlformats.org/drawingml/2006/table">
            <a:tbl>
              <a:tblPr firstRow="1" bandRow="1">
                <a:tableStyleId>{5C22544A-7EE6-4342-B048-85BDC9FD1C3A}</a:tableStyleId>
              </a:tblPr>
              <a:tblGrid>
                <a:gridCol w="8724900">
                  <a:extLst>
                    <a:ext uri="{9D8B030D-6E8A-4147-A177-3AD203B41FA5}">
                      <a16:colId xmlns:a16="http://schemas.microsoft.com/office/drawing/2014/main" val="2744336053"/>
                    </a:ext>
                  </a:extLst>
                </a:gridCol>
                <a:gridCol w="8724900">
                  <a:extLst>
                    <a:ext uri="{9D8B030D-6E8A-4147-A177-3AD203B41FA5}">
                      <a16:colId xmlns:a16="http://schemas.microsoft.com/office/drawing/2014/main" val="1066811955"/>
                    </a:ext>
                  </a:extLst>
                </a:gridCol>
              </a:tblGrid>
              <a:tr h="560070">
                <a:tc>
                  <a:txBody>
                    <a:bodyPr/>
                    <a:lstStyle/>
                    <a:p>
                      <a:r>
                        <a:rPr lang="en-US" sz="3600" dirty="0" err="1"/>
                        <a:t>Avantaje</a:t>
                      </a:r>
                      <a:endParaRPr lang="ro-RO" sz="3600" dirty="0"/>
                    </a:p>
                  </a:txBody>
                  <a:tcPr marL="145415" marR="145415" marT="51435" marB="51435"/>
                </a:tc>
                <a:tc>
                  <a:txBody>
                    <a:bodyPr/>
                    <a:lstStyle/>
                    <a:p>
                      <a:r>
                        <a:rPr lang="en-US" sz="3600" dirty="0" err="1"/>
                        <a:t>Dezavantaje</a:t>
                      </a:r>
                      <a:endParaRPr lang="ro-RO" sz="3600" dirty="0"/>
                    </a:p>
                  </a:txBody>
                  <a:tcPr marL="145415" marR="145415" marT="51435" marB="51435"/>
                </a:tc>
                <a:extLst>
                  <a:ext uri="{0D108BD9-81ED-4DB2-BD59-A6C34878D82A}">
                    <a16:rowId xmlns:a16="http://schemas.microsoft.com/office/drawing/2014/main" val="3600511049"/>
                  </a:ext>
                </a:extLst>
              </a:tr>
              <a:tr h="1931670">
                <a:tc>
                  <a:txBody>
                    <a:bodyPr/>
                    <a:lstStyle/>
                    <a:p>
                      <a:r>
                        <a:rPr lang="en-US" sz="3600" dirty="0" err="1"/>
                        <a:t>Te</a:t>
                      </a:r>
                      <a:r>
                        <a:rPr lang="en-US" sz="3600" dirty="0"/>
                        <a:t> </a:t>
                      </a:r>
                      <a:r>
                        <a:rPr lang="en-US" sz="3600" dirty="0" err="1"/>
                        <a:t>ajuta</a:t>
                      </a:r>
                      <a:r>
                        <a:rPr lang="en-US" sz="3600" dirty="0"/>
                        <a:t> </a:t>
                      </a:r>
                      <a:r>
                        <a:rPr lang="en-US" sz="3600" dirty="0" err="1"/>
                        <a:t>sa</a:t>
                      </a:r>
                      <a:r>
                        <a:rPr lang="en-US" sz="3600" dirty="0"/>
                        <a:t> </a:t>
                      </a:r>
                      <a:r>
                        <a:rPr lang="en-US" sz="3600" dirty="0" err="1"/>
                        <a:t>intelegi</a:t>
                      </a:r>
                      <a:r>
                        <a:rPr lang="en-US" sz="3600" dirty="0"/>
                        <a:t> </a:t>
                      </a:r>
                      <a:r>
                        <a:rPr lang="en-US" sz="3600" dirty="0" err="1"/>
                        <a:t>mai</a:t>
                      </a:r>
                      <a:r>
                        <a:rPr lang="en-US" sz="3600" dirty="0"/>
                        <a:t> bine </a:t>
                      </a:r>
                      <a:r>
                        <a:rPr lang="en-US" sz="3600" dirty="0" err="1"/>
                        <a:t>clientul</a:t>
                      </a:r>
                      <a:r>
                        <a:rPr lang="en-US" sz="3600" dirty="0"/>
                        <a:t> </a:t>
                      </a:r>
                      <a:endParaRPr lang="ro-RO" sz="3600" dirty="0"/>
                    </a:p>
                  </a:txBody>
                  <a:tcPr marL="145415" marR="145415" marT="51435" marB="51435"/>
                </a:tc>
                <a:tc>
                  <a:txBody>
                    <a:bodyPr/>
                    <a:lstStyle/>
                    <a:p>
                      <a:r>
                        <a:rPr lang="en-US" sz="3600" dirty="0" err="1"/>
                        <a:t>Societatile</a:t>
                      </a:r>
                      <a:r>
                        <a:rPr lang="en-US" sz="3600" dirty="0"/>
                        <a:t> </a:t>
                      </a:r>
                      <a:r>
                        <a:rPr lang="en-US" sz="3600" dirty="0" err="1"/>
                        <a:t>sunt</a:t>
                      </a:r>
                      <a:r>
                        <a:rPr lang="en-US" sz="3600" dirty="0"/>
                        <a:t> </a:t>
                      </a:r>
                      <a:r>
                        <a:rPr lang="en-US" sz="3600" dirty="0" err="1"/>
                        <a:t>complexe</a:t>
                      </a:r>
                      <a:r>
                        <a:rPr lang="en-US" sz="3600" dirty="0"/>
                        <a:t> </a:t>
                      </a:r>
                      <a:r>
                        <a:rPr lang="en-US" sz="3600" dirty="0" err="1"/>
                        <a:t>asa</a:t>
                      </a:r>
                      <a:r>
                        <a:rPr lang="en-US" sz="3600" dirty="0"/>
                        <a:t> ca o comparative </a:t>
                      </a:r>
                      <a:r>
                        <a:rPr lang="en-US" sz="3600" dirty="0" err="1"/>
                        <a:t>pe</a:t>
                      </a:r>
                      <a:r>
                        <a:rPr lang="en-US" sz="3600" dirty="0"/>
                        <a:t> </a:t>
                      </a:r>
                      <a:r>
                        <a:rPr lang="en-US" sz="3600" dirty="0" err="1"/>
                        <a:t>industrie</a:t>
                      </a:r>
                      <a:r>
                        <a:rPr lang="en-US" sz="3600" baseline="0" dirty="0"/>
                        <a:t> </a:t>
                      </a:r>
                      <a:r>
                        <a:rPr lang="en-US" sz="3600" baseline="0" dirty="0" err="1"/>
                        <a:t>poate</a:t>
                      </a:r>
                      <a:r>
                        <a:rPr lang="en-US" sz="3600" baseline="0" dirty="0"/>
                        <a:t> </a:t>
                      </a:r>
                      <a:r>
                        <a:rPr lang="en-US" sz="3600" baseline="0" dirty="0" err="1"/>
                        <a:t>sa</a:t>
                      </a:r>
                      <a:r>
                        <a:rPr lang="en-US" sz="3600" baseline="0" dirty="0"/>
                        <a:t> nu fie </a:t>
                      </a:r>
                      <a:r>
                        <a:rPr lang="en-US" sz="3600" baseline="0" dirty="0" err="1"/>
                        <a:t>relevanta</a:t>
                      </a:r>
                      <a:r>
                        <a:rPr lang="en-US" sz="3600" baseline="0" dirty="0"/>
                        <a:t> (multiple </a:t>
                      </a:r>
                      <a:r>
                        <a:rPr lang="en-US" sz="3600" baseline="0" dirty="0" err="1"/>
                        <a:t>obiecte</a:t>
                      </a:r>
                      <a:r>
                        <a:rPr lang="en-US" sz="3600" baseline="0" dirty="0"/>
                        <a:t> de </a:t>
                      </a:r>
                      <a:r>
                        <a:rPr lang="en-US" sz="3600" baseline="0" dirty="0" err="1"/>
                        <a:t>activitat</a:t>
                      </a:r>
                      <a:r>
                        <a:rPr lang="en-US" sz="3600" baseline="0" dirty="0"/>
                        <a:t>, </a:t>
                      </a:r>
                      <a:r>
                        <a:rPr lang="en-US" sz="3600" baseline="0" dirty="0" err="1"/>
                        <a:t>spre</a:t>
                      </a:r>
                      <a:r>
                        <a:rPr lang="en-US" sz="3600" baseline="0" dirty="0"/>
                        <a:t> </a:t>
                      </a:r>
                      <a:r>
                        <a:rPr lang="en-US" sz="3600" baseline="0" dirty="0" err="1"/>
                        <a:t>exemplu</a:t>
                      </a:r>
                      <a:r>
                        <a:rPr lang="en-US" sz="3600" baseline="0" dirty="0"/>
                        <a:t>)</a:t>
                      </a:r>
                      <a:endParaRPr lang="ro-RO" sz="3600" dirty="0"/>
                    </a:p>
                  </a:txBody>
                  <a:tcPr marL="145415" marR="145415" marT="51435" marB="51435"/>
                </a:tc>
                <a:extLst>
                  <a:ext uri="{0D108BD9-81ED-4DB2-BD59-A6C34878D82A}">
                    <a16:rowId xmlns:a16="http://schemas.microsoft.com/office/drawing/2014/main" val="903522920"/>
                  </a:ext>
                </a:extLst>
              </a:tr>
              <a:tr h="1931670">
                <a:tc>
                  <a:txBody>
                    <a:bodyPr/>
                    <a:lstStyle/>
                    <a:p>
                      <a:r>
                        <a:rPr lang="en-US" sz="3600" dirty="0" err="1"/>
                        <a:t>Te</a:t>
                      </a:r>
                      <a:r>
                        <a:rPr lang="en-US" sz="3600" dirty="0"/>
                        <a:t> </a:t>
                      </a:r>
                      <a:r>
                        <a:rPr lang="en-US" sz="3600" dirty="0" err="1"/>
                        <a:t>ajuta</a:t>
                      </a:r>
                      <a:r>
                        <a:rPr lang="en-US" sz="3600" dirty="0"/>
                        <a:t> </a:t>
                      </a:r>
                      <a:r>
                        <a:rPr lang="en-US" sz="3600" dirty="0" err="1"/>
                        <a:t>sa</a:t>
                      </a:r>
                      <a:r>
                        <a:rPr lang="en-US" sz="3600" dirty="0"/>
                        <a:t> </a:t>
                      </a:r>
                      <a:r>
                        <a:rPr lang="en-US" sz="3600" dirty="0" err="1"/>
                        <a:t>identifici</a:t>
                      </a:r>
                      <a:r>
                        <a:rPr lang="en-US" sz="3600" dirty="0"/>
                        <a:t> </a:t>
                      </a:r>
                      <a:r>
                        <a:rPr lang="en-US" sz="3600" dirty="0" err="1"/>
                        <a:t>zonele</a:t>
                      </a:r>
                      <a:r>
                        <a:rPr lang="en-US" sz="3600" baseline="0" dirty="0"/>
                        <a:t> de </a:t>
                      </a:r>
                      <a:r>
                        <a:rPr lang="en-US" sz="3600" baseline="0" dirty="0" err="1"/>
                        <a:t>risc</a:t>
                      </a:r>
                      <a:endParaRPr lang="ro-RO" sz="3600" dirty="0"/>
                    </a:p>
                  </a:txBody>
                  <a:tcPr marL="145415" marR="145415" marT="51435" marB="51435"/>
                </a:tc>
                <a:tc>
                  <a:txBody>
                    <a:bodyPr/>
                    <a:lstStyle/>
                    <a:p>
                      <a:r>
                        <a:rPr lang="en-US" sz="3600" dirty="0" err="1"/>
                        <a:t>Comparatia</a:t>
                      </a:r>
                      <a:r>
                        <a:rPr lang="en-US" sz="3600" dirty="0"/>
                        <a:t> nu tine </a:t>
                      </a:r>
                      <a:r>
                        <a:rPr lang="en-US" sz="3600" dirty="0" err="1"/>
                        <a:t>cont</a:t>
                      </a:r>
                      <a:r>
                        <a:rPr lang="en-US" sz="3600" dirty="0"/>
                        <a:t> de </a:t>
                      </a:r>
                      <a:r>
                        <a:rPr lang="en-US" sz="3600" dirty="0" err="1"/>
                        <a:t>particularitatile</a:t>
                      </a:r>
                      <a:r>
                        <a:rPr lang="en-US" sz="3600" baseline="0" dirty="0"/>
                        <a:t> </a:t>
                      </a:r>
                      <a:r>
                        <a:rPr lang="en-US" sz="3600" baseline="0" dirty="0" err="1"/>
                        <a:t>societatii</a:t>
                      </a:r>
                      <a:r>
                        <a:rPr lang="en-US" sz="3600" baseline="0" dirty="0"/>
                        <a:t> client (mod de </a:t>
                      </a:r>
                      <a:r>
                        <a:rPr lang="en-US" sz="3600" baseline="0" dirty="0" err="1"/>
                        <a:t>finantare</a:t>
                      </a:r>
                      <a:r>
                        <a:rPr lang="en-US" sz="3600" baseline="0" dirty="0"/>
                        <a:t>, </a:t>
                      </a:r>
                      <a:r>
                        <a:rPr lang="en-US" sz="3600" baseline="0" dirty="0" err="1"/>
                        <a:t>avantaje</a:t>
                      </a:r>
                      <a:r>
                        <a:rPr lang="en-US" sz="3600" baseline="0" dirty="0"/>
                        <a:t> competitive etc.)</a:t>
                      </a:r>
                      <a:endParaRPr lang="ro-RO" sz="3600" dirty="0"/>
                    </a:p>
                  </a:txBody>
                  <a:tcPr marL="145415" marR="145415" marT="51435" marB="51435"/>
                </a:tc>
                <a:extLst>
                  <a:ext uri="{0D108BD9-81ED-4DB2-BD59-A6C34878D82A}">
                    <a16:rowId xmlns:a16="http://schemas.microsoft.com/office/drawing/2014/main" val="412931612"/>
                  </a:ext>
                </a:extLst>
              </a:tr>
              <a:tr h="560070">
                <a:tc>
                  <a:txBody>
                    <a:bodyPr/>
                    <a:lstStyle/>
                    <a:p>
                      <a:endParaRPr lang="ro-RO" sz="3000"/>
                    </a:p>
                  </a:txBody>
                  <a:tcPr marL="145415" marR="145415" marT="51435" marB="51435"/>
                </a:tc>
                <a:tc>
                  <a:txBody>
                    <a:bodyPr/>
                    <a:lstStyle/>
                    <a:p>
                      <a:endParaRPr lang="ro-RO" sz="3000" dirty="0"/>
                    </a:p>
                  </a:txBody>
                  <a:tcPr marL="145415" marR="145415" marT="51435" marB="51435"/>
                </a:tc>
                <a:extLst>
                  <a:ext uri="{0D108BD9-81ED-4DB2-BD59-A6C34878D82A}">
                    <a16:rowId xmlns:a16="http://schemas.microsoft.com/office/drawing/2014/main" val="810891731"/>
                  </a:ext>
                </a:extLst>
              </a:tr>
            </a:tbl>
          </a:graphicData>
        </a:graphic>
      </p:graphicFrame>
    </p:spTree>
    <p:extLst>
      <p:ext uri="{BB962C8B-B14F-4D97-AF65-F5344CB8AC3E}">
        <p14:creationId xmlns:p14="http://schemas.microsoft.com/office/powerpoint/2010/main" val="1178976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F8FE-0FE1-40B5-A6FE-856E97D6F0C5}"/>
              </a:ext>
            </a:extLst>
          </p:cNvPr>
          <p:cNvSpPr>
            <a:spLocks noGrp="1"/>
          </p:cNvSpPr>
          <p:nvPr>
            <p:ph type="title"/>
          </p:nvPr>
        </p:nvSpPr>
        <p:spPr/>
        <p:txBody>
          <a:bodyPr/>
          <a:lstStyle/>
          <a:p>
            <a:r>
              <a:rPr lang="en-US" b="1" dirty="0" err="1"/>
              <a:t>Documentatie</a:t>
            </a:r>
            <a:r>
              <a:rPr lang="en-US" b="1" dirty="0"/>
              <a:t> </a:t>
            </a:r>
            <a:r>
              <a:rPr lang="en-US" b="1" dirty="0" err="1"/>
              <a:t>pentru</a:t>
            </a:r>
            <a:r>
              <a:rPr lang="en-US" b="1" dirty="0"/>
              <a:t> </a:t>
            </a:r>
            <a:r>
              <a:rPr lang="en-US" b="1" dirty="0" err="1"/>
              <a:t>inventariere</a:t>
            </a:r>
            <a:endParaRPr lang="ro-RO" b="1" dirty="0"/>
          </a:p>
        </p:txBody>
      </p:sp>
      <p:sp>
        <p:nvSpPr>
          <p:cNvPr id="3" name="Content Placeholder 2">
            <a:extLst>
              <a:ext uri="{FF2B5EF4-FFF2-40B4-BE49-F238E27FC236}">
                <a16:creationId xmlns:a16="http://schemas.microsoft.com/office/drawing/2014/main" id="{83A297CC-BA62-4E35-9610-D35CDAC3E10F}"/>
              </a:ext>
            </a:extLst>
          </p:cNvPr>
          <p:cNvSpPr>
            <a:spLocks noGrp="1"/>
          </p:cNvSpPr>
          <p:nvPr>
            <p:ph idx="1"/>
          </p:nvPr>
        </p:nvSpPr>
        <p:spPr/>
        <p:txBody>
          <a:bodyPr>
            <a:normAutofit/>
          </a:bodyPr>
          <a:lstStyle/>
          <a:p>
            <a:r>
              <a:rPr lang="en-US" sz="4000" dirty="0" err="1"/>
              <a:t>Procedurile</a:t>
            </a:r>
            <a:r>
              <a:rPr lang="en-US" sz="4000" dirty="0"/>
              <a:t> </a:t>
            </a:r>
            <a:r>
              <a:rPr lang="en-US" sz="4000" dirty="0" err="1"/>
              <a:t>pentru</a:t>
            </a:r>
            <a:r>
              <a:rPr lang="en-US" sz="4000" dirty="0"/>
              <a:t> </a:t>
            </a:r>
            <a:r>
              <a:rPr lang="en-US" sz="4000" dirty="0" err="1"/>
              <a:t>inventariere</a:t>
            </a:r>
            <a:r>
              <a:rPr lang="en-US" sz="4000" dirty="0"/>
              <a:t>!</a:t>
            </a:r>
          </a:p>
          <a:p>
            <a:r>
              <a:rPr lang="ro-RO" sz="4000" dirty="0"/>
              <a:t>Expertul contabil cere să i se pună la dispoziţie documentaţia inventarierii întregului patrimoniu al entităţii, verificând documentele justificative de stabilire legală a:</a:t>
            </a:r>
          </a:p>
          <a:p>
            <a:pPr marL="0" indent="0">
              <a:buNone/>
            </a:pPr>
            <a:r>
              <a:rPr lang="ro-RO" sz="4000" dirty="0"/>
              <a:t>–	amortizărilor curente şi excepţionale;</a:t>
            </a:r>
          </a:p>
          <a:p>
            <a:pPr marL="0" indent="0">
              <a:buNone/>
            </a:pPr>
            <a:r>
              <a:rPr lang="ro-RO" sz="4000" dirty="0"/>
              <a:t>–	</a:t>
            </a:r>
            <a:r>
              <a:rPr lang="en-US" sz="4000" dirty="0" err="1"/>
              <a:t>ajustarilor</a:t>
            </a:r>
            <a:r>
              <a:rPr lang="en-US" sz="4000" dirty="0"/>
              <a:t> </a:t>
            </a:r>
            <a:r>
              <a:rPr lang="en-US" sz="4000" dirty="0" err="1"/>
              <a:t>pentru</a:t>
            </a:r>
            <a:r>
              <a:rPr lang="en-US" sz="4000" dirty="0"/>
              <a:t> </a:t>
            </a:r>
            <a:r>
              <a:rPr lang="ro-RO" sz="4000" dirty="0"/>
              <a:t>deprecieri</a:t>
            </a:r>
            <a:r>
              <a:rPr lang="en-GB" sz="4000" dirty="0"/>
              <a:t>;</a:t>
            </a:r>
          </a:p>
          <a:p>
            <a:pPr marL="0" indent="0">
              <a:buNone/>
            </a:pPr>
            <a:r>
              <a:rPr lang="ro-RO" sz="4000" dirty="0"/>
              <a:t>–	provizioanelor</a:t>
            </a:r>
            <a:r>
              <a:rPr lang="en-GB" sz="4000" dirty="0"/>
              <a:t> </a:t>
            </a:r>
            <a:r>
              <a:rPr lang="ro-RO" sz="4000" dirty="0"/>
              <a:t>pentru</a:t>
            </a:r>
            <a:r>
              <a:rPr lang="en-GB" sz="4000" dirty="0"/>
              <a:t> </a:t>
            </a:r>
            <a:r>
              <a:rPr lang="ro-RO" sz="4000" dirty="0"/>
              <a:t>riscuri şi cheltuieli;</a:t>
            </a:r>
          </a:p>
          <a:p>
            <a:pPr marL="0" indent="0">
              <a:buNone/>
            </a:pPr>
            <a:r>
              <a:rPr lang="ro-RO" sz="4000" dirty="0"/>
              <a:t>–	producţiei în curs;</a:t>
            </a:r>
          </a:p>
          <a:p>
            <a:pPr marL="0" indent="0">
              <a:buNone/>
            </a:pPr>
            <a:r>
              <a:rPr lang="ro-RO" sz="4000" dirty="0"/>
              <a:t>–	imobilizărilor scoase din funcţiune;</a:t>
            </a:r>
          </a:p>
          <a:p>
            <a:pPr marL="0" indent="0">
              <a:buNone/>
            </a:pPr>
            <a:r>
              <a:rPr lang="ro-RO" sz="4000" dirty="0"/>
              <a:t>–	lucrărilor eventuale efectuate de entitate pentru ea însăşi etc</a:t>
            </a:r>
          </a:p>
        </p:txBody>
      </p:sp>
    </p:spTree>
    <p:extLst>
      <p:ext uri="{BB962C8B-B14F-4D97-AF65-F5344CB8AC3E}">
        <p14:creationId xmlns:p14="http://schemas.microsoft.com/office/powerpoint/2010/main" val="764694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E720-89E0-4E01-A7A5-4E591E21674F}"/>
              </a:ext>
            </a:extLst>
          </p:cNvPr>
          <p:cNvSpPr>
            <a:spLocks noGrp="1"/>
          </p:cNvSpPr>
          <p:nvPr>
            <p:ph type="title"/>
          </p:nvPr>
        </p:nvSpPr>
        <p:spPr/>
        <p:txBody>
          <a:bodyPr/>
          <a:lstStyle/>
          <a:p>
            <a:r>
              <a:rPr lang="en-US" b="1" dirty="0" err="1"/>
              <a:t>Dosarul</a:t>
            </a:r>
            <a:r>
              <a:rPr lang="en-US" b="1" dirty="0"/>
              <a:t> de </a:t>
            </a:r>
            <a:r>
              <a:rPr lang="en-US" b="1" dirty="0" err="1"/>
              <a:t>inventariere</a:t>
            </a:r>
            <a:endParaRPr lang="ro-RO" b="1" dirty="0"/>
          </a:p>
        </p:txBody>
      </p:sp>
      <p:sp>
        <p:nvSpPr>
          <p:cNvPr id="3" name="Content Placeholder 2">
            <a:extLst>
              <a:ext uri="{FF2B5EF4-FFF2-40B4-BE49-F238E27FC236}">
                <a16:creationId xmlns:a16="http://schemas.microsoft.com/office/drawing/2014/main" id="{8FBF2691-99D0-4C8E-A261-C3B0F0A88663}"/>
              </a:ext>
            </a:extLst>
          </p:cNvPr>
          <p:cNvSpPr>
            <a:spLocks noGrp="1"/>
          </p:cNvSpPr>
          <p:nvPr>
            <p:ph idx="1"/>
          </p:nvPr>
        </p:nvSpPr>
        <p:spPr/>
        <p:txBody>
          <a:bodyPr>
            <a:normAutofit/>
          </a:bodyPr>
          <a:lstStyle/>
          <a:p>
            <a:r>
              <a:rPr lang="ro-RO" sz="4400" dirty="0"/>
              <a:t>situaţia stocurilor şi a producţiei în curs de execuţie</a:t>
            </a:r>
            <a:endParaRPr lang="en-US" sz="4400" dirty="0"/>
          </a:p>
          <a:p>
            <a:r>
              <a:rPr lang="ro-RO" sz="4400" dirty="0"/>
              <a:t>situaţia recapitulativă a stocurilor;</a:t>
            </a:r>
          </a:p>
          <a:p>
            <a:r>
              <a:rPr lang="ro-RO" sz="4400" dirty="0"/>
              <a:t>situaţia recapitulativă a producţiei în curs de execuţie;</a:t>
            </a:r>
          </a:p>
          <a:p>
            <a:r>
              <a:rPr lang="ro-RO" sz="4400" dirty="0"/>
              <a:t>situaţia contului clienţi – facturi de întocmit;</a:t>
            </a:r>
          </a:p>
          <a:p>
            <a:r>
              <a:rPr lang="ro-RO" sz="4400" dirty="0"/>
              <a:t>situaţia contului furnizori – facturi nesosite;</a:t>
            </a:r>
          </a:p>
          <a:p>
            <a:r>
              <a:rPr lang="ro-RO" sz="4400" dirty="0"/>
              <a:t>lista clienţilor cerţi, incerţi, litigioşi şi </a:t>
            </a:r>
            <a:r>
              <a:rPr lang="en-US" sz="4400" dirty="0" err="1"/>
              <a:t>ajustarile</a:t>
            </a:r>
            <a:r>
              <a:rPr lang="ro-RO" sz="4400" dirty="0"/>
              <a:t> constituite;</a:t>
            </a:r>
          </a:p>
          <a:p>
            <a:r>
              <a:rPr lang="ro-RO" sz="4400" dirty="0"/>
              <a:t>provizioanele pentru riscuri şi cheltuieli</a:t>
            </a:r>
          </a:p>
        </p:txBody>
      </p:sp>
    </p:spTree>
    <p:extLst>
      <p:ext uri="{BB962C8B-B14F-4D97-AF65-F5344CB8AC3E}">
        <p14:creationId xmlns:p14="http://schemas.microsoft.com/office/powerpoint/2010/main" val="64619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0"/>
            <a:ext cx="17449800" cy="1143000"/>
          </a:xfrm>
        </p:spPr>
        <p:txBody>
          <a:bodyPr>
            <a:normAutofit/>
          </a:bodyPr>
          <a:lstStyle/>
          <a:p>
            <a:r>
              <a:rPr lang="en-US" sz="6000" b="1" dirty="0" err="1"/>
              <a:t>Atentie</a:t>
            </a:r>
            <a:r>
              <a:rPr lang="en-US" sz="6000" b="1" dirty="0"/>
              <a:t> la</a:t>
            </a:r>
            <a:r>
              <a:rPr lang="ro-RO" sz="6000" b="1" dirty="0"/>
              <a:t>:</a:t>
            </a:r>
          </a:p>
        </p:txBody>
      </p:sp>
      <p:sp>
        <p:nvSpPr>
          <p:cNvPr id="3" name="Content Placeholder 2"/>
          <p:cNvSpPr>
            <a:spLocks noGrp="1"/>
          </p:cNvSpPr>
          <p:nvPr>
            <p:ph idx="1"/>
          </p:nvPr>
        </p:nvSpPr>
        <p:spPr>
          <a:xfrm>
            <a:off x="457200" y="2781300"/>
            <a:ext cx="17449800" cy="5935385"/>
          </a:xfrm>
        </p:spPr>
        <p:txBody>
          <a:bodyPr>
            <a:normAutofit/>
          </a:bodyPr>
          <a:lstStyle/>
          <a:p>
            <a:r>
              <a:rPr lang="en-US" sz="5700" dirty="0" err="1"/>
              <a:t>Liste</a:t>
            </a:r>
            <a:r>
              <a:rPr lang="en-US" sz="5700" dirty="0"/>
              <a:t> de </a:t>
            </a:r>
            <a:r>
              <a:rPr lang="en-US" sz="5700" dirty="0" err="1"/>
              <a:t>inventar</a:t>
            </a:r>
            <a:r>
              <a:rPr lang="en-US" sz="5700" dirty="0"/>
              <a:t> curate (</a:t>
            </a:r>
            <a:r>
              <a:rPr lang="en-US" sz="5700" dirty="0" err="1"/>
              <a:t>fara</a:t>
            </a:r>
            <a:r>
              <a:rPr lang="en-US" sz="5700" dirty="0"/>
              <a:t> </a:t>
            </a:r>
            <a:r>
              <a:rPr lang="en-US" sz="5700" dirty="0" err="1"/>
              <a:t>niciun</a:t>
            </a:r>
            <a:r>
              <a:rPr lang="en-US" sz="5700" dirty="0"/>
              <a:t> </a:t>
            </a:r>
            <a:r>
              <a:rPr lang="en-US" sz="5700" dirty="0" err="1"/>
              <a:t>fel</a:t>
            </a:r>
            <a:r>
              <a:rPr lang="en-US" sz="5700" dirty="0"/>
              <a:t> de </a:t>
            </a:r>
            <a:r>
              <a:rPr lang="en-US" sz="5700" dirty="0" err="1"/>
              <a:t>diferenta</a:t>
            </a:r>
            <a:r>
              <a:rPr lang="en-US" sz="5700" dirty="0"/>
              <a:t>)</a:t>
            </a:r>
          </a:p>
          <a:p>
            <a:r>
              <a:rPr lang="en-US" sz="5700" dirty="0" err="1"/>
              <a:t>Liste</a:t>
            </a:r>
            <a:r>
              <a:rPr lang="en-US" sz="5700" dirty="0"/>
              <a:t> de </a:t>
            </a:r>
            <a:r>
              <a:rPr lang="en-US" sz="5700" dirty="0" err="1"/>
              <a:t>inventar</a:t>
            </a:r>
            <a:r>
              <a:rPr lang="en-US" sz="5700" dirty="0"/>
              <a:t> </a:t>
            </a:r>
            <a:r>
              <a:rPr lang="en-US" sz="5700" dirty="0" err="1"/>
              <a:t>completate</a:t>
            </a:r>
            <a:r>
              <a:rPr lang="en-US" sz="5700" dirty="0"/>
              <a:t> integral de calculator (</a:t>
            </a:r>
            <a:r>
              <a:rPr lang="en-US" sz="5700" dirty="0" err="1"/>
              <a:t>poate</a:t>
            </a:r>
            <a:r>
              <a:rPr lang="en-US" sz="5700" dirty="0"/>
              <a:t> </a:t>
            </a:r>
            <a:r>
              <a:rPr lang="en-US" sz="5700" dirty="0" err="1"/>
              <a:t>sa</a:t>
            </a:r>
            <a:r>
              <a:rPr lang="en-US" sz="5700" dirty="0"/>
              <a:t> fie </a:t>
            </a:r>
            <a:r>
              <a:rPr lang="en-US" sz="5700" dirty="0" err="1"/>
              <a:t>doar</a:t>
            </a:r>
            <a:r>
              <a:rPr lang="en-US" sz="5700" dirty="0"/>
              <a:t> o </a:t>
            </a:r>
            <a:r>
              <a:rPr lang="en-US" sz="5700" dirty="0" err="1"/>
              <a:t>inventariere</a:t>
            </a:r>
            <a:r>
              <a:rPr lang="en-US" sz="5700" dirty="0"/>
              <a:t> de </a:t>
            </a:r>
            <a:r>
              <a:rPr lang="en-US" sz="5700" dirty="0" err="1"/>
              <a:t>fatada</a:t>
            </a:r>
            <a:r>
              <a:rPr lang="en-US" sz="5700" dirty="0"/>
              <a:t>)</a:t>
            </a:r>
          </a:p>
          <a:p>
            <a:r>
              <a:rPr lang="en-US" sz="5700" dirty="0" err="1"/>
              <a:t>Conturi</a:t>
            </a:r>
            <a:r>
              <a:rPr lang="en-US" sz="5700" dirty="0"/>
              <a:t> cu </a:t>
            </a:r>
            <a:r>
              <a:rPr lang="en-US" sz="5700" dirty="0" err="1"/>
              <a:t>solduri</a:t>
            </a:r>
            <a:r>
              <a:rPr lang="en-US" sz="5700" dirty="0"/>
              <a:t> </a:t>
            </a:r>
            <a:r>
              <a:rPr lang="en-US" sz="5700" dirty="0" err="1"/>
              <a:t>neobisnuite</a:t>
            </a:r>
            <a:endParaRPr lang="en-US" sz="5700" dirty="0"/>
          </a:p>
          <a:p>
            <a:endParaRPr lang="ro-RO" dirty="0"/>
          </a:p>
        </p:txBody>
      </p:sp>
      <p:pic>
        <p:nvPicPr>
          <p:cNvPr id="6" name="Picture 5"/>
          <p:cNvPicPr>
            <a:picLocks noChangeAspect="1"/>
          </p:cNvPicPr>
          <p:nvPr/>
        </p:nvPicPr>
        <p:blipFill>
          <a:blip r:embed="rId2" cstate="print"/>
          <a:stretch>
            <a:fillRect/>
          </a:stretch>
        </p:blipFill>
        <p:spPr>
          <a:xfrm>
            <a:off x="12039600" y="6515100"/>
            <a:ext cx="4414838" cy="1746647"/>
          </a:xfrm>
          <a:prstGeom prst="rect">
            <a:avLst/>
          </a:prstGeom>
        </p:spPr>
      </p:pic>
    </p:spTree>
    <p:extLst>
      <p:ext uri="{BB962C8B-B14F-4D97-AF65-F5344CB8AC3E}">
        <p14:creationId xmlns:p14="http://schemas.microsoft.com/office/powerpoint/2010/main" val="19755814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2DB8-F3F9-40F0-9D84-234E44639BEA}"/>
              </a:ext>
            </a:extLst>
          </p:cNvPr>
          <p:cNvSpPr>
            <a:spLocks noGrp="1"/>
          </p:cNvSpPr>
          <p:nvPr>
            <p:ph type="title"/>
          </p:nvPr>
        </p:nvSpPr>
        <p:spPr>
          <a:xfrm>
            <a:off x="457200" y="274638"/>
            <a:ext cx="17449800" cy="1287462"/>
          </a:xfrm>
        </p:spPr>
        <p:txBody>
          <a:bodyPr>
            <a:noAutofit/>
          </a:bodyPr>
          <a:lstStyle/>
          <a:p>
            <a:r>
              <a:rPr lang="ro-RO" sz="4800" b="1" dirty="0"/>
              <a:t>Lista faptelor </a:t>
            </a:r>
            <a:r>
              <a:rPr lang="ro-RO" sz="4800" b="1" dirty="0">
                <a:solidFill>
                  <a:srgbClr val="FF0000"/>
                </a:solidFill>
              </a:rPr>
              <a:t>remarcabile</a:t>
            </a:r>
            <a:r>
              <a:rPr lang="ro-RO" sz="4800" b="1" dirty="0"/>
              <a:t> ale exerciţiului </a:t>
            </a:r>
            <a:br>
              <a:rPr lang="ro-RO" sz="4800" b="1" dirty="0"/>
            </a:br>
            <a:r>
              <a:rPr lang="ro-RO" sz="4800" b="1" dirty="0"/>
              <a:t>financiar</a:t>
            </a:r>
          </a:p>
        </p:txBody>
      </p:sp>
      <p:sp>
        <p:nvSpPr>
          <p:cNvPr id="3" name="Content Placeholder 2">
            <a:extLst>
              <a:ext uri="{FF2B5EF4-FFF2-40B4-BE49-F238E27FC236}">
                <a16:creationId xmlns:a16="http://schemas.microsoft.com/office/drawing/2014/main" id="{2306A63F-FCC0-4D46-8032-B0BDEBC75AA7}"/>
              </a:ext>
            </a:extLst>
          </p:cNvPr>
          <p:cNvSpPr>
            <a:spLocks noGrp="1"/>
          </p:cNvSpPr>
          <p:nvPr>
            <p:ph idx="1"/>
          </p:nvPr>
        </p:nvSpPr>
        <p:spPr>
          <a:xfrm>
            <a:off x="457200" y="2552700"/>
            <a:ext cx="17449800" cy="6163985"/>
          </a:xfrm>
        </p:spPr>
        <p:txBody>
          <a:bodyPr>
            <a:normAutofit/>
          </a:bodyPr>
          <a:lstStyle/>
          <a:p>
            <a:r>
              <a:rPr lang="ro-RO" sz="5700" dirty="0"/>
              <a:t> Pe parcursul exerciţiului financiar, colaboratorii care au intervenit în examinarea contabilităţii clientului au inventariat şi consemnat în dosarul anual toate elementele din viaţa entităţii care ar putea avea incidenţă – influenţă – asupra situaţiilor financiare ale entităţii.</a:t>
            </a:r>
          </a:p>
          <a:p>
            <a:endParaRPr lang="ro-RO" dirty="0"/>
          </a:p>
        </p:txBody>
      </p:sp>
      <p:pic>
        <p:nvPicPr>
          <p:cNvPr id="6" name="Picture 5"/>
          <p:cNvPicPr>
            <a:picLocks noChangeAspect="1"/>
          </p:cNvPicPr>
          <p:nvPr/>
        </p:nvPicPr>
        <p:blipFill>
          <a:blip r:embed="rId2" cstate="print"/>
          <a:stretch>
            <a:fillRect/>
          </a:stretch>
        </p:blipFill>
        <p:spPr>
          <a:xfrm>
            <a:off x="10744200" y="7505700"/>
            <a:ext cx="6429376" cy="1200150"/>
          </a:xfrm>
          <a:prstGeom prst="rect">
            <a:avLst/>
          </a:prstGeom>
        </p:spPr>
      </p:pic>
    </p:spTree>
    <p:extLst>
      <p:ext uri="{BB962C8B-B14F-4D97-AF65-F5344CB8AC3E}">
        <p14:creationId xmlns:p14="http://schemas.microsoft.com/office/powerpoint/2010/main" val="673894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B13C-0BA3-4A8A-A125-336423C31F7B}"/>
              </a:ext>
            </a:extLst>
          </p:cNvPr>
          <p:cNvSpPr>
            <a:spLocks noGrp="1"/>
          </p:cNvSpPr>
          <p:nvPr>
            <p:ph type="title"/>
          </p:nvPr>
        </p:nvSpPr>
        <p:spPr/>
        <p:txBody>
          <a:bodyPr/>
          <a:lstStyle/>
          <a:p>
            <a:r>
              <a:rPr lang="en-US" b="1" dirty="0" err="1"/>
              <a:t>Interviul</a:t>
            </a:r>
            <a:r>
              <a:rPr lang="en-US" b="1" dirty="0"/>
              <a:t> final cu </a:t>
            </a:r>
            <a:r>
              <a:rPr lang="en-US" b="1" dirty="0" err="1"/>
              <a:t>clientul</a:t>
            </a:r>
            <a:endParaRPr lang="ro-RO" b="1" dirty="0"/>
          </a:p>
        </p:txBody>
      </p:sp>
      <p:sp>
        <p:nvSpPr>
          <p:cNvPr id="3" name="Content Placeholder 2">
            <a:extLst>
              <a:ext uri="{FF2B5EF4-FFF2-40B4-BE49-F238E27FC236}">
                <a16:creationId xmlns:a16="http://schemas.microsoft.com/office/drawing/2014/main" id="{402452FD-7E9E-409C-82BB-31CAAAA6FD74}"/>
              </a:ext>
            </a:extLst>
          </p:cNvPr>
          <p:cNvSpPr>
            <a:spLocks noGrp="1"/>
          </p:cNvSpPr>
          <p:nvPr>
            <p:ph idx="1"/>
          </p:nvPr>
        </p:nvSpPr>
        <p:spPr/>
        <p:txBody>
          <a:bodyPr>
            <a:normAutofit/>
          </a:bodyPr>
          <a:lstStyle/>
          <a:p>
            <a:r>
              <a:rPr lang="en-US" sz="5000" dirty="0"/>
              <a:t>Se face </a:t>
            </a:r>
            <a:r>
              <a:rPr lang="en-US" sz="5000" dirty="0" err="1"/>
              <a:t>pentru</a:t>
            </a:r>
            <a:r>
              <a:rPr lang="en-US" sz="5000" dirty="0"/>
              <a:t> </a:t>
            </a:r>
            <a:r>
              <a:rPr lang="ro-RO" sz="5000" dirty="0"/>
              <a:t>validarea proiectului situaţiilor financiare.</a:t>
            </a:r>
          </a:p>
          <a:p>
            <a:r>
              <a:rPr lang="ro-RO" sz="5000" dirty="0"/>
              <a:t>Acesta trebuie să fie pregătit pe baza:</a:t>
            </a:r>
          </a:p>
          <a:p>
            <a:pPr lvl="1"/>
            <a:r>
              <a:rPr lang="ro-RO" sz="4300" dirty="0"/>
              <a:t>notei de sinteză care cuprinde, eventual, elemente de cerut clientului sau de adus la cunoştinţa sa;</a:t>
            </a:r>
          </a:p>
          <a:p>
            <a:pPr lvl="1"/>
            <a:r>
              <a:rPr lang="ro-RO" sz="4300" dirty="0"/>
              <a:t>examinării critice care a putut face să apară anomalii sau evoluţii semnificative ce trebuie aduse la cunoştinţa clientului.</a:t>
            </a:r>
          </a:p>
          <a:p>
            <a:endParaRPr lang="ro-RO" dirty="0"/>
          </a:p>
        </p:txBody>
      </p:sp>
      <p:pic>
        <p:nvPicPr>
          <p:cNvPr id="6" name="Picture 5"/>
          <p:cNvPicPr>
            <a:picLocks noChangeAspect="1"/>
          </p:cNvPicPr>
          <p:nvPr/>
        </p:nvPicPr>
        <p:blipFill>
          <a:blip r:embed="rId2" cstate="print"/>
          <a:stretch>
            <a:fillRect/>
          </a:stretch>
        </p:blipFill>
        <p:spPr>
          <a:xfrm>
            <a:off x="6934200" y="6438900"/>
            <a:ext cx="4430644" cy="2211294"/>
          </a:xfrm>
          <a:prstGeom prst="rect">
            <a:avLst/>
          </a:prstGeom>
        </p:spPr>
      </p:pic>
    </p:spTree>
    <p:extLst>
      <p:ext uri="{BB962C8B-B14F-4D97-AF65-F5344CB8AC3E}">
        <p14:creationId xmlns:p14="http://schemas.microsoft.com/office/powerpoint/2010/main" val="37576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9DD0-51FA-4CE2-9F6C-8B10279F6339}"/>
              </a:ext>
            </a:extLst>
          </p:cNvPr>
          <p:cNvSpPr>
            <a:spLocks noGrp="1"/>
          </p:cNvSpPr>
          <p:nvPr>
            <p:ph type="title"/>
          </p:nvPr>
        </p:nvSpPr>
        <p:spPr/>
        <p:txBody>
          <a:bodyPr>
            <a:normAutofit/>
          </a:bodyPr>
          <a:lstStyle/>
          <a:p>
            <a:r>
              <a:rPr lang="ro-RO" b="1" dirty="0"/>
              <a:t>Obiectivele practicianului</a:t>
            </a:r>
            <a:endParaRPr lang="en-GB" b="1" dirty="0"/>
          </a:p>
        </p:txBody>
      </p:sp>
      <p:sp>
        <p:nvSpPr>
          <p:cNvPr id="3" name="Content Placeholder 2">
            <a:extLst>
              <a:ext uri="{FF2B5EF4-FFF2-40B4-BE49-F238E27FC236}">
                <a16:creationId xmlns:a16="http://schemas.microsoft.com/office/drawing/2014/main" id="{89C9E0B9-656B-4E0E-9461-1AAEF638F3D2}"/>
              </a:ext>
            </a:extLst>
          </p:cNvPr>
          <p:cNvSpPr>
            <a:spLocks noGrp="1"/>
          </p:cNvSpPr>
          <p:nvPr>
            <p:ph idx="1"/>
          </p:nvPr>
        </p:nvSpPr>
        <p:spPr>
          <a:xfrm>
            <a:off x="457200" y="1600200"/>
            <a:ext cx="11201400" cy="7116485"/>
          </a:xfrm>
        </p:spPr>
        <p:txBody>
          <a:bodyPr>
            <a:noAutofit/>
          </a:bodyPr>
          <a:lstStyle/>
          <a:p>
            <a:pPr algn="just">
              <a:buFont typeface="+mj-lt"/>
              <a:buAutoNum type="arabicPeriod"/>
            </a:pPr>
            <a:r>
              <a:rPr lang="ro-RO" sz="5000" b="1" dirty="0"/>
              <a:t>Aplicarea </a:t>
            </a:r>
            <a:r>
              <a:rPr lang="en-US" sz="5000" b="1" dirty="0" err="1"/>
              <a:t>cuno</a:t>
            </a:r>
            <a:r>
              <a:rPr lang="ro-RO" sz="5000" b="1" dirty="0"/>
              <a:t>ș</a:t>
            </a:r>
            <a:r>
              <a:rPr lang="en-US" sz="5000" b="1" dirty="0" err="1"/>
              <a:t>tintelor</a:t>
            </a:r>
            <a:r>
              <a:rPr lang="en-US" sz="5000" b="1" dirty="0"/>
              <a:t> </a:t>
            </a:r>
            <a:r>
              <a:rPr lang="en-US" sz="5000" b="1" dirty="0" err="1"/>
              <a:t>profesionale</a:t>
            </a:r>
            <a:r>
              <a:rPr lang="ro-RO" sz="5000" b="1" dirty="0"/>
              <a:t> </a:t>
            </a:r>
            <a:r>
              <a:rPr lang="ro-RO" sz="5000" dirty="0"/>
              <a:t>contabile şi de raportare financiară pentru a asista conducerea în întocmirea şi </a:t>
            </a:r>
            <a:r>
              <a:rPr lang="ro-RO" sz="5000" b="1" dirty="0"/>
              <a:t>prezentarea informaţiilor </a:t>
            </a:r>
            <a:r>
              <a:rPr lang="ro-RO" sz="5000" dirty="0"/>
              <a:t>financiare în conformitate cu un cadru de raportare financiară aplicabil, pe baza informaţiilor furnizate de către conducere; şi</a:t>
            </a:r>
          </a:p>
          <a:p>
            <a:pPr algn="just">
              <a:buAutoNum type="arabicPeriod" startAt="2"/>
            </a:pPr>
            <a:r>
              <a:rPr lang="ro-RO" sz="5000" b="1" dirty="0"/>
              <a:t>Raportarea în conformitate </a:t>
            </a:r>
            <a:r>
              <a:rPr lang="ro-RO" sz="5000" dirty="0"/>
              <a:t>cu </a:t>
            </a:r>
            <a:r>
              <a:rPr lang="ro-RO" sz="5000" dirty="0" err="1"/>
              <a:t>cerinţele</a:t>
            </a:r>
            <a:r>
              <a:rPr lang="ro-RO" sz="5000" dirty="0"/>
              <a:t> </a:t>
            </a:r>
            <a:r>
              <a:rPr lang="en-US" sz="5000" dirty="0"/>
              <a:t> </a:t>
            </a:r>
            <a:r>
              <a:rPr lang="ro-RO" sz="5000" dirty="0"/>
              <a:t>ISRS</a:t>
            </a:r>
            <a:r>
              <a:rPr lang="en-US" sz="5000" dirty="0"/>
              <a:t> 4410</a:t>
            </a:r>
            <a:r>
              <a:rPr lang="ro-RO" sz="5000" dirty="0"/>
              <a:t>. </a:t>
            </a:r>
            <a:endParaRPr lang="en-GB" sz="5000" dirty="0"/>
          </a:p>
        </p:txBody>
      </p:sp>
      <p:pic>
        <p:nvPicPr>
          <p:cNvPr id="5" name="Picture 4">
            <a:extLst>
              <a:ext uri="{FF2B5EF4-FFF2-40B4-BE49-F238E27FC236}">
                <a16:creationId xmlns:a16="http://schemas.microsoft.com/office/drawing/2014/main" id="{F486351D-0630-2B04-7DFF-78516702F1F9}"/>
              </a:ext>
            </a:extLst>
          </p:cNvPr>
          <p:cNvPicPr>
            <a:picLocks noChangeAspect="1"/>
          </p:cNvPicPr>
          <p:nvPr/>
        </p:nvPicPr>
        <p:blipFill>
          <a:blip r:embed="rId2" cstate="print"/>
          <a:stretch>
            <a:fillRect/>
          </a:stretch>
        </p:blipFill>
        <p:spPr>
          <a:xfrm>
            <a:off x="12192000" y="3619500"/>
            <a:ext cx="5689600" cy="3326400"/>
          </a:xfrm>
          <a:prstGeom prst="rect">
            <a:avLst/>
          </a:prstGeom>
        </p:spPr>
      </p:pic>
    </p:spTree>
    <p:extLst>
      <p:ext uri="{BB962C8B-B14F-4D97-AF65-F5344CB8AC3E}">
        <p14:creationId xmlns:p14="http://schemas.microsoft.com/office/powerpoint/2010/main" val="1645665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Interviul</a:t>
            </a:r>
            <a:r>
              <a:rPr lang="en-US" b="1" dirty="0"/>
              <a:t> final cu </a:t>
            </a:r>
            <a:r>
              <a:rPr lang="en-US" b="1" dirty="0" err="1"/>
              <a:t>clientul</a:t>
            </a:r>
            <a:endParaRPr lang="ro-RO" b="1" dirty="0"/>
          </a:p>
        </p:txBody>
      </p:sp>
      <p:sp>
        <p:nvSpPr>
          <p:cNvPr id="3" name="Content Placeholder 2"/>
          <p:cNvSpPr>
            <a:spLocks noGrp="1"/>
          </p:cNvSpPr>
          <p:nvPr>
            <p:ph idx="1"/>
          </p:nvPr>
        </p:nvSpPr>
        <p:spPr/>
        <p:txBody>
          <a:bodyPr>
            <a:normAutofit fontScale="92500"/>
          </a:bodyPr>
          <a:lstStyle/>
          <a:p>
            <a:r>
              <a:rPr lang="ro-RO" sz="4300" dirty="0"/>
              <a:t>Interviul constă în:</a:t>
            </a:r>
          </a:p>
          <a:p>
            <a:pPr lvl="1"/>
            <a:r>
              <a:rPr lang="ro-RO" sz="3600" dirty="0"/>
              <a:t>prezentarea clientului a </a:t>
            </a:r>
            <a:r>
              <a:rPr lang="ro-RO" sz="3600" dirty="0" err="1"/>
              <a:t>situaţiilor</a:t>
            </a:r>
            <a:r>
              <a:rPr lang="ro-RO" sz="3600" dirty="0"/>
              <a:t> financiare în proiect;</a:t>
            </a:r>
          </a:p>
          <a:p>
            <a:pPr lvl="1"/>
            <a:r>
              <a:rPr lang="ro-RO" sz="3600" dirty="0"/>
              <a:t>comentarea acestor </a:t>
            </a:r>
            <a:r>
              <a:rPr lang="ro-RO" sz="3600" dirty="0" err="1"/>
              <a:t>situaţii</a:t>
            </a:r>
            <a:r>
              <a:rPr lang="ro-RO" sz="3600" dirty="0"/>
              <a:t> financiare odată cu prezentarea proiectului </a:t>
            </a:r>
            <a:r>
              <a:rPr lang="ro-RO" sz="3600" dirty="0" err="1"/>
              <a:t>situaţiilor</a:t>
            </a:r>
            <a:r>
              <a:rPr lang="ro-RO" sz="3600" dirty="0"/>
              <a:t> financiare;</a:t>
            </a:r>
          </a:p>
          <a:p>
            <a:pPr lvl="1"/>
            <a:r>
              <a:rPr lang="ro-RO" sz="3600" dirty="0" err="1"/>
              <a:t>obţinerea</a:t>
            </a:r>
            <a:r>
              <a:rPr lang="ro-RO" sz="3600" dirty="0"/>
              <a:t> </a:t>
            </a:r>
            <a:r>
              <a:rPr lang="ro-RO" sz="3600" dirty="0" err="1"/>
              <a:t>observaţiilor</a:t>
            </a:r>
            <a:r>
              <a:rPr lang="ro-RO" sz="3600" dirty="0"/>
              <a:t> clientului cu privire la proiectul </a:t>
            </a:r>
            <a:r>
              <a:rPr lang="ro-RO" sz="3600" dirty="0" err="1"/>
              <a:t>situaţiilor</a:t>
            </a:r>
            <a:r>
              <a:rPr lang="ro-RO" sz="3600" dirty="0"/>
              <a:t> financiare;</a:t>
            </a:r>
          </a:p>
          <a:p>
            <a:pPr lvl="1"/>
            <a:r>
              <a:rPr lang="ro-RO" sz="3600" dirty="0"/>
              <a:t>rezolvarea punctelor în suspensie;</a:t>
            </a:r>
            <a:endParaRPr lang="en-US" sz="3600" dirty="0"/>
          </a:p>
          <a:p>
            <a:pPr lvl="1"/>
            <a:r>
              <a:rPr lang="en-US" sz="3600" dirty="0" err="1"/>
              <a:t>luarea</a:t>
            </a:r>
            <a:r>
              <a:rPr lang="en-US" sz="3600" dirty="0"/>
              <a:t> </a:t>
            </a:r>
            <a:r>
              <a:rPr lang="en-US" sz="3600" dirty="0" err="1"/>
              <a:t>deciziilor</a:t>
            </a:r>
            <a:r>
              <a:rPr lang="en-US" sz="3600" dirty="0"/>
              <a:t> </a:t>
            </a:r>
            <a:r>
              <a:rPr lang="en-US" sz="3600" dirty="0" err="1"/>
              <a:t>necesare</a:t>
            </a:r>
            <a:endParaRPr lang="ro-RO" sz="3600" dirty="0"/>
          </a:p>
          <a:p>
            <a:pPr lvl="1"/>
            <a:r>
              <a:rPr lang="ro-RO" sz="3600" dirty="0"/>
              <a:t>definitivarea </a:t>
            </a:r>
            <a:r>
              <a:rPr lang="ro-RO" sz="3600" dirty="0" err="1"/>
              <a:t>situaţiilor</a:t>
            </a:r>
            <a:r>
              <a:rPr lang="ro-RO" sz="3600" dirty="0"/>
              <a:t> financiare.</a:t>
            </a:r>
          </a:p>
          <a:p>
            <a:r>
              <a:rPr lang="ro-RO" sz="4300" dirty="0"/>
              <a:t>Punctele tratate cu clientul cu ocazia acestui interviu se referă în general la elemente extrem de importante: chestiuni de evaluare, de principii contabile, </a:t>
            </a:r>
            <a:r>
              <a:rPr lang="ro-RO" sz="4300" dirty="0" err="1"/>
              <a:t>explicaţii</a:t>
            </a:r>
            <a:r>
              <a:rPr lang="ro-RO" sz="4300" dirty="0"/>
              <a:t> privind </a:t>
            </a:r>
            <a:r>
              <a:rPr lang="ro-RO" sz="4300" dirty="0" err="1"/>
              <a:t>evoluţiile</a:t>
            </a:r>
            <a:r>
              <a:rPr lang="ro-RO" sz="4300" dirty="0"/>
              <a:t> semnificative etc.</a:t>
            </a:r>
            <a:endParaRPr lang="en-US" sz="4300" dirty="0"/>
          </a:p>
          <a:p>
            <a:r>
              <a:rPr lang="ro-RO" sz="4300" dirty="0"/>
              <a:t>Este de dorit să se păstreze un </a:t>
            </a:r>
            <a:r>
              <a:rPr lang="ro-RO" sz="4300" b="1" dirty="0"/>
              <a:t>rezumat al acestui interviu</a:t>
            </a:r>
            <a:r>
              <a:rPr lang="ro-RO" sz="4300" dirty="0"/>
              <a:t>.</a:t>
            </a:r>
            <a:endParaRPr lang="ro-RO" dirty="0"/>
          </a:p>
        </p:txBody>
      </p:sp>
    </p:spTree>
    <p:extLst>
      <p:ext uri="{BB962C8B-B14F-4D97-AF65-F5344CB8AC3E}">
        <p14:creationId xmlns:p14="http://schemas.microsoft.com/office/powerpoint/2010/main" val="38831413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Aspecte</a:t>
            </a:r>
            <a:r>
              <a:rPr lang="en-US" b="1" dirty="0">
                <a:solidFill>
                  <a:srgbClr val="FF0000"/>
                </a:solidFill>
              </a:rPr>
              <a:t> de </a:t>
            </a:r>
            <a:r>
              <a:rPr lang="en-US" b="1" dirty="0" err="1">
                <a:solidFill>
                  <a:srgbClr val="FF0000"/>
                </a:solidFill>
              </a:rPr>
              <a:t>discutat</a:t>
            </a:r>
            <a:endParaRPr lang="ro-RO" b="1" dirty="0">
              <a:solidFill>
                <a:srgbClr val="FF0000"/>
              </a:solidFill>
            </a:endParaRPr>
          </a:p>
        </p:txBody>
      </p:sp>
      <p:sp>
        <p:nvSpPr>
          <p:cNvPr id="3" name="Content Placeholder 2"/>
          <p:cNvSpPr>
            <a:spLocks noGrp="1"/>
          </p:cNvSpPr>
          <p:nvPr>
            <p:ph idx="1"/>
          </p:nvPr>
        </p:nvSpPr>
        <p:spPr>
          <a:xfrm>
            <a:off x="457200" y="1600200"/>
            <a:ext cx="10134600" cy="7116485"/>
          </a:xfrm>
        </p:spPr>
        <p:txBody>
          <a:bodyPr>
            <a:normAutofit/>
          </a:bodyPr>
          <a:lstStyle/>
          <a:p>
            <a:r>
              <a:rPr lang="en-US" sz="5000" dirty="0" err="1"/>
              <a:t>Concret</a:t>
            </a:r>
            <a:r>
              <a:rPr lang="en-US" sz="5000" dirty="0"/>
              <a:t>, cu cine se </a:t>
            </a:r>
            <a:r>
              <a:rPr lang="en-US" sz="5000" dirty="0" err="1"/>
              <a:t>poarta</a:t>
            </a:r>
            <a:r>
              <a:rPr lang="en-US" sz="5000" dirty="0"/>
              <a:t> </a:t>
            </a:r>
            <a:r>
              <a:rPr lang="en-US" sz="5000" dirty="0" err="1"/>
              <a:t>discutia</a:t>
            </a:r>
            <a:r>
              <a:rPr lang="en-US" sz="5000" dirty="0"/>
              <a:t> </a:t>
            </a:r>
            <a:r>
              <a:rPr lang="en-US" sz="5000" dirty="0" err="1"/>
              <a:t>finala</a:t>
            </a:r>
            <a:r>
              <a:rPr lang="en-US" sz="5000" dirty="0"/>
              <a:t>?</a:t>
            </a:r>
          </a:p>
          <a:p>
            <a:r>
              <a:rPr lang="en-US" sz="5000" dirty="0" err="1"/>
              <a:t>Cel</a:t>
            </a:r>
            <a:r>
              <a:rPr lang="en-US" sz="5000" dirty="0"/>
              <a:t> care a </a:t>
            </a:r>
            <a:r>
              <a:rPr lang="en-US" sz="5000" dirty="0" err="1"/>
              <a:t>fost</a:t>
            </a:r>
            <a:r>
              <a:rPr lang="en-US" sz="5000" dirty="0"/>
              <a:t> </a:t>
            </a:r>
            <a:r>
              <a:rPr lang="en-US" sz="5000" dirty="0" err="1"/>
              <a:t>responsabil</a:t>
            </a:r>
            <a:r>
              <a:rPr lang="en-US" sz="5000" dirty="0"/>
              <a:t> cu </a:t>
            </a:r>
            <a:r>
              <a:rPr lang="en-US" sz="5000" dirty="0" err="1"/>
              <a:t>contabilitate</a:t>
            </a:r>
            <a:r>
              <a:rPr lang="en-US" sz="5000" dirty="0"/>
              <a:t>?</a:t>
            </a:r>
          </a:p>
          <a:p>
            <a:r>
              <a:rPr lang="en-US" sz="5000" dirty="0" err="1"/>
              <a:t>Cel</a:t>
            </a:r>
            <a:r>
              <a:rPr lang="en-US" sz="5000" dirty="0"/>
              <a:t> care </a:t>
            </a:r>
            <a:r>
              <a:rPr lang="en-US" sz="5000" dirty="0" err="1"/>
              <a:t>reprezinta</a:t>
            </a:r>
            <a:r>
              <a:rPr lang="en-US" sz="5000" dirty="0"/>
              <a:t> </a:t>
            </a:r>
            <a:r>
              <a:rPr lang="en-US" sz="5000" dirty="0" err="1"/>
              <a:t>societatea</a:t>
            </a:r>
            <a:r>
              <a:rPr lang="en-US" sz="5000" dirty="0"/>
              <a:t>?</a:t>
            </a:r>
            <a:endParaRPr lang="ro-RO" sz="5000" dirty="0"/>
          </a:p>
        </p:txBody>
      </p:sp>
      <p:pic>
        <p:nvPicPr>
          <p:cNvPr id="6" name="Picture 5"/>
          <p:cNvPicPr>
            <a:picLocks noChangeAspect="1"/>
          </p:cNvPicPr>
          <p:nvPr/>
        </p:nvPicPr>
        <p:blipFill>
          <a:blip r:embed="rId2" cstate="print"/>
          <a:stretch>
            <a:fillRect/>
          </a:stretch>
        </p:blipFill>
        <p:spPr>
          <a:xfrm>
            <a:off x="10210800" y="4914900"/>
            <a:ext cx="7065816" cy="3363780"/>
          </a:xfrm>
          <a:prstGeom prst="rect">
            <a:avLst/>
          </a:prstGeom>
        </p:spPr>
      </p:pic>
    </p:spTree>
    <p:extLst>
      <p:ext uri="{BB962C8B-B14F-4D97-AF65-F5344CB8AC3E}">
        <p14:creationId xmlns:p14="http://schemas.microsoft.com/office/powerpoint/2010/main" val="9253798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9CCE-83C2-4FD9-A0A8-5DA8759E3D96}"/>
              </a:ext>
            </a:extLst>
          </p:cNvPr>
          <p:cNvSpPr>
            <a:spLocks noGrp="1"/>
          </p:cNvSpPr>
          <p:nvPr>
            <p:ph type="title"/>
          </p:nvPr>
        </p:nvSpPr>
        <p:spPr/>
        <p:txBody>
          <a:bodyPr>
            <a:normAutofit/>
          </a:bodyPr>
          <a:lstStyle/>
          <a:p>
            <a:r>
              <a:rPr lang="en-US" sz="5400" b="1" dirty="0"/>
              <a:t>2227 </a:t>
            </a:r>
            <a:r>
              <a:rPr lang="ro-RO" sz="5400" b="1" dirty="0"/>
              <a:t>ÎNTOCMIREA SITUAȚIILOR FINANCIARE</a:t>
            </a:r>
          </a:p>
        </p:txBody>
      </p:sp>
      <p:sp>
        <p:nvSpPr>
          <p:cNvPr id="3" name="Content Placeholder 2">
            <a:extLst>
              <a:ext uri="{FF2B5EF4-FFF2-40B4-BE49-F238E27FC236}">
                <a16:creationId xmlns:a16="http://schemas.microsoft.com/office/drawing/2014/main" id="{8E89D353-64EA-4C37-9341-76BDF8939E33}"/>
              </a:ext>
            </a:extLst>
          </p:cNvPr>
          <p:cNvSpPr>
            <a:spLocks noGrp="1"/>
          </p:cNvSpPr>
          <p:nvPr>
            <p:ph idx="1"/>
          </p:nvPr>
        </p:nvSpPr>
        <p:spPr/>
        <p:txBody>
          <a:bodyPr>
            <a:normAutofit/>
          </a:bodyPr>
          <a:lstStyle/>
          <a:p>
            <a:pPr marL="0" indent="0">
              <a:buNone/>
            </a:pPr>
            <a:r>
              <a:rPr lang="ro-RO" sz="3600" dirty="0"/>
              <a:t>Expertul contabil</a:t>
            </a:r>
            <a:endParaRPr lang="en-US" sz="3600" dirty="0"/>
          </a:p>
          <a:p>
            <a:pPr marL="0" indent="0">
              <a:buNone/>
            </a:pPr>
            <a:r>
              <a:rPr lang="en-US" sz="3600" dirty="0"/>
              <a:t>1.</a:t>
            </a:r>
            <a:r>
              <a:rPr lang="ro-RO" sz="3600" dirty="0"/>
              <a:t> stabileşte înregistrările contabile privind închiderea situaţiilor financiare pe baza:</a:t>
            </a:r>
          </a:p>
          <a:p>
            <a:pPr marL="535774" lvl="1" indent="0">
              <a:buNone/>
            </a:pPr>
            <a:r>
              <a:rPr lang="ro-RO" sz="3600" dirty="0"/>
              <a:t>–	informaţiilor furnizate de client;</a:t>
            </a:r>
          </a:p>
          <a:p>
            <a:pPr marL="535774" lvl="1" indent="0">
              <a:buNone/>
            </a:pPr>
            <a:r>
              <a:rPr lang="ro-RO" sz="3600" dirty="0"/>
              <a:t>–	concluziilor care rezultă din faza de colectare a elementelor probante.</a:t>
            </a:r>
          </a:p>
          <a:p>
            <a:pPr marL="0" indent="0">
              <a:buNone/>
            </a:pPr>
            <a:r>
              <a:rPr lang="en-US" sz="3600" dirty="0"/>
              <a:t>2. </a:t>
            </a:r>
            <a:r>
              <a:rPr lang="ro-RO" sz="3600" dirty="0"/>
              <a:t>înregistrează în contabilitatea entităţii sau se încredinţează că ele sunt corect contabilizate.</a:t>
            </a:r>
            <a:endParaRPr lang="en-US" sz="3600" dirty="0"/>
          </a:p>
          <a:p>
            <a:pPr marL="0" indent="0">
              <a:buNone/>
            </a:pPr>
            <a:r>
              <a:rPr lang="en-US" sz="3600" dirty="0"/>
              <a:t>3. </a:t>
            </a:r>
            <a:r>
              <a:rPr lang="ro-RO" sz="3600" dirty="0"/>
              <a:t>propune conducerii entităţii sau efectuează el însuşi înregistrările contabile destinate închiderii situaţiilor financiare (amortizări şi provizioane suplimentare, conturi de regularizare</a:t>
            </a:r>
            <a:r>
              <a:rPr lang="en-GB" sz="3600" dirty="0"/>
              <a:t>, </a:t>
            </a:r>
            <a:r>
              <a:rPr lang="en-GB" sz="3600" dirty="0" err="1"/>
              <a:t>actualizari</a:t>
            </a:r>
            <a:r>
              <a:rPr lang="en-GB" sz="3600" dirty="0"/>
              <a:t> curs </a:t>
            </a:r>
            <a:r>
              <a:rPr lang="en-GB" sz="3600" dirty="0" err="1"/>
              <a:t>valutar</a:t>
            </a:r>
            <a:r>
              <a:rPr lang="ro-RO" sz="3600" dirty="0"/>
              <a:t> etc.), precum şi înregistrările de regularizare rezultate din faza de colectare a elementelor probante, asigurându-se că astfel situaţiile financiare pe care le va prezenta respectă reglementările sau standardele contabile aferente specificului entităţii în cauză.</a:t>
            </a:r>
          </a:p>
        </p:txBody>
      </p:sp>
    </p:spTree>
    <p:extLst>
      <p:ext uri="{BB962C8B-B14F-4D97-AF65-F5344CB8AC3E}">
        <p14:creationId xmlns:p14="http://schemas.microsoft.com/office/powerpoint/2010/main" val="38439385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900"/>
            <a:ext cx="17449800" cy="1143000"/>
          </a:xfrm>
        </p:spPr>
        <p:txBody>
          <a:bodyPr>
            <a:normAutofit/>
          </a:bodyPr>
          <a:lstStyle/>
          <a:p>
            <a:r>
              <a:rPr lang="en-US" sz="5400" b="1" dirty="0" err="1"/>
              <a:t>Aspecte</a:t>
            </a:r>
            <a:r>
              <a:rPr lang="en-US" sz="5400" b="1" dirty="0"/>
              <a:t> de </a:t>
            </a:r>
            <a:r>
              <a:rPr lang="en-US" sz="5400" b="1" dirty="0" err="1"/>
              <a:t>discutat</a:t>
            </a:r>
            <a:endParaRPr lang="ro-RO" sz="5400" b="1" dirty="0"/>
          </a:p>
        </p:txBody>
      </p:sp>
      <p:sp>
        <p:nvSpPr>
          <p:cNvPr id="3" name="Content Placeholder 2"/>
          <p:cNvSpPr>
            <a:spLocks noGrp="1"/>
          </p:cNvSpPr>
          <p:nvPr>
            <p:ph idx="1"/>
          </p:nvPr>
        </p:nvSpPr>
        <p:spPr>
          <a:xfrm>
            <a:off x="457200" y="2324100"/>
            <a:ext cx="17449800" cy="6392585"/>
          </a:xfrm>
        </p:spPr>
        <p:txBody>
          <a:bodyPr>
            <a:normAutofit/>
          </a:bodyPr>
          <a:lstStyle/>
          <a:p>
            <a:r>
              <a:rPr lang="en-US" sz="5700" dirty="0"/>
              <a:t>1. </a:t>
            </a:r>
            <a:r>
              <a:rPr lang="en-US" sz="5700" dirty="0" err="1"/>
              <a:t>Corectii</a:t>
            </a:r>
            <a:r>
              <a:rPr lang="en-US" sz="5700" dirty="0"/>
              <a:t> </a:t>
            </a:r>
            <a:r>
              <a:rPr lang="en-US" sz="5700" dirty="0" err="1"/>
              <a:t>si</a:t>
            </a:r>
            <a:r>
              <a:rPr lang="en-US" sz="5700" dirty="0"/>
              <a:t> </a:t>
            </a:r>
            <a:r>
              <a:rPr lang="en-US" sz="5700" dirty="0" err="1"/>
              <a:t>obtinerea</a:t>
            </a:r>
            <a:r>
              <a:rPr lang="en-US" sz="5700" dirty="0"/>
              <a:t> </a:t>
            </a:r>
            <a:r>
              <a:rPr lang="en-US" sz="5700" dirty="0" err="1"/>
              <a:t>balantei</a:t>
            </a:r>
            <a:r>
              <a:rPr lang="en-US" sz="5700" dirty="0"/>
              <a:t> de </a:t>
            </a:r>
            <a:r>
              <a:rPr lang="en-US" sz="5700" dirty="0" err="1"/>
              <a:t>verificare</a:t>
            </a:r>
            <a:r>
              <a:rPr lang="en-US" sz="5700" dirty="0"/>
              <a:t> </a:t>
            </a:r>
            <a:r>
              <a:rPr lang="en-US" sz="5700" dirty="0" err="1"/>
              <a:t>corecte</a:t>
            </a:r>
            <a:endParaRPr lang="en-US" sz="5700" dirty="0"/>
          </a:p>
          <a:p>
            <a:r>
              <a:rPr lang="en-US" sz="5700" dirty="0"/>
              <a:t>2. </a:t>
            </a:r>
            <a:r>
              <a:rPr lang="en-US" sz="5700" dirty="0" err="1"/>
              <a:t>Intocmirea</a:t>
            </a:r>
            <a:r>
              <a:rPr lang="en-US" sz="5700" dirty="0"/>
              <a:t> </a:t>
            </a:r>
            <a:r>
              <a:rPr lang="en-US" sz="5700" dirty="0" err="1"/>
              <a:t>situatiilor</a:t>
            </a:r>
            <a:r>
              <a:rPr lang="en-US" sz="5700" dirty="0"/>
              <a:t> </a:t>
            </a:r>
            <a:r>
              <a:rPr lang="en-US" sz="5700" dirty="0" err="1"/>
              <a:t>financiare</a:t>
            </a:r>
            <a:endParaRPr lang="en-US" sz="5700" dirty="0"/>
          </a:p>
          <a:p>
            <a:r>
              <a:rPr lang="en-US" sz="5700" dirty="0"/>
              <a:t>3. </a:t>
            </a:r>
            <a:r>
              <a:rPr lang="en-US" sz="5700" dirty="0" err="1"/>
              <a:t>Notele</a:t>
            </a:r>
            <a:r>
              <a:rPr lang="en-US" sz="5700" dirty="0"/>
              <a:t> explicative, </a:t>
            </a:r>
            <a:r>
              <a:rPr lang="en-US" sz="5700" dirty="0" err="1"/>
              <a:t>unde</a:t>
            </a:r>
            <a:r>
              <a:rPr lang="en-US" sz="5700" dirty="0"/>
              <a:t> </a:t>
            </a:r>
            <a:r>
              <a:rPr lang="en-US" sz="5700" dirty="0" err="1"/>
              <a:t>este</a:t>
            </a:r>
            <a:r>
              <a:rPr lang="en-US" sz="5700" dirty="0"/>
              <a:t> </a:t>
            </a:r>
            <a:r>
              <a:rPr lang="en-US" sz="5700" dirty="0" err="1"/>
              <a:t>cazul</a:t>
            </a:r>
            <a:endParaRPr lang="ro-RO" sz="5700" dirty="0"/>
          </a:p>
        </p:txBody>
      </p:sp>
    </p:spTree>
    <p:extLst>
      <p:ext uri="{BB962C8B-B14F-4D97-AF65-F5344CB8AC3E}">
        <p14:creationId xmlns:p14="http://schemas.microsoft.com/office/powerpoint/2010/main" val="29428221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69A5-E345-4B8D-BC29-5E386F1690A5}"/>
              </a:ext>
            </a:extLst>
          </p:cNvPr>
          <p:cNvSpPr>
            <a:spLocks noGrp="1"/>
          </p:cNvSpPr>
          <p:nvPr>
            <p:ph type="title"/>
          </p:nvPr>
        </p:nvSpPr>
        <p:spPr/>
        <p:txBody>
          <a:bodyPr>
            <a:normAutofit/>
          </a:bodyPr>
          <a:lstStyle/>
          <a:p>
            <a:r>
              <a:rPr lang="en-US" b="1" dirty="0"/>
              <a:t>2229 </a:t>
            </a:r>
            <a:r>
              <a:rPr lang="ro-RO" b="1" dirty="0"/>
              <a:t>DOCUMENTAREA LUCRĂRILO</a:t>
            </a:r>
            <a:r>
              <a:rPr lang="en-US" b="1" dirty="0"/>
              <a:t>R</a:t>
            </a:r>
            <a:endParaRPr lang="ro-RO" b="1" dirty="0"/>
          </a:p>
        </p:txBody>
      </p:sp>
      <p:sp>
        <p:nvSpPr>
          <p:cNvPr id="3" name="Content Placeholder 2">
            <a:extLst>
              <a:ext uri="{FF2B5EF4-FFF2-40B4-BE49-F238E27FC236}">
                <a16:creationId xmlns:a16="http://schemas.microsoft.com/office/drawing/2014/main" id="{C6EC4016-AB52-4636-A7ED-FEAA702C5D51}"/>
              </a:ext>
            </a:extLst>
          </p:cNvPr>
          <p:cNvSpPr>
            <a:spLocks noGrp="1"/>
          </p:cNvSpPr>
          <p:nvPr>
            <p:ph idx="1"/>
          </p:nvPr>
        </p:nvSpPr>
        <p:spPr/>
        <p:txBody>
          <a:bodyPr>
            <a:normAutofit lnSpcReduction="10000"/>
          </a:bodyPr>
          <a:lstStyle/>
          <a:p>
            <a:r>
              <a:rPr lang="ro-RO" sz="5000" dirty="0"/>
              <a:t>Dosarele de lucru sunt ţinute pentru a documenta lucrările efectuate şi pentru a fundamenta cele prezentate în Raportul de misiune.</a:t>
            </a:r>
            <a:endParaRPr lang="en-US" sz="5000" dirty="0"/>
          </a:p>
          <a:p>
            <a:r>
              <a:rPr lang="ro-RO" sz="5000" dirty="0"/>
              <a:t>În cadrul misiunii de examinare a contabilităţii, de întocmire, semnare şi prezentare a situaţiilor financiare, expertul contabil întocmeşte şi actualizează, pentru fiecare dintre clienţii săi:</a:t>
            </a:r>
          </a:p>
          <a:p>
            <a:pPr lvl="1"/>
            <a:r>
              <a:rPr lang="ro-RO" sz="4300" dirty="0"/>
              <a:t>un dosar permanent, care cuprinde toate informaţiile utile despre entitate pentru misiunea în curs sau pentru cele ulterioare;</a:t>
            </a:r>
          </a:p>
          <a:p>
            <a:pPr lvl="1"/>
            <a:r>
              <a:rPr lang="ro-RO" sz="4300" dirty="0"/>
              <a:t>un dosar al exerciţiului, care centralizează toate documentele de lucru privind situaţiile financiare ale exerciţiului în curs.</a:t>
            </a:r>
          </a:p>
          <a:p>
            <a:endParaRPr lang="ro-RO" dirty="0"/>
          </a:p>
        </p:txBody>
      </p:sp>
    </p:spTree>
    <p:extLst>
      <p:ext uri="{BB962C8B-B14F-4D97-AF65-F5344CB8AC3E}">
        <p14:creationId xmlns:p14="http://schemas.microsoft.com/office/powerpoint/2010/main" val="17214293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0869-D2A1-427B-A79B-75FEB74E5489}"/>
              </a:ext>
            </a:extLst>
          </p:cNvPr>
          <p:cNvSpPr>
            <a:spLocks noGrp="1"/>
          </p:cNvSpPr>
          <p:nvPr>
            <p:ph type="title"/>
          </p:nvPr>
        </p:nvSpPr>
        <p:spPr>
          <a:xfrm>
            <a:off x="838200" y="876300"/>
            <a:ext cx="16002000" cy="1143000"/>
          </a:xfrm>
        </p:spPr>
        <p:txBody>
          <a:bodyPr>
            <a:normAutofit/>
          </a:bodyPr>
          <a:lstStyle/>
          <a:p>
            <a:r>
              <a:rPr lang="en-US" sz="5400" b="1" dirty="0"/>
              <a:t>Ideal</a:t>
            </a:r>
            <a:endParaRPr lang="ro-RO" sz="5400" b="1" dirty="0"/>
          </a:p>
        </p:txBody>
      </p:sp>
      <p:sp>
        <p:nvSpPr>
          <p:cNvPr id="3" name="Content Placeholder 2">
            <a:extLst>
              <a:ext uri="{FF2B5EF4-FFF2-40B4-BE49-F238E27FC236}">
                <a16:creationId xmlns:a16="http://schemas.microsoft.com/office/drawing/2014/main" id="{1C88DCFD-2564-4AF3-8173-9FA590BBADBC}"/>
              </a:ext>
            </a:extLst>
          </p:cNvPr>
          <p:cNvSpPr>
            <a:spLocks noGrp="1"/>
          </p:cNvSpPr>
          <p:nvPr>
            <p:ph idx="1"/>
          </p:nvPr>
        </p:nvSpPr>
        <p:spPr>
          <a:xfrm>
            <a:off x="2438400" y="2857500"/>
            <a:ext cx="15468600" cy="5859185"/>
          </a:xfrm>
        </p:spPr>
        <p:txBody>
          <a:bodyPr>
            <a:normAutofit/>
          </a:bodyPr>
          <a:lstStyle/>
          <a:p>
            <a:r>
              <a:rPr lang="en-US" sz="4800" dirty="0" err="1"/>
              <a:t>Foi</a:t>
            </a:r>
            <a:r>
              <a:rPr lang="en-US" sz="4800" dirty="0"/>
              <a:t> de </a:t>
            </a:r>
            <a:r>
              <a:rPr lang="en-US" sz="4800" dirty="0" err="1"/>
              <a:t>lucru</a:t>
            </a:r>
            <a:endParaRPr lang="en-US" sz="4800" dirty="0"/>
          </a:p>
          <a:p>
            <a:r>
              <a:rPr lang="en-US" sz="4800" dirty="0" err="1"/>
              <a:t>Chestionare</a:t>
            </a:r>
            <a:endParaRPr lang="en-US" sz="4800" dirty="0"/>
          </a:p>
          <a:p>
            <a:r>
              <a:rPr lang="en-US" sz="4800" dirty="0" err="1"/>
              <a:t>Codificari</a:t>
            </a:r>
            <a:endParaRPr lang="ro-RO" sz="4800" dirty="0"/>
          </a:p>
        </p:txBody>
      </p:sp>
      <p:pic>
        <p:nvPicPr>
          <p:cNvPr id="6" name="Picture 5"/>
          <p:cNvPicPr>
            <a:picLocks noChangeAspect="1"/>
          </p:cNvPicPr>
          <p:nvPr/>
        </p:nvPicPr>
        <p:blipFill>
          <a:blip r:embed="rId2" cstate="print"/>
          <a:stretch>
            <a:fillRect/>
          </a:stretch>
        </p:blipFill>
        <p:spPr>
          <a:xfrm>
            <a:off x="11430000" y="4152900"/>
            <a:ext cx="3643312" cy="2121695"/>
          </a:xfrm>
          <a:prstGeom prst="rect">
            <a:avLst/>
          </a:prstGeom>
        </p:spPr>
      </p:pic>
    </p:spTree>
    <p:extLst>
      <p:ext uri="{BB962C8B-B14F-4D97-AF65-F5344CB8AC3E}">
        <p14:creationId xmlns:p14="http://schemas.microsoft.com/office/powerpoint/2010/main" val="281929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76AC-4FC5-4AE6-A8B7-97457774AAC5}"/>
              </a:ext>
            </a:extLst>
          </p:cNvPr>
          <p:cNvSpPr>
            <a:spLocks noGrp="1"/>
          </p:cNvSpPr>
          <p:nvPr>
            <p:ph type="title"/>
          </p:nvPr>
        </p:nvSpPr>
        <p:spPr/>
        <p:txBody>
          <a:bodyPr/>
          <a:lstStyle/>
          <a:p>
            <a:r>
              <a:rPr lang="en-US" b="1" dirty="0"/>
              <a:t>D</a:t>
            </a:r>
            <a:r>
              <a:rPr lang="ro-RO" b="1" dirty="0"/>
              <a:t>osarul permanent </a:t>
            </a:r>
          </a:p>
        </p:txBody>
      </p:sp>
      <p:sp>
        <p:nvSpPr>
          <p:cNvPr id="3" name="Content Placeholder 2">
            <a:extLst>
              <a:ext uri="{FF2B5EF4-FFF2-40B4-BE49-F238E27FC236}">
                <a16:creationId xmlns:a16="http://schemas.microsoft.com/office/drawing/2014/main" id="{4DA24DA6-2EA7-4923-A1D0-5F42E944C77E}"/>
              </a:ext>
            </a:extLst>
          </p:cNvPr>
          <p:cNvSpPr>
            <a:spLocks noGrp="1"/>
          </p:cNvSpPr>
          <p:nvPr>
            <p:ph idx="1"/>
          </p:nvPr>
        </p:nvSpPr>
        <p:spPr>
          <a:xfrm>
            <a:off x="457200" y="1257300"/>
            <a:ext cx="17449800" cy="7459385"/>
          </a:xfrm>
        </p:spPr>
        <p:txBody>
          <a:bodyPr>
            <a:noAutofit/>
          </a:bodyPr>
          <a:lstStyle/>
          <a:p>
            <a:r>
              <a:rPr lang="ro-RO" sz="3600" dirty="0"/>
              <a:t>un exemplar al contractului de prestări de servicii încheiat cu clientul respectiv;</a:t>
            </a:r>
          </a:p>
          <a:p>
            <a:r>
              <a:rPr lang="ro-RO" sz="3600" dirty="0"/>
              <a:t>o copie sau un extras din statut şi alte documente cu caracter juridic şi fiscal care să permită identificarea entităţii;</a:t>
            </a:r>
          </a:p>
          <a:p>
            <a:r>
              <a:rPr lang="ro-RO" sz="3600" dirty="0"/>
              <a:t>descrierea entităţii şi a activităţilor sale;</a:t>
            </a:r>
          </a:p>
          <a:p>
            <a:r>
              <a:rPr lang="ro-RO" sz="3600" dirty="0"/>
              <a:t>lista consultanţilor obişnuiţi ai entităţii şi adresele lor sociale;</a:t>
            </a:r>
          </a:p>
          <a:p>
            <a:r>
              <a:rPr lang="ro-RO" sz="3600" dirty="0"/>
              <a:t>repartizarea principalelor funcţii şi responsabilităţi;</a:t>
            </a:r>
          </a:p>
          <a:p>
            <a:r>
              <a:rPr lang="ro-RO" sz="3600" dirty="0"/>
              <a:t>descrierea referenţialului contabil şi a principiilor sale;</a:t>
            </a:r>
          </a:p>
          <a:p>
            <a:r>
              <a:rPr lang="ro-RO" sz="3600" dirty="0"/>
              <a:t>descrierea succintă a dotărilor informatice şi a softului utilizat;</a:t>
            </a:r>
          </a:p>
          <a:p>
            <a:r>
              <a:rPr lang="ro-RO" sz="3600" dirty="0"/>
              <a:t>o constatare privind descrierea şi aprecierea procedurilor contabile;</a:t>
            </a:r>
          </a:p>
          <a:p>
            <a:r>
              <a:rPr lang="ro-RO" sz="3600" dirty="0"/>
              <a:t>în cazul în care entitatea deţine participaţii la alte societăţi sau face parte dintr-un grup, se va afecta o secţiune specială dosarului permanent, care va trata aspectele privind participaţiile şi eventual consolidarea contabilă aferentă</a:t>
            </a:r>
            <a:endParaRPr lang="en-US" sz="3600" dirty="0"/>
          </a:p>
          <a:p>
            <a:r>
              <a:rPr lang="en-US" sz="3600" dirty="0">
                <a:solidFill>
                  <a:srgbClr val="FF0000"/>
                </a:solidFill>
              </a:rPr>
              <a:t>+ </a:t>
            </a:r>
            <a:r>
              <a:rPr lang="en-US" sz="3600" dirty="0" err="1">
                <a:solidFill>
                  <a:srgbClr val="FF0000"/>
                </a:solidFill>
              </a:rPr>
              <a:t>Altele</a:t>
            </a:r>
            <a:r>
              <a:rPr lang="en-US" sz="3600" dirty="0">
                <a:solidFill>
                  <a:srgbClr val="FF0000"/>
                </a:solidFill>
              </a:rPr>
              <a:t> (</a:t>
            </a:r>
            <a:r>
              <a:rPr lang="en-US" sz="3600" dirty="0" err="1">
                <a:solidFill>
                  <a:srgbClr val="FF0000"/>
                </a:solidFill>
              </a:rPr>
              <a:t>continutul</a:t>
            </a:r>
            <a:r>
              <a:rPr lang="en-US" sz="3600" dirty="0">
                <a:solidFill>
                  <a:srgbClr val="FF0000"/>
                </a:solidFill>
              </a:rPr>
              <a:t> </a:t>
            </a:r>
            <a:r>
              <a:rPr lang="en-US" sz="3600" dirty="0" err="1">
                <a:solidFill>
                  <a:srgbClr val="FF0000"/>
                </a:solidFill>
              </a:rPr>
              <a:t>prezentat</a:t>
            </a:r>
            <a:r>
              <a:rPr lang="en-US" sz="3600" dirty="0">
                <a:solidFill>
                  <a:srgbClr val="FF0000"/>
                </a:solidFill>
              </a:rPr>
              <a:t> nu e </a:t>
            </a:r>
            <a:r>
              <a:rPr lang="en-US" sz="3600" dirty="0" err="1">
                <a:solidFill>
                  <a:srgbClr val="FF0000"/>
                </a:solidFill>
              </a:rPr>
              <a:t>exhaustiv</a:t>
            </a:r>
            <a:r>
              <a:rPr lang="en-US" sz="3600" dirty="0">
                <a:solidFill>
                  <a:srgbClr val="FF0000"/>
                </a:solidFill>
              </a:rPr>
              <a:t>)</a:t>
            </a:r>
            <a:endParaRPr lang="ro-RO" sz="3600" dirty="0">
              <a:solidFill>
                <a:srgbClr val="FF0000"/>
              </a:solidFill>
            </a:endParaRPr>
          </a:p>
        </p:txBody>
      </p:sp>
      <p:pic>
        <p:nvPicPr>
          <p:cNvPr id="6" name="Picture 5"/>
          <p:cNvPicPr>
            <a:picLocks noChangeAspect="1"/>
          </p:cNvPicPr>
          <p:nvPr/>
        </p:nvPicPr>
        <p:blipFill>
          <a:blip r:embed="rId2" cstate="print"/>
          <a:stretch>
            <a:fillRect/>
          </a:stretch>
        </p:blipFill>
        <p:spPr>
          <a:xfrm>
            <a:off x="13887453" y="4264820"/>
            <a:ext cx="4400550" cy="1757363"/>
          </a:xfrm>
          <a:prstGeom prst="rect">
            <a:avLst/>
          </a:prstGeom>
        </p:spPr>
      </p:pic>
    </p:spTree>
    <p:extLst>
      <p:ext uri="{BB962C8B-B14F-4D97-AF65-F5344CB8AC3E}">
        <p14:creationId xmlns:p14="http://schemas.microsoft.com/office/powerpoint/2010/main" val="32902373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DC2C-5A0E-42E8-B7CF-D01CFE44F573}"/>
              </a:ext>
            </a:extLst>
          </p:cNvPr>
          <p:cNvSpPr>
            <a:spLocks noGrp="1"/>
          </p:cNvSpPr>
          <p:nvPr>
            <p:ph type="title"/>
          </p:nvPr>
        </p:nvSpPr>
        <p:spPr/>
        <p:txBody>
          <a:bodyPr/>
          <a:lstStyle/>
          <a:p>
            <a:r>
              <a:rPr lang="ro-RO" b="1" dirty="0"/>
              <a:t>Dosarul exerciţiului </a:t>
            </a:r>
          </a:p>
        </p:txBody>
      </p:sp>
      <p:sp>
        <p:nvSpPr>
          <p:cNvPr id="3" name="Content Placeholder 2">
            <a:extLst>
              <a:ext uri="{FF2B5EF4-FFF2-40B4-BE49-F238E27FC236}">
                <a16:creationId xmlns:a16="http://schemas.microsoft.com/office/drawing/2014/main" id="{A43E942A-A21D-4622-8492-DB1B970EBD48}"/>
              </a:ext>
            </a:extLst>
          </p:cNvPr>
          <p:cNvSpPr>
            <a:spLocks noGrp="1"/>
          </p:cNvSpPr>
          <p:nvPr>
            <p:ph idx="1"/>
          </p:nvPr>
        </p:nvSpPr>
        <p:spPr/>
        <p:txBody>
          <a:bodyPr>
            <a:normAutofit/>
          </a:bodyPr>
          <a:lstStyle/>
          <a:p>
            <a:r>
              <a:rPr lang="ro-RO" sz="3600" dirty="0"/>
              <a:t>nota privind orientarea misiunii;</a:t>
            </a:r>
          </a:p>
          <a:p>
            <a:r>
              <a:rPr lang="ro-RO" sz="3600" dirty="0"/>
              <a:t>programul de lucru;</a:t>
            </a:r>
          </a:p>
          <a:p>
            <a:r>
              <a:rPr lang="ro-RO" sz="3600" dirty="0"/>
              <a:t>foile de lucru privind aprecierea procedurilor contabile;</a:t>
            </a:r>
          </a:p>
          <a:p>
            <a:r>
              <a:rPr lang="ro-RO" sz="3600" dirty="0"/>
              <a:t>foile de lucru privind colectarea elementelor probante;</a:t>
            </a:r>
          </a:p>
          <a:p>
            <a:r>
              <a:rPr lang="ro-RO" sz="3600" dirty="0"/>
              <a:t>foile de sinteză pentru fiecare ciclu sau secţiune de activitate;</a:t>
            </a:r>
          </a:p>
          <a:p>
            <a:r>
              <a:rPr lang="ro-RO" sz="3600" dirty="0"/>
              <a:t>foile de lucru privind examinarea dosarului inventarierii patrimoniului şi regularizarea rezultatelor preconizate de client;</a:t>
            </a:r>
          </a:p>
          <a:p>
            <a:r>
              <a:rPr lang="ro-RO" sz="3600" dirty="0"/>
              <a:t>nota de sinteză generală;</a:t>
            </a:r>
          </a:p>
          <a:p>
            <a:r>
              <a:rPr lang="ro-RO" sz="3600" dirty="0"/>
              <a:t>situaţiile financiare întocmite şi semnate, Nota de prezentare şi Raportul de misiune.</a:t>
            </a:r>
            <a:endParaRPr lang="en-US" sz="3600" dirty="0"/>
          </a:p>
          <a:p>
            <a:r>
              <a:rPr lang="en-US" sz="3600" dirty="0">
                <a:solidFill>
                  <a:srgbClr val="FF0000"/>
                </a:solidFill>
              </a:rPr>
              <a:t>+ </a:t>
            </a:r>
            <a:r>
              <a:rPr lang="en-US" sz="3600" dirty="0" err="1">
                <a:solidFill>
                  <a:srgbClr val="FF0000"/>
                </a:solidFill>
              </a:rPr>
              <a:t>Altele</a:t>
            </a:r>
            <a:r>
              <a:rPr lang="en-US" sz="3600" dirty="0">
                <a:solidFill>
                  <a:srgbClr val="FF0000"/>
                </a:solidFill>
              </a:rPr>
              <a:t> (</a:t>
            </a:r>
            <a:r>
              <a:rPr lang="en-US" sz="3600" dirty="0" err="1">
                <a:solidFill>
                  <a:srgbClr val="FF0000"/>
                </a:solidFill>
              </a:rPr>
              <a:t>continutul</a:t>
            </a:r>
            <a:r>
              <a:rPr lang="en-US" sz="3600" dirty="0">
                <a:solidFill>
                  <a:srgbClr val="FF0000"/>
                </a:solidFill>
              </a:rPr>
              <a:t> </a:t>
            </a:r>
            <a:r>
              <a:rPr lang="en-US" sz="3600" dirty="0" err="1">
                <a:solidFill>
                  <a:srgbClr val="FF0000"/>
                </a:solidFill>
              </a:rPr>
              <a:t>prezentat</a:t>
            </a:r>
            <a:r>
              <a:rPr lang="en-US" sz="3600" dirty="0">
                <a:solidFill>
                  <a:srgbClr val="FF0000"/>
                </a:solidFill>
              </a:rPr>
              <a:t> nu e </a:t>
            </a:r>
            <a:r>
              <a:rPr lang="en-US" sz="3600" dirty="0" err="1">
                <a:solidFill>
                  <a:srgbClr val="FF0000"/>
                </a:solidFill>
              </a:rPr>
              <a:t>exhaustiv</a:t>
            </a:r>
            <a:r>
              <a:rPr lang="en-US" sz="3600" dirty="0">
                <a:solidFill>
                  <a:srgbClr val="FF0000"/>
                </a:solidFill>
              </a:rPr>
              <a:t>)</a:t>
            </a:r>
            <a:br>
              <a:rPr lang="ro-RO" dirty="0"/>
            </a:br>
            <a:endParaRPr lang="ro-RO" dirty="0"/>
          </a:p>
        </p:txBody>
      </p:sp>
      <p:pic>
        <p:nvPicPr>
          <p:cNvPr id="6" name="Picture 5"/>
          <p:cNvPicPr>
            <a:picLocks noChangeAspect="1"/>
          </p:cNvPicPr>
          <p:nvPr/>
        </p:nvPicPr>
        <p:blipFill>
          <a:blip r:embed="rId2" cstate="print"/>
          <a:stretch>
            <a:fillRect/>
          </a:stretch>
        </p:blipFill>
        <p:spPr>
          <a:xfrm>
            <a:off x="14358941" y="1964064"/>
            <a:ext cx="3929062" cy="1960959"/>
          </a:xfrm>
          <a:prstGeom prst="rect">
            <a:avLst/>
          </a:prstGeom>
        </p:spPr>
      </p:pic>
    </p:spTree>
    <p:extLst>
      <p:ext uri="{BB962C8B-B14F-4D97-AF65-F5344CB8AC3E}">
        <p14:creationId xmlns:p14="http://schemas.microsoft.com/office/powerpoint/2010/main" val="22191098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4CEA-D4C8-4059-B94C-38B866F1BF82}"/>
              </a:ext>
            </a:extLst>
          </p:cNvPr>
          <p:cNvSpPr>
            <a:spLocks noGrp="1"/>
          </p:cNvSpPr>
          <p:nvPr>
            <p:ph type="title"/>
          </p:nvPr>
        </p:nvSpPr>
        <p:spPr/>
        <p:txBody>
          <a:bodyPr>
            <a:normAutofit/>
          </a:bodyPr>
          <a:lstStyle/>
          <a:p>
            <a:r>
              <a:rPr lang="ro-RO" sz="5400" b="1" dirty="0"/>
              <a:t>Închiderea dosarului </a:t>
            </a:r>
          </a:p>
        </p:txBody>
      </p:sp>
      <p:sp>
        <p:nvSpPr>
          <p:cNvPr id="3" name="Content Placeholder 2">
            <a:extLst>
              <a:ext uri="{FF2B5EF4-FFF2-40B4-BE49-F238E27FC236}">
                <a16:creationId xmlns:a16="http://schemas.microsoft.com/office/drawing/2014/main" id="{428C189E-564A-4849-8CD8-18D4663F0167}"/>
              </a:ext>
            </a:extLst>
          </p:cNvPr>
          <p:cNvSpPr>
            <a:spLocks noGrp="1"/>
          </p:cNvSpPr>
          <p:nvPr>
            <p:ph idx="1"/>
          </p:nvPr>
        </p:nvSpPr>
        <p:spPr/>
        <p:txBody>
          <a:bodyPr>
            <a:normAutofit fontScale="92500" lnSpcReduction="20000"/>
          </a:bodyPr>
          <a:lstStyle/>
          <a:p>
            <a:r>
              <a:rPr lang="en-US" sz="5700" dirty="0"/>
              <a:t>I</a:t>
            </a:r>
            <a:r>
              <a:rPr lang="ro-RO" sz="5700" dirty="0"/>
              <a:t>ncredinţarea expertului contabil că dosarul anual este complet;</a:t>
            </a:r>
          </a:p>
          <a:p>
            <a:r>
              <a:rPr lang="en-US" sz="5700" dirty="0"/>
              <a:t>I</a:t>
            </a:r>
            <a:r>
              <a:rPr lang="ro-RO" sz="5700" dirty="0"/>
              <a:t>nscrierea sau actualizarea anumitor elemente ale dosarului permanent; de pildă: copii ale facturilor privind imobilizările achiziţionate; acte de împrumut sau de leasing ale exerciţiului etc.</a:t>
            </a:r>
          </a:p>
          <a:p>
            <a:r>
              <a:rPr lang="en-US" sz="5700" b="1" dirty="0"/>
              <a:t>A</a:t>
            </a:r>
            <a:r>
              <a:rPr lang="ro-RO" sz="5700" b="1" dirty="0"/>
              <a:t>rhivare. </a:t>
            </a:r>
            <a:r>
              <a:rPr lang="ro-RO" sz="5700" dirty="0"/>
              <a:t>Practica obişnuită este de conservare la vedere a dosarului anual şi de păstrare în arhivă a precedentelor dosare. Gestionarea arhivei se realizează în funcţie de organizarea cabinetelor.</a:t>
            </a:r>
          </a:p>
        </p:txBody>
      </p:sp>
    </p:spTree>
    <p:extLst>
      <p:ext uri="{BB962C8B-B14F-4D97-AF65-F5344CB8AC3E}">
        <p14:creationId xmlns:p14="http://schemas.microsoft.com/office/powerpoint/2010/main" val="3561891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009B3-17BC-415A-AEC7-082F5C3595E2}"/>
              </a:ext>
            </a:extLst>
          </p:cNvPr>
          <p:cNvSpPr>
            <a:spLocks noGrp="1"/>
          </p:cNvSpPr>
          <p:nvPr>
            <p:ph type="title"/>
          </p:nvPr>
        </p:nvSpPr>
        <p:spPr>
          <a:xfrm>
            <a:off x="457200" y="876300"/>
            <a:ext cx="17449800" cy="1143000"/>
          </a:xfrm>
        </p:spPr>
        <p:txBody>
          <a:bodyPr>
            <a:normAutofit/>
          </a:bodyPr>
          <a:lstStyle/>
          <a:p>
            <a:r>
              <a:rPr lang="ro-RO" sz="6000" b="1" dirty="0"/>
              <a:t>NORME DE RAPORTARE</a:t>
            </a:r>
            <a:endParaRPr lang="ro-RO" sz="6000" dirty="0"/>
          </a:p>
        </p:txBody>
      </p:sp>
      <p:sp>
        <p:nvSpPr>
          <p:cNvPr id="3" name="Content Placeholder 2">
            <a:extLst>
              <a:ext uri="{FF2B5EF4-FFF2-40B4-BE49-F238E27FC236}">
                <a16:creationId xmlns:a16="http://schemas.microsoft.com/office/drawing/2014/main" id="{3B48ABBA-C59B-48F2-B90E-7DEDA168EFF6}"/>
              </a:ext>
            </a:extLst>
          </p:cNvPr>
          <p:cNvSpPr>
            <a:spLocks noGrp="1"/>
          </p:cNvSpPr>
          <p:nvPr>
            <p:ph idx="1"/>
          </p:nvPr>
        </p:nvSpPr>
        <p:spPr>
          <a:xfrm>
            <a:off x="1219200" y="2324100"/>
            <a:ext cx="16687800" cy="6392585"/>
          </a:xfrm>
        </p:spPr>
        <p:txBody>
          <a:bodyPr>
            <a:normAutofit/>
          </a:bodyPr>
          <a:lstStyle/>
          <a:p>
            <a:r>
              <a:rPr lang="en-US" sz="5700" b="1" dirty="0"/>
              <a:t>2231 </a:t>
            </a:r>
            <a:r>
              <a:rPr lang="ro-RO" sz="5700" b="1" dirty="0"/>
              <a:t>NORMA DE PREZENTARE</a:t>
            </a:r>
            <a:endParaRPr lang="en-US" sz="5700" b="1" dirty="0"/>
          </a:p>
          <a:p>
            <a:r>
              <a:rPr lang="en-US" sz="5700" b="1" dirty="0"/>
              <a:t>2232 </a:t>
            </a:r>
            <a:r>
              <a:rPr lang="ro-RO" sz="5700" b="1" dirty="0"/>
              <a:t>NORMA DE RAPORTARE</a:t>
            </a:r>
            <a:endParaRPr lang="ro-RO" sz="5700" dirty="0"/>
          </a:p>
        </p:txBody>
      </p:sp>
    </p:spTree>
    <p:extLst>
      <p:ext uri="{BB962C8B-B14F-4D97-AF65-F5344CB8AC3E}">
        <p14:creationId xmlns:p14="http://schemas.microsoft.com/office/powerpoint/2010/main" val="113178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Responsabilitati</a:t>
            </a:r>
            <a:endParaRPr lang="ro-RO" b="1" dirty="0"/>
          </a:p>
        </p:txBody>
      </p:sp>
      <p:sp>
        <p:nvSpPr>
          <p:cNvPr id="3" name="Content Placeholder 2"/>
          <p:cNvSpPr>
            <a:spLocks noGrp="1"/>
          </p:cNvSpPr>
          <p:nvPr>
            <p:ph idx="1"/>
          </p:nvPr>
        </p:nvSpPr>
        <p:spPr>
          <a:xfrm>
            <a:off x="457200" y="1600200"/>
            <a:ext cx="9982200" cy="7116485"/>
          </a:xfrm>
        </p:spPr>
        <p:txBody>
          <a:bodyPr>
            <a:noAutofit/>
          </a:bodyPr>
          <a:lstStyle/>
          <a:p>
            <a:pPr lvl="0" algn="just"/>
            <a:r>
              <a:rPr lang="ro-RO" dirty="0"/>
              <a:t>Deoarece nu este o misiune de asigurare, o </a:t>
            </a:r>
            <a:r>
              <a:rPr lang="ro-RO" b="1" dirty="0"/>
              <a:t>misiune de compilare nu prevede ca practicianul să verifice </a:t>
            </a:r>
            <a:r>
              <a:rPr lang="ro-RO" b="1" dirty="0" err="1"/>
              <a:t>acurateţea</a:t>
            </a:r>
            <a:r>
              <a:rPr lang="ro-RO" b="1" dirty="0"/>
              <a:t> sau exhaus­tivitatea </a:t>
            </a:r>
            <a:r>
              <a:rPr lang="ro-RO" b="1" dirty="0" err="1"/>
              <a:t>informaţiilor</a:t>
            </a:r>
            <a:r>
              <a:rPr lang="ro-RO" b="1" dirty="0"/>
              <a:t> </a:t>
            </a:r>
            <a:r>
              <a:rPr lang="ro-RO" dirty="0"/>
              <a:t>furnizate de conducere în vederea compilării, sau să adune probe, în alt mod, pentru a exprima o opinie de audit sau o concluzie de revizuire pe marginea întocmirii </a:t>
            </a:r>
            <a:r>
              <a:rPr lang="ro-RO" dirty="0" err="1"/>
              <a:t>informaţiilor</a:t>
            </a:r>
            <a:r>
              <a:rPr lang="ro-RO" dirty="0"/>
              <a:t> financiare.</a:t>
            </a:r>
            <a:endParaRPr lang="en-GB" dirty="0"/>
          </a:p>
          <a:p>
            <a:pPr lvl="0" algn="just"/>
            <a:r>
              <a:rPr lang="ro-RO" dirty="0"/>
              <a:t>Conducerea </a:t>
            </a:r>
            <a:r>
              <a:rPr lang="en-US" dirty="0"/>
              <a:t>e </a:t>
            </a:r>
            <a:r>
              <a:rPr lang="en-US" dirty="0" err="1"/>
              <a:t>respons</a:t>
            </a:r>
            <a:r>
              <a:rPr lang="ro-RO" dirty="0"/>
              <a:t>a</a:t>
            </a:r>
            <a:r>
              <a:rPr lang="en-US" dirty="0" err="1"/>
              <a:t>bila</a:t>
            </a:r>
            <a:r>
              <a:rPr lang="en-US" dirty="0"/>
              <a:t> </a:t>
            </a:r>
            <a:r>
              <a:rPr lang="ro-RO" dirty="0"/>
              <a:t>pentru </a:t>
            </a:r>
            <a:r>
              <a:rPr lang="ro-RO" dirty="0" err="1"/>
              <a:t>informaţiile</a:t>
            </a:r>
            <a:r>
              <a:rPr lang="ro-RO" dirty="0"/>
              <a:t> financiare </a:t>
            </a:r>
            <a:r>
              <a:rPr lang="ro-RO" dirty="0" err="1"/>
              <a:t>şi</a:t>
            </a:r>
            <a:r>
              <a:rPr lang="ro-RO" dirty="0"/>
              <a:t> pentru baza în </a:t>
            </a:r>
            <a:r>
              <a:rPr lang="ro-RO" dirty="0" err="1"/>
              <a:t>funcţie</a:t>
            </a:r>
            <a:r>
              <a:rPr lang="ro-RO" dirty="0"/>
              <a:t> de care acestea sunt întocmite </a:t>
            </a:r>
            <a:r>
              <a:rPr lang="ro-RO" dirty="0" err="1"/>
              <a:t>şi</a:t>
            </a:r>
            <a:r>
              <a:rPr lang="ro-RO" dirty="0"/>
              <a:t> prezentate</a:t>
            </a:r>
            <a:r>
              <a:rPr lang="en-US" dirty="0"/>
              <a:t>, </a:t>
            </a:r>
            <a:r>
              <a:rPr lang="en-US" dirty="0" err="1"/>
              <a:t>inclusiv</a:t>
            </a:r>
            <a:r>
              <a:rPr lang="en-US" dirty="0"/>
              <a:t> </a:t>
            </a:r>
            <a:r>
              <a:rPr lang="en-US" dirty="0" err="1"/>
              <a:t>pentru</a:t>
            </a:r>
            <a:r>
              <a:rPr lang="en-US" dirty="0"/>
              <a:t> </a:t>
            </a:r>
            <a:r>
              <a:rPr lang="ro-RO" dirty="0"/>
              <a:t>aplicarea </a:t>
            </a:r>
            <a:r>
              <a:rPr lang="ro-RO" dirty="0" err="1"/>
              <a:t>raţiona­men­tului</a:t>
            </a:r>
            <a:r>
              <a:rPr lang="ro-RO" dirty="0"/>
              <a:t> </a:t>
            </a:r>
            <a:r>
              <a:rPr lang="en-US" dirty="0" err="1"/>
              <a:t>cer</a:t>
            </a:r>
            <a:r>
              <a:rPr lang="ro-RO" dirty="0"/>
              <a:t>ut pentru întocmirea </a:t>
            </a:r>
            <a:r>
              <a:rPr lang="ro-RO" dirty="0" err="1"/>
              <a:t>şi</a:t>
            </a:r>
            <a:r>
              <a:rPr lang="ro-RO" dirty="0"/>
              <a:t> prezentarea </a:t>
            </a:r>
            <a:r>
              <a:rPr lang="ro-RO" dirty="0" err="1"/>
              <a:t>informaţiilor</a:t>
            </a:r>
            <a:r>
              <a:rPr lang="ro-RO" dirty="0"/>
              <a:t> finan­ciare, selec­tarea </a:t>
            </a:r>
            <a:r>
              <a:rPr lang="ro-RO" dirty="0" err="1"/>
              <a:t>şi</a:t>
            </a:r>
            <a:r>
              <a:rPr lang="ro-RO" dirty="0"/>
              <a:t> aplicarea politicilor contabile adecvate </a:t>
            </a:r>
            <a:r>
              <a:rPr lang="ro-RO" dirty="0" err="1"/>
              <a:t>şi</a:t>
            </a:r>
            <a:r>
              <a:rPr lang="ro-RO" dirty="0"/>
              <a:t>, unde este cazul, elaborarea de estimări contabile rezonabile. </a:t>
            </a:r>
            <a:endParaRPr lang="en-GB" dirty="0"/>
          </a:p>
        </p:txBody>
      </p:sp>
      <p:pic>
        <p:nvPicPr>
          <p:cNvPr id="5" name="Picture 4"/>
          <p:cNvPicPr>
            <a:picLocks noChangeAspect="1"/>
          </p:cNvPicPr>
          <p:nvPr/>
        </p:nvPicPr>
        <p:blipFill>
          <a:blip r:embed="rId2" cstate="print"/>
          <a:stretch>
            <a:fillRect/>
          </a:stretch>
        </p:blipFill>
        <p:spPr>
          <a:xfrm>
            <a:off x="10820399" y="3312101"/>
            <a:ext cx="6975843" cy="4135584"/>
          </a:xfrm>
          <a:prstGeom prst="rect">
            <a:avLst/>
          </a:prstGeom>
        </p:spPr>
      </p:pic>
      <p:sp>
        <p:nvSpPr>
          <p:cNvPr id="6" name="TextBox 5"/>
          <p:cNvSpPr txBox="1"/>
          <p:nvPr/>
        </p:nvSpPr>
        <p:spPr>
          <a:xfrm>
            <a:off x="11942623" y="7515507"/>
            <a:ext cx="5167746" cy="441877"/>
          </a:xfrm>
          <a:prstGeom prst="rect">
            <a:avLst/>
          </a:prstGeom>
          <a:noFill/>
        </p:spPr>
        <p:txBody>
          <a:bodyPr wrap="square" lIns="163283" tIns="81642" rIns="163283" bIns="81642" rtlCol="0">
            <a:spAutoFit/>
          </a:bodyPr>
          <a:lstStyle/>
          <a:p>
            <a:r>
              <a:rPr lang="en-US" i="1" dirty="0"/>
              <a:t>IFAC, </a:t>
            </a:r>
            <a:r>
              <a:rPr lang="ro-RO" i="1" dirty="0"/>
              <a:t>Ghid privind misiunile de compilare </a:t>
            </a:r>
          </a:p>
        </p:txBody>
      </p:sp>
    </p:spTree>
    <p:extLst>
      <p:ext uri="{BB962C8B-B14F-4D97-AF65-F5344CB8AC3E}">
        <p14:creationId xmlns:p14="http://schemas.microsoft.com/office/powerpoint/2010/main" val="32413733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6FF7-7F14-467E-8960-9A55281FA2D7}"/>
              </a:ext>
            </a:extLst>
          </p:cNvPr>
          <p:cNvSpPr>
            <a:spLocks noGrp="1"/>
          </p:cNvSpPr>
          <p:nvPr>
            <p:ph type="title"/>
          </p:nvPr>
        </p:nvSpPr>
        <p:spPr>
          <a:xfrm>
            <a:off x="457200" y="1028700"/>
            <a:ext cx="17449800" cy="1143000"/>
          </a:xfrm>
        </p:spPr>
        <p:txBody>
          <a:bodyPr>
            <a:normAutofit/>
          </a:bodyPr>
          <a:lstStyle/>
          <a:p>
            <a:r>
              <a:rPr lang="en-US" sz="6000" b="1" dirty="0"/>
              <a:t>2231 </a:t>
            </a:r>
            <a:r>
              <a:rPr lang="ro-RO" sz="6000" b="1" dirty="0"/>
              <a:t>NORMA DE PREZENTARE</a:t>
            </a:r>
            <a:endParaRPr lang="ro-RO" sz="6000" dirty="0"/>
          </a:p>
        </p:txBody>
      </p:sp>
      <p:sp>
        <p:nvSpPr>
          <p:cNvPr id="3" name="Content Placeholder 2">
            <a:extLst>
              <a:ext uri="{FF2B5EF4-FFF2-40B4-BE49-F238E27FC236}">
                <a16:creationId xmlns:a16="http://schemas.microsoft.com/office/drawing/2014/main" id="{CD6AE320-3B2A-4C9D-90E1-D4DCF6F99F9D}"/>
              </a:ext>
            </a:extLst>
          </p:cNvPr>
          <p:cNvSpPr>
            <a:spLocks noGrp="1"/>
          </p:cNvSpPr>
          <p:nvPr>
            <p:ph idx="1"/>
          </p:nvPr>
        </p:nvSpPr>
        <p:spPr>
          <a:xfrm>
            <a:off x="457200" y="2628900"/>
            <a:ext cx="17449800" cy="6087785"/>
          </a:xfrm>
        </p:spPr>
        <p:txBody>
          <a:bodyPr>
            <a:normAutofit/>
          </a:bodyPr>
          <a:lstStyle/>
          <a:p>
            <a:r>
              <a:rPr lang="ro-RO" sz="5700" dirty="0"/>
              <a:t>Situaţiile financiare întocmite şi semnate de expertul contabil se prezintă conducerii executive a entităţii printr-o Notă de prezentare prin care este explicată situaţia economico-financiară a entităţii desprinsă din conturi.</a:t>
            </a:r>
          </a:p>
        </p:txBody>
      </p:sp>
    </p:spTree>
    <p:extLst>
      <p:ext uri="{BB962C8B-B14F-4D97-AF65-F5344CB8AC3E}">
        <p14:creationId xmlns:p14="http://schemas.microsoft.com/office/powerpoint/2010/main" val="4205048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7E78-C0AA-4784-840D-FB08518EE6EB}"/>
              </a:ext>
            </a:extLst>
          </p:cNvPr>
          <p:cNvSpPr>
            <a:spLocks noGrp="1"/>
          </p:cNvSpPr>
          <p:nvPr>
            <p:ph type="title"/>
          </p:nvPr>
        </p:nvSpPr>
        <p:spPr>
          <a:xfrm>
            <a:off x="457200" y="723900"/>
            <a:ext cx="17449800" cy="1143000"/>
          </a:xfrm>
        </p:spPr>
        <p:txBody>
          <a:bodyPr>
            <a:normAutofit/>
          </a:bodyPr>
          <a:lstStyle/>
          <a:p>
            <a:r>
              <a:rPr lang="ro-RO" sz="6000" b="1" dirty="0"/>
              <a:t>Not</a:t>
            </a:r>
            <a:r>
              <a:rPr lang="en-US" sz="6000" b="1" dirty="0"/>
              <a:t>a</a:t>
            </a:r>
            <a:r>
              <a:rPr lang="ro-RO" sz="6000" b="1" dirty="0"/>
              <a:t> de prezentare </a:t>
            </a:r>
          </a:p>
        </p:txBody>
      </p:sp>
      <p:sp>
        <p:nvSpPr>
          <p:cNvPr id="3" name="Content Placeholder 2">
            <a:extLst>
              <a:ext uri="{FF2B5EF4-FFF2-40B4-BE49-F238E27FC236}">
                <a16:creationId xmlns:a16="http://schemas.microsoft.com/office/drawing/2014/main" id="{ED80BEFE-7284-4C74-BE9D-464926877B35}"/>
              </a:ext>
            </a:extLst>
          </p:cNvPr>
          <p:cNvSpPr>
            <a:spLocks noGrp="1"/>
          </p:cNvSpPr>
          <p:nvPr>
            <p:ph idx="1"/>
          </p:nvPr>
        </p:nvSpPr>
        <p:spPr>
          <a:xfrm>
            <a:off x="457200" y="2171700"/>
            <a:ext cx="17449800" cy="6544985"/>
          </a:xfrm>
        </p:spPr>
        <p:txBody>
          <a:bodyPr>
            <a:normAutofit/>
          </a:bodyPr>
          <a:lstStyle/>
          <a:p>
            <a:r>
              <a:rPr lang="en-US" sz="5700" dirty="0" err="1"/>
              <a:t>Explica</a:t>
            </a:r>
            <a:r>
              <a:rPr lang="en-US" sz="5700" dirty="0"/>
              <a:t> </a:t>
            </a:r>
            <a:r>
              <a:rPr lang="en-US" sz="5700" dirty="0" err="1"/>
              <a:t>conducerii</a:t>
            </a:r>
            <a:r>
              <a:rPr lang="en-US" sz="5700" dirty="0"/>
              <a:t> </a:t>
            </a:r>
            <a:r>
              <a:rPr lang="en-US" sz="5700" dirty="0" err="1"/>
              <a:t>rezultatele</a:t>
            </a:r>
            <a:r>
              <a:rPr lang="en-US" sz="5700" dirty="0"/>
              <a:t> </a:t>
            </a:r>
            <a:r>
              <a:rPr lang="en-US" sz="5700" dirty="0" err="1"/>
              <a:t>si</a:t>
            </a:r>
            <a:r>
              <a:rPr lang="en-US" sz="5700" dirty="0"/>
              <a:t> </a:t>
            </a:r>
            <a:r>
              <a:rPr lang="en-US" sz="5700" dirty="0" err="1"/>
              <a:t>situatiile</a:t>
            </a:r>
            <a:r>
              <a:rPr lang="en-US" sz="5700" dirty="0"/>
              <a:t> </a:t>
            </a:r>
            <a:r>
              <a:rPr lang="en-US" sz="5700" dirty="0" err="1"/>
              <a:t>financiare</a:t>
            </a:r>
            <a:r>
              <a:rPr lang="en-US" sz="5700" dirty="0"/>
              <a:t> ale </a:t>
            </a:r>
            <a:r>
              <a:rPr lang="en-US" sz="5700" dirty="0" err="1"/>
              <a:t>societatii</a:t>
            </a:r>
            <a:endParaRPr lang="en-US" sz="5700" dirty="0"/>
          </a:p>
          <a:p>
            <a:r>
              <a:rPr lang="en-US" sz="5700" dirty="0" err="1"/>
              <a:t>Continut</a:t>
            </a:r>
            <a:r>
              <a:rPr lang="en-US" sz="5700" dirty="0"/>
              <a:t> </a:t>
            </a:r>
            <a:r>
              <a:rPr lang="en-US" sz="5700" dirty="0" err="1"/>
              <a:t>orientativ</a:t>
            </a:r>
            <a:r>
              <a:rPr lang="en-US" sz="5700" dirty="0"/>
              <a:t> </a:t>
            </a:r>
            <a:r>
              <a:rPr lang="en-US" sz="5700" dirty="0" err="1"/>
              <a:t>dat</a:t>
            </a:r>
            <a:r>
              <a:rPr lang="en-US" sz="5700" dirty="0"/>
              <a:t> in </a:t>
            </a:r>
            <a:r>
              <a:rPr lang="en-US" sz="5700" dirty="0" err="1"/>
              <a:t>Standardul</a:t>
            </a:r>
            <a:r>
              <a:rPr lang="en-US" sz="5700" dirty="0"/>
              <a:t> 22</a:t>
            </a:r>
          </a:p>
          <a:p>
            <a:r>
              <a:rPr lang="en-US" sz="5700" dirty="0" err="1"/>
              <a:t>Analiza</a:t>
            </a:r>
            <a:r>
              <a:rPr lang="en-US" sz="5700" dirty="0"/>
              <a:t> </a:t>
            </a:r>
            <a:r>
              <a:rPr lang="en-US" sz="5700" dirty="0" err="1"/>
              <a:t>activitatii</a:t>
            </a:r>
            <a:r>
              <a:rPr lang="en-US" sz="5700" dirty="0"/>
              <a:t> </a:t>
            </a:r>
            <a:r>
              <a:rPr lang="en-US" sz="5700" dirty="0" err="1"/>
              <a:t>si</a:t>
            </a:r>
            <a:r>
              <a:rPr lang="en-US" sz="5700" dirty="0"/>
              <a:t> </a:t>
            </a:r>
            <a:r>
              <a:rPr lang="en-US" sz="5700" dirty="0" err="1"/>
              <a:t>performantei</a:t>
            </a:r>
            <a:r>
              <a:rPr lang="en-US" sz="5700" dirty="0"/>
              <a:t>, </a:t>
            </a:r>
            <a:r>
              <a:rPr lang="en-US" sz="5700" dirty="0" err="1"/>
              <a:t>analiza</a:t>
            </a:r>
            <a:r>
              <a:rPr lang="en-US" sz="5700" dirty="0"/>
              <a:t> </a:t>
            </a:r>
            <a:r>
              <a:rPr lang="en-US" sz="5700" dirty="0" err="1"/>
              <a:t>indicatorilor</a:t>
            </a:r>
            <a:r>
              <a:rPr lang="en-US" sz="5700" dirty="0"/>
              <a:t> </a:t>
            </a:r>
            <a:r>
              <a:rPr lang="en-US" sz="5700" dirty="0" err="1"/>
              <a:t>financiari</a:t>
            </a:r>
            <a:r>
              <a:rPr lang="en-US" sz="5700" dirty="0"/>
              <a:t>, </a:t>
            </a:r>
            <a:r>
              <a:rPr lang="en-US" sz="5700" dirty="0" err="1"/>
              <a:t>analiza</a:t>
            </a:r>
            <a:r>
              <a:rPr lang="en-US" sz="5700" dirty="0"/>
              <a:t> </a:t>
            </a:r>
            <a:r>
              <a:rPr lang="en-US" sz="5700" dirty="0" err="1"/>
              <a:t>evolutiei</a:t>
            </a:r>
            <a:r>
              <a:rPr lang="en-US" sz="5700" dirty="0"/>
              <a:t>, </a:t>
            </a:r>
            <a:r>
              <a:rPr lang="en-US" sz="5700" dirty="0" err="1"/>
              <a:t>comparatii</a:t>
            </a:r>
            <a:r>
              <a:rPr lang="en-US" sz="5700" dirty="0"/>
              <a:t> etc.</a:t>
            </a:r>
            <a:endParaRPr lang="ro-RO" sz="5700" dirty="0"/>
          </a:p>
        </p:txBody>
      </p:sp>
    </p:spTree>
    <p:extLst>
      <p:ext uri="{BB962C8B-B14F-4D97-AF65-F5344CB8AC3E}">
        <p14:creationId xmlns:p14="http://schemas.microsoft.com/office/powerpoint/2010/main" val="23571495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14C3-82EA-401E-B9D3-28CC28087C56}"/>
              </a:ext>
            </a:extLst>
          </p:cNvPr>
          <p:cNvSpPr>
            <a:spLocks noGrp="1"/>
          </p:cNvSpPr>
          <p:nvPr>
            <p:ph type="title"/>
          </p:nvPr>
        </p:nvSpPr>
        <p:spPr/>
        <p:txBody>
          <a:bodyPr/>
          <a:lstStyle/>
          <a:p>
            <a:r>
              <a:rPr lang="en-US" b="1" dirty="0"/>
              <a:t>2232 </a:t>
            </a:r>
            <a:r>
              <a:rPr lang="ro-RO" b="1" dirty="0"/>
              <a:t>NORMA DE RAPORTARE</a:t>
            </a:r>
            <a:endParaRPr lang="ro-RO" dirty="0"/>
          </a:p>
        </p:txBody>
      </p:sp>
      <p:sp>
        <p:nvSpPr>
          <p:cNvPr id="3" name="Content Placeholder 2">
            <a:extLst>
              <a:ext uri="{FF2B5EF4-FFF2-40B4-BE49-F238E27FC236}">
                <a16:creationId xmlns:a16="http://schemas.microsoft.com/office/drawing/2014/main" id="{8C500147-4415-455D-9210-8E42FFFD8B65}"/>
              </a:ext>
            </a:extLst>
          </p:cNvPr>
          <p:cNvSpPr>
            <a:spLocks noGrp="1"/>
          </p:cNvSpPr>
          <p:nvPr>
            <p:ph idx="1"/>
          </p:nvPr>
        </p:nvSpPr>
        <p:spPr/>
        <p:txBody>
          <a:bodyPr>
            <a:noAutofit/>
          </a:bodyPr>
          <a:lstStyle/>
          <a:p>
            <a:r>
              <a:rPr lang="ro-RO" sz="4800" dirty="0"/>
              <a:t>Expertul contabil declară în raportul său</a:t>
            </a:r>
            <a:r>
              <a:rPr lang="en-US" sz="4800" dirty="0"/>
              <a:t> (</a:t>
            </a:r>
            <a:r>
              <a:rPr lang="en-US" sz="4800" b="1" dirty="0" err="1">
                <a:solidFill>
                  <a:srgbClr val="FF0000"/>
                </a:solidFill>
              </a:rPr>
              <a:t>Raportul</a:t>
            </a:r>
            <a:r>
              <a:rPr lang="en-US" sz="4800" b="1" dirty="0">
                <a:solidFill>
                  <a:srgbClr val="FF0000"/>
                </a:solidFill>
              </a:rPr>
              <a:t> de </a:t>
            </a:r>
            <a:r>
              <a:rPr lang="en-US" sz="4800" b="1" dirty="0" err="1">
                <a:solidFill>
                  <a:srgbClr val="FF0000"/>
                </a:solidFill>
              </a:rPr>
              <a:t>misiune</a:t>
            </a:r>
            <a:r>
              <a:rPr lang="en-US" sz="4800" dirty="0"/>
              <a:t>)</a:t>
            </a:r>
            <a:r>
              <a:rPr lang="ro-RO" sz="4800" dirty="0"/>
              <a:t> că a îndeplinit diligenţele prevăzute de normele profesionale privind misiunea de examinare a contabilităţii, întocmirea, semnarea şi prezentarea situaţiilor financiare; el face menţiunea că misiunea sa nu este o misiune de certificare.</a:t>
            </a:r>
          </a:p>
          <a:p>
            <a:r>
              <a:rPr lang="ro-RO" sz="4800" dirty="0"/>
              <a:t>El declară că nu a constatat existenţa unor elemente care să pună în discuţie – sau la îndoială – regularitatea şi sinceritatea contabilităţii la sfârşitul exerciţiului financiar. Situaţiile financiare sunt anexate atestării. Atunci când expertul contabil are observaţii, el are obligaţia să le prezinte explicit în Raportul de misiune.</a:t>
            </a:r>
          </a:p>
        </p:txBody>
      </p:sp>
    </p:spTree>
    <p:extLst>
      <p:ext uri="{BB962C8B-B14F-4D97-AF65-F5344CB8AC3E}">
        <p14:creationId xmlns:p14="http://schemas.microsoft.com/office/powerpoint/2010/main" val="28728983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E6E7-DC3F-49C0-A1EB-41F43703A4EA}"/>
              </a:ext>
            </a:extLst>
          </p:cNvPr>
          <p:cNvSpPr>
            <a:spLocks noGrp="1"/>
          </p:cNvSpPr>
          <p:nvPr>
            <p:ph type="title"/>
          </p:nvPr>
        </p:nvSpPr>
        <p:spPr/>
        <p:txBody>
          <a:bodyPr/>
          <a:lstStyle/>
          <a:p>
            <a:r>
              <a:rPr lang="en-US" b="1" dirty="0" err="1"/>
              <a:t>Raportul</a:t>
            </a:r>
            <a:r>
              <a:rPr lang="en-US" b="1" dirty="0"/>
              <a:t> de </a:t>
            </a:r>
            <a:r>
              <a:rPr lang="en-US" b="1" dirty="0" err="1"/>
              <a:t>misiune</a:t>
            </a:r>
            <a:endParaRPr lang="ro-RO" b="1" dirty="0"/>
          </a:p>
        </p:txBody>
      </p:sp>
      <p:sp>
        <p:nvSpPr>
          <p:cNvPr id="3" name="Content Placeholder 2">
            <a:extLst>
              <a:ext uri="{FF2B5EF4-FFF2-40B4-BE49-F238E27FC236}">
                <a16:creationId xmlns:a16="http://schemas.microsoft.com/office/drawing/2014/main" id="{94801C2D-1637-4D2C-82FD-D63B34821AE1}"/>
              </a:ext>
            </a:extLst>
          </p:cNvPr>
          <p:cNvSpPr>
            <a:spLocks noGrp="1"/>
          </p:cNvSpPr>
          <p:nvPr>
            <p:ph idx="1"/>
          </p:nvPr>
        </p:nvSpPr>
        <p:spPr/>
        <p:txBody>
          <a:bodyPr>
            <a:normAutofit/>
          </a:bodyPr>
          <a:lstStyle/>
          <a:p>
            <a:r>
              <a:rPr lang="ro-RO" sz="4400" dirty="0"/>
              <a:t>Raportul de misiune cuprinde trei părţi:</a:t>
            </a:r>
          </a:p>
          <a:p>
            <a:pPr lvl="1"/>
            <a:r>
              <a:rPr lang="ro-RO" sz="4400" dirty="0"/>
              <a:t>prima, referitoare la prezentarea misiunii şi la identificarea situaţiilor financiare întocmite şi semnate;</a:t>
            </a:r>
          </a:p>
          <a:p>
            <a:pPr lvl="1"/>
            <a:r>
              <a:rPr lang="ro-RO" sz="4400" dirty="0"/>
              <a:t>a doua, referitoare la diligenţele întreprinse, întinderea şi cuprinderea, cu precizarea că misiunea a fost realizată conform prezentului standard;</a:t>
            </a:r>
          </a:p>
          <a:p>
            <a:pPr lvl="1"/>
            <a:r>
              <a:rPr lang="ro-RO" sz="4400" dirty="0"/>
              <a:t>a treia, cuprinzând formularea concluziilor.</a:t>
            </a:r>
            <a:endParaRPr lang="en-US" sz="4400" dirty="0"/>
          </a:p>
          <a:p>
            <a:r>
              <a:rPr lang="en-US" sz="4400" dirty="0"/>
              <a:t>Sunt 2 </a:t>
            </a:r>
            <a:r>
              <a:rPr lang="en-US" sz="4400" dirty="0" err="1"/>
              <a:t>categorii</a:t>
            </a:r>
            <a:r>
              <a:rPr lang="en-US" sz="4400" dirty="0"/>
              <a:t> de </a:t>
            </a:r>
            <a:r>
              <a:rPr lang="en-US" sz="4400" dirty="0" err="1"/>
              <a:t>rapoarte</a:t>
            </a:r>
            <a:r>
              <a:rPr lang="en-US" sz="4400" dirty="0"/>
              <a:t> de </a:t>
            </a:r>
            <a:r>
              <a:rPr lang="en-US" sz="4400" dirty="0" err="1"/>
              <a:t>misiune</a:t>
            </a:r>
            <a:r>
              <a:rPr lang="en-US" sz="4400" dirty="0"/>
              <a:t>: cu </a:t>
            </a:r>
            <a:r>
              <a:rPr lang="en-US" sz="4400" dirty="0" err="1"/>
              <a:t>observatii</a:t>
            </a:r>
            <a:r>
              <a:rPr lang="en-US" sz="4400" dirty="0"/>
              <a:t> / </a:t>
            </a:r>
            <a:r>
              <a:rPr lang="en-US" sz="4400" dirty="0" err="1"/>
              <a:t>fara</a:t>
            </a:r>
            <a:r>
              <a:rPr lang="en-US" sz="4400" dirty="0"/>
              <a:t> </a:t>
            </a:r>
            <a:r>
              <a:rPr lang="en-US" sz="4400" dirty="0" err="1"/>
              <a:t>observatii</a:t>
            </a:r>
            <a:r>
              <a:rPr lang="en-US" sz="4400" dirty="0"/>
              <a:t> (</a:t>
            </a:r>
            <a:r>
              <a:rPr lang="en-US" sz="4400" dirty="0" err="1"/>
              <a:t>modele</a:t>
            </a:r>
            <a:r>
              <a:rPr lang="en-US" sz="4400" dirty="0"/>
              <a:t> in </a:t>
            </a:r>
            <a:r>
              <a:rPr lang="en-US" sz="4400" dirty="0" err="1"/>
              <a:t>Standardul</a:t>
            </a:r>
            <a:r>
              <a:rPr lang="en-US" sz="4400" dirty="0"/>
              <a:t> 22).</a:t>
            </a:r>
          </a:p>
          <a:p>
            <a:r>
              <a:rPr lang="en-US" sz="4400" b="1" dirty="0" err="1"/>
              <a:t>Vezi</a:t>
            </a:r>
            <a:r>
              <a:rPr lang="en-US" sz="4400" b="1" dirty="0"/>
              <a:t> </a:t>
            </a:r>
            <a:r>
              <a:rPr lang="en-US" sz="4400" b="1" dirty="0" err="1"/>
              <a:t>materiale</a:t>
            </a:r>
            <a:r>
              <a:rPr lang="en-US" sz="4400" b="1" dirty="0"/>
              <a:t> </a:t>
            </a:r>
            <a:r>
              <a:rPr lang="en-US" sz="4400" b="1" dirty="0" err="1"/>
              <a:t>trimise</a:t>
            </a:r>
            <a:endParaRPr lang="en-US" sz="4400" b="1" dirty="0"/>
          </a:p>
        </p:txBody>
      </p:sp>
      <p:pic>
        <p:nvPicPr>
          <p:cNvPr id="24578" name="Picture 2" descr="Writing a Report | Articles | University of Greenwi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2711" y="6895511"/>
            <a:ext cx="4429126" cy="174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840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DAD7-68F6-46BB-D207-D15D7AA0E7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2BF0FF-17FC-6C19-F2F9-6BE3741ABCED}"/>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id="{E9E241DB-0352-1CCE-5759-797F80558B36}"/>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5EBCE35C-5A9C-0DC4-4562-9B870FC07FD8}"/>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6F10C829-CAEB-C9B3-2175-AC05C46BBDF8}"/>
              </a:ext>
            </a:extLst>
          </p:cNvPr>
          <p:cNvSpPr txBox="1"/>
          <p:nvPr/>
        </p:nvSpPr>
        <p:spPr>
          <a:xfrm>
            <a:off x="685800" y="2324100"/>
            <a:ext cx="10198751" cy="4809650"/>
          </a:xfrm>
          <a:prstGeom prst="rect">
            <a:avLst/>
          </a:prstGeom>
        </p:spPr>
        <p:txBody>
          <a:bodyPr lIns="0" tIns="0" rIns="0" bIns="0" rtlCol="0" anchor="t">
            <a:spAutoFit/>
          </a:bodyPr>
          <a:lstStyle/>
          <a:p>
            <a:pPr>
              <a:lnSpc>
                <a:spcPts val="9637"/>
              </a:lnSpc>
            </a:pPr>
            <a:r>
              <a:rPr lang="en-US" sz="5700" b="1" cap="all" dirty="0" err="1">
                <a:solidFill>
                  <a:prstClr val="black"/>
                </a:solidFill>
                <a:ea typeface="+mj-ea"/>
                <a:cs typeface="+mj-cs"/>
              </a:rPr>
              <a:t>Comparatie</a:t>
            </a:r>
            <a:r>
              <a:rPr lang="en-US" sz="5700" b="1" cap="all" dirty="0">
                <a:solidFill>
                  <a:prstClr val="black"/>
                </a:solidFill>
                <a:ea typeface="+mj-ea"/>
                <a:cs typeface="+mj-cs"/>
              </a:rPr>
              <a:t> </a:t>
            </a:r>
            <a:r>
              <a:rPr lang="en-US" sz="5700" b="1" cap="all" dirty="0" err="1">
                <a:solidFill>
                  <a:prstClr val="black"/>
                </a:solidFill>
                <a:ea typeface="+mj-ea"/>
                <a:cs typeface="+mj-cs"/>
              </a:rPr>
              <a:t>intre</a:t>
            </a:r>
            <a:r>
              <a:rPr lang="en-US" sz="5700" b="1" cap="all" dirty="0">
                <a:solidFill>
                  <a:prstClr val="black"/>
                </a:solidFill>
                <a:ea typeface="+mj-ea"/>
                <a:cs typeface="+mj-cs"/>
              </a:rPr>
              <a:t> o </a:t>
            </a:r>
            <a:r>
              <a:rPr lang="en-US" sz="5700" b="1" cap="all" dirty="0" err="1">
                <a:solidFill>
                  <a:prstClr val="black"/>
                </a:solidFill>
                <a:ea typeface="+mj-ea"/>
                <a:cs typeface="+mj-cs"/>
              </a:rPr>
              <a:t>misiune</a:t>
            </a:r>
            <a:r>
              <a:rPr lang="en-US" sz="5700" b="1" cap="all" dirty="0">
                <a:solidFill>
                  <a:prstClr val="black"/>
                </a:solidFill>
                <a:ea typeface="+mj-ea"/>
                <a:cs typeface="+mj-cs"/>
              </a:rPr>
              <a:t> de </a:t>
            </a:r>
            <a:r>
              <a:rPr lang="en-US" sz="5700" b="1" cap="all" dirty="0" err="1">
                <a:solidFill>
                  <a:prstClr val="black"/>
                </a:solidFill>
                <a:ea typeface="+mj-ea"/>
                <a:cs typeface="+mj-cs"/>
              </a:rPr>
              <a:t>compilare</a:t>
            </a:r>
            <a:r>
              <a:rPr lang="en-US" sz="5700" b="1" cap="all" dirty="0">
                <a:solidFill>
                  <a:prstClr val="black"/>
                </a:solidFill>
                <a:ea typeface="+mj-ea"/>
                <a:cs typeface="+mj-cs"/>
              </a:rPr>
              <a:t> </a:t>
            </a:r>
            <a:r>
              <a:rPr lang="en-US" sz="5700" b="1" cap="all" dirty="0" err="1">
                <a:solidFill>
                  <a:prstClr val="black"/>
                </a:solidFill>
                <a:ea typeface="+mj-ea"/>
                <a:cs typeface="+mj-cs"/>
              </a:rPr>
              <a:t>si</a:t>
            </a:r>
            <a:r>
              <a:rPr lang="en-US" sz="5700" b="1" cap="all" dirty="0">
                <a:solidFill>
                  <a:prstClr val="black"/>
                </a:solidFill>
                <a:ea typeface="+mj-ea"/>
                <a:cs typeface="+mj-cs"/>
              </a:rPr>
              <a:t> </a:t>
            </a:r>
            <a:r>
              <a:rPr lang="en-US" sz="5700" b="1" cap="all" dirty="0" err="1">
                <a:solidFill>
                  <a:prstClr val="black"/>
                </a:solidFill>
                <a:ea typeface="+mj-ea"/>
                <a:cs typeface="+mj-cs"/>
              </a:rPr>
              <a:t>una</a:t>
            </a:r>
            <a:r>
              <a:rPr lang="en-US" sz="5700" b="1" cap="all" dirty="0">
                <a:solidFill>
                  <a:prstClr val="black"/>
                </a:solidFill>
                <a:ea typeface="+mj-ea"/>
                <a:cs typeface="+mj-cs"/>
              </a:rPr>
              <a:t> </a:t>
            </a:r>
            <a:r>
              <a:rPr lang="en-US" sz="5700" b="1" cap="all" dirty="0" err="1">
                <a:solidFill>
                  <a:prstClr val="black"/>
                </a:solidFill>
                <a:ea typeface="+mj-ea"/>
                <a:cs typeface="+mj-cs"/>
              </a:rPr>
              <a:t>desfasurata</a:t>
            </a:r>
            <a:r>
              <a:rPr lang="en-US" sz="5700" b="1" cap="all" dirty="0">
                <a:solidFill>
                  <a:prstClr val="black"/>
                </a:solidFill>
                <a:ea typeface="+mj-ea"/>
                <a:cs typeface="+mj-cs"/>
              </a:rPr>
              <a:t> conform </a:t>
            </a:r>
            <a:r>
              <a:rPr lang="en-US" sz="5700" b="1" cap="all" dirty="0" err="1">
                <a:solidFill>
                  <a:prstClr val="black"/>
                </a:solidFill>
                <a:ea typeface="+mj-ea"/>
                <a:cs typeface="+mj-cs"/>
              </a:rPr>
              <a:t>Standardului</a:t>
            </a:r>
            <a:r>
              <a:rPr lang="en-US" sz="5700" b="1" cap="all" dirty="0">
                <a:solidFill>
                  <a:prstClr val="black"/>
                </a:solidFill>
                <a:ea typeface="+mj-ea"/>
                <a:cs typeface="+mj-cs"/>
              </a:rPr>
              <a:t> 22</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val="29665702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CC00-D2BE-4484-AFBA-AD436498A83C}"/>
              </a:ext>
            </a:extLst>
          </p:cNvPr>
          <p:cNvSpPr>
            <a:spLocks noGrp="1"/>
          </p:cNvSpPr>
          <p:nvPr>
            <p:ph type="title"/>
          </p:nvPr>
        </p:nvSpPr>
        <p:spPr>
          <a:xfrm>
            <a:off x="533400" y="1104900"/>
            <a:ext cx="17449800" cy="1143000"/>
          </a:xfrm>
        </p:spPr>
        <p:txBody>
          <a:bodyPr>
            <a:normAutofit/>
          </a:bodyPr>
          <a:lstStyle/>
          <a:p>
            <a:r>
              <a:rPr lang="en-US" sz="6000" b="1" dirty="0" err="1"/>
              <a:t>Sinteza</a:t>
            </a:r>
            <a:r>
              <a:rPr lang="en-US" sz="6000" b="1" dirty="0"/>
              <a:t> - </a:t>
            </a:r>
            <a:r>
              <a:rPr lang="en-US" sz="6000" b="1" dirty="0" err="1"/>
              <a:t>discutii</a:t>
            </a:r>
            <a:endParaRPr lang="ro-RO" sz="6000" b="1" dirty="0"/>
          </a:p>
        </p:txBody>
      </p:sp>
      <p:sp>
        <p:nvSpPr>
          <p:cNvPr id="3" name="Content Placeholder 2">
            <a:extLst>
              <a:ext uri="{FF2B5EF4-FFF2-40B4-BE49-F238E27FC236}">
                <a16:creationId xmlns:a16="http://schemas.microsoft.com/office/drawing/2014/main" id="{22412BE6-B824-4353-B962-7B16A507D8EE}"/>
              </a:ext>
            </a:extLst>
          </p:cNvPr>
          <p:cNvSpPr>
            <a:spLocks noGrp="1"/>
          </p:cNvSpPr>
          <p:nvPr>
            <p:ph idx="1"/>
          </p:nvPr>
        </p:nvSpPr>
        <p:spPr>
          <a:xfrm>
            <a:off x="457200" y="2400300"/>
            <a:ext cx="17449800" cy="6316385"/>
          </a:xfrm>
        </p:spPr>
        <p:txBody>
          <a:bodyPr>
            <a:normAutofit/>
          </a:bodyPr>
          <a:lstStyle/>
          <a:p>
            <a:r>
              <a:rPr lang="en-US" sz="5000" dirty="0" err="1"/>
              <a:t>Puncte</a:t>
            </a:r>
            <a:r>
              <a:rPr lang="en-US" sz="5000" dirty="0"/>
              <a:t> </a:t>
            </a:r>
            <a:r>
              <a:rPr lang="en-US" sz="5000" dirty="0" err="1"/>
              <a:t>comune</a:t>
            </a:r>
            <a:r>
              <a:rPr lang="en-US" sz="5000" dirty="0"/>
              <a:t>?</a:t>
            </a:r>
          </a:p>
          <a:p>
            <a:r>
              <a:rPr lang="en-US" sz="5000" dirty="0" err="1"/>
              <a:t>Puncte</a:t>
            </a:r>
            <a:r>
              <a:rPr lang="en-US" sz="5000" dirty="0"/>
              <a:t> </a:t>
            </a:r>
            <a:r>
              <a:rPr lang="en-US" sz="5000" dirty="0" err="1"/>
              <a:t>diferite</a:t>
            </a:r>
            <a:r>
              <a:rPr lang="en-US" sz="5000" dirty="0"/>
              <a:t>?</a:t>
            </a:r>
          </a:p>
          <a:p>
            <a:pPr>
              <a:buNone/>
            </a:pPr>
            <a:endParaRPr lang="en-US" sz="5000" dirty="0"/>
          </a:p>
          <a:p>
            <a:endParaRPr lang="en-US" sz="5000" dirty="0"/>
          </a:p>
          <a:p>
            <a:r>
              <a:rPr lang="en-US" sz="5000" dirty="0"/>
              <a:t>De </a:t>
            </a:r>
            <a:r>
              <a:rPr lang="en-US" sz="5000" dirty="0" err="1"/>
              <a:t>dezbatut</a:t>
            </a:r>
            <a:r>
              <a:rPr lang="en-US" sz="5000" dirty="0"/>
              <a:t>: care pare </a:t>
            </a:r>
            <a:r>
              <a:rPr lang="en-US" sz="5000" dirty="0" err="1"/>
              <a:t>mai</a:t>
            </a:r>
            <a:r>
              <a:rPr lang="en-US" sz="5000" dirty="0"/>
              <a:t> </a:t>
            </a:r>
            <a:r>
              <a:rPr lang="en-US" sz="5000" dirty="0" err="1"/>
              <a:t>tentanta</a:t>
            </a:r>
            <a:r>
              <a:rPr lang="en-US" sz="5000" dirty="0"/>
              <a:t> </a:t>
            </a:r>
            <a:r>
              <a:rPr lang="en-US" sz="5000" dirty="0" err="1"/>
              <a:t>pentru</a:t>
            </a:r>
            <a:r>
              <a:rPr lang="en-US" sz="5000" dirty="0"/>
              <a:t> un expert </a:t>
            </a:r>
            <a:r>
              <a:rPr lang="en-US" sz="5000" dirty="0" err="1"/>
              <a:t>contabil</a:t>
            </a:r>
            <a:r>
              <a:rPr lang="en-US" sz="5000" dirty="0"/>
              <a:t>?</a:t>
            </a:r>
            <a:endParaRPr lang="ro-RO" sz="5000" dirty="0"/>
          </a:p>
        </p:txBody>
      </p:sp>
    </p:spTree>
    <p:extLst>
      <p:ext uri="{BB962C8B-B14F-4D97-AF65-F5344CB8AC3E}">
        <p14:creationId xmlns:p14="http://schemas.microsoft.com/office/powerpoint/2010/main" val="2028532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C769DB-3054-4167-9A9D-FDE44C07F3D7}"/>
              </a:ext>
            </a:extLst>
          </p:cNvPr>
          <p:cNvPicPr>
            <a:picLocks noChangeAspect="1"/>
          </p:cNvPicPr>
          <p:nvPr/>
        </p:nvPicPr>
        <p:blipFill rotWithShape="1">
          <a:blip r:embed="rId2" cstate="print"/>
          <a:srcRect t="529" r="1" b="18618"/>
          <a:stretch/>
        </p:blipFill>
        <p:spPr>
          <a:xfrm>
            <a:off x="9922677" y="2536365"/>
            <a:ext cx="7010658" cy="6465857"/>
          </a:xfrm>
          <a:prstGeom prst="rect">
            <a:avLst/>
          </a:prstGeom>
        </p:spPr>
      </p:pic>
      <p:sp>
        <p:nvSpPr>
          <p:cNvPr id="2" name="Title 1">
            <a:extLst>
              <a:ext uri="{FF2B5EF4-FFF2-40B4-BE49-F238E27FC236}">
                <a16:creationId xmlns:a16="http://schemas.microsoft.com/office/drawing/2014/main" id="{61B50B22-8DAA-46A8-BB8D-9D41128ABD18}"/>
              </a:ext>
            </a:extLst>
          </p:cNvPr>
          <p:cNvSpPr>
            <a:spLocks noGrp="1"/>
          </p:cNvSpPr>
          <p:nvPr>
            <p:ph type="title"/>
          </p:nvPr>
        </p:nvSpPr>
        <p:spPr>
          <a:xfrm>
            <a:off x="1524000" y="274638"/>
            <a:ext cx="16383000" cy="1143000"/>
          </a:xfrm>
        </p:spPr>
        <p:txBody>
          <a:bodyPr vert="horz" wrap="square" lIns="122462" tIns="61232" rIns="122462" bIns="61232" numCol="1" rtlCol="0" anchor="b" anchorCtr="0" compatLnSpc="1">
            <a:prstTxWarp prst="textNoShape">
              <a:avLst/>
            </a:prstTxWarp>
            <a:normAutofit/>
          </a:bodyPr>
          <a:lstStyle/>
          <a:p>
            <a:pPr algn="l"/>
            <a:r>
              <a:rPr lang="en-US" b="1" cap="all" spc="268" dirty="0" err="1">
                <a:solidFill>
                  <a:schemeClr val="tx1">
                    <a:lumMod val="95000"/>
                    <a:lumOff val="5000"/>
                  </a:schemeClr>
                </a:solidFill>
              </a:rPr>
              <a:t>Exemplu</a:t>
            </a:r>
            <a:endParaRPr lang="en-US" b="1" cap="all" spc="268"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5A36E2CF-35F0-4EC1-9635-DFC1FA8EF1EC}"/>
              </a:ext>
            </a:extLst>
          </p:cNvPr>
          <p:cNvSpPr>
            <a:spLocks noGrp="1"/>
          </p:cNvSpPr>
          <p:nvPr>
            <p:ph idx="1"/>
          </p:nvPr>
        </p:nvSpPr>
        <p:spPr>
          <a:xfrm>
            <a:off x="457200" y="1600200"/>
            <a:ext cx="8915400" cy="7116485"/>
          </a:xfrm>
        </p:spPr>
        <p:txBody>
          <a:bodyPr vert="horz" wrap="square" lIns="122462" tIns="61232" rIns="122462" bIns="61232" numCol="1" rtlCol="0" anchor="t" anchorCtr="0" compatLnSpc="1">
            <a:prstTxWarp prst="textNoShape">
              <a:avLst/>
            </a:prstTxWarp>
            <a:normAutofit/>
          </a:bodyPr>
          <a:lstStyle/>
          <a:p>
            <a:pPr marL="0" indent="0">
              <a:spcBef>
                <a:spcPts val="0"/>
              </a:spcBef>
              <a:buNone/>
            </a:pPr>
            <a:r>
              <a:rPr lang="en-US" dirty="0">
                <a:solidFill>
                  <a:schemeClr val="tx1">
                    <a:lumMod val="95000"/>
                    <a:lumOff val="5000"/>
                  </a:schemeClr>
                </a:solidFill>
              </a:rPr>
              <a:t>Click </a:t>
            </a:r>
            <a:r>
              <a:rPr lang="en-US" dirty="0" err="1">
                <a:solidFill>
                  <a:schemeClr val="tx1">
                    <a:lumMod val="95000"/>
                    <a:lumOff val="5000"/>
                  </a:schemeClr>
                </a:solidFill>
                <a:hlinkClick r:id="rId3" action="ppaction://hlinkfile"/>
              </a:rPr>
              <a:t>aici</a:t>
            </a:r>
            <a:endParaRPr lang="en-US" dirty="0">
              <a:solidFill>
                <a:schemeClr val="tx1">
                  <a:lumMod val="95000"/>
                  <a:lumOff val="5000"/>
                </a:schemeClr>
              </a:solidFill>
            </a:endParaRPr>
          </a:p>
          <a:p>
            <a:pPr marL="0" indent="0">
              <a:spcBef>
                <a:spcPts val="0"/>
              </a:spcBef>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31378992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DAD7-68F6-46BB-D207-D15D7AA0E7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2BF0FF-17FC-6C19-F2F9-6BE3741ABCED}"/>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id="{E9E241DB-0352-1CCE-5759-797F80558B36}"/>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5EBCE35C-5A9C-0DC4-4562-9B870FC07FD8}"/>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6F10C829-CAEB-C9B3-2175-AC05C46BBDF8}"/>
              </a:ext>
            </a:extLst>
          </p:cNvPr>
          <p:cNvSpPr txBox="1"/>
          <p:nvPr/>
        </p:nvSpPr>
        <p:spPr>
          <a:xfrm>
            <a:off x="685800" y="2324100"/>
            <a:ext cx="10198751" cy="4809650"/>
          </a:xfrm>
          <a:prstGeom prst="rect">
            <a:avLst/>
          </a:prstGeom>
        </p:spPr>
        <p:txBody>
          <a:bodyPr lIns="0" tIns="0" rIns="0" bIns="0" rtlCol="0" anchor="t">
            <a:spAutoFit/>
          </a:bodyPr>
          <a:lstStyle/>
          <a:p>
            <a:pPr>
              <a:lnSpc>
                <a:spcPts val="9637"/>
              </a:lnSpc>
            </a:pPr>
            <a:r>
              <a:rPr lang="en-US" sz="5700" b="1" cap="all" dirty="0" err="1">
                <a:solidFill>
                  <a:prstClr val="black"/>
                </a:solidFill>
                <a:ea typeface="+mj-ea"/>
                <a:cs typeface="+mj-cs"/>
              </a:rPr>
              <a:t>Misiuni</a:t>
            </a:r>
            <a:r>
              <a:rPr lang="en-US" sz="5700" b="1" cap="all" dirty="0">
                <a:solidFill>
                  <a:prstClr val="black"/>
                </a:solidFill>
                <a:ea typeface="+mj-ea"/>
                <a:cs typeface="+mj-cs"/>
              </a:rPr>
              <a:t> de </a:t>
            </a:r>
            <a:r>
              <a:rPr lang="en-US" sz="5700" b="1" cap="all" dirty="0" err="1">
                <a:solidFill>
                  <a:prstClr val="black"/>
                </a:solidFill>
                <a:ea typeface="+mj-ea"/>
                <a:cs typeface="+mj-cs"/>
              </a:rPr>
              <a:t>revizuire</a:t>
            </a:r>
            <a:r>
              <a:rPr lang="en-US" sz="5700" b="1" cap="all" dirty="0">
                <a:solidFill>
                  <a:prstClr val="black"/>
                </a:solidFill>
                <a:ea typeface="+mj-ea"/>
                <a:cs typeface="+mj-cs"/>
              </a:rPr>
              <a:t> a </a:t>
            </a:r>
            <a:r>
              <a:rPr lang="ro-RO" sz="5700" b="1" cap="all" dirty="0">
                <a:solidFill>
                  <a:prstClr val="black"/>
                </a:solidFill>
                <a:ea typeface="+mj-ea"/>
                <a:cs typeface="+mj-cs"/>
              </a:rPr>
              <a:t>situaţiilor financiare istorice</a:t>
            </a:r>
            <a:br>
              <a:rPr lang="en-US" sz="5700" b="1" cap="all" dirty="0">
                <a:solidFill>
                  <a:prstClr val="black"/>
                </a:solidFill>
                <a:ea typeface="+mj-ea"/>
                <a:cs typeface="+mj-cs"/>
              </a:rPr>
            </a:br>
            <a:r>
              <a:rPr lang="ro-RO" sz="5700" b="1" cap="all" dirty="0">
                <a:solidFill>
                  <a:prstClr val="black"/>
                </a:solidFill>
                <a:ea typeface="+mj-ea"/>
                <a:cs typeface="+mj-cs"/>
              </a:rPr>
              <a:t>ISRE 2400</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val="29665702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C479-5AAD-423F-A505-0C960049DB0F}"/>
              </a:ext>
            </a:extLst>
          </p:cNvPr>
          <p:cNvSpPr>
            <a:spLocks noGrp="1"/>
          </p:cNvSpPr>
          <p:nvPr>
            <p:ph type="title"/>
          </p:nvPr>
        </p:nvSpPr>
        <p:spPr/>
        <p:txBody>
          <a:bodyPr>
            <a:normAutofit/>
          </a:bodyPr>
          <a:lstStyle/>
          <a:p>
            <a:r>
              <a:rPr lang="en-US" b="1" dirty="0"/>
              <a:t>Ce sunt </a:t>
            </a:r>
            <a:r>
              <a:rPr lang="en-US" b="1" dirty="0" err="1"/>
              <a:t>misiunile</a:t>
            </a:r>
            <a:r>
              <a:rPr lang="en-US" b="1" dirty="0"/>
              <a:t> de </a:t>
            </a:r>
            <a:r>
              <a:rPr lang="en-US" b="1" dirty="0" err="1"/>
              <a:t>revizuire</a:t>
            </a:r>
            <a:r>
              <a:rPr lang="en-US" b="1" dirty="0"/>
              <a:t> a </a:t>
            </a:r>
            <a:r>
              <a:rPr lang="ro-RO" b="1" dirty="0" err="1"/>
              <a:t>situaţiilor</a:t>
            </a:r>
            <a:r>
              <a:rPr lang="ro-RO" b="1" dirty="0"/>
              <a:t> financiare istorice</a:t>
            </a:r>
            <a:r>
              <a:rPr lang="en-US" b="1" dirty="0"/>
              <a:t>?</a:t>
            </a:r>
            <a:endParaRPr lang="en-GB" b="1" dirty="0"/>
          </a:p>
        </p:txBody>
      </p:sp>
      <p:sp>
        <p:nvSpPr>
          <p:cNvPr id="3" name="Content Placeholder 2">
            <a:extLst>
              <a:ext uri="{FF2B5EF4-FFF2-40B4-BE49-F238E27FC236}">
                <a16:creationId xmlns:a16="http://schemas.microsoft.com/office/drawing/2014/main" id="{C6580A4E-6494-47E7-AAF7-82105BFA3CC4}"/>
              </a:ext>
            </a:extLst>
          </p:cNvPr>
          <p:cNvSpPr>
            <a:spLocks noGrp="1"/>
          </p:cNvSpPr>
          <p:nvPr>
            <p:ph idx="1"/>
          </p:nvPr>
        </p:nvSpPr>
        <p:spPr/>
        <p:txBody>
          <a:bodyPr>
            <a:normAutofit fontScale="92500" lnSpcReduction="10000"/>
          </a:bodyPr>
          <a:lstStyle/>
          <a:p>
            <a:r>
              <a:rPr lang="en-US" sz="5000" dirty="0"/>
              <a:t>Sunt </a:t>
            </a:r>
            <a:r>
              <a:rPr lang="ro-RO" sz="5000" dirty="0" err="1"/>
              <a:t>misiun</a:t>
            </a:r>
            <a:r>
              <a:rPr lang="en-US" sz="5000" dirty="0" err="1"/>
              <a:t>i</a:t>
            </a:r>
            <a:r>
              <a:rPr lang="ro-RO" sz="5000" dirty="0"/>
              <a:t> de asigurare </a:t>
            </a:r>
            <a:r>
              <a:rPr lang="ro-RO" sz="5000" b="1" dirty="0"/>
              <a:t>limitată</a:t>
            </a:r>
            <a:r>
              <a:rPr lang="ro-RO" sz="5000" dirty="0"/>
              <a:t> </a:t>
            </a:r>
            <a:r>
              <a:rPr lang="en-US" sz="5000" dirty="0" err="1"/>
              <a:t>ce</a:t>
            </a:r>
            <a:r>
              <a:rPr lang="ro-RO" sz="5000" dirty="0"/>
              <a:t> permit </a:t>
            </a:r>
            <a:r>
              <a:rPr lang="en-US" sz="5000" dirty="0" err="1"/>
              <a:t>auditorului</a:t>
            </a:r>
            <a:r>
              <a:rPr lang="en-US" sz="5000" dirty="0"/>
              <a:t> </a:t>
            </a:r>
            <a:r>
              <a:rPr lang="ro-RO" sz="5000" dirty="0"/>
              <a:t>să exprime </a:t>
            </a:r>
            <a:r>
              <a:rPr lang="ro-RO" sz="5000" b="1" dirty="0"/>
              <a:t>o concluzie </a:t>
            </a:r>
            <a:r>
              <a:rPr lang="ro-RO" sz="5000" dirty="0"/>
              <a:t>menită să întărească gradul de încredere al utilizatorilor </a:t>
            </a:r>
            <a:r>
              <a:rPr lang="ro-RO" sz="5000" dirty="0" err="1"/>
              <a:t>vizaţi</a:t>
            </a:r>
            <a:r>
              <a:rPr lang="ro-RO" sz="5000" dirty="0"/>
              <a:t> cu privire la întocmirea </a:t>
            </a:r>
            <a:r>
              <a:rPr lang="ro-RO" sz="5000" dirty="0" err="1"/>
              <a:t>situaţiilor</a:t>
            </a:r>
            <a:r>
              <a:rPr lang="ro-RO" sz="5000" dirty="0"/>
              <a:t> financiare ale unei </a:t>
            </a:r>
            <a:r>
              <a:rPr lang="ro-RO" sz="5000" dirty="0" err="1"/>
              <a:t>entităţi</a:t>
            </a:r>
            <a:r>
              <a:rPr lang="ro-RO" sz="5000" dirty="0"/>
              <a:t>, în conformitate cu un cadru de raportare financiară identificabil si aplicabil. </a:t>
            </a:r>
            <a:endParaRPr lang="en-US" sz="5000" dirty="0"/>
          </a:p>
          <a:p>
            <a:r>
              <a:rPr lang="ro-RO" sz="5000" b="1" dirty="0"/>
              <a:t>Raportul </a:t>
            </a:r>
            <a:r>
              <a:rPr lang="ro-RO" sz="5000" dirty="0"/>
              <a:t>prezinta concluzia profesionistului</a:t>
            </a:r>
            <a:r>
              <a:rPr lang="en-US" sz="5000" dirty="0"/>
              <a:t>, </a:t>
            </a:r>
            <a:r>
              <a:rPr lang="ro-RO" sz="5000" dirty="0"/>
              <a:t>oferă o </a:t>
            </a:r>
            <a:r>
              <a:rPr lang="ro-RO" sz="5000" b="1" dirty="0">
                <a:solidFill>
                  <a:srgbClr val="FF0000"/>
                </a:solidFill>
              </a:rPr>
              <a:t>asigurare limitată</a:t>
            </a:r>
            <a:r>
              <a:rPr lang="en-US" sz="5000" b="1" dirty="0">
                <a:solidFill>
                  <a:srgbClr val="FF0000"/>
                </a:solidFill>
              </a:rPr>
              <a:t> </a:t>
            </a:r>
            <a:r>
              <a:rPr lang="en-US" sz="5000" dirty="0" err="1"/>
              <a:t>si</a:t>
            </a:r>
            <a:r>
              <a:rPr lang="ro-RO" sz="5000" dirty="0"/>
              <a:t> include o descriere a naturii unei misiuni de revizuire, pentru a furniza cititorilor contextul raportului care să permită </a:t>
            </a:r>
            <a:r>
              <a:rPr lang="ro-RO" sz="5000" dirty="0" err="1"/>
              <a:t>înţelegerea</a:t>
            </a:r>
            <a:r>
              <a:rPr lang="ro-RO" sz="5000" dirty="0"/>
              <a:t> concluziei.</a:t>
            </a:r>
            <a:endParaRPr lang="en-US" sz="5000" dirty="0"/>
          </a:p>
          <a:p>
            <a:r>
              <a:rPr lang="en-US" sz="5000" dirty="0" err="1"/>
              <a:t>Standarde</a:t>
            </a:r>
            <a:r>
              <a:rPr lang="en-US" sz="5000" dirty="0"/>
              <a:t> -  ISRE</a:t>
            </a:r>
            <a:endParaRPr lang="en-GB" sz="5000" dirty="0"/>
          </a:p>
        </p:txBody>
      </p:sp>
    </p:spTree>
    <p:extLst>
      <p:ext uri="{BB962C8B-B14F-4D97-AF65-F5344CB8AC3E}">
        <p14:creationId xmlns:p14="http://schemas.microsoft.com/office/powerpoint/2010/main" val="20139597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858985" y="1569621"/>
            <a:ext cx="15683346" cy="6642831"/>
          </a:xfrm>
          <a:prstGeom prst="rect">
            <a:avLst/>
          </a:prstGeom>
        </p:spPr>
      </p:pic>
      <p:sp>
        <p:nvSpPr>
          <p:cNvPr id="4" name="TextBox 3"/>
          <p:cNvSpPr txBox="1"/>
          <p:nvPr/>
        </p:nvSpPr>
        <p:spPr>
          <a:xfrm>
            <a:off x="5098477" y="8274003"/>
            <a:ext cx="8007926" cy="441877"/>
          </a:xfrm>
          <a:prstGeom prst="rect">
            <a:avLst/>
          </a:prstGeom>
          <a:noFill/>
        </p:spPr>
        <p:txBody>
          <a:bodyPr wrap="square" lIns="163283" tIns="81642" rIns="163283" bIns="81642" rtlCol="0">
            <a:spAutoFit/>
          </a:bodyPr>
          <a:lstStyle/>
          <a:p>
            <a:r>
              <a:rPr lang="en-US" i="1" dirty="0"/>
              <a:t>IFAC, </a:t>
            </a:r>
            <a:r>
              <a:rPr lang="ro-RO" i="1" dirty="0"/>
              <a:t>Ghid privind misiunile de compilare </a:t>
            </a:r>
          </a:p>
        </p:txBody>
      </p:sp>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74018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F57C-EE0C-46EA-8976-40B855BA0125}"/>
              </a:ext>
            </a:extLst>
          </p:cNvPr>
          <p:cNvSpPr>
            <a:spLocks noGrp="1"/>
          </p:cNvSpPr>
          <p:nvPr>
            <p:ph type="title"/>
          </p:nvPr>
        </p:nvSpPr>
        <p:spPr/>
        <p:txBody>
          <a:bodyPr/>
          <a:lstStyle/>
          <a:p>
            <a:r>
              <a:rPr lang="en-US" b="1" dirty="0" err="1"/>
              <a:t>Codul</a:t>
            </a:r>
            <a:r>
              <a:rPr lang="en-US" b="1" dirty="0"/>
              <a:t> etic </a:t>
            </a:r>
            <a:r>
              <a:rPr lang="en-US" b="1" dirty="0" err="1"/>
              <a:t>si</a:t>
            </a:r>
            <a:r>
              <a:rPr lang="en-US" b="1" dirty="0"/>
              <a:t> </a:t>
            </a:r>
            <a:r>
              <a:rPr lang="en-US" b="1" dirty="0" err="1"/>
              <a:t>independenta</a:t>
            </a:r>
            <a:endParaRPr lang="en-GB" b="1" dirty="0"/>
          </a:p>
        </p:txBody>
      </p:sp>
      <p:sp>
        <p:nvSpPr>
          <p:cNvPr id="3" name="Content Placeholder 2">
            <a:extLst>
              <a:ext uri="{FF2B5EF4-FFF2-40B4-BE49-F238E27FC236}">
                <a16:creationId xmlns:a16="http://schemas.microsoft.com/office/drawing/2014/main" id="{6E9AE86A-E743-4C6E-958A-87FB62CF0251}"/>
              </a:ext>
            </a:extLst>
          </p:cNvPr>
          <p:cNvSpPr>
            <a:spLocks noGrp="1"/>
          </p:cNvSpPr>
          <p:nvPr>
            <p:ph idx="1"/>
          </p:nvPr>
        </p:nvSpPr>
        <p:spPr/>
        <p:txBody>
          <a:bodyPr>
            <a:normAutofit/>
          </a:bodyPr>
          <a:lstStyle/>
          <a:p>
            <a:pPr algn="just"/>
            <a:r>
              <a:rPr lang="ro-RO" sz="4300" dirty="0"/>
              <a:t>Practicianul trebuie să se conformeze </a:t>
            </a:r>
            <a:r>
              <a:rPr lang="ro-RO" sz="4300" i="1" dirty="0"/>
              <a:t>Codului Etic </a:t>
            </a:r>
            <a:r>
              <a:rPr lang="ro-RO" sz="4300" dirty="0"/>
              <a:t>IESBA.</a:t>
            </a:r>
          </a:p>
          <a:p>
            <a:pPr algn="just"/>
            <a:endParaRPr lang="en-US" sz="4300" dirty="0"/>
          </a:p>
          <a:p>
            <a:pPr algn="just"/>
            <a:r>
              <a:rPr lang="ro-RO" sz="4300" b="1" dirty="0"/>
              <a:t>Independenţa nu constituie o cerinţă </a:t>
            </a:r>
            <a:r>
              <a:rPr lang="ro-RO" sz="4300" dirty="0"/>
              <a:t>pentru misiunile de compilare; cu toate acestea, termenii sau obiectivele unei misiuni sau ale unor standarde naţionale îi pot solicita pacticianului să se conformeze cerinţelor de independenţă din Codul IESBA.</a:t>
            </a:r>
            <a:endParaRPr lang="en-GB" sz="4300" dirty="0"/>
          </a:p>
          <a:p>
            <a:pPr algn="just"/>
            <a:endParaRPr lang="en-GB" sz="4300" dirty="0"/>
          </a:p>
        </p:txBody>
      </p:sp>
      <p:pic>
        <p:nvPicPr>
          <p:cNvPr id="6" name="Picture 5"/>
          <p:cNvPicPr>
            <a:picLocks noChangeAspect="1"/>
          </p:cNvPicPr>
          <p:nvPr/>
        </p:nvPicPr>
        <p:blipFill>
          <a:blip r:embed="rId2" cstate="print"/>
          <a:stretch>
            <a:fillRect/>
          </a:stretch>
        </p:blipFill>
        <p:spPr>
          <a:xfrm>
            <a:off x="12954000" y="6286500"/>
            <a:ext cx="4271962" cy="1800225"/>
          </a:xfrm>
          <a:prstGeom prst="rect">
            <a:avLst/>
          </a:prstGeom>
        </p:spPr>
      </p:pic>
    </p:spTree>
    <p:extLst>
      <p:ext uri="{BB962C8B-B14F-4D97-AF65-F5344CB8AC3E}">
        <p14:creationId xmlns:p14="http://schemas.microsoft.com/office/powerpoint/2010/main" val="1249842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7E89-2327-49D2-B68A-8934ADD45042}"/>
              </a:ext>
            </a:extLst>
          </p:cNvPr>
          <p:cNvSpPr>
            <a:spLocks noGrp="1"/>
          </p:cNvSpPr>
          <p:nvPr>
            <p:ph type="title"/>
          </p:nvPr>
        </p:nvSpPr>
        <p:spPr/>
        <p:txBody>
          <a:bodyPr>
            <a:noAutofit/>
          </a:bodyPr>
          <a:lstStyle/>
          <a:p>
            <a:r>
              <a:rPr lang="ro-RO" sz="5200" b="1" dirty="0"/>
              <a:t>Obiectivele </a:t>
            </a:r>
            <a:r>
              <a:rPr lang="ro-RO" sz="5200" b="1" dirty="0" err="1"/>
              <a:t>urmarite</a:t>
            </a:r>
            <a:r>
              <a:rPr lang="ro-RO" sz="5200" b="1" dirty="0"/>
              <a:t> in cadrul unei </a:t>
            </a:r>
            <a:r>
              <a:rPr lang="en-US" sz="5200" b="1" dirty="0" err="1"/>
              <a:t>misiuni</a:t>
            </a:r>
            <a:r>
              <a:rPr lang="en-US" sz="5200" b="1" dirty="0"/>
              <a:t> de </a:t>
            </a:r>
            <a:r>
              <a:rPr lang="ro-RO" sz="5200" b="1" dirty="0" err="1"/>
              <a:t>revizuir</a:t>
            </a:r>
            <a:r>
              <a:rPr lang="en-US" sz="5200" b="1" dirty="0"/>
              <a:t>e</a:t>
            </a:r>
            <a:r>
              <a:rPr lang="ro-RO" sz="5200" b="1" dirty="0"/>
              <a:t> a </a:t>
            </a:r>
            <a:r>
              <a:rPr lang="ro-RO" sz="5200" b="1" dirty="0" err="1"/>
              <a:t>situaţiilor</a:t>
            </a:r>
            <a:r>
              <a:rPr lang="ro-RO" sz="5200" b="1" dirty="0"/>
              <a:t> financiare</a:t>
            </a:r>
            <a:endParaRPr lang="en-GB" sz="5200" b="1" dirty="0"/>
          </a:p>
        </p:txBody>
      </p:sp>
      <p:graphicFrame>
        <p:nvGraphicFramePr>
          <p:cNvPr id="5" name="Content Placeholder 4">
            <a:extLst>
              <a:ext uri="{FF2B5EF4-FFF2-40B4-BE49-F238E27FC236}">
                <a16:creationId xmlns:a16="http://schemas.microsoft.com/office/drawing/2014/main" id="{C43C5455-AF2E-4BDB-B911-D21C4D2A311B}"/>
              </a:ext>
            </a:extLst>
          </p:cNvPr>
          <p:cNvGraphicFramePr>
            <a:graphicFrameLocks noGrp="1"/>
          </p:cNvGraphicFramePr>
          <p:nvPr>
            <p:ph idx="1"/>
            <p:extLst>
              <p:ext uri="{D42A27DB-BD31-4B8C-83A1-F6EECF244321}">
                <p14:modId xmlns:p14="http://schemas.microsoft.com/office/powerpoint/2010/main" val="814769673"/>
              </p:ext>
            </p:extLst>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6597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088E-986C-4C1A-837F-08E80402DA88}"/>
              </a:ext>
            </a:extLst>
          </p:cNvPr>
          <p:cNvSpPr>
            <a:spLocks noGrp="1"/>
          </p:cNvSpPr>
          <p:nvPr>
            <p:ph type="title"/>
          </p:nvPr>
        </p:nvSpPr>
        <p:spPr/>
        <p:txBody>
          <a:bodyPr/>
          <a:lstStyle/>
          <a:p>
            <a:r>
              <a:rPr lang="en-US" b="1" dirty="0"/>
              <a:t>C</a:t>
            </a:r>
            <a:r>
              <a:rPr lang="ro-RO" b="1" dirty="0" err="1"/>
              <a:t>erintele</a:t>
            </a:r>
            <a:r>
              <a:rPr lang="ro-RO" b="1" dirty="0"/>
              <a:t> din Codul Etic</a:t>
            </a:r>
            <a:endParaRPr lang="en-GB" b="1" dirty="0"/>
          </a:p>
        </p:txBody>
      </p:sp>
      <p:graphicFrame>
        <p:nvGraphicFramePr>
          <p:cNvPr id="5" name="Content Placeholder 4">
            <a:extLst>
              <a:ext uri="{FF2B5EF4-FFF2-40B4-BE49-F238E27FC236}">
                <a16:creationId xmlns:a16="http://schemas.microsoft.com/office/drawing/2014/main" id="{8DF00621-0B8A-45DA-AE66-DE10EC4EE91B}"/>
              </a:ext>
            </a:extLst>
          </p:cNvPr>
          <p:cNvGraphicFramePr>
            <a:graphicFrameLocks noGrp="1"/>
          </p:cNvGraphicFramePr>
          <p:nvPr>
            <p:ph idx="1"/>
            <p:extLst>
              <p:ext uri="{D42A27DB-BD31-4B8C-83A1-F6EECF244321}">
                <p14:modId xmlns:p14="http://schemas.microsoft.com/office/powerpoint/2010/main" val="1620058353"/>
              </p:ext>
            </p:extLst>
          </p:nvPr>
        </p:nvGraphicFramePr>
        <p:xfrm>
          <a:off x="914400" y="2377440"/>
          <a:ext cx="16459200" cy="676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7190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45C3-8AF6-4E55-BCB4-421C34B087B0}"/>
              </a:ext>
            </a:extLst>
          </p:cNvPr>
          <p:cNvSpPr>
            <a:spLocks noGrp="1"/>
          </p:cNvSpPr>
          <p:nvPr>
            <p:ph type="title"/>
          </p:nvPr>
        </p:nvSpPr>
        <p:spPr/>
        <p:txBody>
          <a:bodyPr/>
          <a:lstStyle/>
          <a:p>
            <a:r>
              <a:rPr lang="ro-RO" b="1" dirty="0"/>
              <a:t>Scepticismul profesional</a:t>
            </a:r>
            <a:endParaRPr lang="en-GB" dirty="0"/>
          </a:p>
        </p:txBody>
      </p:sp>
      <p:sp>
        <p:nvSpPr>
          <p:cNvPr id="3" name="Content Placeholder 2">
            <a:extLst>
              <a:ext uri="{FF2B5EF4-FFF2-40B4-BE49-F238E27FC236}">
                <a16:creationId xmlns:a16="http://schemas.microsoft.com/office/drawing/2014/main" id="{889A4661-3725-406F-B153-A9BC617CFE1C}"/>
              </a:ext>
            </a:extLst>
          </p:cNvPr>
          <p:cNvSpPr>
            <a:spLocks noGrp="1"/>
          </p:cNvSpPr>
          <p:nvPr>
            <p:ph idx="1"/>
          </p:nvPr>
        </p:nvSpPr>
        <p:spPr/>
        <p:txBody>
          <a:bodyPr>
            <a:normAutofit/>
          </a:bodyPr>
          <a:lstStyle/>
          <a:p>
            <a:r>
              <a:rPr lang="ro-RO" sz="4300" b="1" dirty="0"/>
              <a:t>Scepticismul profesional</a:t>
            </a:r>
            <a:r>
              <a:rPr lang="ro-RO" sz="4300" dirty="0"/>
              <a:t> este necesar în evaluarea critică a probelor în cadrul unei revizuiri. </a:t>
            </a:r>
            <a:endParaRPr lang="en-US" sz="4300" dirty="0"/>
          </a:p>
          <a:p>
            <a:r>
              <a:rPr lang="en-US" sz="4300" dirty="0"/>
              <a:t>I</a:t>
            </a:r>
            <a:r>
              <a:rPr lang="ro-RO" sz="4300" dirty="0" err="1"/>
              <a:t>nclude</a:t>
            </a:r>
            <a:r>
              <a:rPr lang="en-US" sz="4300" dirty="0"/>
              <a:t>:</a:t>
            </a:r>
          </a:p>
          <a:p>
            <a:pPr lvl="1">
              <a:buFontTx/>
              <a:buChar char="-"/>
            </a:pPr>
            <a:r>
              <a:rPr lang="ro-RO" sz="3600" dirty="0"/>
              <a:t>chestionarea </a:t>
            </a:r>
            <a:r>
              <a:rPr lang="ro-RO" sz="3600" dirty="0" err="1"/>
              <a:t>inconsecvenţelor</a:t>
            </a:r>
            <a:r>
              <a:rPr lang="ro-RO" sz="3600" dirty="0"/>
              <a:t> </a:t>
            </a:r>
            <a:r>
              <a:rPr lang="ro-RO" sz="3600" dirty="0" err="1"/>
              <a:t>şi</a:t>
            </a:r>
            <a:r>
              <a:rPr lang="ro-RO" sz="3600" dirty="0"/>
              <a:t> investigarea probelor contradictorii,</a:t>
            </a:r>
            <a:endParaRPr lang="en-US" sz="3600" dirty="0"/>
          </a:p>
          <a:p>
            <a:pPr lvl="1">
              <a:buFontTx/>
              <a:buChar char="-"/>
            </a:pPr>
            <a:r>
              <a:rPr lang="ro-RO" sz="3600" dirty="0"/>
              <a:t>chestionarea </a:t>
            </a:r>
            <a:r>
              <a:rPr lang="ro-RO" sz="3600" dirty="0" err="1"/>
              <a:t>credibilităţii</a:t>
            </a:r>
            <a:r>
              <a:rPr lang="ro-RO" sz="3600" dirty="0"/>
              <a:t> răspunsurilor la intervievări </a:t>
            </a:r>
            <a:r>
              <a:rPr lang="ro-RO" sz="3600" dirty="0" err="1"/>
              <a:t>şi</a:t>
            </a:r>
            <a:r>
              <a:rPr lang="ro-RO" sz="3600" dirty="0"/>
              <a:t> a altor </a:t>
            </a:r>
            <a:r>
              <a:rPr lang="ro-RO" sz="3600" dirty="0" err="1"/>
              <a:t>informaţii</a:t>
            </a:r>
            <a:r>
              <a:rPr lang="ro-RO" sz="3600" dirty="0"/>
              <a:t> </a:t>
            </a:r>
            <a:r>
              <a:rPr lang="ro-RO" sz="3600" dirty="0" err="1"/>
              <a:t>obţinute</a:t>
            </a:r>
            <a:r>
              <a:rPr lang="ro-RO" sz="3600" dirty="0"/>
              <a:t> de la conducere </a:t>
            </a:r>
            <a:r>
              <a:rPr lang="ro-RO" sz="3600" dirty="0" err="1"/>
              <a:t>şi</a:t>
            </a:r>
            <a:r>
              <a:rPr lang="ro-RO" sz="3600" dirty="0"/>
              <a:t> persoanele responsabile cu </a:t>
            </a:r>
            <a:r>
              <a:rPr lang="ro-RO" sz="3600" dirty="0" err="1"/>
              <a:t>guvernanţa</a:t>
            </a:r>
            <a:r>
              <a:rPr lang="en-US" sz="3600" dirty="0"/>
              <a:t> </a:t>
            </a:r>
          </a:p>
          <a:p>
            <a:pPr lvl="1">
              <a:buFontTx/>
              <a:buChar char="-"/>
            </a:pPr>
            <a:r>
              <a:rPr lang="ro-RO" sz="3600" dirty="0"/>
              <a:t>examinarea </a:t>
            </a:r>
            <a:r>
              <a:rPr lang="ro-RO" sz="3600" dirty="0" err="1"/>
              <a:t>suficienţei</a:t>
            </a:r>
            <a:r>
              <a:rPr lang="ro-RO" sz="3600" dirty="0"/>
              <a:t> </a:t>
            </a:r>
            <a:r>
              <a:rPr lang="ro-RO" sz="3600" dirty="0" err="1"/>
              <a:t>şi</a:t>
            </a:r>
            <a:r>
              <a:rPr lang="ro-RO" sz="3600" dirty="0"/>
              <a:t> a gradului de adecvare a probelor, din perspectiva </a:t>
            </a:r>
            <a:r>
              <a:rPr lang="ro-RO" sz="3600" dirty="0" err="1"/>
              <a:t>circumstanţelor</a:t>
            </a:r>
            <a:r>
              <a:rPr lang="ro-RO" sz="3600" dirty="0"/>
              <a:t> misiunii. </a:t>
            </a:r>
            <a:endParaRPr lang="en-US" sz="3600" dirty="0"/>
          </a:p>
          <a:p>
            <a:pPr>
              <a:buFontTx/>
              <a:buChar char="-"/>
            </a:pPr>
            <a:r>
              <a:rPr lang="ro-RO" sz="4300" b="1" dirty="0"/>
              <a:t>Din acest motiv sunt importante </a:t>
            </a:r>
            <a:r>
              <a:rPr lang="ro-RO" sz="4300" b="1" dirty="0" err="1"/>
              <a:t>atȃt</a:t>
            </a:r>
            <a:r>
              <a:rPr lang="ro-RO" sz="4300" b="1" dirty="0"/>
              <a:t> </a:t>
            </a:r>
            <a:r>
              <a:rPr lang="ro-RO" sz="4300" b="1" dirty="0" err="1"/>
              <a:t>experienta</a:t>
            </a:r>
            <a:r>
              <a:rPr lang="ro-RO" sz="4300" b="1" dirty="0"/>
              <a:t> membrilor echipei misiunii </a:t>
            </a:r>
            <a:r>
              <a:rPr lang="ro-RO" sz="4300" b="1" dirty="0" err="1"/>
              <a:t>cȃt</a:t>
            </a:r>
            <a:r>
              <a:rPr lang="ro-RO" sz="4300" b="1" dirty="0"/>
              <a:t> si </a:t>
            </a:r>
            <a:r>
              <a:rPr lang="ro-RO" sz="4300" b="1" dirty="0" err="1"/>
              <a:t>intelegerea</a:t>
            </a:r>
            <a:r>
              <a:rPr lang="ro-RO" sz="4300" b="1" dirty="0"/>
              <a:t> acestei misiunii  de </a:t>
            </a:r>
            <a:r>
              <a:rPr lang="ro-RO" sz="4300" b="1" dirty="0" err="1"/>
              <a:t>catre</a:t>
            </a:r>
            <a:r>
              <a:rPr lang="ro-RO" sz="4300" b="1" dirty="0"/>
              <a:t> echipa.</a:t>
            </a:r>
            <a:endParaRPr lang="en-GB" sz="4300" dirty="0"/>
          </a:p>
        </p:txBody>
      </p:sp>
    </p:spTree>
    <p:extLst>
      <p:ext uri="{BB962C8B-B14F-4D97-AF65-F5344CB8AC3E}">
        <p14:creationId xmlns:p14="http://schemas.microsoft.com/office/powerpoint/2010/main" val="31200092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28EC-7FFB-4B91-AF56-EE3460AD10BF}"/>
              </a:ext>
            </a:extLst>
          </p:cNvPr>
          <p:cNvSpPr>
            <a:spLocks noGrp="1"/>
          </p:cNvSpPr>
          <p:nvPr>
            <p:ph type="title"/>
          </p:nvPr>
        </p:nvSpPr>
        <p:spPr/>
        <p:txBody>
          <a:bodyPr/>
          <a:lstStyle/>
          <a:p>
            <a:r>
              <a:rPr lang="en-US" b="1" dirty="0" err="1"/>
              <a:t>Trebuie</a:t>
            </a:r>
            <a:r>
              <a:rPr lang="en-US" b="1" dirty="0"/>
              <a:t> </a:t>
            </a:r>
            <a:r>
              <a:rPr lang="en-US" b="1" dirty="0" err="1"/>
              <a:t>sa</a:t>
            </a:r>
            <a:r>
              <a:rPr lang="en-US" b="1" dirty="0"/>
              <a:t> fie alert la:</a:t>
            </a:r>
            <a:endParaRPr lang="en-GB" b="1" dirty="0"/>
          </a:p>
        </p:txBody>
      </p:sp>
      <p:graphicFrame>
        <p:nvGraphicFramePr>
          <p:cNvPr id="5" name="Content Placeholder 4">
            <a:extLst>
              <a:ext uri="{FF2B5EF4-FFF2-40B4-BE49-F238E27FC236}">
                <a16:creationId xmlns:a16="http://schemas.microsoft.com/office/drawing/2014/main" id="{0308CD33-9ECF-49AC-B6E2-2C257E8E579A}"/>
              </a:ext>
            </a:extLst>
          </p:cNvPr>
          <p:cNvGraphicFramePr>
            <a:graphicFrameLocks noGrp="1"/>
          </p:cNvGraphicFramePr>
          <p:nvPr>
            <p:ph idx="1"/>
            <p:extLst>
              <p:ext uri="{D42A27DB-BD31-4B8C-83A1-F6EECF244321}">
                <p14:modId xmlns:p14="http://schemas.microsoft.com/office/powerpoint/2010/main" val="3151805045"/>
              </p:ext>
            </p:extLst>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8342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CA58-F516-45B8-9823-603DCD83141E}"/>
              </a:ext>
            </a:extLst>
          </p:cNvPr>
          <p:cNvSpPr>
            <a:spLocks noGrp="1"/>
          </p:cNvSpPr>
          <p:nvPr>
            <p:ph type="title"/>
          </p:nvPr>
        </p:nvSpPr>
        <p:spPr/>
        <p:txBody>
          <a:bodyPr/>
          <a:lstStyle/>
          <a:p>
            <a:r>
              <a:rPr lang="ro-RO" b="1" dirty="0" err="1"/>
              <a:t>Raţionamentul</a:t>
            </a:r>
            <a:r>
              <a:rPr lang="ro-RO" b="1" dirty="0"/>
              <a:t> profesional</a:t>
            </a:r>
            <a:endParaRPr lang="en-GB" dirty="0"/>
          </a:p>
        </p:txBody>
      </p:sp>
      <p:sp>
        <p:nvSpPr>
          <p:cNvPr id="3" name="Content Placeholder 2">
            <a:extLst>
              <a:ext uri="{FF2B5EF4-FFF2-40B4-BE49-F238E27FC236}">
                <a16:creationId xmlns:a16="http://schemas.microsoft.com/office/drawing/2014/main" id="{8B46051C-A078-4EAE-834A-6A7C19EF653F}"/>
              </a:ext>
            </a:extLst>
          </p:cNvPr>
          <p:cNvSpPr>
            <a:spLocks noGrp="1"/>
          </p:cNvSpPr>
          <p:nvPr>
            <p:ph idx="1"/>
          </p:nvPr>
        </p:nvSpPr>
        <p:spPr/>
        <p:txBody>
          <a:bodyPr>
            <a:normAutofit/>
          </a:bodyPr>
          <a:lstStyle/>
          <a:p>
            <a:r>
              <a:rPr lang="ro-RO" sz="4000" dirty="0" err="1"/>
              <a:t>Raţionamentul</a:t>
            </a:r>
            <a:r>
              <a:rPr lang="ro-RO" sz="4000" dirty="0"/>
              <a:t> profesional este exercitat de un practician/auditor ale </a:t>
            </a:r>
            <a:r>
              <a:rPr lang="ro-RO" sz="4000" b="1" dirty="0"/>
              <a:t>cărui formare, </a:t>
            </a:r>
            <a:r>
              <a:rPr lang="ro-RO" sz="4000" b="1" dirty="0" err="1"/>
              <a:t>cunoştinţe</a:t>
            </a:r>
            <a:r>
              <a:rPr lang="ro-RO" sz="4000" b="1" dirty="0"/>
              <a:t> </a:t>
            </a:r>
            <a:r>
              <a:rPr lang="ro-RO" sz="4000" b="1" dirty="0" err="1"/>
              <a:t>şi</a:t>
            </a:r>
            <a:r>
              <a:rPr lang="ro-RO" sz="4000" b="1" dirty="0"/>
              <a:t> </a:t>
            </a:r>
            <a:r>
              <a:rPr lang="ro-RO" sz="4000" b="1" dirty="0" err="1"/>
              <a:t>experienţă</a:t>
            </a:r>
            <a:r>
              <a:rPr lang="ro-RO" sz="4000" b="1" dirty="0"/>
              <a:t>, inclusiv utilizarea </a:t>
            </a:r>
            <a:r>
              <a:rPr lang="ro-RO" sz="4000" b="1" dirty="0" err="1"/>
              <a:t>competenţelor</a:t>
            </a:r>
            <a:r>
              <a:rPr lang="ro-RO" sz="4000" b="1" dirty="0"/>
              <a:t> </a:t>
            </a:r>
            <a:r>
              <a:rPr lang="ro-RO" sz="4000" b="1" dirty="0" err="1"/>
              <a:t>şi</a:t>
            </a:r>
            <a:r>
              <a:rPr lang="ro-RO" sz="4000" b="1" dirty="0"/>
              <a:t> tehnicilor de asigurare, au ajutat la elaborarea </a:t>
            </a:r>
            <a:r>
              <a:rPr lang="ro-RO" sz="4000" b="1" dirty="0" err="1"/>
              <a:t>competenţelor</a:t>
            </a:r>
            <a:r>
              <a:rPr lang="ro-RO" sz="4000" b="1" dirty="0"/>
              <a:t> necesare exercitării unor </a:t>
            </a:r>
            <a:r>
              <a:rPr lang="ro-RO" sz="4000" b="1" dirty="0" err="1"/>
              <a:t>raţionamente</a:t>
            </a:r>
            <a:r>
              <a:rPr lang="ro-RO" sz="4000" b="1" dirty="0"/>
              <a:t> rezonabile.</a:t>
            </a:r>
            <a:endParaRPr lang="en-US" sz="4000" b="1" dirty="0"/>
          </a:p>
          <a:p>
            <a:r>
              <a:rPr lang="en-US" sz="4000" b="1" dirty="0">
                <a:solidFill>
                  <a:srgbClr val="FF0000"/>
                </a:solidFill>
              </a:rPr>
              <a:t>Important </a:t>
            </a:r>
            <a:r>
              <a:rPr lang="en-US" sz="4000" dirty="0"/>
              <a:t>- </a:t>
            </a:r>
            <a:r>
              <a:rPr lang="ro-RO" sz="4000" dirty="0"/>
              <a:t>Consul­tarea pe probleme dificile sau controversate pe parcursul misiunii, atât în cadrul echipei misiunii, cât </a:t>
            </a:r>
            <a:r>
              <a:rPr lang="ro-RO" sz="4000" dirty="0" err="1"/>
              <a:t>şi</a:t>
            </a:r>
            <a:r>
              <a:rPr lang="ro-RO" sz="4000" dirty="0"/>
              <a:t> </a:t>
            </a:r>
            <a:r>
              <a:rPr lang="en-US" sz="4000" dirty="0"/>
              <a:t>cu </a:t>
            </a:r>
            <a:r>
              <a:rPr lang="ro-RO" sz="4000" dirty="0"/>
              <a:t>alte </a:t>
            </a:r>
            <a:r>
              <a:rPr lang="en-US" sz="4000" dirty="0" err="1"/>
              <a:t>persoane</a:t>
            </a:r>
            <a:r>
              <a:rPr lang="en-US" sz="4000" dirty="0"/>
              <a:t> din </a:t>
            </a:r>
            <a:r>
              <a:rPr lang="en-US" sz="4000" dirty="0" err="1"/>
              <a:t>firma</a:t>
            </a:r>
            <a:r>
              <a:rPr lang="en-US" sz="4000" dirty="0"/>
              <a:t> </a:t>
            </a:r>
            <a:r>
              <a:rPr lang="ro-RO" sz="4000" dirty="0"/>
              <a:t>sau exteriorul firmei</a:t>
            </a:r>
            <a:r>
              <a:rPr lang="en-US" sz="4000" dirty="0"/>
              <a:t>.</a:t>
            </a:r>
            <a:r>
              <a:rPr lang="ro-RO" sz="4000" dirty="0"/>
              <a:t> </a:t>
            </a:r>
            <a:endParaRPr lang="en-GB" sz="4000" dirty="0"/>
          </a:p>
          <a:p>
            <a:r>
              <a:rPr lang="ro-RO" sz="4000" b="1" dirty="0" err="1"/>
              <a:t>Raţionamentul</a:t>
            </a:r>
            <a:r>
              <a:rPr lang="ro-RO" sz="4000" b="1" dirty="0"/>
              <a:t> profesional trebuie să fie exercitat pe parcursul întregii misiuni si nu </a:t>
            </a:r>
            <a:r>
              <a:rPr lang="ro-RO" sz="4000" dirty="0"/>
              <a:t>va fi utilizat pentru a justifica deciziile ce nu sunt altfel sprijinite de faptele </a:t>
            </a:r>
            <a:r>
              <a:rPr lang="ro-RO" sz="4000" dirty="0" err="1"/>
              <a:t>şi</a:t>
            </a:r>
            <a:r>
              <a:rPr lang="ro-RO" sz="4000" dirty="0"/>
              <a:t> </a:t>
            </a:r>
            <a:r>
              <a:rPr lang="ro-RO" sz="4000" dirty="0" err="1"/>
              <a:t>circumstanţele</a:t>
            </a:r>
            <a:r>
              <a:rPr lang="ro-RO" sz="4000" dirty="0"/>
              <a:t> misiunii sau de probele </a:t>
            </a:r>
            <a:r>
              <a:rPr lang="ro-RO" sz="4000" dirty="0" err="1"/>
              <a:t>obţinute</a:t>
            </a:r>
            <a:r>
              <a:rPr lang="en-US" sz="4000" dirty="0"/>
              <a:t> (</a:t>
            </a:r>
            <a:r>
              <a:rPr lang="ro-RO" sz="4000" dirty="0" err="1"/>
              <a:t>raţionamentul</a:t>
            </a:r>
            <a:r>
              <a:rPr lang="ro-RO" sz="4000" dirty="0"/>
              <a:t> profesional nu poate fi invocat ca scuză pentru erori sau </a:t>
            </a:r>
            <a:r>
              <a:rPr lang="ro-RO" sz="4000" dirty="0" err="1"/>
              <a:t>necunoaştere</a:t>
            </a:r>
            <a:r>
              <a:rPr lang="en-US" sz="4000" dirty="0"/>
              <a:t>)</a:t>
            </a:r>
            <a:r>
              <a:rPr lang="ro-RO" sz="4000" dirty="0"/>
              <a:t>.</a:t>
            </a:r>
            <a:endParaRPr lang="en-GB" sz="4000" dirty="0"/>
          </a:p>
        </p:txBody>
      </p:sp>
    </p:spTree>
    <p:extLst>
      <p:ext uri="{BB962C8B-B14F-4D97-AF65-F5344CB8AC3E}">
        <p14:creationId xmlns:p14="http://schemas.microsoft.com/office/powerpoint/2010/main" val="31932696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28EC-7FFB-4B91-AF56-EE3460AD10BF}"/>
              </a:ext>
            </a:extLst>
          </p:cNvPr>
          <p:cNvSpPr>
            <a:spLocks noGrp="1"/>
          </p:cNvSpPr>
          <p:nvPr>
            <p:ph type="title"/>
          </p:nvPr>
        </p:nvSpPr>
        <p:spPr/>
        <p:txBody>
          <a:bodyPr>
            <a:normAutofit fontScale="90000"/>
          </a:bodyPr>
          <a:lstStyle/>
          <a:p>
            <a:r>
              <a:rPr lang="ro-RO" b="1" dirty="0"/>
              <a:t>Raţionamentul profesional este necesar, în </a:t>
            </a:r>
            <a:br>
              <a:rPr lang="ro-RO" b="1" dirty="0"/>
            </a:br>
            <a:r>
              <a:rPr lang="ro-RO" b="1" dirty="0"/>
              <a:t>special </a:t>
            </a:r>
            <a:r>
              <a:rPr lang="en-US" b="1" dirty="0"/>
              <a:t>:</a:t>
            </a:r>
            <a:endParaRPr lang="en-GB" b="1" dirty="0"/>
          </a:p>
        </p:txBody>
      </p:sp>
      <p:graphicFrame>
        <p:nvGraphicFramePr>
          <p:cNvPr id="5" name="Content Placeholder 4">
            <a:extLst>
              <a:ext uri="{FF2B5EF4-FFF2-40B4-BE49-F238E27FC236}">
                <a16:creationId xmlns:a16="http://schemas.microsoft.com/office/drawing/2014/main" id="{0308CD33-9ECF-49AC-B6E2-2C257E8E579A}"/>
              </a:ext>
            </a:extLst>
          </p:cNvPr>
          <p:cNvGraphicFramePr>
            <a:graphicFrameLocks noGrp="1"/>
          </p:cNvGraphicFramePr>
          <p:nvPr>
            <p:ph idx="1"/>
            <p:extLst>
              <p:ext uri="{D42A27DB-BD31-4B8C-83A1-F6EECF244321}">
                <p14:modId xmlns:p14="http://schemas.microsoft.com/office/powerpoint/2010/main" val="1739940591"/>
              </p:ext>
            </p:extLst>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69074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46CA-E8DB-4A78-81E4-D458CCCECB6E}"/>
              </a:ext>
            </a:extLst>
          </p:cNvPr>
          <p:cNvSpPr>
            <a:spLocks noGrp="1"/>
          </p:cNvSpPr>
          <p:nvPr>
            <p:ph type="title"/>
          </p:nvPr>
        </p:nvSpPr>
        <p:spPr/>
        <p:txBody>
          <a:bodyPr/>
          <a:lstStyle/>
          <a:p>
            <a:r>
              <a:rPr lang="en-US" b="1" dirty="0" err="1"/>
              <a:t>Partenerul</a:t>
            </a:r>
            <a:r>
              <a:rPr lang="en-US" b="1" dirty="0"/>
              <a:t> </a:t>
            </a:r>
            <a:r>
              <a:rPr lang="en-US" b="1" dirty="0" err="1"/>
              <a:t>misiunii</a:t>
            </a:r>
            <a:endParaRPr lang="en-GB" b="1" dirty="0"/>
          </a:p>
        </p:txBody>
      </p:sp>
      <p:sp>
        <p:nvSpPr>
          <p:cNvPr id="3" name="Content Placeholder 2">
            <a:extLst>
              <a:ext uri="{FF2B5EF4-FFF2-40B4-BE49-F238E27FC236}">
                <a16:creationId xmlns:a16="http://schemas.microsoft.com/office/drawing/2014/main" id="{C7B5EC73-FE32-4EEB-AD32-59A78B806FAE}"/>
              </a:ext>
            </a:extLst>
          </p:cNvPr>
          <p:cNvSpPr>
            <a:spLocks noGrp="1"/>
          </p:cNvSpPr>
          <p:nvPr>
            <p:ph idx="1"/>
          </p:nvPr>
        </p:nvSpPr>
        <p:spPr>
          <a:xfrm>
            <a:off x="914400" y="2423160"/>
            <a:ext cx="16459200" cy="6888480"/>
          </a:xfrm>
        </p:spPr>
        <p:txBody>
          <a:bodyPr>
            <a:normAutofit fontScale="77500" lnSpcReduction="20000"/>
          </a:bodyPr>
          <a:lstStyle/>
          <a:p>
            <a:r>
              <a:rPr lang="en-US" dirty="0"/>
              <a:t>T</a:t>
            </a:r>
            <a:r>
              <a:rPr lang="ro-RO" dirty="0" err="1"/>
              <a:t>rebuie</a:t>
            </a:r>
            <a:r>
              <a:rPr lang="ro-RO" dirty="0"/>
              <a:t> să aibă </a:t>
            </a:r>
            <a:r>
              <a:rPr lang="ro-RO" dirty="0" err="1"/>
              <a:t>competenţe</a:t>
            </a:r>
            <a:r>
              <a:rPr lang="ro-RO" dirty="0"/>
              <a:t> adecvate în </a:t>
            </a:r>
            <a:r>
              <a:rPr lang="ro-RO" dirty="0" err="1"/>
              <a:t>circumstanţele</a:t>
            </a:r>
            <a:r>
              <a:rPr lang="ro-RO" dirty="0"/>
              <a:t> date unei astfel de misiunii</a:t>
            </a:r>
            <a:r>
              <a:rPr lang="en-US" dirty="0"/>
              <a:t> </a:t>
            </a:r>
            <a:r>
              <a:rPr lang="en-US" dirty="0" err="1"/>
              <a:t>si</a:t>
            </a:r>
            <a:r>
              <a:rPr lang="en-US" dirty="0"/>
              <a:t> </a:t>
            </a:r>
            <a:r>
              <a:rPr lang="ro-RO" dirty="0" err="1"/>
              <a:t>îşi</a:t>
            </a:r>
            <a:r>
              <a:rPr lang="ro-RO" dirty="0"/>
              <a:t> asum</a:t>
            </a:r>
            <a:r>
              <a:rPr lang="en-US" dirty="0"/>
              <a:t>a</a:t>
            </a:r>
            <a:r>
              <a:rPr lang="ro-RO" dirty="0"/>
              <a:t> responsabilitatea cel </a:t>
            </a:r>
            <a:r>
              <a:rPr lang="ro-RO" dirty="0" err="1"/>
              <a:t>putin</a:t>
            </a:r>
            <a:r>
              <a:rPr lang="ro-RO" dirty="0"/>
              <a:t> pentru </a:t>
            </a:r>
            <a:r>
              <a:rPr lang="ro-RO" dirty="0" err="1"/>
              <a:t>urmatoarele</a:t>
            </a:r>
            <a:r>
              <a:rPr lang="ro-RO" dirty="0"/>
              <a:t>:</a:t>
            </a:r>
            <a:endParaRPr lang="en-GB" sz="2300" dirty="0"/>
          </a:p>
          <a:p>
            <a:pPr lvl="1"/>
            <a:r>
              <a:rPr lang="ro-RO" dirty="0"/>
              <a:t>Calitatea generală a fiecărei misiuni de revizuire în care acesta a fost desemnat; </a:t>
            </a:r>
            <a:endParaRPr lang="en-GB" sz="2100" dirty="0"/>
          </a:p>
          <a:p>
            <a:pPr lvl="1"/>
            <a:r>
              <a:rPr lang="ro-RO" dirty="0"/>
              <a:t>Coordonarea, supravegherea, planificarea </a:t>
            </a:r>
            <a:r>
              <a:rPr lang="ro-RO" dirty="0" err="1"/>
              <a:t>şi</a:t>
            </a:r>
            <a:r>
              <a:rPr lang="ro-RO" dirty="0"/>
              <a:t> </a:t>
            </a:r>
            <a:r>
              <a:rPr lang="ro-RO" dirty="0" err="1"/>
              <a:t>desfăşurarea</a:t>
            </a:r>
            <a:r>
              <a:rPr lang="ro-RO" dirty="0"/>
              <a:t> misiunii de revizuire, în conformitate cu standardele profesionale </a:t>
            </a:r>
            <a:r>
              <a:rPr lang="ro-RO" dirty="0" err="1"/>
              <a:t>şi</a:t>
            </a:r>
            <a:r>
              <a:rPr lang="ro-RO" dirty="0"/>
              <a:t> cu </a:t>
            </a:r>
            <a:r>
              <a:rPr lang="ro-RO" dirty="0" err="1"/>
              <a:t>cerinţele</a:t>
            </a:r>
            <a:r>
              <a:rPr lang="ro-RO" dirty="0"/>
              <a:t> legale </a:t>
            </a:r>
            <a:r>
              <a:rPr lang="ro-RO" dirty="0" err="1"/>
              <a:t>şi</a:t>
            </a:r>
            <a:r>
              <a:rPr lang="ro-RO" dirty="0"/>
              <a:t> de reglementare aplicabile; </a:t>
            </a:r>
            <a:endParaRPr lang="en-GB" sz="2100" dirty="0"/>
          </a:p>
          <a:p>
            <a:pPr lvl="1"/>
            <a:r>
              <a:rPr lang="ro-RO" dirty="0"/>
              <a:t>Caracterul adecvat al raportului practicianului, în </a:t>
            </a:r>
            <a:r>
              <a:rPr lang="ro-RO" dirty="0" err="1"/>
              <a:t>circumstanţele</a:t>
            </a:r>
            <a:r>
              <a:rPr lang="ro-RO" dirty="0"/>
              <a:t> date; </a:t>
            </a:r>
            <a:r>
              <a:rPr lang="ro-RO" dirty="0" err="1"/>
              <a:t>şi</a:t>
            </a:r>
            <a:endParaRPr lang="en-GB" sz="2100" dirty="0"/>
          </a:p>
          <a:p>
            <a:pPr lvl="1"/>
            <a:r>
              <a:rPr lang="ro-RO" dirty="0" err="1"/>
              <a:t>Desfăşurarea</a:t>
            </a:r>
            <a:r>
              <a:rPr lang="ro-RO" dirty="0"/>
              <a:t> misiunii în conformitate cu politicile firmei de control al </a:t>
            </a:r>
            <a:r>
              <a:rPr lang="ro-RO" dirty="0" err="1"/>
              <a:t>calităţii</a:t>
            </a:r>
            <a:r>
              <a:rPr lang="ro-RO" dirty="0"/>
              <a:t>, </a:t>
            </a:r>
            <a:r>
              <a:rPr lang="ro-RO" dirty="0" err="1"/>
              <a:t>inclu</a:t>
            </a:r>
            <a:r>
              <a:rPr lang="en-US" dirty="0" err="1"/>
              <a:t>siv</a:t>
            </a:r>
            <a:r>
              <a:rPr lang="ro-RO" dirty="0"/>
              <a:t>: </a:t>
            </a:r>
            <a:endParaRPr lang="en-GB" sz="2100" dirty="0"/>
          </a:p>
          <a:p>
            <a:pPr lvl="2"/>
            <a:r>
              <a:rPr lang="ro-RO" sz="3600" dirty="0"/>
              <a:t>Să fie convins că au fost urmate procedurile adecvate de acceptare </a:t>
            </a:r>
            <a:r>
              <a:rPr lang="ro-RO" sz="3600" dirty="0" err="1"/>
              <a:t>şi</a:t>
            </a:r>
            <a:r>
              <a:rPr lang="ro-RO" sz="3600" dirty="0"/>
              <a:t> continuare a </a:t>
            </a:r>
            <a:r>
              <a:rPr lang="ro-RO" sz="3600" dirty="0" err="1"/>
              <a:t>relaţiilor</a:t>
            </a:r>
            <a:r>
              <a:rPr lang="ro-RO" sz="3600" dirty="0"/>
              <a:t> cu clientul </a:t>
            </a:r>
            <a:r>
              <a:rPr lang="ro-RO" sz="3600" dirty="0" err="1"/>
              <a:t>şi</a:t>
            </a:r>
            <a:r>
              <a:rPr lang="ro-RO" sz="3600" dirty="0"/>
              <a:t> a misiunilor, că acele con­clu­zii formulate au fost adecvate, inclusiv examinarea dacă există </a:t>
            </a:r>
            <a:r>
              <a:rPr lang="ro-RO" sz="3600" dirty="0" err="1"/>
              <a:t>in­for­maţii</a:t>
            </a:r>
            <a:r>
              <a:rPr lang="ro-RO" sz="3600" dirty="0"/>
              <a:t> care l-ar fi făcut pe partenerul de misiune să concluzioneze lipsa </a:t>
            </a:r>
            <a:r>
              <a:rPr lang="ro-RO" sz="3600" dirty="0" err="1"/>
              <a:t>integrităţii</a:t>
            </a:r>
            <a:r>
              <a:rPr lang="ro-RO" sz="3600" dirty="0"/>
              <a:t> la nivelul conducerii; </a:t>
            </a:r>
            <a:endParaRPr lang="en-GB" sz="3600" dirty="0"/>
          </a:p>
          <a:p>
            <a:pPr lvl="2"/>
            <a:r>
              <a:rPr lang="ro-RO" sz="3600" dirty="0"/>
              <a:t>Să fie convins că echipa misiunii, în mod colectiv, </a:t>
            </a:r>
            <a:r>
              <a:rPr lang="ro-RO" sz="3600" dirty="0" err="1"/>
              <a:t>deţine</a:t>
            </a:r>
            <a:r>
              <a:rPr lang="ro-RO" sz="3600" dirty="0"/>
              <a:t> </a:t>
            </a:r>
            <a:r>
              <a:rPr lang="ro-RO" sz="3600" dirty="0" err="1"/>
              <a:t>compe­tenţele</a:t>
            </a:r>
            <a:r>
              <a:rPr lang="ro-RO" sz="3600" dirty="0"/>
              <a:t> </a:t>
            </a:r>
            <a:r>
              <a:rPr lang="ro-RO" sz="3600" dirty="0" err="1"/>
              <a:t>şi</a:t>
            </a:r>
            <a:r>
              <a:rPr lang="ro-RO" sz="3600" dirty="0"/>
              <a:t> </a:t>
            </a:r>
            <a:r>
              <a:rPr lang="ro-RO" sz="3600" dirty="0" err="1"/>
              <a:t>capacităţile</a:t>
            </a:r>
            <a:r>
              <a:rPr lang="ro-RO" sz="3600" dirty="0"/>
              <a:t> adecvate, inclusiv </a:t>
            </a:r>
            <a:r>
              <a:rPr lang="ro-RO" sz="3600" dirty="0" err="1"/>
              <a:t>competenţe</a:t>
            </a:r>
            <a:r>
              <a:rPr lang="ro-RO" sz="3600" dirty="0"/>
              <a:t> </a:t>
            </a:r>
            <a:r>
              <a:rPr lang="ro-RO" sz="3600" dirty="0" err="1"/>
              <a:t>şi</a:t>
            </a:r>
            <a:r>
              <a:rPr lang="ro-RO" sz="3600" dirty="0"/>
              <a:t> tehnici de asigurare </a:t>
            </a:r>
            <a:r>
              <a:rPr lang="ro-RO" sz="3600" dirty="0" err="1"/>
              <a:t>şi</a:t>
            </a:r>
            <a:r>
              <a:rPr lang="ro-RO" sz="3600" dirty="0"/>
              <a:t> expertiză în raportarea financiară, pentru a:</a:t>
            </a:r>
            <a:endParaRPr lang="en-GB" sz="3600" dirty="0"/>
          </a:p>
          <a:p>
            <a:pPr lvl="3"/>
            <a:r>
              <a:rPr lang="ro-RO" sz="3600" dirty="0"/>
              <a:t>Efectua misiunea de revizuire în conformitate cu standardele pro­­fesionale </a:t>
            </a:r>
            <a:r>
              <a:rPr lang="ro-RO" sz="3600" dirty="0" err="1"/>
              <a:t>şi</a:t>
            </a:r>
            <a:r>
              <a:rPr lang="ro-RO" sz="3600" dirty="0"/>
              <a:t> cu </a:t>
            </a:r>
            <a:r>
              <a:rPr lang="ro-RO" sz="3600" dirty="0" err="1"/>
              <a:t>cerinţele</a:t>
            </a:r>
            <a:r>
              <a:rPr lang="ro-RO" sz="3600" dirty="0"/>
              <a:t> legale </a:t>
            </a:r>
            <a:r>
              <a:rPr lang="ro-RO" sz="3600" dirty="0" err="1"/>
              <a:t>şi</a:t>
            </a:r>
            <a:r>
              <a:rPr lang="ro-RO" sz="3600" dirty="0"/>
              <a:t> de reglementare aplica­bile; </a:t>
            </a:r>
            <a:r>
              <a:rPr lang="ro-RO" sz="3600" dirty="0" err="1"/>
              <a:t>şi</a:t>
            </a:r>
            <a:endParaRPr lang="en-GB" sz="3600" dirty="0"/>
          </a:p>
          <a:p>
            <a:pPr lvl="3"/>
            <a:r>
              <a:rPr lang="ro-RO" sz="3600" dirty="0"/>
              <a:t>Permite emiterea unui raport care să fie adecvat </a:t>
            </a:r>
            <a:r>
              <a:rPr lang="ro-RO" sz="3600" dirty="0" err="1"/>
              <a:t>circum­stanţelor</a:t>
            </a:r>
            <a:r>
              <a:rPr lang="ro-RO" sz="3600" dirty="0"/>
              <a:t>; </a:t>
            </a:r>
            <a:r>
              <a:rPr lang="ro-RO" sz="3600" dirty="0" err="1"/>
              <a:t>şi</a:t>
            </a:r>
            <a:r>
              <a:rPr lang="ro-RO" sz="3600" dirty="0"/>
              <a:t> </a:t>
            </a:r>
            <a:endParaRPr lang="en-GB" sz="3600" dirty="0"/>
          </a:p>
          <a:p>
            <a:pPr lvl="2"/>
            <a:r>
              <a:rPr lang="ro-RO" sz="3600" dirty="0"/>
              <a:t>Să </a:t>
            </a:r>
            <a:r>
              <a:rPr lang="ro-RO" sz="3600" dirty="0" err="1"/>
              <a:t>îşi</a:t>
            </a:r>
            <a:r>
              <a:rPr lang="ro-RO" sz="3600" dirty="0"/>
              <a:t> asume responsabilitatea că a fost păstrată </a:t>
            </a:r>
            <a:r>
              <a:rPr lang="ro-RO" sz="3600" dirty="0" err="1"/>
              <a:t>documentaţia</a:t>
            </a:r>
            <a:r>
              <a:rPr lang="ro-RO" sz="3600" dirty="0"/>
              <a:t> adecvată misiunii.</a:t>
            </a:r>
            <a:endParaRPr lang="en-GB" sz="3600" dirty="0"/>
          </a:p>
          <a:p>
            <a:endParaRPr lang="en-GB" dirty="0"/>
          </a:p>
        </p:txBody>
      </p:sp>
    </p:spTree>
    <p:extLst>
      <p:ext uri="{BB962C8B-B14F-4D97-AF65-F5344CB8AC3E}">
        <p14:creationId xmlns:p14="http://schemas.microsoft.com/office/powerpoint/2010/main" val="11761173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9877-F0F3-487E-AA0D-2B78D12984B9}"/>
              </a:ext>
            </a:extLst>
          </p:cNvPr>
          <p:cNvSpPr>
            <a:spLocks noGrp="1"/>
          </p:cNvSpPr>
          <p:nvPr>
            <p:ph type="title"/>
          </p:nvPr>
        </p:nvSpPr>
        <p:spPr/>
        <p:txBody>
          <a:bodyPr/>
          <a:lstStyle/>
          <a:p>
            <a:r>
              <a:rPr lang="en-US" b="1" dirty="0" err="1"/>
              <a:t>Etape</a:t>
            </a:r>
            <a:r>
              <a:rPr lang="en-US" b="1" dirty="0"/>
              <a:t> ale </a:t>
            </a:r>
            <a:r>
              <a:rPr lang="en-US" b="1" dirty="0" err="1"/>
              <a:t>misiunii</a:t>
            </a:r>
            <a:endParaRPr lang="en-GB" b="1" dirty="0"/>
          </a:p>
        </p:txBody>
      </p:sp>
      <p:graphicFrame>
        <p:nvGraphicFramePr>
          <p:cNvPr id="5" name="Content Placeholder 4">
            <a:extLst>
              <a:ext uri="{FF2B5EF4-FFF2-40B4-BE49-F238E27FC236}">
                <a16:creationId xmlns:a16="http://schemas.microsoft.com/office/drawing/2014/main" id="{BFCDE467-477F-4CE8-9803-3CC099F353DE}"/>
              </a:ext>
            </a:extLst>
          </p:cNvPr>
          <p:cNvGraphicFramePr>
            <a:graphicFrameLocks noGrp="1"/>
          </p:cNvGraphicFramePr>
          <p:nvPr>
            <p:ph idx="1"/>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06574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152900"/>
            <a:ext cx="17449800" cy="1143000"/>
          </a:xfrm>
        </p:spPr>
        <p:txBody>
          <a:bodyPr>
            <a:noAutofit/>
          </a:bodyPr>
          <a:lstStyle/>
          <a:p>
            <a:r>
              <a:rPr lang="ro-RO" sz="5700" b="1" dirty="0"/>
              <a:t>Acceptarea şi continuarea relaţiilor cu clientul</a:t>
            </a:r>
            <a:endParaRPr lang="en-GB" sz="5700" b="1" dirty="0"/>
          </a:p>
        </p:txBody>
      </p:sp>
    </p:spTree>
    <p:extLst>
      <p:ext uri="{BB962C8B-B14F-4D97-AF65-F5344CB8AC3E}">
        <p14:creationId xmlns:p14="http://schemas.microsoft.com/office/powerpoint/2010/main" val="31620797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3C37-74FA-4129-B739-545DC493F49B}"/>
              </a:ext>
            </a:extLst>
          </p:cNvPr>
          <p:cNvSpPr>
            <a:spLocks noGrp="1"/>
          </p:cNvSpPr>
          <p:nvPr>
            <p:ph type="title"/>
          </p:nvPr>
        </p:nvSpPr>
        <p:spPr/>
        <p:txBody>
          <a:bodyPr>
            <a:normAutofit fontScale="90000"/>
          </a:bodyPr>
          <a:lstStyle/>
          <a:p>
            <a:r>
              <a:rPr lang="ro-RO" b="1" dirty="0"/>
              <a:t>Condiţiile preliminare pentru acceptarea </a:t>
            </a:r>
            <a:br>
              <a:rPr lang="ro-RO" b="1" dirty="0"/>
            </a:br>
            <a:r>
              <a:rPr lang="ro-RO" b="1" dirty="0"/>
              <a:t>unei misiuni de revizuire </a:t>
            </a:r>
            <a:endParaRPr lang="en-GB" dirty="0"/>
          </a:p>
        </p:txBody>
      </p:sp>
      <p:sp>
        <p:nvSpPr>
          <p:cNvPr id="3" name="Content Placeholder 2">
            <a:extLst>
              <a:ext uri="{FF2B5EF4-FFF2-40B4-BE49-F238E27FC236}">
                <a16:creationId xmlns:a16="http://schemas.microsoft.com/office/drawing/2014/main" id="{51E792E1-8BE2-4E37-8000-C5FF26AE95A5}"/>
              </a:ext>
            </a:extLst>
          </p:cNvPr>
          <p:cNvSpPr>
            <a:spLocks noGrp="1"/>
          </p:cNvSpPr>
          <p:nvPr>
            <p:ph idx="1"/>
          </p:nvPr>
        </p:nvSpPr>
        <p:spPr/>
        <p:txBody>
          <a:bodyPr>
            <a:normAutofit fontScale="92500" lnSpcReduction="20000"/>
          </a:bodyPr>
          <a:lstStyle/>
          <a:p>
            <a:r>
              <a:rPr lang="en-US" sz="3900" dirty="0"/>
              <a:t>P</a:t>
            </a:r>
            <a:r>
              <a:rPr lang="ro-RO" sz="3900" dirty="0" err="1"/>
              <a:t>racticia­nul</a:t>
            </a:r>
            <a:r>
              <a:rPr lang="ro-RO" sz="3900" dirty="0"/>
              <a:t> nu trebuie să accepte o misiune de revizuire dacă: </a:t>
            </a:r>
            <a:endParaRPr lang="en-GB" sz="3900" b="1" dirty="0"/>
          </a:p>
          <a:p>
            <a:pPr marL="0" indent="0">
              <a:buNone/>
            </a:pPr>
            <a:r>
              <a:rPr lang="ro-RO" sz="3900" dirty="0"/>
              <a:t>(a)	Nu este convins că: </a:t>
            </a:r>
            <a:endParaRPr lang="en-GB" sz="3900" dirty="0"/>
          </a:p>
          <a:p>
            <a:pPr marL="1071545" lvl="2" indent="0">
              <a:buNone/>
            </a:pPr>
            <a:r>
              <a:rPr lang="ro-RO" sz="3900" dirty="0"/>
              <a:t>(i)	Există un scop </a:t>
            </a:r>
            <a:r>
              <a:rPr lang="ro-RO" sz="3900" dirty="0" err="1"/>
              <a:t>raţional</a:t>
            </a:r>
            <a:r>
              <a:rPr lang="ro-RO" sz="3900" dirty="0"/>
              <a:t> al misiunii; sau </a:t>
            </a:r>
            <a:endParaRPr lang="en-GB" sz="3900" dirty="0"/>
          </a:p>
          <a:p>
            <a:pPr marL="1071545" lvl="2" indent="0">
              <a:buNone/>
            </a:pPr>
            <a:r>
              <a:rPr lang="ro-RO" sz="3900" dirty="0"/>
              <a:t>(ii)	</a:t>
            </a:r>
            <a:r>
              <a:rPr lang="ro-RO" sz="3900" b="1" dirty="0">
                <a:solidFill>
                  <a:srgbClr val="FF0000"/>
                </a:solidFill>
              </a:rPr>
              <a:t>Că o misiune de revizuire ar fi adecvată </a:t>
            </a:r>
            <a:r>
              <a:rPr lang="ro-RO" sz="3900" b="1" dirty="0" err="1">
                <a:solidFill>
                  <a:srgbClr val="FF0000"/>
                </a:solidFill>
              </a:rPr>
              <a:t>circumstanţelor</a:t>
            </a:r>
            <a:r>
              <a:rPr lang="ro-RO" sz="3900" dirty="0"/>
              <a:t>; </a:t>
            </a:r>
            <a:endParaRPr lang="en-GB" sz="3900" dirty="0"/>
          </a:p>
          <a:p>
            <a:pPr marL="0" indent="0">
              <a:buNone/>
            </a:pPr>
            <a:r>
              <a:rPr lang="ro-RO" sz="3900" dirty="0"/>
              <a:t>(b)	</a:t>
            </a:r>
            <a:r>
              <a:rPr lang="en-US" sz="3900" dirty="0" err="1"/>
              <a:t>Crede</a:t>
            </a:r>
            <a:r>
              <a:rPr lang="en-US" sz="3900" dirty="0"/>
              <a:t> </a:t>
            </a:r>
            <a:r>
              <a:rPr lang="ro-RO" sz="3900" dirty="0"/>
              <a:t>că </a:t>
            </a:r>
            <a:r>
              <a:rPr lang="ro-RO" sz="3900" dirty="0" err="1"/>
              <a:t>cerinţele</a:t>
            </a:r>
            <a:r>
              <a:rPr lang="ro-RO" sz="3900" dirty="0"/>
              <a:t> etice relevante, inclusiv </a:t>
            </a:r>
            <a:r>
              <a:rPr lang="ro-RO" sz="3900" dirty="0" err="1"/>
              <a:t>independenţ</a:t>
            </a:r>
            <a:r>
              <a:rPr lang="en-US" sz="3900" dirty="0"/>
              <a:t>a</a:t>
            </a:r>
            <a:r>
              <a:rPr lang="ro-RO" sz="3900" dirty="0"/>
              <a:t>, nu vor fi respectate;</a:t>
            </a:r>
            <a:endParaRPr lang="en-GB" sz="3900" dirty="0"/>
          </a:p>
          <a:p>
            <a:pPr marL="0" indent="0">
              <a:buNone/>
            </a:pPr>
            <a:r>
              <a:rPr lang="ro-RO" sz="3900" dirty="0"/>
              <a:t>(c)	</a:t>
            </a:r>
            <a:r>
              <a:rPr lang="ro-RO" sz="3900" dirty="0" err="1"/>
              <a:t>Înţelegerea</a:t>
            </a:r>
            <a:r>
              <a:rPr lang="ro-RO" sz="3900" dirty="0"/>
              <a:t> sa preliminară cu privire la </a:t>
            </a:r>
            <a:r>
              <a:rPr lang="ro-RO" sz="3900" dirty="0" err="1"/>
              <a:t>circumstanţele</a:t>
            </a:r>
            <a:r>
              <a:rPr lang="ro-RO" sz="3900" dirty="0"/>
              <a:t> misiunii indică faptul că </a:t>
            </a:r>
            <a:r>
              <a:rPr lang="ro-RO" sz="3900" dirty="0" err="1"/>
              <a:t>informaţiile</a:t>
            </a:r>
            <a:r>
              <a:rPr lang="ro-RO" sz="3900" dirty="0"/>
              <a:t> necesare efectuării misiunii de revizuire pot să nu fie disponibile sau pot să nu fie de încredere;</a:t>
            </a:r>
            <a:endParaRPr lang="en-GB" sz="3900" dirty="0"/>
          </a:p>
          <a:p>
            <a:pPr marL="0" indent="0">
              <a:buNone/>
            </a:pPr>
            <a:r>
              <a:rPr lang="ro-RO" sz="3900" dirty="0"/>
              <a:t>(d)	Are motive să se îndoiască de integritatea conducerii, astfel încât poate fi afectată </a:t>
            </a:r>
            <a:r>
              <a:rPr lang="ro-RO" sz="3900" dirty="0" err="1"/>
              <a:t>desfăşurarea</a:t>
            </a:r>
            <a:r>
              <a:rPr lang="ro-RO" sz="3900" dirty="0"/>
              <a:t> corespunzătoare a revizuirii; </a:t>
            </a:r>
            <a:endParaRPr lang="en-GB" sz="3900" dirty="0"/>
          </a:p>
          <a:p>
            <a:pPr marL="0" indent="0">
              <a:buNone/>
            </a:pPr>
            <a:r>
              <a:rPr lang="ro-RO" sz="3900" dirty="0"/>
              <a:t>(e)	Conducerea sau persoanele responsabile cu </a:t>
            </a:r>
            <a:r>
              <a:rPr lang="ro-RO" sz="3900" dirty="0" err="1"/>
              <a:t>guvernanţa</a:t>
            </a:r>
            <a:r>
              <a:rPr lang="ro-RO" sz="3900" dirty="0"/>
              <a:t> impun o limitare a domeniului de aplicare a </a:t>
            </a:r>
            <a:r>
              <a:rPr lang="ro-RO" sz="3900" dirty="0" err="1"/>
              <a:t>activităţii</a:t>
            </a:r>
            <a:r>
              <a:rPr lang="ro-RO" sz="3900" dirty="0"/>
              <a:t> practicianului în ceea ce </a:t>
            </a:r>
            <a:r>
              <a:rPr lang="ro-RO" sz="3900" dirty="0" err="1"/>
              <a:t>priveşte</a:t>
            </a:r>
            <a:r>
              <a:rPr lang="ro-RO" sz="3900" dirty="0"/>
              <a:t> misiunea de revizuire planificată, astfel încât practicianul crede că limitarea îl va face să afirme imposibilitatea exprimării unei concluzii pe marginea </a:t>
            </a:r>
            <a:r>
              <a:rPr lang="ro-RO" sz="3900" dirty="0" err="1"/>
              <a:t>situaţiilor</a:t>
            </a:r>
            <a:r>
              <a:rPr lang="ro-RO" sz="3900" dirty="0"/>
              <a:t> financiare. </a:t>
            </a:r>
            <a:endParaRPr lang="en-GB" sz="3900" dirty="0"/>
          </a:p>
          <a:p>
            <a:endParaRPr lang="en-GB" dirty="0"/>
          </a:p>
        </p:txBody>
      </p:sp>
    </p:spTree>
    <p:extLst>
      <p:ext uri="{BB962C8B-B14F-4D97-AF65-F5344CB8AC3E}">
        <p14:creationId xmlns:p14="http://schemas.microsoft.com/office/powerpoint/2010/main" val="2653333377"/>
      </p:ext>
    </p:extLst>
  </p:cSld>
  <p:clrMapOvr>
    <a:masterClrMapping/>
  </p:clrMapOvr>
</p:sld>
</file>

<file path=ppt/theme/theme1.xml><?xml version="1.0" encoding="utf-8"?>
<a:theme xmlns:a="http://schemas.openxmlformats.org/drawingml/2006/main" name="Anul2_S2_Audit_I1_202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Anul2_S2_Audit_I1_2025</Template>
  <TotalTime>445</TotalTime>
  <Words>12700</Words>
  <Application>Microsoft Office PowerPoint</Application>
  <PresentationFormat>Custom</PresentationFormat>
  <Paragraphs>806</Paragraphs>
  <Slides>148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148</vt:i4>
      </vt:variant>
    </vt:vector>
  </HeadingPairs>
  <TitlesOfParts>
    <vt:vector size="154" baseType="lpstr">
      <vt:lpstr>Arial</vt:lpstr>
      <vt:lpstr>Montserrat Ultra-Bold</vt:lpstr>
      <vt:lpstr>Calibri</vt:lpstr>
      <vt:lpstr>Montserrat</vt:lpstr>
      <vt:lpstr>Wingdings</vt:lpstr>
      <vt:lpstr>Anul2_S2_Audit_I1_2025</vt:lpstr>
      <vt:lpstr>PowerPoint Presentation</vt:lpstr>
      <vt:lpstr>Agenda</vt:lpstr>
      <vt:lpstr>Bibliografie</vt:lpstr>
      <vt:lpstr>PowerPoint Presentation</vt:lpstr>
      <vt:lpstr>Misiuni de compilare</vt:lpstr>
      <vt:lpstr>Cand se poate cere?</vt:lpstr>
      <vt:lpstr>Obiectivele practicianului</vt:lpstr>
      <vt:lpstr>Responsabilitati</vt:lpstr>
      <vt:lpstr>Codul etic si independenta</vt:lpstr>
      <vt:lpstr>Raţionamentul profesional </vt:lpstr>
      <vt:lpstr>Aplic rationamentul profesional:</vt:lpstr>
      <vt:lpstr>Controlul calităţii aferent misiunii</vt:lpstr>
      <vt:lpstr>Etape</vt:lpstr>
      <vt:lpstr>PowerPoint Presentation</vt:lpstr>
      <vt:lpstr>Misiunile de compilare</vt:lpstr>
      <vt:lpstr>Acceptarea misiunii</vt:lpstr>
      <vt:lpstr>Acceptarea misiunii</vt:lpstr>
      <vt:lpstr>Acceptarea misiunii</vt:lpstr>
      <vt:lpstr>Planificarea misiunii</vt:lpstr>
      <vt:lpstr>Intelegerea si cunoasterea clientului (1)</vt:lpstr>
      <vt:lpstr>Intelegerea si cunoasterea clientului (2)</vt:lpstr>
      <vt:lpstr>Exemple de proceduri</vt:lpstr>
      <vt:lpstr>Exemple de situatii si proceduri</vt:lpstr>
      <vt:lpstr>Compilarea informaţiilor financiare</vt:lpstr>
      <vt:lpstr>Compilarea informaţiilor financiare</vt:lpstr>
      <vt:lpstr>Compilarea informaţiilor financiare</vt:lpstr>
      <vt:lpstr>Documentaţia</vt:lpstr>
      <vt:lpstr>Raportul practicianului 1</vt:lpstr>
      <vt:lpstr>Raportul practicianului 2</vt:lpstr>
      <vt:lpstr>Raportul practicianului 3</vt:lpstr>
      <vt:lpstr>Raportul practicianului 4</vt:lpstr>
      <vt:lpstr>Exemplu</vt:lpstr>
      <vt:lpstr>PowerPoint Presentation</vt:lpstr>
      <vt:lpstr>Standardul CECCAR nr. 22:</vt:lpstr>
      <vt:lpstr>Legea 82/1991 </vt:lpstr>
      <vt:lpstr>Extras din legea 82/1991 Capitolul II  Organizarea şi conducerea contabilităţii </vt:lpstr>
      <vt:lpstr>Despre Standardul 22</vt:lpstr>
      <vt:lpstr>Natura misiunii de intocmire si semnare</vt:lpstr>
      <vt:lpstr>Activitatea de întocmire</vt:lpstr>
      <vt:lpstr>Activitatea de semnare</vt:lpstr>
      <vt:lpstr>Etape ale misiunii</vt:lpstr>
      <vt:lpstr>NORME DE COMPORTAMENT PROFESIONAL</vt:lpstr>
      <vt:lpstr>Norme de lucru </vt:lpstr>
      <vt:lpstr>2221 CONTRACTAREA LUCRĂRILOR </vt:lpstr>
      <vt:lpstr>2222 ORIENTAREA MISIUNII</vt:lpstr>
      <vt:lpstr>2222 ORIENTAREA MISIUNII (cont.)</vt:lpstr>
      <vt:lpstr>2223 APRECIEREA PROCEDURILOR PRIVIND FUNCȚIA CONTABILĂ</vt:lpstr>
      <vt:lpstr>Functia contabila</vt:lpstr>
      <vt:lpstr>Functia contabila (cont.)</vt:lpstr>
      <vt:lpstr>Functia contabila (cont.)</vt:lpstr>
      <vt:lpstr>Exemplu</vt:lpstr>
      <vt:lpstr>Pragul de semnificatie</vt:lpstr>
      <vt:lpstr>Domenii şi conturi semnificative</vt:lpstr>
      <vt:lpstr>Exemple</vt:lpstr>
      <vt:lpstr>2224 PROGRAMAREA LUCRĂRILOR</vt:lpstr>
      <vt:lpstr>2225 DELEGAREA ŞI SUPRAVEGHEREA LUCRĂRILOR</vt:lpstr>
      <vt:lpstr>2226 COLECTAREA ELEMENTELOR PROBANTE</vt:lpstr>
      <vt:lpstr>COLECTAREA ELEMENTELOR PROBANTE (cont.)</vt:lpstr>
      <vt:lpstr>COLECTAREA ELEMENTELOR PROBANTE (cont.)</vt:lpstr>
      <vt:lpstr>Controale asupra documentelor justificative</vt:lpstr>
      <vt:lpstr>Comparaţii şi verificări</vt:lpstr>
      <vt:lpstr>Exemplu</vt:lpstr>
      <vt:lpstr>Examinarea analitică</vt:lpstr>
      <vt:lpstr>Avantaje si dezavantaje</vt:lpstr>
      <vt:lpstr>Documentatie pentru inventariere</vt:lpstr>
      <vt:lpstr>Dosarul de inventariere</vt:lpstr>
      <vt:lpstr>Atentie la:</vt:lpstr>
      <vt:lpstr>Lista faptelor remarcabile ale exerciţiului  financiar</vt:lpstr>
      <vt:lpstr>Interviul final cu clientul</vt:lpstr>
      <vt:lpstr>Interviul final cu clientul</vt:lpstr>
      <vt:lpstr>Aspecte de discutat</vt:lpstr>
      <vt:lpstr>2227 ÎNTOCMIREA SITUAȚIILOR FINANCIARE</vt:lpstr>
      <vt:lpstr>Aspecte de discutat</vt:lpstr>
      <vt:lpstr>2229 DOCUMENTAREA LUCRĂRILOR</vt:lpstr>
      <vt:lpstr>Ideal</vt:lpstr>
      <vt:lpstr>Dosarul permanent </vt:lpstr>
      <vt:lpstr>Dosarul exerciţiului </vt:lpstr>
      <vt:lpstr>Închiderea dosarului </vt:lpstr>
      <vt:lpstr>NORME DE RAPORTARE</vt:lpstr>
      <vt:lpstr>2231 NORMA DE PREZENTARE</vt:lpstr>
      <vt:lpstr>Nota de prezentare </vt:lpstr>
      <vt:lpstr>2232 NORMA DE RAPORTARE</vt:lpstr>
      <vt:lpstr>Raportul de misiune</vt:lpstr>
      <vt:lpstr>PowerPoint Presentation</vt:lpstr>
      <vt:lpstr>Sinteza - discutii</vt:lpstr>
      <vt:lpstr>Exemplu</vt:lpstr>
      <vt:lpstr>PowerPoint Presentation</vt:lpstr>
      <vt:lpstr>Ce sunt misiunile de revizuire a situaţiilor financiare istorice?</vt:lpstr>
      <vt:lpstr>PowerPoint Presentation</vt:lpstr>
      <vt:lpstr>Obiectivele urmarite in cadrul unei misiuni de revizuire a situaţiilor financiare</vt:lpstr>
      <vt:lpstr>Cerintele din Codul Etic</vt:lpstr>
      <vt:lpstr>Scepticismul profesional</vt:lpstr>
      <vt:lpstr>Trebuie sa fie alert la:</vt:lpstr>
      <vt:lpstr>Raţionamentul profesional</vt:lpstr>
      <vt:lpstr>Raţionamentul profesional este necesar, în  special :</vt:lpstr>
      <vt:lpstr>Partenerul misiunii</vt:lpstr>
      <vt:lpstr>Etape ale misiunii</vt:lpstr>
      <vt:lpstr>Acceptarea şi continuarea relaţiilor cu clientul</vt:lpstr>
      <vt:lpstr>Condiţiile preliminare pentru acceptarea  unei misiuni de revizuire </vt:lpstr>
      <vt:lpstr>Acceptarea şi continuarea relaţiilor cu clientul</vt:lpstr>
      <vt:lpstr>Acceptarea şi continuarea relaţiilor cu clientul</vt:lpstr>
      <vt:lpstr>Scrisoarea de misiune (angajament)</vt:lpstr>
      <vt:lpstr>Acceptarea misiunii</vt:lpstr>
      <vt:lpstr>Comunicarea cu conducerea şi cu persoanele responsabile cu guvernanţa </vt:lpstr>
      <vt:lpstr>Desfăşurarea misiunii</vt:lpstr>
      <vt:lpstr>1. Pragul de semnificaţie într-o revizuire a situaţiilor financiare</vt:lpstr>
      <vt:lpstr>2. Înţelegerea entitaţii si a particularităţilor acesteia de catre practician</vt:lpstr>
      <vt:lpstr>Informatii relevante</vt:lpstr>
      <vt:lpstr>Concret: Intelegerea si cunoasterea clientului</vt:lpstr>
      <vt:lpstr>3. Conceperea şi efectuarea procedurilor </vt:lpstr>
      <vt:lpstr>Intervievari (1)</vt:lpstr>
      <vt:lpstr>Intervievari (2)</vt:lpstr>
      <vt:lpstr>Proceduri analitice</vt:lpstr>
      <vt:lpstr>4. Părţile afiliate</vt:lpstr>
      <vt:lpstr>5. Frauda şi neconformitatea cu legile sau reglementările</vt:lpstr>
      <vt:lpstr>6. Principiul continuitatii activităţii</vt:lpstr>
      <vt:lpstr>Principiul continuitatii activităţii</vt:lpstr>
      <vt:lpstr>7. Utilizarea activităţii efectuate de alte părţi  si experti</vt:lpstr>
      <vt:lpstr>Etape in utilizarea unui expert propriu</vt:lpstr>
      <vt:lpstr>8. Evenimente ulterioare</vt:lpstr>
      <vt:lpstr>Evenimente ulterioare</vt:lpstr>
      <vt:lpstr>Evenimente ulterioare</vt:lpstr>
      <vt:lpstr>9. Declaraţii scrise</vt:lpstr>
      <vt:lpstr>Declaraţii scrise</vt:lpstr>
      <vt:lpstr>Declaraţii scrise – ce contin ?</vt:lpstr>
      <vt:lpstr>Declaraţii scrise</vt:lpstr>
      <vt:lpstr>10. Evaluarea probelor obţinute în urma procedurilor efectuate </vt:lpstr>
      <vt:lpstr>11. Formarea concluziei practicianului pe marginea situaţiilor financiare</vt:lpstr>
      <vt:lpstr>Formarea concluziei practicianului pe marginea situaţiilor financiare</vt:lpstr>
      <vt:lpstr>Forma si tipurile de concluzii </vt:lpstr>
      <vt:lpstr>Concluzia nemodificată</vt:lpstr>
      <vt:lpstr>Concluzii modificate</vt:lpstr>
      <vt:lpstr>Concluzia modificată</vt:lpstr>
      <vt:lpstr>Concluzia modificată</vt:lpstr>
      <vt:lpstr>Concluzie cu rezerve /modificata</vt:lpstr>
      <vt:lpstr>Concluzie cu rezerve</vt:lpstr>
      <vt:lpstr>Concluzia contrară</vt:lpstr>
      <vt:lpstr>Concluzia in situatia in care este imposibilila obţinerea de probe suficiente şi adecvate </vt:lpstr>
      <vt:lpstr>Retragerea din misiune</vt:lpstr>
      <vt:lpstr>Forma raportului cu imposibilitatea exprimarii unei concluzii</vt:lpstr>
      <vt:lpstr>Forma concluziei cu rezerve</vt:lpstr>
      <vt:lpstr>Raportul practicianului</vt:lpstr>
      <vt:lpstr>Paragrafe suplimentare</vt:lpstr>
      <vt:lpstr>Paragrafele de evidenţiere a unor aspecte</vt:lpstr>
      <vt:lpstr>Documentaţia unei misiuni de revizuire a situaţiilor financiare</vt:lpstr>
      <vt:lpstr>Documentaţia unei misiuni de revizuire a situaţiilor financiare</vt:lpstr>
      <vt:lpstr>Exemplu</vt:lpstr>
      <vt:lpstr>ÎntrebĂrI Și rĂspunsuri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www.ceccar.ro</dc:title>
  <dc:creator>Bogdan</dc:creator>
  <cp:lastModifiedBy>ELENA MITA</cp:lastModifiedBy>
  <cp:revision>19</cp:revision>
  <dcterms:created xsi:type="dcterms:W3CDTF">2006-08-16T00:00:00Z</dcterms:created>
  <dcterms:modified xsi:type="dcterms:W3CDTF">2025-09-16T15:56:29Z</dcterms:modified>
  <dc:identifier>DAGc0lbyJp8</dc:identifier>
</cp:coreProperties>
</file>