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2" r:id="rId4"/>
    <p:sldId id="261" r:id="rId5"/>
    <p:sldId id="258"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259" r:id="rId44"/>
  </p:sldIdLst>
  <p:sldSz cx="18288000" cy="10287000"/>
  <p:notesSz cx="6858000" cy="9144000"/>
  <p:embeddedFontLst>
    <p:embeddedFont>
      <p:font typeface="Arial Narrow" panose="020B0606020202030204" pitchFamily="34"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Montserrat Ultra-Bold" panose="020B0604020202020204" charset="0"/>
      <p:regular r:id="rId53"/>
    </p:embeddedFont>
    <p:embeddedFont>
      <p:font typeface="Neue Haas Grotesk Text Pro" panose="020F0502020204030204" pitchFamily="34" charset="0"/>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Identificarea </a:t>
          </a:r>
          <a:r>
            <a:rPr lang="ro-RO" sz="3200" b="1" i="1" dirty="0">
              <a:solidFill>
                <a:srgbClr val="FFC000"/>
              </a:solidFill>
            </a:rPr>
            <a:t>diferențelor </a:t>
          </a:r>
          <a:r>
            <a:rPr lang="ro-RO" sz="3200" b="1" i="1" dirty="0">
              <a:solidFill>
                <a:schemeClr val="tx1"/>
              </a:solidFill>
            </a:rPr>
            <a:t>existente față de referențialul contabil național: OMFP 1802/2014</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Y="-100000" custLinFactNeighborX="13333" custLinFactNeighborY="-10909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Reducerile comerciale ulterioare</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Cazul subvențiilor: prezentarea în situațiile financiare</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Amortizarea: valoarea amortizabilă</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Amortizarea: momentul începerii amortizării</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Amortizarea: metode de amortizare</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Amortizarea poate fi egală cu zero?</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Amortizarea: momentul încetării acesteia</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Amortizarea terenurilor</a:t>
          </a: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Amortizarea: revizuirea metodei de amortizare</a:t>
          </a:r>
        </a:p>
        <a:p>
          <a:pPr algn="ctr"/>
          <a:endParaRPr lang="ro-RO" sz="3200" b="1" i="1"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fr-FR" sz="3200" b="1" i="1" dirty="0">
              <a:solidFill>
                <a:schemeClr val="tx1"/>
              </a:solidFill>
            </a:rPr>
            <a:t>Ne </a:t>
          </a:r>
          <a:r>
            <a:rPr lang="fr-FR" sz="3200" b="1" i="1" dirty="0" err="1">
              <a:solidFill>
                <a:schemeClr val="tx1"/>
              </a:solidFill>
            </a:rPr>
            <a:t>putem</a:t>
          </a:r>
          <a:r>
            <a:rPr lang="fr-FR" sz="3200" b="1" i="1" dirty="0">
              <a:solidFill>
                <a:schemeClr val="tx1"/>
              </a:solidFill>
            </a:rPr>
            <a:t> </a:t>
          </a:r>
          <a:r>
            <a:rPr lang="fr-FR" sz="3200" b="1" i="1" dirty="0" err="1">
              <a:solidFill>
                <a:schemeClr val="tx1"/>
              </a:solidFill>
            </a:rPr>
            <a:t>întoarce</a:t>
          </a:r>
          <a:r>
            <a:rPr lang="fr-FR" sz="3200" b="1" i="1" dirty="0">
              <a:solidFill>
                <a:schemeClr val="tx1"/>
              </a:solidFill>
            </a:rPr>
            <a:t> de la </a:t>
          </a:r>
          <a:r>
            <a:rPr lang="fr-FR" sz="3200" b="1" i="1" dirty="0" err="1">
              <a:solidFill>
                <a:schemeClr val="tx1"/>
              </a:solidFill>
            </a:rPr>
            <a:t>metoda</a:t>
          </a:r>
          <a:r>
            <a:rPr lang="fr-FR" sz="3200" b="1" i="1" dirty="0">
              <a:solidFill>
                <a:schemeClr val="tx1"/>
              </a:solidFill>
            </a:rPr>
            <a:t> </a:t>
          </a:r>
          <a:r>
            <a:rPr lang="fr-FR" sz="3200" b="1" i="1" dirty="0" err="1">
              <a:solidFill>
                <a:schemeClr val="tx1"/>
              </a:solidFill>
            </a:rPr>
            <a:t>valorii</a:t>
          </a:r>
          <a:r>
            <a:rPr lang="fr-FR" sz="3200" b="1" i="1" dirty="0">
              <a:solidFill>
                <a:schemeClr val="tx1"/>
              </a:solidFill>
            </a:rPr>
            <a:t> juste la </a:t>
          </a:r>
          <a:r>
            <a:rPr lang="fr-FR" sz="3200" b="1" i="1" dirty="0" err="1">
              <a:solidFill>
                <a:schemeClr val="tx1"/>
              </a:solidFill>
            </a:rPr>
            <a:t>cost</a:t>
          </a:r>
          <a:r>
            <a:rPr lang="fr-FR" sz="3200" b="1" i="1" dirty="0">
              <a:solidFill>
                <a:schemeClr val="tx1"/>
              </a:solidFill>
            </a:rPr>
            <a:t>?</a:t>
          </a:r>
          <a:endParaRPr lang="ro-RO" sz="3200" b="1" i="1" dirty="0">
            <a:solidFill>
              <a:schemeClr val="tx1"/>
            </a:solidFill>
          </a:endParaRPr>
        </a:p>
        <a:p>
          <a:pPr algn="ctr"/>
          <a:endParaRPr lang="ro-RO" sz="3200" b="1" i="1"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MD" sz="3200" b="1" i="1" dirty="0"/>
            <a:t>Cheltuieli de constituire</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Y="-100000" custLinFactNeighborX="13333" custLinFactNeighborY="-10909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Identificarea </a:t>
          </a:r>
          <a:r>
            <a:rPr lang="ro-RO" sz="3200" b="1" i="1" dirty="0">
              <a:solidFill>
                <a:srgbClr val="FFC000"/>
              </a:solidFill>
            </a:rPr>
            <a:t>diferențelor </a:t>
          </a:r>
          <a:r>
            <a:rPr lang="ro-RO" sz="3200" b="1" i="1" dirty="0">
              <a:solidFill>
                <a:schemeClr val="tx1"/>
              </a:solidFill>
            </a:rPr>
            <a:t>existente față de referențialul contabil național: OMFP 1802/2014</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Identificarea </a:t>
          </a:r>
          <a:r>
            <a:rPr lang="ro-RO" sz="3200" b="1" i="1" dirty="0">
              <a:solidFill>
                <a:srgbClr val="FFC000"/>
              </a:solidFill>
            </a:rPr>
            <a:t>diferențelor </a:t>
          </a:r>
          <a:r>
            <a:rPr lang="ro-RO" sz="3200" b="1" i="1" dirty="0">
              <a:solidFill>
                <a:schemeClr val="tx1"/>
              </a:solidFill>
            </a:rPr>
            <a:t>existente față de referențialul contabil național: OMFP 1802/2014</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es-ES" sz="3200" b="1" i="1" dirty="0">
              <a:solidFill>
                <a:schemeClr val="tx1"/>
              </a:solidFill>
            </a:rPr>
            <a:t>Când un </a:t>
          </a:r>
          <a:r>
            <a:rPr lang="es-ES" sz="3200" b="1" i="1" dirty="0" err="1">
              <a:solidFill>
                <a:schemeClr val="tx1"/>
              </a:solidFill>
            </a:rPr>
            <a:t>activ</a:t>
          </a:r>
          <a:r>
            <a:rPr lang="es-ES" sz="3200" b="1" i="1" dirty="0">
              <a:solidFill>
                <a:schemeClr val="tx1"/>
              </a:solidFill>
            </a:rPr>
            <a:t> este </a:t>
          </a:r>
          <a:r>
            <a:rPr lang="es-ES" sz="3200" b="1" i="1" dirty="0" err="1">
              <a:solidFill>
                <a:schemeClr val="tx1"/>
              </a:solidFill>
            </a:rPr>
            <a:t>depreciat</a:t>
          </a:r>
          <a:r>
            <a:rPr lang="es-ES" sz="3200" b="1" i="1" dirty="0">
              <a:solidFill>
                <a:schemeClr val="tx1"/>
              </a:solidFill>
            </a:rPr>
            <a:t>?</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Particularități privind aplicarea IAS 36 Deprecierea activelor:</a:t>
          </a:r>
        </a:p>
        <a:p>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Recunoașterea pierderii din depreciere</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Recunoașterea pierderii din depreciere</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Recalcularea amortizării </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it-IT" sz="3200" b="1" i="1" dirty="0">
              <a:solidFill>
                <a:schemeClr val="tx1"/>
              </a:solidFill>
            </a:rPr>
            <a:t>Reluarea </a:t>
          </a:r>
          <a:r>
            <a:rPr lang="it-IT" sz="3200" b="1" i="1" dirty="0" err="1">
              <a:solidFill>
                <a:schemeClr val="tx1"/>
              </a:solidFill>
            </a:rPr>
            <a:t>unei</a:t>
          </a:r>
          <a:r>
            <a:rPr lang="it-IT" sz="3200" b="1" i="1" dirty="0">
              <a:solidFill>
                <a:schemeClr val="tx1"/>
              </a:solidFill>
            </a:rPr>
            <a:t> </a:t>
          </a:r>
          <a:r>
            <a:rPr lang="it-IT" sz="3200" b="1" i="1" dirty="0" err="1">
              <a:solidFill>
                <a:schemeClr val="tx1"/>
              </a:solidFill>
            </a:rPr>
            <a:t>pierderi</a:t>
          </a:r>
          <a:r>
            <a:rPr lang="it-IT" sz="3200" b="1" i="1" dirty="0">
              <a:solidFill>
                <a:schemeClr val="tx1"/>
              </a:solidFill>
            </a:rPr>
            <a:t> </a:t>
          </a:r>
          <a:r>
            <a:rPr lang="it-IT" sz="3200" b="1" i="1" dirty="0" err="1">
              <a:solidFill>
                <a:schemeClr val="tx1"/>
              </a:solidFill>
            </a:rPr>
            <a:t>din</a:t>
          </a:r>
          <a:r>
            <a:rPr lang="it-IT" sz="3200" b="1" i="1" dirty="0">
              <a:solidFill>
                <a:schemeClr val="tx1"/>
              </a:solidFill>
            </a:rPr>
            <a:t> </a:t>
          </a:r>
          <a:r>
            <a:rPr lang="it-IT" sz="3200" b="1" i="1" dirty="0" err="1">
              <a:solidFill>
                <a:schemeClr val="tx1"/>
              </a:solidFill>
            </a:rPr>
            <a:t>depreciere</a:t>
          </a:r>
          <a:r>
            <a:rPr lang="it-IT" sz="3200" b="1" i="1" dirty="0">
              <a:solidFill>
                <a:schemeClr val="tx1"/>
              </a:solidFill>
            </a:rPr>
            <a:t>. </a:t>
          </a:r>
          <a:r>
            <a:rPr lang="it-IT" sz="3200" b="1" i="1" dirty="0" err="1">
              <a:solidFill>
                <a:schemeClr val="tx1"/>
              </a:solidFill>
            </a:rPr>
            <a:t>Anularea</a:t>
          </a:r>
          <a:r>
            <a:rPr lang="it-IT" sz="3200" b="1" i="1" dirty="0">
              <a:solidFill>
                <a:schemeClr val="tx1"/>
              </a:solidFill>
            </a:rPr>
            <a:t> </a:t>
          </a:r>
          <a:r>
            <a:rPr lang="it-IT" sz="3200" b="1" i="1" dirty="0" err="1">
              <a:solidFill>
                <a:schemeClr val="tx1"/>
              </a:solidFill>
            </a:rPr>
            <a:t>deprecierii</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Unitățile generatoare de numerar</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58057C-6196-4C7B-853B-F99C18998DF9}">
      <dgm:prSet custT="1"/>
      <dgm:spPr/>
      <dgm:t>
        <a:bodyPr/>
        <a:lstStyle/>
        <a:p>
          <a:pPr>
            <a:buNone/>
          </a:pPr>
          <a:r>
            <a:rPr lang="ro-RO" sz="3200" b="1" i="1" dirty="0">
              <a:solidFill>
                <a:schemeClr val="tx1"/>
              </a:solidFill>
            </a:rPr>
            <a:t>Particularități privind aplicarea IAS 36 Deprecierea activelor:</a:t>
          </a:r>
        </a:p>
      </dgm:t>
    </dgm:pt>
    <dgm:pt modelId="{67CC90CF-06CE-4427-911A-E5B00B05A111}" type="parTrans" cxnId="{934552C1-F5C4-44FF-A69F-8EE55D144C34}">
      <dgm:prSet/>
      <dgm:spPr/>
      <dgm:t>
        <a:bodyPr/>
        <a:lstStyle/>
        <a:p>
          <a:endParaRPr lang="ro-RO"/>
        </a:p>
      </dgm:t>
    </dgm:pt>
    <dgm:pt modelId="{518B6622-D8E5-4834-9F8D-F901F49389C0}" type="sibTrans" cxnId="{934552C1-F5C4-44FF-A69F-8EE55D144C34}">
      <dgm:prSet/>
      <dgm:spPr/>
      <dgm:t>
        <a:bodyPr/>
        <a:lstStyle/>
        <a:p>
          <a:endParaRPr lang="ro-RO"/>
        </a:p>
      </dgm:t>
    </dgm:pt>
    <dgm:pt modelId="{B1144C0B-A8C8-485E-8FE9-DC12543AAC8D}">
      <dgm:prSet custT="1"/>
      <dgm:spPr/>
      <dgm:t>
        <a:bodyPr/>
        <a:lstStyle/>
        <a:p>
          <a:pPr>
            <a:buClr>
              <a:srgbClr val="FFC000"/>
            </a:buClr>
            <a:buFont typeface="Wingdings" pitchFamily="2" charset="2"/>
            <a:buChar char="Ø"/>
          </a:pPr>
          <a:r>
            <a:rPr lang="vi-VN" sz="2400" b="1" dirty="0">
              <a:solidFill>
                <a:srgbClr val="FFC000"/>
              </a:solidFill>
              <a:latin typeface="Calibri body"/>
              <a:cs typeface="Calibri" pitchFamily="34" charset="0"/>
            </a:rPr>
            <a:t>Unităț</a:t>
          </a:r>
          <a:r>
            <a:rPr lang="ro-RO" sz="2400" b="1" dirty="0" err="1">
              <a:solidFill>
                <a:srgbClr val="FFC000"/>
              </a:solidFill>
              <a:latin typeface="Calibri body"/>
              <a:cs typeface="Calibri" pitchFamily="34" charset="0"/>
            </a:rPr>
            <a:t>ile</a:t>
          </a:r>
          <a:r>
            <a:rPr lang="ro-RO" sz="2400" b="1" dirty="0">
              <a:solidFill>
                <a:srgbClr val="FFC000"/>
              </a:solidFill>
              <a:latin typeface="Calibri body"/>
              <a:cs typeface="Calibri" pitchFamily="34" charset="0"/>
            </a:rPr>
            <a:t> generatoare de numerar (UGN)</a:t>
          </a:r>
        </a:p>
      </dgm:t>
    </dgm:pt>
    <dgm:pt modelId="{667F89D4-6B50-471B-A403-C6A92886E4FB}" type="parTrans" cxnId="{A3906AD3-ACF3-4C22-9C05-8E03161F5823}">
      <dgm:prSet/>
      <dgm:spPr/>
      <dgm:t>
        <a:bodyPr/>
        <a:lstStyle/>
        <a:p>
          <a:endParaRPr lang="ro-RO"/>
        </a:p>
      </dgm:t>
    </dgm:pt>
    <dgm:pt modelId="{3F8B826B-0BDB-46EB-BCD3-C23733E75020}" type="sibTrans" cxnId="{A3906AD3-ACF3-4C22-9C05-8E03161F5823}">
      <dgm:prSet/>
      <dgm:spPr/>
      <dgm:t>
        <a:bodyPr/>
        <a:lstStyle/>
        <a:p>
          <a:endParaRPr lang="ro-RO"/>
        </a:p>
      </dgm:t>
    </dgm:pt>
    <dgm:pt modelId="{6B2B6239-72B4-4087-8B8B-40C2323C0822}">
      <dgm:prSet custT="1"/>
      <dgm:spPr/>
      <dgm:t>
        <a:bodyPr/>
        <a:lstStyle/>
        <a:p>
          <a:pPr>
            <a:buClr>
              <a:srgbClr val="1C4272"/>
            </a:buClr>
            <a:buFont typeface="Wingdings" pitchFamily="2" charset="2"/>
            <a:buChar char="ü"/>
          </a:pPr>
          <a:r>
            <a:rPr lang="ro-RO" altLang="en-US" sz="2400" b="1" dirty="0">
              <a:solidFill>
                <a:srgbClr val="0070C0"/>
              </a:solidFill>
            </a:rPr>
            <a:t>Identificarea</a:t>
          </a:r>
          <a:r>
            <a:rPr lang="ro-RO" altLang="en-US" sz="2400" dirty="0"/>
            <a:t> unei </a:t>
          </a:r>
          <a:r>
            <a:rPr lang="ro-RO" altLang="en-US" sz="2400" dirty="0" err="1"/>
            <a:t>unităţi</a:t>
          </a:r>
          <a:r>
            <a:rPr lang="ro-RO" altLang="en-US" sz="2400" dirty="0"/>
            <a:t> generatoare de numerar implică </a:t>
          </a:r>
          <a:r>
            <a:rPr lang="ro-RO" altLang="en-US" sz="2400" b="1" dirty="0" err="1">
              <a:solidFill>
                <a:srgbClr val="0070C0"/>
              </a:solidFill>
              <a:latin typeface="Calibri body"/>
              <a:cs typeface="Calibri" pitchFamily="34" charset="0"/>
            </a:rPr>
            <a:t>raţionamentul</a:t>
          </a:r>
          <a:r>
            <a:rPr lang="ro-RO" altLang="en-US" sz="2400" b="1" dirty="0">
              <a:solidFill>
                <a:srgbClr val="0070C0"/>
              </a:solidFill>
              <a:latin typeface="Calibri body"/>
              <a:cs typeface="Calibri" pitchFamily="34" charset="0"/>
            </a:rPr>
            <a:t> profesional.</a:t>
          </a:r>
        </a:p>
      </dgm:t>
    </dgm:pt>
    <dgm:pt modelId="{A0039247-1EC4-4CC9-B660-3C0222A45498}" type="parTrans" cxnId="{99589784-068E-46F0-A30C-93E0FE8C3A19}">
      <dgm:prSet/>
      <dgm:spPr/>
      <dgm:t>
        <a:bodyPr/>
        <a:lstStyle/>
        <a:p>
          <a:endParaRPr lang="ro-RO"/>
        </a:p>
      </dgm:t>
    </dgm:pt>
    <dgm:pt modelId="{DFEEF6CA-8A23-45BC-8CAA-20F93EDEA705}" type="sibTrans" cxnId="{99589784-068E-46F0-A30C-93E0FE8C3A19}">
      <dgm:prSet/>
      <dgm:spPr/>
      <dgm:t>
        <a:bodyPr/>
        <a:lstStyle/>
        <a:p>
          <a:endParaRPr lang="ro-RO"/>
        </a:p>
      </dgm:t>
    </dgm:pt>
    <dgm:pt modelId="{D960821C-E32A-4176-A5FC-0D49315A5260}">
      <dgm:prSet custT="1"/>
      <dgm:spPr/>
      <dgm:t>
        <a:bodyPr/>
        <a:lstStyle/>
        <a:p>
          <a:r>
            <a:rPr lang="ro-RO" sz="2400" b="1" dirty="0">
              <a:solidFill>
                <a:srgbClr val="FFC000"/>
              </a:solidFill>
            </a:rPr>
            <a:t>Recunosc UGT dacă valoarea recuperabilă a unui activ individual nu poate fi determinată în mod distinct</a:t>
          </a:r>
          <a:r>
            <a:rPr lang="ro-RO" sz="2400" dirty="0"/>
            <a:t>. Folosesc diverse indicii, spre exemplu existenta unor intrări de numerar independente, generate de diverși factori:</a:t>
          </a:r>
        </a:p>
      </dgm:t>
    </dgm:pt>
    <dgm:pt modelId="{D2360127-13B2-4ED6-B13E-16E9C3475DEF}" type="parTrans" cxnId="{10A598B0-CBDB-48D2-B8E9-D055399DC272}">
      <dgm:prSet/>
      <dgm:spPr/>
      <dgm:t>
        <a:bodyPr/>
        <a:lstStyle/>
        <a:p>
          <a:endParaRPr lang="ro-RO"/>
        </a:p>
      </dgm:t>
    </dgm:pt>
    <dgm:pt modelId="{74DD31BA-0F06-4EBE-BB56-2ED9DC21EF61}" type="sibTrans" cxnId="{10A598B0-CBDB-48D2-B8E9-D055399DC272}">
      <dgm:prSet/>
      <dgm:spPr/>
      <dgm:t>
        <a:bodyPr/>
        <a:lstStyle/>
        <a:p>
          <a:endParaRPr lang="ro-RO"/>
        </a:p>
      </dgm:t>
    </dgm:pt>
    <dgm:pt modelId="{7E25FCF4-75D2-4F54-B8EE-CD8E3EAEEFFA}">
      <dgm:prSet custT="1"/>
      <dgm:spPr/>
      <dgm:t>
        <a:bodyPr/>
        <a:lstStyle/>
        <a:p>
          <a:pPr>
            <a:buFont typeface="Courier New" pitchFamily="49" charset="0"/>
            <a:buChar char="o"/>
          </a:pPr>
          <a:r>
            <a:rPr lang="ro-RO" sz="2400"/>
            <a:t>Gestiunea activelor în mod  grupat</a:t>
          </a:r>
          <a:endParaRPr lang="ro-RO" sz="2400" dirty="0"/>
        </a:p>
      </dgm:t>
    </dgm:pt>
    <dgm:pt modelId="{75F0F901-9CB2-49E0-9F20-EF1EC76350BE}" type="parTrans" cxnId="{ACE4CBF9-E6C9-422B-8071-8DB96FBB54C3}">
      <dgm:prSet/>
      <dgm:spPr/>
      <dgm:t>
        <a:bodyPr/>
        <a:lstStyle/>
        <a:p>
          <a:endParaRPr lang="ro-RO"/>
        </a:p>
      </dgm:t>
    </dgm:pt>
    <dgm:pt modelId="{0EF91EF9-BB11-4644-A53B-0BC9A34C1635}" type="sibTrans" cxnId="{ACE4CBF9-E6C9-422B-8071-8DB96FBB54C3}">
      <dgm:prSet/>
      <dgm:spPr/>
      <dgm:t>
        <a:bodyPr/>
        <a:lstStyle/>
        <a:p>
          <a:endParaRPr lang="ro-RO"/>
        </a:p>
      </dgm:t>
    </dgm:pt>
    <dgm:pt modelId="{1C70C521-1C64-4EC5-BD38-7355C8ADF529}">
      <dgm:prSet custT="1"/>
      <dgm:spPr/>
      <dgm:t>
        <a:bodyPr/>
        <a:lstStyle/>
        <a:p>
          <a:pPr>
            <a:buFont typeface="Courier New" pitchFamily="49" charset="0"/>
            <a:buChar char="o"/>
          </a:pPr>
          <a:r>
            <a:rPr lang="ro-RO" sz="2400" dirty="0"/>
            <a:t>Decizii legate de renunțarea la anumite categorii de active (nu individual) </a:t>
          </a:r>
        </a:p>
      </dgm:t>
    </dgm:pt>
    <dgm:pt modelId="{94EB59AC-D6E8-474B-8839-5317CB2CB751}" type="parTrans" cxnId="{82F85F82-0E9A-4C4E-9273-CF1104FF3C4E}">
      <dgm:prSet/>
      <dgm:spPr/>
      <dgm:t>
        <a:bodyPr/>
        <a:lstStyle/>
        <a:p>
          <a:endParaRPr lang="ro-RO"/>
        </a:p>
      </dgm:t>
    </dgm:pt>
    <dgm:pt modelId="{FCB59266-3C41-4034-9931-5458519F6BB8}" type="sibTrans" cxnId="{82F85F82-0E9A-4C4E-9273-CF1104FF3C4E}">
      <dgm:prSet/>
      <dgm:spPr/>
      <dgm:t>
        <a:bodyPr/>
        <a:lstStyle/>
        <a:p>
          <a:endParaRPr lang="ro-RO"/>
        </a:p>
      </dgm:t>
    </dgm:pt>
    <dgm:pt modelId="{8C323555-B255-45F3-9766-56892375555E}">
      <dgm:prSet custT="1"/>
      <dgm:spPr/>
      <dgm:t>
        <a:bodyPr/>
        <a:lstStyle/>
        <a:p>
          <a:r>
            <a:rPr lang="ro-RO" sz="2400" b="1" dirty="0">
              <a:solidFill>
                <a:srgbClr val="FFC000"/>
              </a:solidFill>
            </a:rPr>
            <a:t>Recunosc UGT dacă există o piață activă </a:t>
          </a:r>
          <a:r>
            <a:rPr lang="ro-RO" sz="2400" dirty="0"/>
            <a:t>pentru produsele finite rezultate ca urmare a  utilizării unui ansamblu de active, chiar dacă acele stocuri sunt utilizate doar intern</a:t>
          </a:r>
        </a:p>
      </dgm:t>
    </dgm:pt>
    <dgm:pt modelId="{E2813CF4-83DC-4896-AFA8-EAA29B340730}" type="parTrans" cxnId="{D3867C9B-55F4-492D-902D-645314ED49B5}">
      <dgm:prSet/>
      <dgm:spPr/>
      <dgm:t>
        <a:bodyPr/>
        <a:lstStyle/>
        <a:p>
          <a:endParaRPr lang="ro-RO"/>
        </a:p>
      </dgm:t>
    </dgm:pt>
    <dgm:pt modelId="{9C6748CE-058C-40DB-BDAB-AA88FA002467}" type="sibTrans" cxnId="{D3867C9B-55F4-492D-902D-645314ED49B5}">
      <dgm:prSet/>
      <dgm:spPr/>
      <dgm:t>
        <a:bodyPr/>
        <a:lstStyle/>
        <a:p>
          <a:endParaRPr lang="ro-RO"/>
        </a:p>
      </dgm:t>
    </dgm:pt>
    <dgm:pt modelId="{4C84ED4F-B6A2-448C-A9E2-9DE1440CFC0B}">
      <dgm:prSet custT="1"/>
      <dgm:spPr/>
      <dgm:t>
        <a:bodyPr/>
        <a:lstStyle/>
        <a:p>
          <a:pPr>
            <a:buClr>
              <a:srgbClr val="FFC000"/>
            </a:buClr>
            <a:buFont typeface="Wingdings" pitchFamily="2" charset="2"/>
            <a:buChar char="Ø"/>
          </a:pPr>
          <a:endParaRPr lang="ro-RO" sz="2400" b="1" dirty="0">
            <a:solidFill>
              <a:srgbClr val="FFC000"/>
            </a:solidFill>
            <a:latin typeface="Calibri body"/>
            <a:cs typeface="Calibri" pitchFamily="34" charset="0"/>
          </a:endParaRPr>
        </a:p>
      </dgm:t>
    </dgm:pt>
    <dgm:pt modelId="{AA673119-49BE-4CB3-80BC-A005D1EA7315}" type="parTrans" cxnId="{85F90689-8002-4067-A860-A7C4247F295A}">
      <dgm:prSet/>
      <dgm:spPr/>
      <dgm:t>
        <a:bodyPr/>
        <a:lstStyle/>
        <a:p>
          <a:endParaRPr lang="ro-RO"/>
        </a:p>
      </dgm:t>
    </dgm:pt>
    <dgm:pt modelId="{67291533-15B6-4F8B-AD55-B9598FF6F392}" type="sibTrans" cxnId="{85F90689-8002-4067-A860-A7C4247F295A}">
      <dgm:prSet/>
      <dgm:spPr/>
      <dgm:t>
        <a:bodyPr/>
        <a:lstStyle/>
        <a:p>
          <a:endParaRPr lang="ro-RO"/>
        </a:p>
      </dgm:t>
    </dgm:pt>
    <dgm:pt modelId="{76D9E17F-4665-40BA-A26E-B7F1E1965F52}">
      <dgm:prSet custT="1"/>
      <dgm:spPr/>
      <dgm:t>
        <a:bodyPr/>
        <a:lstStyle/>
        <a:p>
          <a:pPr>
            <a:buClr>
              <a:srgbClr val="1C4272"/>
            </a:buClr>
            <a:buFont typeface="Wingdings" pitchFamily="2" charset="2"/>
            <a:buNone/>
          </a:pPr>
          <a:endParaRPr lang="ro-RO" altLang="en-US" sz="2400" b="1" dirty="0">
            <a:solidFill>
              <a:srgbClr val="0070C0"/>
            </a:solidFill>
            <a:latin typeface="Calibri body"/>
            <a:cs typeface="Calibri" pitchFamily="34" charset="0"/>
          </a:endParaRPr>
        </a:p>
      </dgm:t>
    </dgm:pt>
    <dgm:pt modelId="{46BCB662-FEBE-4FEF-8544-2A18113182C2}" type="parTrans" cxnId="{172B3EC7-DFF7-46BF-9491-E4AA185F4E96}">
      <dgm:prSet/>
      <dgm:spPr/>
      <dgm:t>
        <a:bodyPr/>
        <a:lstStyle/>
        <a:p>
          <a:endParaRPr lang="ro-RO"/>
        </a:p>
      </dgm:t>
    </dgm:pt>
    <dgm:pt modelId="{E29A796A-D7F1-4ABF-B5E6-6D96056EC748}" type="sibTrans" cxnId="{172B3EC7-DFF7-46BF-9491-E4AA185F4E96}">
      <dgm:prSet/>
      <dgm:spPr/>
      <dgm:t>
        <a:bodyPr/>
        <a:lstStyle/>
        <a:p>
          <a:endParaRPr lang="ro-RO"/>
        </a:p>
      </dgm:t>
    </dgm:pt>
    <dgm:pt modelId="{82EF5C3C-8943-415A-9CDF-5F960EA17766}" type="pres">
      <dgm:prSet presAssocID="{750FB4F6-D4C2-40E7-89BF-E0FC71ADE125}" presName="linear" presStyleCnt="0">
        <dgm:presLayoutVars>
          <dgm:animLvl val="lvl"/>
          <dgm:resizeHandles val="exact"/>
        </dgm:presLayoutVars>
      </dgm:prSet>
      <dgm:spPr/>
    </dgm:pt>
    <dgm:pt modelId="{380E77E8-8338-4DF2-AEB7-DDE9779C167C}" type="pres">
      <dgm:prSet presAssocID="{D158057C-6196-4C7B-853B-F99C18998DF9}" presName="parentText" presStyleLbl="node1" presStyleIdx="0" presStyleCnt="1" custLinFactNeighborX="495" custLinFactNeighborY="-16014">
        <dgm:presLayoutVars>
          <dgm:chMax val="0"/>
          <dgm:bulletEnabled val="1"/>
        </dgm:presLayoutVars>
      </dgm:prSet>
      <dgm:spPr/>
    </dgm:pt>
    <dgm:pt modelId="{72CE5D9A-C42F-47FA-B229-6BA7FF67C165}" type="pres">
      <dgm:prSet presAssocID="{D158057C-6196-4C7B-853B-F99C18998DF9}" presName="childText" presStyleLbl="revTx" presStyleIdx="0" presStyleCnt="1">
        <dgm:presLayoutVars>
          <dgm:bulletEnabled val="1"/>
        </dgm:presLayoutVars>
      </dgm:prSet>
      <dgm:spPr/>
    </dgm:pt>
  </dgm:ptLst>
  <dgm:cxnLst>
    <dgm:cxn modelId="{22CE9E28-90BB-4CE9-B07A-01FA90AA5B7B}" type="presOf" srcId="{D960821C-E32A-4176-A5FC-0D49315A5260}" destId="{72CE5D9A-C42F-47FA-B229-6BA7FF67C165}" srcOrd="0" destOrd="4" presId="urn:microsoft.com/office/officeart/2005/8/layout/vList2"/>
    <dgm:cxn modelId="{54A34D33-4F67-459F-AD09-174410B575D3}" type="presOf" srcId="{B1144C0B-A8C8-485E-8FE9-DC12543AAC8D}" destId="{72CE5D9A-C42F-47FA-B229-6BA7FF67C165}" srcOrd="0" destOrd="0" presId="urn:microsoft.com/office/officeart/2005/8/layout/vList2"/>
    <dgm:cxn modelId="{402F776B-82E4-4760-95DC-00040E7DD1A7}" type="presOf" srcId="{1C70C521-1C64-4EC5-BD38-7355C8ADF529}" destId="{72CE5D9A-C42F-47FA-B229-6BA7FF67C165}" srcOrd="0" destOrd="6" presId="urn:microsoft.com/office/officeart/2005/8/layout/vList2"/>
    <dgm:cxn modelId="{99C6417E-FFCE-4B99-88B5-2044FEBD5969}" type="presOf" srcId="{750FB4F6-D4C2-40E7-89BF-E0FC71ADE125}" destId="{82EF5C3C-8943-415A-9CDF-5F960EA17766}" srcOrd="0" destOrd="0" presId="urn:microsoft.com/office/officeart/2005/8/layout/vList2"/>
    <dgm:cxn modelId="{82F85F82-0E9A-4C4E-9273-CF1104FF3C4E}" srcId="{D960821C-E32A-4176-A5FC-0D49315A5260}" destId="{1C70C521-1C64-4EC5-BD38-7355C8ADF529}" srcOrd="1" destOrd="0" parTransId="{94EB59AC-D6E8-474B-8839-5317CB2CB751}" sibTransId="{FCB59266-3C41-4034-9931-5458519F6BB8}"/>
    <dgm:cxn modelId="{99589784-068E-46F0-A30C-93E0FE8C3A19}" srcId="{4C84ED4F-B6A2-448C-A9E2-9DE1440CFC0B}" destId="{6B2B6239-72B4-4087-8B8B-40C2323C0822}" srcOrd="0" destOrd="0" parTransId="{A0039247-1EC4-4CC9-B660-3C0222A45498}" sibTransId="{DFEEF6CA-8A23-45BC-8CAA-20F93EDEA705}"/>
    <dgm:cxn modelId="{CF053088-AF2E-4B6C-B598-A7649B01BF1A}" type="presOf" srcId="{7E25FCF4-75D2-4F54-B8EE-CD8E3EAEEFFA}" destId="{72CE5D9A-C42F-47FA-B229-6BA7FF67C165}" srcOrd="0" destOrd="5" presId="urn:microsoft.com/office/officeart/2005/8/layout/vList2"/>
    <dgm:cxn modelId="{85F90689-8002-4067-A860-A7C4247F295A}" srcId="{D158057C-6196-4C7B-853B-F99C18998DF9}" destId="{4C84ED4F-B6A2-448C-A9E2-9DE1440CFC0B}" srcOrd="1" destOrd="0" parTransId="{AA673119-49BE-4CB3-80BC-A005D1EA7315}" sibTransId="{67291533-15B6-4F8B-AD55-B9598FF6F392}"/>
    <dgm:cxn modelId="{0CA2CA90-511C-4AFA-BF0A-71356B50320F}" type="presOf" srcId="{8C323555-B255-45F3-9766-56892375555E}" destId="{72CE5D9A-C42F-47FA-B229-6BA7FF67C165}" srcOrd="0" destOrd="7" presId="urn:microsoft.com/office/officeart/2005/8/layout/vList2"/>
    <dgm:cxn modelId="{D3867C9B-55F4-492D-902D-645314ED49B5}" srcId="{76D9E17F-4665-40BA-A26E-B7F1E1965F52}" destId="{8C323555-B255-45F3-9766-56892375555E}" srcOrd="1" destOrd="0" parTransId="{E2813CF4-83DC-4896-AFA8-EAA29B340730}" sibTransId="{9C6748CE-058C-40DB-BDAB-AA88FA002467}"/>
    <dgm:cxn modelId="{2A4C30AC-5B55-404D-99BE-E1AE9A16BBBD}" type="presOf" srcId="{D158057C-6196-4C7B-853B-F99C18998DF9}" destId="{380E77E8-8338-4DF2-AEB7-DDE9779C167C}" srcOrd="0" destOrd="0" presId="urn:microsoft.com/office/officeart/2005/8/layout/vList2"/>
    <dgm:cxn modelId="{ADB8B0AC-EF1F-4867-A02A-712412BC54FC}" type="presOf" srcId="{76D9E17F-4665-40BA-A26E-B7F1E1965F52}" destId="{72CE5D9A-C42F-47FA-B229-6BA7FF67C165}" srcOrd="0" destOrd="3" presId="urn:microsoft.com/office/officeart/2005/8/layout/vList2"/>
    <dgm:cxn modelId="{10A598B0-CBDB-48D2-B8E9-D055399DC272}" srcId="{76D9E17F-4665-40BA-A26E-B7F1E1965F52}" destId="{D960821C-E32A-4176-A5FC-0D49315A5260}" srcOrd="0" destOrd="0" parTransId="{D2360127-13B2-4ED6-B13E-16E9C3475DEF}" sibTransId="{74DD31BA-0F06-4EBE-BB56-2ED9DC21EF61}"/>
    <dgm:cxn modelId="{934552C1-F5C4-44FF-A69F-8EE55D144C34}" srcId="{750FB4F6-D4C2-40E7-89BF-E0FC71ADE125}" destId="{D158057C-6196-4C7B-853B-F99C18998DF9}" srcOrd="0" destOrd="0" parTransId="{67CC90CF-06CE-4427-911A-E5B00B05A111}" sibTransId="{518B6622-D8E5-4834-9F8D-F901F49389C0}"/>
    <dgm:cxn modelId="{172B3EC7-DFF7-46BF-9491-E4AA185F4E96}" srcId="{D158057C-6196-4C7B-853B-F99C18998DF9}" destId="{76D9E17F-4665-40BA-A26E-B7F1E1965F52}" srcOrd="2" destOrd="0" parTransId="{46BCB662-FEBE-4FEF-8544-2A18113182C2}" sibTransId="{E29A796A-D7F1-4ABF-B5E6-6D96056EC748}"/>
    <dgm:cxn modelId="{A3906AD3-ACF3-4C22-9C05-8E03161F5823}" srcId="{D158057C-6196-4C7B-853B-F99C18998DF9}" destId="{B1144C0B-A8C8-485E-8FE9-DC12543AAC8D}" srcOrd="0" destOrd="0" parTransId="{667F89D4-6B50-471B-A403-C6A92886E4FB}" sibTransId="{3F8B826B-0BDB-46EB-BCD3-C23733E75020}"/>
    <dgm:cxn modelId="{906C89D5-7C55-4455-8B83-BD265D336C4F}" type="presOf" srcId="{4C84ED4F-B6A2-448C-A9E2-9DE1440CFC0B}" destId="{72CE5D9A-C42F-47FA-B229-6BA7FF67C165}" srcOrd="0" destOrd="1" presId="urn:microsoft.com/office/officeart/2005/8/layout/vList2"/>
    <dgm:cxn modelId="{4403E9ED-C631-4C88-A5E7-81915B3441BC}" type="presOf" srcId="{6B2B6239-72B4-4087-8B8B-40C2323C0822}" destId="{72CE5D9A-C42F-47FA-B229-6BA7FF67C165}" srcOrd="0" destOrd="2" presId="urn:microsoft.com/office/officeart/2005/8/layout/vList2"/>
    <dgm:cxn modelId="{ACE4CBF9-E6C9-422B-8071-8DB96FBB54C3}" srcId="{D960821C-E32A-4176-A5FC-0D49315A5260}" destId="{7E25FCF4-75D2-4F54-B8EE-CD8E3EAEEFFA}" srcOrd="0" destOrd="0" parTransId="{75F0F901-9CB2-49E0-9F20-EF1EC76350BE}" sibTransId="{0EF91EF9-BB11-4644-A53B-0BC9A34C1635}"/>
    <dgm:cxn modelId="{2259EAF3-D482-4E9C-BBAF-E662BF80F4FF}" type="presParOf" srcId="{82EF5C3C-8943-415A-9CDF-5F960EA17766}" destId="{380E77E8-8338-4DF2-AEB7-DDE9779C167C}" srcOrd="0" destOrd="0" presId="urn:microsoft.com/office/officeart/2005/8/layout/vList2"/>
    <dgm:cxn modelId="{B63792E6-AFCB-45E1-94B0-7378377CB8D0}" type="presParOf" srcId="{82EF5C3C-8943-415A-9CDF-5F960EA17766}" destId="{72CE5D9A-C42F-47FA-B229-6BA7FF67C16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MD" sz="3200" b="1" i="1" dirty="0"/>
            <a:t>Fondul comercial</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Y="-100000" custLinFactNeighborX="13333" custLinFactNeighborY="-10909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58057C-6196-4C7B-853B-F99C18998DF9}">
      <dgm:prSet custT="1"/>
      <dgm:spPr/>
      <dgm:t>
        <a:bodyPr/>
        <a:lstStyle/>
        <a:p>
          <a:pPr>
            <a:buNone/>
          </a:pPr>
          <a:r>
            <a:rPr lang="ro-RO" sz="3200" b="1" i="1" dirty="0">
              <a:solidFill>
                <a:schemeClr val="tx1"/>
              </a:solidFill>
            </a:rPr>
            <a:t>Particularități privind aplicarea IAS 36 Deprecierea activelor:</a:t>
          </a:r>
        </a:p>
      </dgm:t>
    </dgm:pt>
    <dgm:pt modelId="{67CC90CF-06CE-4427-911A-E5B00B05A111}" type="parTrans" cxnId="{934552C1-F5C4-44FF-A69F-8EE55D144C34}">
      <dgm:prSet/>
      <dgm:spPr/>
      <dgm:t>
        <a:bodyPr/>
        <a:lstStyle/>
        <a:p>
          <a:endParaRPr lang="ro-RO"/>
        </a:p>
      </dgm:t>
    </dgm:pt>
    <dgm:pt modelId="{518B6622-D8E5-4834-9F8D-F901F49389C0}" type="sibTrans" cxnId="{934552C1-F5C4-44FF-A69F-8EE55D144C34}">
      <dgm:prSet/>
      <dgm:spPr/>
      <dgm:t>
        <a:bodyPr/>
        <a:lstStyle/>
        <a:p>
          <a:endParaRPr lang="ro-RO"/>
        </a:p>
      </dgm:t>
    </dgm:pt>
    <dgm:pt modelId="{B1144C0B-A8C8-485E-8FE9-DC12543AAC8D}">
      <dgm:prSet custT="1"/>
      <dgm:spPr/>
      <dgm:t>
        <a:bodyPr/>
        <a:lstStyle/>
        <a:p>
          <a:pPr>
            <a:buClr>
              <a:srgbClr val="FFC000"/>
            </a:buClr>
            <a:buFont typeface="Wingdings" pitchFamily="2" charset="2"/>
            <a:buChar char="Ø"/>
          </a:pPr>
          <a:r>
            <a:rPr lang="vi-VN" sz="2400" b="1" dirty="0">
              <a:solidFill>
                <a:srgbClr val="FFC000"/>
              </a:solidFill>
              <a:latin typeface="Calibri body"/>
              <a:cs typeface="Calibri" pitchFamily="34" charset="0"/>
            </a:rPr>
            <a:t>Unităț</a:t>
          </a:r>
          <a:r>
            <a:rPr lang="ro-RO" sz="2400" b="1" dirty="0" err="1">
              <a:solidFill>
                <a:srgbClr val="FFC000"/>
              </a:solidFill>
              <a:latin typeface="Calibri body"/>
              <a:cs typeface="Calibri" pitchFamily="34" charset="0"/>
            </a:rPr>
            <a:t>ile</a:t>
          </a:r>
          <a:r>
            <a:rPr lang="ro-RO" sz="2400" b="1" dirty="0">
              <a:solidFill>
                <a:srgbClr val="FFC000"/>
              </a:solidFill>
              <a:latin typeface="Calibri body"/>
              <a:cs typeface="Calibri" pitchFamily="34" charset="0"/>
            </a:rPr>
            <a:t> generatoare de numerar (UGN)</a:t>
          </a:r>
        </a:p>
      </dgm:t>
    </dgm:pt>
    <dgm:pt modelId="{667F89D4-6B50-471B-A403-C6A92886E4FB}" type="parTrans" cxnId="{A3906AD3-ACF3-4C22-9C05-8E03161F5823}">
      <dgm:prSet/>
      <dgm:spPr/>
      <dgm:t>
        <a:bodyPr/>
        <a:lstStyle/>
        <a:p>
          <a:endParaRPr lang="ro-RO"/>
        </a:p>
      </dgm:t>
    </dgm:pt>
    <dgm:pt modelId="{3F8B826B-0BDB-46EB-BCD3-C23733E75020}" type="sibTrans" cxnId="{A3906AD3-ACF3-4C22-9C05-8E03161F5823}">
      <dgm:prSet/>
      <dgm:spPr/>
      <dgm:t>
        <a:bodyPr/>
        <a:lstStyle/>
        <a:p>
          <a:endParaRPr lang="ro-RO"/>
        </a:p>
      </dgm:t>
    </dgm:pt>
    <dgm:pt modelId="{6B2B6239-72B4-4087-8B8B-40C2323C0822}">
      <dgm:prSet custT="1"/>
      <dgm:spPr/>
      <dgm:t>
        <a:bodyPr/>
        <a:lstStyle/>
        <a:p>
          <a:pPr>
            <a:buClr>
              <a:srgbClr val="1C4272"/>
            </a:buClr>
            <a:buFont typeface="Wingdings" pitchFamily="2" charset="2"/>
            <a:buChar char="ü"/>
          </a:pPr>
          <a:r>
            <a:rPr lang="ro-RO" altLang="en-US" sz="2400" b="1" dirty="0">
              <a:solidFill>
                <a:srgbClr val="0070C0"/>
              </a:solidFill>
            </a:rPr>
            <a:t>Fondul comercial asociat unei UGT</a:t>
          </a:r>
          <a:endParaRPr lang="ro-RO" altLang="en-US" sz="2400" b="1" dirty="0">
            <a:solidFill>
              <a:srgbClr val="0070C0"/>
            </a:solidFill>
            <a:latin typeface="Calibri body"/>
            <a:cs typeface="Calibri" pitchFamily="34" charset="0"/>
          </a:endParaRPr>
        </a:p>
      </dgm:t>
    </dgm:pt>
    <dgm:pt modelId="{A0039247-1EC4-4CC9-B660-3C0222A45498}" type="parTrans" cxnId="{99589784-068E-46F0-A30C-93E0FE8C3A19}">
      <dgm:prSet/>
      <dgm:spPr/>
      <dgm:t>
        <a:bodyPr/>
        <a:lstStyle/>
        <a:p>
          <a:endParaRPr lang="ro-RO"/>
        </a:p>
      </dgm:t>
    </dgm:pt>
    <dgm:pt modelId="{DFEEF6CA-8A23-45BC-8CAA-20F93EDEA705}" type="sibTrans" cxnId="{99589784-068E-46F0-A30C-93E0FE8C3A19}">
      <dgm:prSet/>
      <dgm:spPr/>
      <dgm:t>
        <a:bodyPr/>
        <a:lstStyle/>
        <a:p>
          <a:endParaRPr lang="ro-RO"/>
        </a:p>
      </dgm:t>
    </dgm:pt>
    <dgm:pt modelId="{4C84ED4F-B6A2-448C-A9E2-9DE1440CFC0B}">
      <dgm:prSet custT="1"/>
      <dgm:spPr/>
      <dgm:t>
        <a:bodyPr/>
        <a:lstStyle/>
        <a:p>
          <a:pPr>
            <a:buClr>
              <a:srgbClr val="FFC000"/>
            </a:buClr>
            <a:buFont typeface="Wingdings" pitchFamily="2" charset="2"/>
            <a:buChar char="Ø"/>
          </a:pPr>
          <a:endParaRPr lang="ro-RO" sz="2400" b="1" dirty="0">
            <a:solidFill>
              <a:srgbClr val="FFC000"/>
            </a:solidFill>
            <a:latin typeface="Calibri body"/>
            <a:cs typeface="Calibri" pitchFamily="34" charset="0"/>
          </a:endParaRPr>
        </a:p>
      </dgm:t>
    </dgm:pt>
    <dgm:pt modelId="{AA673119-49BE-4CB3-80BC-A005D1EA7315}" type="parTrans" cxnId="{85F90689-8002-4067-A860-A7C4247F295A}">
      <dgm:prSet/>
      <dgm:spPr/>
      <dgm:t>
        <a:bodyPr/>
        <a:lstStyle/>
        <a:p>
          <a:endParaRPr lang="ro-RO"/>
        </a:p>
      </dgm:t>
    </dgm:pt>
    <dgm:pt modelId="{67291533-15B6-4F8B-AD55-B9598FF6F392}" type="sibTrans" cxnId="{85F90689-8002-4067-A860-A7C4247F295A}">
      <dgm:prSet/>
      <dgm:spPr/>
      <dgm:t>
        <a:bodyPr/>
        <a:lstStyle/>
        <a:p>
          <a:endParaRPr lang="ro-RO"/>
        </a:p>
      </dgm:t>
    </dgm:pt>
    <dgm:pt modelId="{7FBC015D-0503-4AAE-BA76-6AFBA42CBE76}">
      <dgm:prSet custT="1"/>
      <dgm:spPr/>
      <dgm:t>
        <a:bodyPr/>
        <a:lstStyle/>
        <a:p>
          <a:r>
            <a:rPr lang="ro-RO" sz="2400" b="1" dirty="0">
              <a:solidFill>
                <a:srgbClr val="FFC000"/>
              </a:solidFill>
            </a:rPr>
            <a:t>Este testat anual pentru depreciere:</a:t>
          </a:r>
        </a:p>
      </dgm:t>
    </dgm:pt>
    <dgm:pt modelId="{9827F9C1-FA41-4525-A755-BA5B6D114530}" type="parTrans" cxnId="{A2D5124D-F4F8-4C45-9E7E-2E82B1558CA3}">
      <dgm:prSet/>
      <dgm:spPr/>
      <dgm:t>
        <a:bodyPr/>
        <a:lstStyle/>
        <a:p>
          <a:endParaRPr lang="ro-RO"/>
        </a:p>
      </dgm:t>
    </dgm:pt>
    <dgm:pt modelId="{4F373E3B-B923-4EB7-8533-03F43408CD0A}" type="sibTrans" cxnId="{A2D5124D-F4F8-4C45-9E7E-2E82B1558CA3}">
      <dgm:prSet/>
      <dgm:spPr/>
      <dgm:t>
        <a:bodyPr/>
        <a:lstStyle/>
        <a:p>
          <a:endParaRPr lang="ro-RO"/>
        </a:p>
      </dgm:t>
    </dgm:pt>
    <dgm:pt modelId="{F68C4D80-A262-4390-B93A-9F00B44AB0EB}">
      <dgm:prSet custT="1"/>
      <dgm:spPr/>
      <dgm:t>
        <a:bodyPr/>
        <a:lstStyle/>
        <a:p>
          <a:r>
            <a:rPr lang="ro-RO" sz="2400" b="1" dirty="0">
              <a:solidFill>
                <a:srgbClr val="FFC000"/>
              </a:solidFill>
            </a:rPr>
            <a:t>Dacă apare o pierdere din depreciere aceasta este alocată astfel:</a:t>
          </a:r>
        </a:p>
      </dgm:t>
    </dgm:pt>
    <dgm:pt modelId="{1F468476-0713-4B7B-9406-5E93AD4FD4D2}" type="parTrans" cxnId="{433D6E07-3C6D-4418-828A-EE41E3FE99D8}">
      <dgm:prSet/>
      <dgm:spPr/>
      <dgm:t>
        <a:bodyPr/>
        <a:lstStyle/>
        <a:p>
          <a:endParaRPr lang="ro-RO"/>
        </a:p>
      </dgm:t>
    </dgm:pt>
    <dgm:pt modelId="{4B582C9D-61CF-4F3A-B5FE-5EB77D752834}" type="sibTrans" cxnId="{433D6E07-3C6D-4418-828A-EE41E3FE99D8}">
      <dgm:prSet/>
      <dgm:spPr/>
      <dgm:t>
        <a:bodyPr/>
        <a:lstStyle/>
        <a:p>
          <a:endParaRPr lang="ro-RO"/>
        </a:p>
      </dgm:t>
    </dgm:pt>
    <dgm:pt modelId="{8E166440-81A0-4E0D-8CA9-CA28FF3EC164}">
      <dgm:prSet custT="1"/>
      <dgm:spPr/>
      <dgm:t>
        <a:bodyPr/>
        <a:lstStyle/>
        <a:p>
          <a:pPr>
            <a:buFont typeface="Courier New" pitchFamily="49" charset="0"/>
            <a:buChar char="o"/>
          </a:pPr>
          <a:r>
            <a:rPr lang="ro-RO" sz="2400" dirty="0" err="1"/>
            <a:t>Intâi</a:t>
          </a:r>
          <a:r>
            <a:rPr lang="ro-RO" sz="2400" dirty="0"/>
            <a:t> este depreciat integral fondul comercial, deprecierea fiind recunoscută direct prin diminuarea contul 207  (fondul comercial nu  se mai poate reface, dat fiind faptul că îl recunosc doar la achiziție);</a:t>
          </a:r>
        </a:p>
      </dgm:t>
    </dgm:pt>
    <dgm:pt modelId="{DAFF5FEF-E28B-461E-BC97-B65428FAC415}" type="parTrans" cxnId="{839CA7CC-4C23-465A-84B6-CD3B4260467C}">
      <dgm:prSet/>
      <dgm:spPr/>
      <dgm:t>
        <a:bodyPr/>
        <a:lstStyle/>
        <a:p>
          <a:endParaRPr lang="ro-RO"/>
        </a:p>
      </dgm:t>
    </dgm:pt>
    <dgm:pt modelId="{2D0AA011-9EB9-448F-9F08-A3C9D0B67208}" type="sibTrans" cxnId="{839CA7CC-4C23-465A-84B6-CD3B4260467C}">
      <dgm:prSet/>
      <dgm:spPr/>
      <dgm:t>
        <a:bodyPr/>
        <a:lstStyle/>
        <a:p>
          <a:endParaRPr lang="ro-RO"/>
        </a:p>
      </dgm:t>
    </dgm:pt>
    <dgm:pt modelId="{6AFE2F41-A9AF-4341-B0FC-E5FEE7F7D461}">
      <dgm:prSet custT="1"/>
      <dgm:spPr/>
      <dgm:t>
        <a:bodyPr/>
        <a:lstStyle/>
        <a:p>
          <a:pPr>
            <a:buFont typeface="Courier New" pitchFamily="49" charset="0"/>
            <a:buChar char="o"/>
          </a:pPr>
          <a:r>
            <a:rPr lang="ro-RO" sz="2400" dirty="0"/>
            <a:t>Pentru celelalte imobilizări corporale din componența UGT, alocarea se realizează proporțional cu valoarea contabilă</a:t>
          </a:r>
        </a:p>
      </dgm:t>
    </dgm:pt>
    <dgm:pt modelId="{60256759-740A-40CF-8855-345BAF0BC330}" type="parTrans" cxnId="{4A3943A9-B7DC-44BF-8516-F0A9CFA449C9}">
      <dgm:prSet/>
      <dgm:spPr/>
      <dgm:t>
        <a:bodyPr/>
        <a:lstStyle/>
        <a:p>
          <a:endParaRPr lang="ro-RO"/>
        </a:p>
      </dgm:t>
    </dgm:pt>
    <dgm:pt modelId="{CC0C4E54-9C2E-491B-A5A8-C361D32F37D5}" type="sibTrans" cxnId="{4A3943A9-B7DC-44BF-8516-F0A9CFA449C9}">
      <dgm:prSet/>
      <dgm:spPr/>
      <dgm:t>
        <a:bodyPr/>
        <a:lstStyle/>
        <a:p>
          <a:endParaRPr lang="ro-RO"/>
        </a:p>
      </dgm:t>
    </dgm:pt>
    <dgm:pt modelId="{2715888E-13B6-4CA5-B5EA-1DAF8B0C4A1B}">
      <dgm:prSet custT="1"/>
      <dgm:spPr/>
      <dgm:t>
        <a:bodyPr/>
        <a:lstStyle/>
        <a:p>
          <a:pPr>
            <a:buFont typeface="Courier New" pitchFamily="49" charset="0"/>
            <a:buNone/>
          </a:pPr>
          <a:endParaRPr lang="ro-RO" sz="2400" dirty="0"/>
        </a:p>
      </dgm:t>
    </dgm:pt>
    <dgm:pt modelId="{5B6C4BF8-51C8-4D4A-9945-59746D701F53}" type="parTrans" cxnId="{7ED89399-8A2E-466D-A187-F72BF99973C8}">
      <dgm:prSet/>
      <dgm:spPr/>
      <dgm:t>
        <a:bodyPr/>
        <a:lstStyle/>
        <a:p>
          <a:endParaRPr lang="ro-RO"/>
        </a:p>
      </dgm:t>
    </dgm:pt>
    <dgm:pt modelId="{729BACF7-4511-4675-8104-7F10F19ACF95}" type="sibTrans" cxnId="{7ED89399-8A2E-466D-A187-F72BF99973C8}">
      <dgm:prSet/>
      <dgm:spPr/>
      <dgm:t>
        <a:bodyPr/>
        <a:lstStyle/>
        <a:p>
          <a:endParaRPr lang="ro-RO"/>
        </a:p>
      </dgm:t>
    </dgm:pt>
    <dgm:pt modelId="{C917F56B-F8AC-459B-9A72-8C6118E6B898}">
      <dgm:prSet custT="1"/>
      <dgm:spPr/>
      <dgm:t>
        <a:bodyPr/>
        <a:lstStyle/>
        <a:p>
          <a:endParaRPr lang="ro-RO" sz="2400" b="1" dirty="0">
            <a:solidFill>
              <a:srgbClr val="FFC000"/>
            </a:solidFill>
          </a:endParaRPr>
        </a:p>
      </dgm:t>
    </dgm:pt>
    <dgm:pt modelId="{2216594C-ADE8-4380-AF67-62E3D6D9C18A}" type="sibTrans" cxnId="{97A526F4-E6BA-4885-8B8F-976C02431FD9}">
      <dgm:prSet/>
      <dgm:spPr/>
      <dgm:t>
        <a:bodyPr/>
        <a:lstStyle/>
        <a:p>
          <a:endParaRPr lang="ro-RO"/>
        </a:p>
      </dgm:t>
    </dgm:pt>
    <dgm:pt modelId="{50CAA371-0A5D-46E4-A0C7-F49776D47BAE}" type="parTrans" cxnId="{97A526F4-E6BA-4885-8B8F-976C02431FD9}">
      <dgm:prSet/>
      <dgm:spPr/>
      <dgm:t>
        <a:bodyPr/>
        <a:lstStyle/>
        <a:p>
          <a:endParaRPr lang="ro-RO"/>
        </a:p>
      </dgm:t>
    </dgm:pt>
    <dgm:pt modelId="{82EF5C3C-8943-415A-9CDF-5F960EA17766}" type="pres">
      <dgm:prSet presAssocID="{750FB4F6-D4C2-40E7-89BF-E0FC71ADE125}" presName="linear" presStyleCnt="0">
        <dgm:presLayoutVars>
          <dgm:animLvl val="lvl"/>
          <dgm:resizeHandles val="exact"/>
        </dgm:presLayoutVars>
      </dgm:prSet>
      <dgm:spPr/>
    </dgm:pt>
    <dgm:pt modelId="{380E77E8-8338-4DF2-AEB7-DDE9779C167C}" type="pres">
      <dgm:prSet presAssocID="{D158057C-6196-4C7B-853B-F99C18998DF9}" presName="parentText" presStyleLbl="node1" presStyleIdx="0" presStyleCnt="1" custLinFactNeighborX="495" custLinFactNeighborY="-16014">
        <dgm:presLayoutVars>
          <dgm:chMax val="0"/>
          <dgm:bulletEnabled val="1"/>
        </dgm:presLayoutVars>
      </dgm:prSet>
      <dgm:spPr/>
    </dgm:pt>
    <dgm:pt modelId="{72CE5D9A-C42F-47FA-B229-6BA7FF67C165}" type="pres">
      <dgm:prSet presAssocID="{D158057C-6196-4C7B-853B-F99C18998DF9}" presName="childText" presStyleLbl="revTx" presStyleIdx="0" presStyleCnt="1">
        <dgm:presLayoutVars>
          <dgm:bulletEnabled val="1"/>
        </dgm:presLayoutVars>
      </dgm:prSet>
      <dgm:spPr/>
    </dgm:pt>
  </dgm:ptLst>
  <dgm:cxnLst>
    <dgm:cxn modelId="{433D6E07-3C6D-4418-828A-EE41E3FE99D8}" srcId="{6B2B6239-72B4-4087-8B8B-40C2323C0822}" destId="{F68C4D80-A262-4390-B93A-9F00B44AB0EB}" srcOrd="1" destOrd="0" parTransId="{1F468476-0713-4B7B-9406-5E93AD4FD4D2}" sibTransId="{4B582C9D-61CF-4F3A-B5FE-5EB77D752834}"/>
    <dgm:cxn modelId="{EC29C613-2C82-4F5A-B7B8-D919B3CFF8A4}" type="presOf" srcId="{6AFE2F41-A9AF-4341-B0FC-E5FEE7F7D461}" destId="{72CE5D9A-C42F-47FA-B229-6BA7FF67C165}" srcOrd="0" destOrd="8" presId="urn:microsoft.com/office/officeart/2005/8/layout/vList2"/>
    <dgm:cxn modelId="{54A34D33-4F67-459F-AD09-174410B575D3}" type="presOf" srcId="{B1144C0B-A8C8-485E-8FE9-DC12543AAC8D}" destId="{72CE5D9A-C42F-47FA-B229-6BA7FF67C165}" srcOrd="0" destOrd="0" presId="urn:microsoft.com/office/officeart/2005/8/layout/vList2"/>
    <dgm:cxn modelId="{2AA3CC33-8803-44AF-B080-7B20D188DF1A}" type="presOf" srcId="{F68C4D80-A262-4390-B93A-9F00B44AB0EB}" destId="{72CE5D9A-C42F-47FA-B229-6BA7FF67C165}" srcOrd="0" destOrd="4" presId="urn:microsoft.com/office/officeart/2005/8/layout/vList2"/>
    <dgm:cxn modelId="{A2D5124D-F4F8-4C45-9E7E-2E82B1558CA3}" srcId="{6B2B6239-72B4-4087-8B8B-40C2323C0822}" destId="{7FBC015D-0503-4AAE-BA76-6AFBA42CBE76}" srcOrd="0" destOrd="0" parTransId="{9827F9C1-FA41-4525-A755-BA5B6D114530}" sibTransId="{4F373E3B-B923-4EB7-8533-03F43408CD0A}"/>
    <dgm:cxn modelId="{99C6417E-FFCE-4B99-88B5-2044FEBD5969}" type="presOf" srcId="{750FB4F6-D4C2-40E7-89BF-E0FC71ADE125}" destId="{82EF5C3C-8943-415A-9CDF-5F960EA17766}" srcOrd="0" destOrd="0" presId="urn:microsoft.com/office/officeart/2005/8/layout/vList2"/>
    <dgm:cxn modelId="{99589784-068E-46F0-A30C-93E0FE8C3A19}" srcId="{4C84ED4F-B6A2-448C-A9E2-9DE1440CFC0B}" destId="{6B2B6239-72B4-4087-8B8B-40C2323C0822}" srcOrd="0" destOrd="0" parTransId="{A0039247-1EC4-4CC9-B660-3C0222A45498}" sibTransId="{DFEEF6CA-8A23-45BC-8CAA-20F93EDEA705}"/>
    <dgm:cxn modelId="{85F90689-8002-4067-A860-A7C4247F295A}" srcId="{D158057C-6196-4C7B-853B-F99C18998DF9}" destId="{4C84ED4F-B6A2-448C-A9E2-9DE1440CFC0B}" srcOrd="1" destOrd="0" parTransId="{AA673119-49BE-4CB3-80BC-A005D1EA7315}" sibTransId="{67291533-15B6-4F8B-AD55-B9598FF6F392}"/>
    <dgm:cxn modelId="{1449CF8B-1AD9-46B1-8738-06F8726249DE}" type="presOf" srcId="{7FBC015D-0503-4AAE-BA76-6AFBA42CBE76}" destId="{72CE5D9A-C42F-47FA-B229-6BA7FF67C165}" srcOrd="0" destOrd="3" presId="urn:microsoft.com/office/officeart/2005/8/layout/vList2"/>
    <dgm:cxn modelId="{70C2E791-5A20-444E-8E81-9A55654F91B0}" type="presOf" srcId="{C917F56B-F8AC-459B-9A72-8C6118E6B898}" destId="{72CE5D9A-C42F-47FA-B229-6BA7FF67C165}" srcOrd="0" destOrd="5" presId="urn:microsoft.com/office/officeart/2005/8/layout/vList2"/>
    <dgm:cxn modelId="{7ED89399-8A2E-466D-A187-F72BF99973C8}" srcId="{D158057C-6196-4C7B-853B-F99C18998DF9}" destId="{2715888E-13B6-4CA5-B5EA-1DAF8B0C4A1B}" srcOrd="3" destOrd="0" parTransId="{5B6C4BF8-51C8-4D4A-9945-59746D701F53}" sibTransId="{729BACF7-4511-4675-8104-7F10F19ACF95}"/>
    <dgm:cxn modelId="{23ECE29E-BD60-48E4-91A7-C7E82B3EF2B5}" type="presOf" srcId="{8E166440-81A0-4E0D-8CA9-CA28FF3EC164}" destId="{72CE5D9A-C42F-47FA-B229-6BA7FF67C165}" srcOrd="0" destOrd="6" presId="urn:microsoft.com/office/officeart/2005/8/layout/vList2"/>
    <dgm:cxn modelId="{4A3943A9-B7DC-44BF-8516-F0A9CFA449C9}" srcId="{2715888E-13B6-4CA5-B5EA-1DAF8B0C4A1B}" destId="{6AFE2F41-A9AF-4341-B0FC-E5FEE7F7D461}" srcOrd="0" destOrd="0" parTransId="{60256759-740A-40CF-8855-345BAF0BC330}" sibTransId="{CC0C4E54-9C2E-491B-A5A8-C361D32F37D5}"/>
    <dgm:cxn modelId="{2A4C30AC-5B55-404D-99BE-E1AE9A16BBBD}" type="presOf" srcId="{D158057C-6196-4C7B-853B-F99C18998DF9}" destId="{380E77E8-8338-4DF2-AEB7-DDE9779C167C}" srcOrd="0" destOrd="0" presId="urn:microsoft.com/office/officeart/2005/8/layout/vList2"/>
    <dgm:cxn modelId="{934552C1-F5C4-44FF-A69F-8EE55D144C34}" srcId="{750FB4F6-D4C2-40E7-89BF-E0FC71ADE125}" destId="{D158057C-6196-4C7B-853B-F99C18998DF9}" srcOrd="0" destOrd="0" parTransId="{67CC90CF-06CE-4427-911A-E5B00B05A111}" sibTransId="{518B6622-D8E5-4834-9F8D-F901F49389C0}"/>
    <dgm:cxn modelId="{839CA7CC-4C23-465A-84B6-CD3B4260467C}" srcId="{C917F56B-F8AC-459B-9A72-8C6118E6B898}" destId="{8E166440-81A0-4E0D-8CA9-CA28FF3EC164}" srcOrd="0" destOrd="0" parTransId="{DAFF5FEF-E28B-461E-BC97-B65428FAC415}" sibTransId="{2D0AA011-9EB9-448F-9F08-A3C9D0B67208}"/>
    <dgm:cxn modelId="{A3906AD3-ACF3-4C22-9C05-8E03161F5823}" srcId="{D158057C-6196-4C7B-853B-F99C18998DF9}" destId="{B1144C0B-A8C8-485E-8FE9-DC12543AAC8D}" srcOrd="0" destOrd="0" parTransId="{667F89D4-6B50-471B-A403-C6A92886E4FB}" sibTransId="{3F8B826B-0BDB-46EB-BCD3-C23733E75020}"/>
    <dgm:cxn modelId="{906C89D5-7C55-4455-8B83-BD265D336C4F}" type="presOf" srcId="{4C84ED4F-B6A2-448C-A9E2-9DE1440CFC0B}" destId="{72CE5D9A-C42F-47FA-B229-6BA7FF67C165}" srcOrd="0" destOrd="1" presId="urn:microsoft.com/office/officeart/2005/8/layout/vList2"/>
    <dgm:cxn modelId="{4403E9ED-C631-4C88-A5E7-81915B3441BC}" type="presOf" srcId="{6B2B6239-72B4-4087-8B8B-40C2323C0822}" destId="{72CE5D9A-C42F-47FA-B229-6BA7FF67C165}" srcOrd="0" destOrd="2" presId="urn:microsoft.com/office/officeart/2005/8/layout/vList2"/>
    <dgm:cxn modelId="{6B608FEE-5CDF-41FD-AC83-2AF12BACF252}" type="presOf" srcId="{2715888E-13B6-4CA5-B5EA-1DAF8B0C4A1B}" destId="{72CE5D9A-C42F-47FA-B229-6BA7FF67C165}" srcOrd="0" destOrd="7" presId="urn:microsoft.com/office/officeart/2005/8/layout/vList2"/>
    <dgm:cxn modelId="{97A526F4-E6BA-4885-8B8F-976C02431FD9}" srcId="{D158057C-6196-4C7B-853B-F99C18998DF9}" destId="{C917F56B-F8AC-459B-9A72-8C6118E6B898}" srcOrd="2" destOrd="0" parTransId="{50CAA371-0A5D-46E4-A0C7-F49776D47BAE}" sibTransId="{2216594C-ADE8-4380-AF67-62E3D6D9C18A}"/>
    <dgm:cxn modelId="{2259EAF3-D482-4E9C-BBAF-E662BF80F4FF}" type="presParOf" srcId="{82EF5C3C-8943-415A-9CDF-5F960EA17766}" destId="{380E77E8-8338-4DF2-AEB7-DDE9779C167C}" srcOrd="0" destOrd="0" presId="urn:microsoft.com/office/officeart/2005/8/layout/vList2"/>
    <dgm:cxn modelId="{B63792E6-AFCB-45E1-94B0-7378377CB8D0}" type="presParOf" srcId="{82EF5C3C-8943-415A-9CDF-5F960EA17766}" destId="{72CE5D9A-C42F-47FA-B229-6BA7FF67C16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t>Imobilizările necorporale cu durată de viață nedeterminată</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Y="-100000" custLinFactNeighborX="13333" custLinFactNeighborY="-10909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t>Reevaluarea imobilizărilor necorporale</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Y="-100000" custLinFactNeighborX="13333" custLinFactNeighborY="-10909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Identificarea </a:t>
          </a:r>
          <a:r>
            <a:rPr lang="ro-RO" sz="3200" b="1" i="1" dirty="0">
              <a:solidFill>
                <a:srgbClr val="FFC000"/>
              </a:solidFill>
            </a:rPr>
            <a:t>diferențelor </a:t>
          </a:r>
          <a:r>
            <a:rPr lang="ro-RO" sz="3200" b="1" i="1" dirty="0">
              <a:solidFill>
                <a:schemeClr val="tx1"/>
              </a:solidFill>
            </a:rPr>
            <a:t>existente față de referențialul contabil național: OMFP 1802/2014</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990"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Identificarea </a:t>
          </a:r>
          <a:r>
            <a:rPr lang="ro-RO" sz="3200" b="1" i="1" dirty="0">
              <a:solidFill>
                <a:srgbClr val="FFC000"/>
              </a:solidFill>
            </a:rPr>
            <a:t>diferențelor </a:t>
          </a:r>
          <a:r>
            <a:rPr lang="ro-RO" sz="3200" b="1" i="1" dirty="0">
              <a:solidFill>
                <a:schemeClr val="tx1"/>
              </a:solidFill>
            </a:rPr>
            <a:t>existente față de referențialul contabil național: OMFP 1802/2014</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Y="-59371">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r>
            <a:rPr lang="ro-RO" sz="3200" b="1" i="1" dirty="0">
              <a:solidFill>
                <a:schemeClr val="tx1"/>
              </a:solidFill>
            </a:rPr>
            <a:t>Identificarea </a:t>
          </a:r>
          <a:r>
            <a:rPr lang="ro-RO" sz="3200" b="1" i="1" dirty="0">
              <a:solidFill>
                <a:srgbClr val="FFC000"/>
              </a:solidFill>
            </a:rPr>
            <a:t>diferențelor </a:t>
          </a:r>
          <a:r>
            <a:rPr lang="ro-RO" sz="3200" b="1" i="1" dirty="0">
              <a:solidFill>
                <a:schemeClr val="tx1"/>
              </a:solidFill>
            </a:rPr>
            <a:t>existente față de referențialul contabil național: OMFP 1802/2014</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0FB4F6-D4C2-40E7-89BF-E0FC71ADE12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34A3A8-FE86-4409-A3D6-36919BFC233D}">
      <dgm:prSet custT="1"/>
      <dgm:spPr/>
      <dgm:t>
        <a:bodyPr/>
        <a:lstStyle/>
        <a:p>
          <a:pPr algn="ctr"/>
          <a:r>
            <a:rPr lang="ro-RO" sz="3200" b="1" i="1" dirty="0">
              <a:solidFill>
                <a:schemeClr val="tx1"/>
              </a:solidFill>
            </a:rPr>
            <a:t>Decontarea amânată</a:t>
          </a:r>
          <a:endParaRPr lang="en-US" sz="3200" dirty="0">
            <a:solidFill>
              <a:schemeClr val="tx1"/>
            </a:solidFill>
          </a:endParaRPr>
        </a:p>
      </dgm:t>
    </dgm:pt>
    <dgm:pt modelId="{BD3DBCE0-6730-42CA-BF0D-930442082674}" type="parTrans" cxnId="{ABE08728-34A3-404D-967C-8D05BFC99C72}">
      <dgm:prSet/>
      <dgm:spPr/>
      <dgm:t>
        <a:bodyPr/>
        <a:lstStyle/>
        <a:p>
          <a:endParaRPr lang="en-US"/>
        </a:p>
      </dgm:t>
    </dgm:pt>
    <dgm:pt modelId="{CF6F6FD3-BAF0-4BAF-B419-4C2962CBD4A5}" type="sibTrans" cxnId="{ABE08728-34A3-404D-967C-8D05BFC99C72}">
      <dgm:prSet/>
      <dgm:spPr/>
      <dgm:t>
        <a:bodyPr/>
        <a:lstStyle/>
        <a:p>
          <a:endParaRPr lang="en-US"/>
        </a:p>
      </dgm:t>
    </dgm:pt>
    <dgm:pt modelId="{82EF5C3C-8943-415A-9CDF-5F960EA17766}" type="pres">
      <dgm:prSet presAssocID="{750FB4F6-D4C2-40E7-89BF-E0FC71ADE125}" presName="linear" presStyleCnt="0">
        <dgm:presLayoutVars>
          <dgm:animLvl val="lvl"/>
          <dgm:resizeHandles val="exact"/>
        </dgm:presLayoutVars>
      </dgm:prSet>
      <dgm:spPr/>
    </dgm:pt>
    <dgm:pt modelId="{8E28DF76-FD1C-4AAA-8109-6BF7588A53FE}" type="pres">
      <dgm:prSet presAssocID="{CA34A3A8-FE86-4409-A3D6-36919BFC233D}" presName="parentText" presStyleLbl="node1" presStyleIdx="0" presStyleCnt="1" custLinFactNeighborX="495" custLinFactNeighborY="23984">
        <dgm:presLayoutVars>
          <dgm:chMax val="0"/>
          <dgm:bulletEnabled val="1"/>
        </dgm:presLayoutVars>
      </dgm:prSet>
      <dgm:spPr/>
    </dgm:pt>
  </dgm:ptLst>
  <dgm:cxnLst>
    <dgm:cxn modelId="{ABE08728-34A3-404D-967C-8D05BFC99C72}" srcId="{750FB4F6-D4C2-40E7-89BF-E0FC71ADE125}" destId="{CA34A3A8-FE86-4409-A3D6-36919BFC233D}" srcOrd="0" destOrd="0" parTransId="{BD3DBCE0-6730-42CA-BF0D-930442082674}" sibTransId="{CF6F6FD3-BAF0-4BAF-B419-4C2962CBD4A5}"/>
    <dgm:cxn modelId="{99C6417E-FFCE-4B99-88B5-2044FEBD5969}" type="presOf" srcId="{750FB4F6-D4C2-40E7-89BF-E0FC71ADE125}" destId="{82EF5C3C-8943-415A-9CDF-5F960EA17766}" srcOrd="0" destOrd="0" presId="urn:microsoft.com/office/officeart/2005/8/layout/vList2"/>
    <dgm:cxn modelId="{83D4FBF5-6B33-4ACC-BC77-CC56AED55CEC}" type="presOf" srcId="{CA34A3A8-FE86-4409-A3D6-36919BFC233D}" destId="{8E28DF76-FD1C-4AAA-8109-6BF7588A53FE}" srcOrd="0" destOrd="0" presId="urn:microsoft.com/office/officeart/2005/8/layout/vList2"/>
    <dgm:cxn modelId="{A608DE8F-28B8-46D4-A609-D4B7A9B706CD}" type="presParOf" srcId="{82EF5C3C-8943-415A-9CDF-5F960EA17766}" destId="{8E28DF76-FD1C-4AAA-8109-6BF7588A5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Identificarea </a:t>
          </a:r>
          <a:r>
            <a:rPr lang="ro-RO" sz="3200" b="1" i="1" kern="1200" dirty="0">
              <a:solidFill>
                <a:srgbClr val="FFC000"/>
              </a:solidFill>
            </a:rPr>
            <a:t>diferențelor </a:t>
          </a:r>
          <a:r>
            <a:rPr lang="ro-RO" sz="3200" b="1" i="1" kern="1200" dirty="0">
              <a:solidFill>
                <a:schemeClr val="tx1"/>
              </a:solidFill>
            </a:rPr>
            <a:t>existente față de referențialul contabil național: OMFP 1802/2014</a:t>
          </a:r>
          <a:endParaRPr lang="en-US" sz="3200" kern="1200" dirty="0">
            <a:solidFill>
              <a:schemeClr val="tx1"/>
            </a:solidFill>
          </a:endParaRPr>
        </a:p>
      </dsp:txBody>
      <dsp:txXfrm>
        <a:off x="62141" y="62141"/>
        <a:ext cx="15268118" cy="11486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Reducerile comerciale ulterioare</a:t>
          </a:r>
        </a:p>
      </dsp:txBody>
      <dsp:txXfrm>
        <a:off x="59399" y="133484"/>
        <a:ext cx="152736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Cazul subvențiilor: prezentarea în situațiile financiare</a:t>
          </a:r>
        </a:p>
      </dsp:txBody>
      <dsp:txXfrm>
        <a:off x="59399" y="133484"/>
        <a:ext cx="1527360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Amortizarea: valoarea amortizabilă</a:t>
          </a:r>
        </a:p>
      </dsp:txBody>
      <dsp:txXfrm>
        <a:off x="59399" y="133484"/>
        <a:ext cx="152736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Amortizarea: momentul începerii amortizării</a:t>
          </a:r>
        </a:p>
      </dsp:txBody>
      <dsp:txXfrm>
        <a:off x="59399" y="133484"/>
        <a:ext cx="15273602" cy="10980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Amortizarea: metode de amortizare</a:t>
          </a:r>
        </a:p>
      </dsp:txBody>
      <dsp:txXfrm>
        <a:off x="59399" y="133484"/>
        <a:ext cx="15273602"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Amortizarea poate fi egală cu zero?</a:t>
          </a:r>
        </a:p>
      </dsp:txBody>
      <dsp:txXfrm>
        <a:off x="59399" y="133484"/>
        <a:ext cx="15273602"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Amortizarea: momentul încetării acesteia</a:t>
          </a:r>
        </a:p>
      </dsp:txBody>
      <dsp:txXfrm>
        <a:off x="59399" y="133484"/>
        <a:ext cx="15273602" cy="10980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Amortizarea terenurilor</a:t>
          </a:r>
        </a:p>
      </dsp:txBody>
      <dsp:txXfrm>
        <a:off x="59399" y="133484"/>
        <a:ext cx="15273602" cy="10980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960"/>
          <a:ext cx="15392400" cy="1289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Amortizarea: revizuirea metodei de amortizare</a:t>
          </a:r>
        </a:p>
        <a:p>
          <a:pPr marL="0" lvl="0" indent="0" algn="ctr" defTabSz="1422400">
            <a:lnSpc>
              <a:spcPct val="90000"/>
            </a:lnSpc>
            <a:spcBef>
              <a:spcPct val="0"/>
            </a:spcBef>
            <a:spcAft>
              <a:spcPct val="35000"/>
            </a:spcAft>
            <a:buNone/>
          </a:pPr>
          <a:endParaRPr lang="ro-RO" sz="3200" b="1" i="1" kern="1200" dirty="0">
            <a:solidFill>
              <a:schemeClr val="tx1"/>
            </a:solidFill>
          </a:endParaRPr>
        </a:p>
      </dsp:txBody>
      <dsp:txXfrm>
        <a:off x="62969" y="63929"/>
        <a:ext cx="15266462" cy="11639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960"/>
          <a:ext cx="15392400" cy="12899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b="1" i="1" kern="1200" dirty="0">
              <a:solidFill>
                <a:schemeClr val="tx1"/>
              </a:solidFill>
            </a:rPr>
            <a:t>Ne </a:t>
          </a:r>
          <a:r>
            <a:rPr lang="fr-FR" sz="3200" b="1" i="1" kern="1200" dirty="0" err="1">
              <a:solidFill>
                <a:schemeClr val="tx1"/>
              </a:solidFill>
            </a:rPr>
            <a:t>putem</a:t>
          </a:r>
          <a:r>
            <a:rPr lang="fr-FR" sz="3200" b="1" i="1" kern="1200" dirty="0">
              <a:solidFill>
                <a:schemeClr val="tx1"/>
              </a:solidFill>
            </a:rPr>
            <a:t> </a:t>
          </a:r>
          <a:r>
            <a:rPr lang="fr-FR" sz="3200" b="1" i="1" kern="1200" dirty="0" err="1">
              <a:solidFill>
                <a:schemeClr val="tx1"/>
              </a:solidFill>
            </a:rPr>
            <a:t>întoarce</a:t>
          </a:r>
          <a:r>
            <a:rPr lang="fr-FR" sz="3200" b="1" i="1" kern="1200" dirty="0">
              <a:solidFill>
                <a:schemeClr val="tx1"/>
              </a:solidFill>
            </a:rPr>
            <a:t> de la </a:t>
          </a:r>
          <a:r>
            <a:rPr lang="fr-FR" sz="3200" b="1" i="1" kern="1200" dirty="0" err="1">
              <a:solidFill>
                <a:schemeClr val="tx1"/>
              </a:solidFill>
            </a:rPr>
            <a:t>metoda</a:t>
          </a:r>
          <a:r>
            <a:rPr lang="fr-FR" sz="3200" b="1" i="1" kern="1200" dirty="0">
              <a:solidFill>
                <a:schemeClr val="tx1"/>
              </a:solidFill>
            </a:rPr>
            <a:t> </a:t>
          </a:r>
          <a:r>
            <a:rPr lang="fr-FR" sz="3200" b="1" i="1" kern="1200" dirty="0" err="1">
              <a:solidFill>
                <a:schemeClr val="tx1"/>
              </a:solidFill>
            </a:rPr>
            <a:t>valorii</a:t>
          </a:r>
          <a:r>
            <a:rPr lang="fr-FR" sz="3200" b="1" i="1" kern="1200" dirty="0">
              <a:solidFill>
                <a:schemeClr val="tx1"/>
              </a:solidFill>
            </a:rPr>
            <a:t> juste la </a:t>
          </a:r>
          <a:r>
            <a:rPr lang="fr-FR" sz="3200" b="1" i="1" kern="1200" dirty="0" err="1">
              <a:solidFill>
                <a:schemeClr val="tx1"/>
              </a:solidFill>
            </a:rPr>
            <a:t>cost</a:t>
          </a:r>
          <a:r>
            <a:rPr lang="fr-FR" sz="3200" b="1" i="1" kern="1200" dirty="0">
              <a:solidFill>
                <a:schemeClr val="tx1"/>
              </a:solidFill>
            </a:rPr>
            <a:t>?</a:t>
          </a:r>
          <a:endParaRPr lang="ro-RO" sz="3200" b="1" i="1" kern="1200" dirty="0">
            <a:solidFill>
              <a:schemeClr val="tx1"/>
            </a:solidFill>
          </a:endParaRPr>
        </a:p>
        <a:p>
          <a:pPr marL="0" lvl="0" indent="0" algn="ctr" defTabSz="1422400">
            <a:lnSpc>
              <a:spcPct val="90000"/>
            </a:lnSpc>
            <a:spcBef>
              <a:spcPct val="0"/>
            </a:spcBef>
            <a:spcAft>
              <a:spcPct val="35000"/>
            </a:spcAft>
            <a:buNone/>
          </a:pPr>
          <a:endParaRPr lang="ro-RO" sz="3200" b="1" i="1" kern="1200" dirty="0">
            <a:solidFill>
              <a:schemeClr val="tx1"/>
            </a:solidFill>
          </a:endParaRPr>
        </a:p>
      </dsp:txBody>
      <dsp:txXfrm>
        <a:off x="62969" y="63929"/>
        <a:ext cx="15266462" cy="1163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MD" sz="3200" b="1" i="1" kern="1200" dirty="0"/>
            <a:t>Cheltuieli de constituire</a:t>
          </a:r>
          <a:endParaRPr lang="en-US" sz="3200" kern="1200" dirty="0">
            <a:solidFill>
              <a:schemeClr val="tx1"/>
            </a:solidFill>
          </a:endParaRPr>
        </a:p>
      </dsp:txBody>
      <dsp:txXfrm>
        <a:off x="59399" y="59399"/>
        <a:ext cx="15273602" cy="10980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Identificarea </a:t>
          </a:r>
          <a:r>
            <a:rPr lang="ro-RO" sz="3200" b="1" i="1" kern="1200" dirty="0">
              <a:solidFill>
                <a:srgbClr val="FFC000"/>
              </a:solidFill>
            </a:rPr>
            <a:t>diferențelor </a:t>
          </a:r>
          <a:r>
            <a:rPr lang="ro-RO" sz="3200" b="1" i="1" kern="1200" dirty="0">
              <a:solidFill>
                <a:schemeClr val="tx1"/>
              </a:solidFill>
            </a:rPr>
            <a:t>existente față de referențialul contabil național: OMFP 1802/2014</a:t>
          </a:r>
          <a:endParaRPr lang="en-US" sz="3200" kern="1200" dirty="0">
            <a:solidFill>
              <a:schemeClr val="tx1"/>
            </a:solidFill>
          </a:endParaRPr>
        </a:p>
      </dsp:txBody>
      <dsp:txXfrm>
        <a:off x="62141" y="62141"/>
        <a:ext cx="15268118" cy="11486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Identificarea </a:t>
          </a:r>
          <a:r>
            <a:rPr lang="ro-RO" sz="3200" b="1" i="1" kern="1200" dirty="0">
              <a:solidFill>
                <a:srgbClr val="FFC000"/>
              </a:solidFill>
            </a:rPr>
            <a:t>diferențelor </a:t>
          </a:r>
          <a:r>
            <a:rPr lang="ro-RO" sz="3200" b="1" i="1" kern="1200" dirty="0">
              <a:solidFill>
                <a:schemeClr val="tx1"/>
              </a:solidFill>
            </a:rPr>
            <a:t>existente față de referențialul contabil național: OMFP 1802/2014</a:t>
          </a:r>
          <a:endParaRPr lang="en-US" sz="3200" kern="1200" dirty="0">
            <a:solidFill>
              <a:schemeClr val="tx1"/>
            </a:solidFill>
          </a:endParaRPr>
        </a:p>
      </dsp:txBody>
      <dsp:txXfrm>
        <a:off x="62141" y="62141"/>
        <a:ext cx="15268118" cy="11486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s-ES" sz="3200" b="1" i="1" kern="1200" dirty="0">
              <a:solidFill>
                <a:schemeClr val="tx1"/>
              </a:solidFill>
            </a:rPr>
            <a:t>Când un </a:t>
          </a:r>
          <a:r>
            <a:rPr lang="es-ES" sz="3200" b="1" i="1" kern="1200" dirty="0" err="1">
              <a:solidFill>
                <a:schemeClr val="tx1"/>
              </a:solidFill>
            </a:rPr>
            <a:t>activ</a:t>
          </a:r>
          <a:r>
            <a:rPr lang="es-ES" sz="3200" b="1" i="1" kern="1200" dirty="0">
              <a:solidFill>
                <a:schemeClr val="tx1"/>
              </a:solidFill>
            </a:rPr>
            <a:t> este </a:t>
          </a:r>
          <a:r>
            <a:rPr lang="es-ES" sz="3200" b="1" i="1" kern="1200" dirty="0" err="1">
              <a:solidFill>
                <a:schemeClr val="tx1"/>
              </a:solidFill>
            </a:rPr>
            <a:t>depreciat</a:t>
          </a:r>
          <a:r>
            <a:rPr lang="es-ES" sz="3200" b="1" i="1" kern="1200" dirty="0">
              <a:solidFill>
                <a:schemeClr val="tx1"/>
              </a:solidFill>
            </a:rPr>
            <a:t>?</a:t>
          </a:r>
          <a:endParaRPr lang="en-US" sz="3200" kern="1200" dirty="0">
            <a:solidFill>
              <a:schemeClr val="tx1"/>
            </a:solidFill>
          </a:endParaRPr>
        </a:p>
      </dsp:txBody>
      <dsp:txXfrm>
        <a:off x="59399" y="59399"/>
        <a:ext cx="15273602" cy="109800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4477999" cy="12899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Particularități privind aplicarea IAS 36 Deprecierea activelor:</a:t>
          </a:r>
        </a:p>
        <a:p>
          <a:pPr marL="0" lvl="0" indent="0" algn="l" defTabSz="1422400">
            <a:lnSpc>
              <a:spcPct val="90000"/>
            </a:lnSpc>
            <a:spcBef>
              <a:spcPct val="0"/>
            </a:spcBef>
            <a:spcAft>
              <a:spcPct val="35000"/>
            </a:spcAft>
            <a:buNone/>
          </a:pPr>
          <a:endParaRPr lang="en-US" sz="3200" kern="1200" dirty="0">
            <a:solidFill>
              <a:schemeClr val="tx1"/>
            </a:solidFill>
          </a:endParaRPr>
        </a:p>
      </dsp:txBody>
      <dsp:txXfrm>
        <a:off x="62969" y="62969"/>
        <a:ext cx="14352061" cy="116398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Recunoașterea pierderii din depreciere</a:t>
          </a:r>
          <a:endParaRPr lang="en-US" sz="3200" kern="1200" dirty="0">
            <a:solidFill>
              <a:schemeClr val="tx1"/>
            </a:solidFill>
          </a:endParaRPr>
        </a:p>
      </dsp:txBody>
      <dsp:txXfrm>
        <a:off x="59399" y="59399"/>
        <a:ext cx="15273602" cy="10980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Recunoașterea pierderii din depreciere</a:t>
          </a:r>
          <a:endParaRPr lang="en-US" sz="3200" kern="1200" dirty="0">
            <a:solidFill>
              <a:schemeClr val="tx1"/>
            </a:solidFill>
          </a:endParaRPr>
        </a:p>
      </dsp:txBody>
      <dsp:txXfrm>
        <a:off x="59399" y="59399"/>
        <a:ext cx="15273602" cy="10980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Recalcularea amortizării </a:t>
          </a:r>
          <a:endParaRPr lang="en-US" sz="3200" kern="1200" dirty="0">
            <a:solidFill>
              <a:schemeClr val="tx1"/>
            </a:solidFill>
          </a:endParaRPr>
        </a:p>
      </dsp:txBody>
      <dsp:txXfrm>
        <a:off x="59399" y="59399"/>
        <a:ext cx="15273602" cy="109800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it-IT" sz="3200" b="1" i="1" kern="1200" dirty="0">
              <a:solidFill>
                <a:schemeClr val="tx1"/>
              </a:solidFill>
            </a:rPr>
            <a:t>Reluarea </a:t>
          </a:r>
          <a:r>
            <a:rPr lang="it-IT" sz="3200" b="1" i="1" kern="1200" dirty="0" err="1">
              <a:solidFill>
                <a:schemeClr val="tx1"/>
              </a:solidFill>
            </a:rPr>
            <a:t>unei</a:t>
          </a:r>
          <a:r>
            <a:rPr lang="it-IT" sz="3200" b="1" i="1" kern="1200" dirty="0">
              <a:solidFill>
                <a:schemeClr val="tx1"/>
              </a:solidFill>
            </a:rPr>
            <a:t> </a:t>
          </a:r>
          <a:r>
            <a:rPr lang="it-IT" sz="3200" b="1" i="1" kern="1200" dirty="0" err="1">
              <a:solidFill>
                <a:schemeClr val="tx1"/>
              </a:solidFill>
            </a:rPr>
            <a:t>pierderi</a:t>
          </a:r>
          <a:r>
            <a:rPr lang="it-IT" sz="3200" b="1" i="1" kern="1200" dirty="0">
              <a:solidFill>
                <a:schemeClr val="tx1"/>
              </a:solidFill>
            </a:rPr>
            <a:t> </a:t>
          </a:r>
          <a:r>
            <a:rPr lang="it-IT" sz="3200" b="1" i="1" kern="1200" dirty="0" err="1">
              <a:solidFill>
                <a:schemeClr val="tx1"/>
              </a:solidFill>
            </a:rPr>
            <a:t>din</a:t>
          </a:r>
          <a:r>
            <a:rPr lang="it-IT" sz="3200" b="1" i="1" kern="1200" dirty="0">
              <a:solidFill>
                <a:schemeClr val="tx1"/>
              </a:solidFill>
            </a:rPr>
            <a:t> </a:t>
          </a:r>
          <a:r>
            <a:rPr lang="it-IT" sz="3200" b="1" i="1" kern="1200" dirty="0" err="1">
              <a:solidFill>
                <a:schemeClr val="tx1"/>
              </a:solidFill>
            </a:rPr>
            <a:t>depreciere</a:t>
          </a:r>
          <a:r>
            <a:rPr lang="it-IT" sz="3200" b="1" i="1" kern="1200" dirty="0">
              <a:solidFill>
                <a:schemeClr val="tx1"/>
              </a:solidFill>
            </a:rPr>
            <a:t>. </a:t>
          </a:r>
          <a:r>
            <a:rPr lang="it-IT" sz="3200" b="1" i="1" kern="1200" dirty="0" err="1">
              <a:solidFill>
                <a:schemeClr val="tx1"/>
              </a:solidFill>
            </a:rPr>
            <a:t>Anularea</a:t>
          </a:r>
          <a:r>
            <a:rPr lang="it-IT" sz="3200" b="1" i="1" kern="1200" dirty="0">
              <a:solidFill>
                <a:schemeClr val="tx1"/>
              </a:solidFill>
            </a:rPr>
            <a:t> </a:t>
          </a:r>
          <a:r>
            <a:rPr lang="it-IT" sz="3200" b="1" i="1" kern="1200" dirty="0" err="1">
              <a:solidFill>
                <a:schemeClr val="tx1"/>
              </a:solidFill>
            </a:rPr>
            <a:t>deprecierii</a:t>
          </a:r>
          <a:endParaRPr lang="en-US" sz="3200" kern="1200" dirty="0">
            <a:solidFill>
              <a:schemeClr val="tx1"/>
            </a:solidFill>
          </a:endParaRPr>
        </a:p>
      </dsp:txBody>
      <dsp:txXfrm>
        <a:off x="59399" y="59399"/>
        <a:ext cx="15273602" cy="109800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Unitățile generatoare de numerar</a:t>
          </a:r>
          <a:endParaRPr lang="en-US" sz="3200" kern="1200" dirty="0">
            <a:solidFill>
              <a:schemeClr val="tx1"/>
            </a:solidFill>
          </a:endParaRPr>
        </a:p>
      </dsp:txBody>
      <dsp:txXfrm>
        <a:off x="59399" y="59399"/>
        <a:ext cx="15273602" cy="109800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E77E8-8338-4DF2-AEB7-DDE9779C167C}">
      <dsp:nvSpPr>
        <dsp:cNvPr id="0" name=""/>
        <dsp:cNvSpPr/>
      </dsp:nvSpPr>
      <dsp:spPr>
        <a:xfrm>
          <a:off x="0" y="38099"/>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Particularități privind aplicarea IAS 36 Deprecierea activelor:</a:t>
          </a:r>
        </a:p>
      </dsp:txBody>
      <dsp:txXfrm>
        <a:off x="59399" y="97498"/>
        <a:ext cx="15273602" cy="1098002"/>
      </dsp:txXfrm>
    </dsp:sp>
    <dsp:sp modelId="{72CE5D9A-C42F-47FA-B229-6BA7FF67C165}">
      <dsp:nvSpPr>
        <dsp:cNvPr id="0" name=""/>
        <dsp:cNvSpPr/>
      </dsp:nvSpPr>
      <dsp:spPr>
        <a:xfrm>
          <a:off x="0" y="1890531"/>
          <a:ext cx="15392400" cy="3969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8709" tIns="30480" rIns="170688" bIns="30480" numCol="1" spcCol="1270" anchor="t" anchorCtr="0">
          <a:noAutofit/>
        </a:bodyPr>
        <a:lstStyle/>
        <a:p>
          <a:pPr marL="228600" lvl="1" indent="-228600" algn="l" defTabSz="1066800">
            <a:lnSpc>
              <a:spcPct val="90000"/>
            </a:lnSpc>
            <a:spcBef>
              <a:spcPct val="0"/>
            </a:spcBef>
            <a:spcAft>
              <a:spcPct val="20000"/>
            </a:spcAft>
            <a:buClr>
              <a:srgbClr val="FFC000"/>
            </a:buClr>
            <a:buFont typeface="Wingdings" pitchFamily="2" charset="2"/>
            <a:buChar char="Ø"/>
          </a:pPr>
          <a:r>
            <a:rPr lang="vi-VN" sz="2400" b="1" kern="1200" dirty="0">
              <a:solidFill>
                <a:srgbClr val="FFC000"/>
              </a:solidFill>
              <a:latin typeface="Calibri body"/>
              <a:cs typeface="Calibri" pitchFamily="34" charset="0"/>
            </a:rPr>
            <a:t>Unităț</a:t>
          </a:r>
          <a:r>
            <a:rPr lang="ro-RO" sz="2400" b="1" kern="1200" dirty="0" err="1">
              <a:solidFill>
                <a:srgbClr val="FFC000"/>
              </a:solidFill>
              <a:latin typeface="Calibri body"/>
              <a:cs typeface="Calibri" pitchFamily="34" charset="0"/>
            </a:rPr>
            <a:t>ile</a:t>
          </a:r>
          <a:r>
            <a:rPr lang="ro-RO" sz="2400" b="1" kern="1200" dirty="0">
              <a:solidFill>
                <a:srgbClr val="FFC000"/>
              </a:solidFill>
              <a:latin typeface="Calibri body"/>
              <a:cs typeface="Calibri" pitchFamily="34" charset="0"/>
            </a:rPr>
            <a:t> generatoare de numerar (UGN)</a:t>
          </a:r>
        </a:p>
        <a:p>
          <a:pPr marL="228600" lvl="1" indent="-228600" algn="l" defTabSz="1066800">
            <a:lnSpc>
              <a:spcPct val="90000"/>
            </a:lnSpc>
            <a:spcBef>
              <a:spcPct val="0"/>
            </a:spcBef>
            <a:spcAft>
              <a:spcPct val="20000"/>
            </a:spcAft>
            <a:buClr>
              <a:srgbClr val="FFC000"/>
            </a:buClr>
            <a:buFont typeface="Wingdings" pitchFamily="2" charset="2"/>
            <a:buChar char="Ø"/>
          </a:pPr>
          <a:endParaRPr lang="ro-RO" sz="2400" b="1" kern="1200" dirty="0">
            <a:solidFill>
              <a:srgbClr val="FFC000"/>
            </a:solidFill>
            <a:latin typeface="Calibri body"/>
            <a:cs typeface="Calibri" pitchFamily="34" charset="0"/>
          </a:endParaRPr>
        </a:p>
        <a:p>
          <a:pPr marL="457200" lvl="2" indent="-228600" algn="l" defTabSz="1066800">
            <a:lnSpc>
              <a:spcPct val="90000"/>
            </a:lnSpc>
            <a:spcBef>
              <a:spcPct val="0"/>
            </a:spcBef>
            <a:spcAft>
              <a:spcPct val="20000"/>
            </a:spcAft>
            <a:buClr>
              <a:srgbClr val="1C4272"/>
            </a:buClr>
            <a:buFont typeface="Wingdings" pitchFamily="2" charset="2"/>
            <a:buChar char="ü"/>
          </a:pPr>
          <a:r>
            <a:rPr lang="ro-RO" altLang="en-US" sz="2400" b="1" kern="1200" dirty="0">
              <a:solidFill>
                <a:srgbClr val="0070C0"/>
              </a:solidFill>
            </a:rPr>
            <a:t>Identificarea</a:t>
          </a:r>
          <a:r>
            <a:rPr lang="ro-RO" altLang="en-US" sz="2400" kern="1200" dirty="0"/>
            <a:t> unei </a:t>
          </a:r>
          <a:r>
            <a:rPr lang="ro-RO" altLang="en-US" sz="2400" kern="1200" dirty="0" err="1"/>
            <a:t>unităţi</a:t>
          </a:r>
          <a:r>
            <a:rPr lang="ro-RO" altLang="en-US" sz="2400" kern="1200" dirty="0"/>
            <a:t> generatoare de numerar implică </a:t>
          </a:r>
          <a:r>
            <a:rPr lang="ro-RO" altLang="en-US" sz="2400" b="1" kern="1200" dirty="0" err="1">
              <a:solidFill>
                <a:srgbClr val="0070C0"/>
              </a:solidFill>
              <a:latin typeface="Calibri body"/>
              <a:cs typeface="Calibri" pitchFamily="34" charset="0"/>
            </a:rPr>
            <a:t>raţionamentul</a:t>
          </a:r>
          <a:r>
            <a:rPr lang="ro-RO" altLang="en-US" sz="2400" b="1" kern="1200" dirty="0">
              <a:solidFill>
                <a:srgbClr val="0070C0"/>
              </a:solidFill>
              <a:latin typeface="Calibri body"/>
              <a:cs typeface="Calibri" pitchFamily="34" charset="0"/>
            </a:rPr>
            <a:t> profesional.</a:t>
          </a:r>
        </a:p>
        <a:p>
          <a:pPr marL="228600" lvl="1" indent="-228600" algn="l" defTabSz="1066800">
            <a:lnSpc>
              <a:spcPct val="90000"/>
            </a:lnSpc>
            <a:spcBef>
              <a:spcPct val="0"/>
            </a:spcBef>
            <a:spcAft>
              <a:spcPct val="20000"/>
            </a:spcAft>
            <a:buClr>
              <a:srgbClr val="1C4272"/>
            </a:buClr>
            <a:buFont typeface="Wingdings" pitchFamily="2" charset="2"/>
            <a:buNone/>
          </a:pPr>
          <a:endParaRPr lang="ro-RO" altLang="en-US" sz="2400" b="1" kern="1200" dirty="0">
            <a:solidFill>
              <a:srgbClr val="0070C0"/>
            </a:solidFill>
            <a:latin typeface="Calibri body"/>
            <a:cs typeface="Calibri" pitchFamily="34" charset="0"/>
          </a:endParaRPr>
        </a:p>
        <a:p>
          <a:pPr marL="457200" lvl="2" indent="-228600" algn="l" defTabSz="1066800">
            <a:lnSpc>
              <a:spcPct val="90000"/>
            </a:lnSpc>
            <a:spcBef>
              <a:spcPct val="0"/>
            </a:spcBef>
            <a:spcAft>
              <a:spcPct val="20000"/>
            </a:spcAft>
            <a:buChar char="•"/>
          </a:pPr>
          <a:r>
            <a:rPr lang="ro-RO" sz="2400" b="1" kern="1200" dirty="0">
              <a:solidFill>
                <a:srgbClr val="FFC000"/>
              </a:solidFill>
            </a:rPr>
            <a:t>Recunosc UGT dacă valoarea recuperabilă a unui activ individual nu poate fi determinată în mod distinct</a:t>
          </a:r>
          <a:r>
            <a:rPr lang="ro-RO" sz="2400" kern="1200" dirty="0"/>
            <a:t>. Folosesc diverse indicii, spre exemplu existenta unor intrări de numerar independente, generate de diverși factori:</a:t>
          </a:r>
        </a:p>
        <a:p>
          <a:pPr marL="685800" lvl="3" indent="-228600" algn="l" defTabSz="1066800">
            <a:lnSpc>
              <a:spcPct val="90000"/>
            </a:lnSpc>
            <a:spcBef>
              <a:spcPct val="0"/>
            </a:spcBef>
            <a:spcAft>
              <a:spcPct val="20000"/>
            </a:spcAft>
            <a:buFont typeface="Courier New" pitchFamily="49" charset="0"/>
            <a:buChar char="o"/>
          </a:pPr>
          <a:r>
            <a:rPr lang="ro-RO" sz="2400" kern="1200"/>
            <a:t>Gestiunea activelor în mod  grupat</a:t>
          </a:r>
          <a:endParaRPr lang="ro-RO" sz="2400" kern="1200" dirty="0"/>
        </a:p>
        <a:p>
          <a:pPr marL="685800" lvl="3" indent="-228600" algn="l" defTabSz="1066800">
            <a:lnSpc>
              <a:spcPct val="90000"/>
            </a:lnSpc>
            <a:spcBef>
              <a:spcPct val="0"/>
            </a:spcBef>
            <a:spcAft>
              <a:spcPct val="20000"/>
            </a:spcAft>
            <a:buFont typeface="Courier New" pitchFamily="49" charset="0"/>
            <a:buChar char="o"/>
          </a:pPr>
          <a:r>
            <a:rPr lang="ro-RO" sz="2400" kern="1200" dirty="0"/>
            <a:t>Decizii legate de renunțarea la anumite categorii de active (nu individual) </a:t>
          </a:r>
        </a:p>
        <a:p>
          <a:pPr marL="457200" lvl="2" indent="-228600" algn="l" defTabSz="1066800">
            <a:lnSpc>
              <a:spcPct val="90000"/>
            </a:lnSpc>
            <a:spcBef>
              <a:spcPct val="0"/>
            </a:spcBef>
            <a:spcAft>
              <a:spcPct val="20000"/>
            </a:spcAft>
            <a:buChar char="•"/>
          </a:pPr>
          <a:r>
            <a:rPr lang="ro-RO" sz="2400" b="1" kern="1200" dirty="0">
              <a:solidFill>
                <a:srgbClr val="FFC000"/>
              </a:solidFill>
            </a:rPr>
            <a:t>Recunosc UGT dacă există o piață activă </a:t>
          </a:r>
          <a:r>
            <a:rPr lang="ro-RO" sz="2400" kern="1200" dirty="0"/>
            <a:t>pentru produsele finite rezultate ca urmare a  utilizării unui ansamblu de active, chiar dacă acele stocuri sunt utilizate doar intern</a:t>
          </a:r>
        </a:p>
      </dsp:txBody>
      <dsp:txXfrm>
        <a:off x="0" y="1890531"/>
        <a:ext cx="15392400" cy="39692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2400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MD" sz="3200" b="1" i="1" kern="1200" dirty="0"/>
            <a:t>Fondul comercial</a:t>
          </a:r>
          <a:endParaRPr lang="en-US" sz="3200" kern="1200" dirty="0">
            <a:solidFill>
              <a:schemeClr val="tx1"/>
            </a:solidFill>
          </a:endParaRPr>
        </a:p>
      </dsp:txBody>
      <dsp:txXfrm>
        <a:off x="59399" y="59399"/>
        <a:ext cx="15121202" cy="10980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E77E8-8338-4DF2-AEB7-DDE9779C167C}">
      <dsp:nvSpPr>
        <dsp:cNvPr id="0" name=""/>
        <dsp:cNvSpPr/>
      </dsp:nvSpPr>
      <dsp:spPr>
        <a:xfrm>
          <a:off x="0" y="0"/>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Particularități privind aplicarea IAS 36 Deprecierea activelor:</a:t>
          </a:r>
        </a:p>
      </dsp:txBody>
      <dsp:txXfrm>
        <a:off x="59399" y="59399"/>
        <a:ext cx="15273602" cy="1098002"/>
      </dsp:txXfrm>
    </dsp:sp>
    <dsp:sp modelId="{72CE5D9A-C42F-47FA-B229-6BA7FF67C165}">
      <dsp:nvSpPr>
        <dsp:cNvPr id="0" name=""/>
        <dsp:cNvSpPr/>
      </dsp:nvSpPr>
      <dsp:spPr>
        <a:xfrm>
          <a:off x="0" y="1655068"/>
          <a:ext cx="15392400" cy="4440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8709" tIns="30480" rIns="170688" bIns="30480" numCol="1" spcCol="1270" anchor="t" anchorCtr="0">
          <a:noAutofit/>
        </a:bodyPr>
        <a:lstStyle/>
        <a:p>
          <a:pPr marL="228600" lvl="1" indent="-228600" algn="l" defTabSz="1066800">
            <a:lnSpc>
              <a:spcPct val="90000"/>
            </a:lnSpc>
            <a:spcBef>
              <a:spcPct val="0"/>
            </a:spcBef>
            <a:spcAft>
              <a:spcPct val="20000"/>
            </a:spcAft>
            <a:buClr>
              <a:srgbClr val="FFC000"/>
            </a:buClr>
            <a:buFont typeface="Wingdings" pitchFamily="2" charset="2"/>
            <a:buChar char="Ø"/>
          </a:pPr>
          <a:r>
            <a:rPr lang="vi-VN" sz="2400" b="1" kern="1200" dirty="0">
              <a:solidFill>
                <a:srgbClr val="FFC000"/>
              </a:solidFill>
              <a:latin typeface="Calibri body"/>
              <a:cs typeface="Calibri" pitchFamily="34" charset="0"/>
            </a:rPr>
            <a:t>Unităț</a:t>
          </a:r>
          <a:r>
            <a:rPr lang="ro-RO" sz="2400" b="1" kern="1200" dirty="0" err="1">
              <a:solidFill>
                <a:srgbClr val="FFC000"/>
              </a:solidFill>
              <a:latin typeface="Calibri body"/>
              <a:cs typeface="Calibri" pitchFamily="34" charset="0"/>
            </a:rPr>
            <a:t>ile</a:t>
          </a:r>
          <a:r>
            <a:rPr lang="ro-RO" sz="2400" b="1" kern="1200" dirty="0">
              <a:solidFill>
                <a:srgbClr val="FFC000"/>
              </a:solidFill>
              <a:latin typeface="Calibri body"/>
              <a:cs typeface="Calibri" pitchFamily="34" charset="0"/>
            </a:rPr>
            <a:t> generatoare de numerar (UGN)</a:t>
          </a:r>
        </a:p>
        <a:p>
          <a:pPr marL="228600" lvl="1" indent="-228600" algn="l" defTabSz="1066800">
            <a:lnSpc>
              <a:spcPct val="90000"/>
            </a:lnSpc>
            <a:spcBef>
              <a:spcPct val="0"/>
            </a:spcBef>
            <a:spcAft>
              <a:spcPct val="20000"/>
            </a:spcAft>
            <a:buClr>
              <a:srgbClr val="FFC000"/>
            </a:buClr>
            <a:buFont typeface="Wingdings" pitchFamily="2" charset="2"/>
            <a:buChar char="Ø"/>
          </a:pPr>
          <a:endParaRPr lang="ro-RO" sz="2400" b="1" kern="1200" dirty="0">
            <a:solidFill>
              <a:srgbClr val="FFC000"/>
            </a:solidFill>
            <a:latin typeface="Calibri body"/>
            <a:cs typeface="Calibri" pitchFamily="34" charset="0"/>
          </a:endParaRPr>
        </a:p>
        <a:p>
          <a:pPr marL="457200" lvl="2" indent="-228600" algn="l" defTabSz="1066800">
            <a:lnSpc>
              <a:spcPct val="90000"/>
            </a:lnSpc>
            <a:spcBef>
              <a:spcPct val="0"/>
            </a:spcBef>
            <a:spcAft>
              <a:spcPct val="20000"/>
            </a:spcAft>
            <a:buClr>
              <a:srgbClr val="1C4272"/>
            </a:buClr>
            <a:buFont typeface="Wingdings" pitchFamily="2" charset="2"/>
            <a:buChar char="ü"/>
          </a:pPr>
          <a:r>
            <a:rPr lang="ro-RO" altLang="en-US" sz="2400" b="1" kern="1200" dirty="0">
              <a:solidFill>
                <a:srgbClr val="0070C0"/>
              </a:solidFill>
            </a:rPr>
            <a:t>Fondul comercial asociat unei UGT</a:t>
          </a:r>
          <a:endParaRPr lang="ro-RO" altLang="en-US" sz="2400" b="1" kern="1200" dirty="0">
            <a:solidFill>
              <a:srgbClr val="0070C0"/>
            </a:solidFill>
            <a:latin typeface="Calibri body"/>
            <a:cs typeface="Calibri" pitchFamily="34" charset="0"/>
          </a:endParaRPr>
        </a:p>
        <a:p>
          <a:pPr marL="685800" lvl="3" indent="-228600" algn="l" defTabSz="1066800">
            <a:lnSpc>
              <a:spcPct val="90000"/>
            </a:lnSpc>
            <a:spcBef>
              <a:spcPct val="0"/>
            </a:spcBef>
            <a:spcAft>
              <a:spcPct val="20000"/>
            </a:spcAft>
            <a:buChar char="•"/>
          </a:pPr>
          <a:r>
            <a:rPr lang="ro-RO" sz="2400" b="1" kern="1200" dirty="0">
              <a:solidFill>
                <a:srgbClr val="FFC000"/>
              </a:solidFill>
            </a:rPr>
            <a:t>Este testat anual pentru depreciere:</a:t>
          </a:r>
        </a:p>
        <a:p>
          <a:pPr marL="685800" lvl="3" indent="-228600" algn="l" defTabSz="1066800">
            <a:lnSpc>
              <a:spcPct val="90000"/>
            </a:lnSpc>
            <a:spcBef>
              <a:spcPct val="0"/>
            </a:spcBef>
            <a:spcAft>
              <a:spcPct val="20000"/>
            </a:spcAft>
            <a:buChar char="•"/>
          </a:pPr>
          <a:r>
            <a:rPr lang="ro-RO" sz="2400" b="1" kern="1200" dirty="0">
              <a:solidFill>
                <a:srgbClr val="FFC000"/>
              </a:solidFill>
            </a:rPr>
            <a:t>Dacă apare o pierdere din depreciere aceasta este alocată astfel:</a:t>
          </a:r>
        </a:p>
        <a:p>
          <a:pPr marL="228600" lvl="1" indent="-228600" algn="l" defTabSz="1066800">
            <a:lnSpc>
              <a:spcPct val="90000"/>
            </a:lnSpc>
            <a:spcBef>
              <a:spcPct val="0"/>
            </a:spcBef>
            <a:spcAft>
              <a:spcPct val="20000"/>
            </a:spcAft>
            <a:buChar char="•"/>
          </a:pPr>
          <a:endParaRPr lang="ro-RO" sz="2400" b="1" kern="1200" dirty="0">
            <a:solidFill>
              <a:srgbClr val="FFC000"/>
            </a:solidFill>
          </a:endParaRPr>
        </a:p>
        <a:p>
          <a:pPr marL="457200" lvl="2" indent="-228600" algn="l" defTabSz="1066800">
            <a:lnSpc>
              <a:spcPct val="90000"/>
            </a:lnSpc>
            <a:spcBef>
              <a:spcPct val="0"/>
            </a:spcBef>
            <a:spcAft>
              <a:spcPct val="20000"/>
            </a:spcAft>
            <a:buFont typeface="Courier New" pitchFamily="49" charset="0"/>
            <a:buChar char="o"/>
          </a:pPr>
          <a:r>
            <a:rPr lang="ro-RO" sz="2400" kern="1200" dirty="0" err="1"/>
            <a:t>Intâi</a:t>
          </a:r>
          <a:r>
            <a:rPr lang="ro-RO" sz="2400" kern="1200" dirty="0"/>
            <a:t> este depreciat integral fondul comercial, deprecierea fiind recunoscută direct prin diminuarea contul 207  (fondul comercial nu  se mai poate reface, dat fiind faptul că îl recunosc doar la achiziție);</a:t>
          </a:r>
        </a:p>
        <a:p>
          <a:pPr marL="228600" lvl="1" indent="-228600" algn="l" defTabSz="1066800">
            <a:lnSpc>
              <a:spcPct val="90000"/>
            </a:lnSpc>
            <a:spcBef>
              <a:spcPct val="0"/>
            </a:spcBef>
            <a:spcAft>
              <a:spcPct val="20000"/>
            </a:spcAft>
            <a:buFont typeface="Courier New" pitchFamily="49" charset="0"/>
            <a:buNone/>
          </a:pPr>
          <a:endParaRPr lang="ro-RO" sz="2400" kern="1200" dirty="0"/>
        </a:p>
        <a:p>
          <a:pPr marL="457200" lvl="2" indent="-228600" algn="l" defTabSz="1066800">
            <a:lnSpc>
              <a:spcPct val="90000"/>
            </a:lnSpc>
            <a:spcBef>
              <a:spcPct val="0"/>
            </a:spcBef>
            <a:spcAft>
              <a:spcPct val="20000"/>
            </a:spcAft>
            <a:buFont typeface="Courier New" pitchFamily="49" charset="0"/>
            <a:buChar char="o"/>
          </a:pPr>
          <a:r>
            <a:rPr lang="ro-RO" sz="2400" kern="1200" dirty="0"/>
            <a:t>Pentru celelalte imobilizări corporale din componența UGT, alocarea se realizează proporțional cu valoarea contabilă</a:t>
          </a:r>
        </a:p>
      </dsp:txBody>
      <dsp:txXfrm>
        <a:off x="0" y="1655068"/>
        <a:ext cx="15392400" cy="4440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4706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t>Imobilizările necorporale cu durată de viață nedeterminată</a:t>
          </a:r>
          <a:endParaRPr lang="en-US" sz="3200" kern="1200" dirty="0">
            <a:solidFill>
              <a:schemeClr val="tx1"/>
            </a:solidFill>
          </a:endParaRPr>
        </a:p>
      </dsp:txBody>
      <dsp:txXfrm>
        <a:off x="59399" y="59399"/>
        <a:ext cx="14587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0876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t>Reevaluarea imobilizărilor necorporale</a:t>
          </a:r>
          <a:endParaRPr lang="en-US" sz="3200" kern="1200" dirty="0">
            <a:solidFill>
              <a:schemeClr val="tx1"/>
            </a:solidFill>
          </a:endParaRPr>
        </a:p>
      </dsp:txBody>
      <dsp:txXfrm>
        <a:off x="59399" y="59399"/>
        <a:ext cx="14968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Identificarea </a:t>
          </a:r>
          <a:r>
            <a:rPr lang="ro-RO" sz="3200" b="1" i="1" kern="1200" dirty="0">
              <a:solidFill>
                <a:srgbClr val="FFC000"/>
              </a:solidFill>
            </a:rPr>
            <a:t>diferențelor </a:t>
          </a:r>
          <a:r>
            <a:rPr lang="ro-RO" sz="3200" b="1" i="1" kern="1200" dirty="0">
              <a:solidFill>
                <a:schemeClr val="tx1"/>
              </a:solidFill>
            </a:rPr>
            <a:t>existente față de referențialul contabil național: OMFP 1802/2014</a:t>
          </a:r>
          <a:endParaRPr lang="en-US" sz="3200" kern="1200" dirty="0">
            <a:solidFill>
              <a:schemeClr val="tx1"/>
            </a:solidFill>
          </a:endParaRPr>
        </a:p>
      </dsp:txBody>
      <dsp:txXfrm>
        <a:off x="62141" y="62141"/>
        <a:ext cx="15268118" cy="1148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0"/>
          <a:ext cx="153924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Identificarea </a:t>
          </a:r>
          <a:r>
            <a:rPr lang="ro-RO" sz="3200" b="1" i="1" kern="1200" dirty="0">
              <a:solidFill>
                <a:srgbClr val="FFC000"/>
              </a:solidFill>
            </a:rPr>
            <a:t>diferențelor </a:t>
          </a:r>
          <a:r>
            <a:rPr lang="ro-RO" sz="3200" b="1" i="1" kern="1200" dirty="0">
              <a:solidFill>
                <a:schemeClr val="tx1"/>
              </a:solidFill>
            </a:rPr>
            <a:t>existente față de referențialul contabil național: OMFP 1802/2014</a:t>
          </a:r>
          <a:endParaRPr lang="en-US" sz="3200" kern="1200" dirty="0">
            <a:solidFill>
              <a:schemeClr val="tx1"/>
            </a:solidFill>
          </a:endParaRPr>
        </a:p>
      </dsp:txBody>
      <dsp:txXfrm>
        <a:off x="62141" y="62141"/>
        <a:ext cx="15268118" cy="11486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17925"/>
          <a:ext cx="15392400"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ro-RO" sz="3200" b="1" i="1" kern="1200" dirty="0">
              <a:solidFill>
                <a:schemeClr val="tx1"/>
              </a:solidFill>
            </a:rPr>
            <a:t>Identificarea </a:t>
          </a:r>
          <a:r>
            <a:rPr lang="ro-RO" sz="3200" b="1" i="1" kern="1200" dirty="0">
              <a:solidFill>
                <a:srgbClr val="FFC000"/>
              </a:solidFill>
            </a:rPr>
            <a:t>diferențelor </a:t>
          </a:r>
          <a:r>
            <a:rPr lang="ro-RO" sz="3200" b="1" i="1" kern="1200" dirty="0">
              <a:solidFill>
                <a:schemeClr val="tx1"/>
              </a:solidFill>
            </a:rPr>
            <a:t>existente față de referențialul contabil național: OMFP 1802/2014</a:t>
          </a:r>
          <a:endParaRPr lang="en-US" sz="3200" kern="1200" dirty="0">
            <a:solidFill>
              <a:schemeClr val="tx1"/>
            </a:solidFill>
          </a:endParaRPr>
        </a:p>
      </dsp:txBody>
      <dsp:txXfrm>
        <a:off x="62141" y="80066"/>
        <a:ext cx="15268118" cy="11486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8DF76-FD1C-4AAA-8109-6BF7588A53FE}">
      <dsp:nvSpPr>
        <dsp:cNvPr id="0" name=""/>
        <dsp:cNvSpPr/>
      </dsp:nvSpPr>
      <dsp:spPr>
        <a:xfrm>
          <a:off x="0" y="74085"/>
          <a:ext cx="153924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ro-RO" sz="3200" b="1" i="1" kern="1200" dirty="0">
              <a:solidFill>
                <a:schemeClr val="tx1"/>
              </a:solidFill>
            </a:rPr>
            <a:t>Decontarea amânată</a:t>
          </a:r>
          <a:endParaRPr lang="en-US" sz="3200" kern="1200" dirty="0">
            <a:solidFill>
              <a:schemeClr val="tx1"/>
            </a:solidFill>
          </a:endParaRPr>
        </a:p>
      </dsp:txBody>
      <dsp:txXfrm>
        <a:off x="59399" y="133484"/>
        <a:ext cx="152736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260"/>
        </a:solidFill>
        <a:effectLst/>
      </p:bgPr>
    </p:bg>
    <p:spTree>
      <p:nvGrpSpPr>
        <p:cNvPr id="1" name=""/>
        <p:cNvGrpSpPr/>
        <p:nvPr/>
      </p:nvGrpSpPr>
      <p:grpSpPr>
        <a:xfrm>
          <a:off x="0" y="0"/>
          <a:ext cx="0" cy="0"/>
          <a:chOff x="0" y="0"/>
          <a:chExt cx="0" cy="0"/>
        </a:xfrm>
      </p:grpSpPr>
      <p:grpSp>
        <p:nvGrpSpPr>
          <p:cNvPr id="2" name="Group 2"/>
          <p:cNvGrpSpPr/>
          <p:nvPr/>
        </p:nvGrpSpPr>
        <p:grpSpPr>
          <a:xfrm>
            <a:off x="7101174" y="0"/>
            <a:ext cx="11186826" cy="10287000"/>
            <a:chOff x="0" y="0"/>
            <a:chExt cx="14915767" cy="13716000"/>
          </a:xfrm>
        </p:grpSpPr>
        <p:pic>
          <p:nvPicPr>
            <p:cNvPr id="3" name="Picture 3"/>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4"/>
          <p:cNvSpPr/>
          <p:nvPr/>
        </p:nvSpPr>
        <p:spPr>
          <a:xfrm rot="5400000">
            <a:off x="219437" y="4172876"/>
            <a:ext cx="12660309" cy="1941247"/>
          </a:xfrm>
          <a:custGeom>
            <a:avLst/>
            <a:gdLst/>
            <a:ahLst/>
            <a:cxnLst/>
            <a:rect l="l" t="t" r="r" b="b"/>
            <a:pathLst>
              <a:path w="12660309" h="1941247">
                <a:moveTo>
                  <a:pt x="0" y="0"/>
                </a:moveTo>
                <a:lnTo>
                  <a:pt x="12660308" y="0"/>
                </a:lnTo>
                <a:lnTo>
                  <a:pt x="12660308" y="1941248"/>
                </a:lnTo>
                <a:lnTo>
                  <a:pt x="0" y="1941248"/>
                </a:lnTo>
                <a:lnTo>
                  <a:pt x="0" y="0"/>
                </a:lnTo>
                <a:close/>
              </a:path>
            </a:pathLst>
          </a:custGeom>
          <a:blipFill>
            <a:blip r:embed="rId3"/>
            <a:stretch>
              <a:fillRect/>
            </a:stretch>
          </a:blipFill>
        </p:spPr>
        <p:txBody>
          <a:bodyPr/>
          <a:lstStyle/>
          <a:p>
            <a:endParaRPr lang="ro-RO"/>
          </a:p>
        </p:txBody>
      </p:sp>
      <p:sp>
        <p:nvSpPr>
          <p:cNvPr id="5" name="Freeform 5"/>
          <p:cNvSpPr/>
          <p:nvPr/>
        </p:nvSpPr>
        <p:spPr>
          <a:xfrm rot="-5400000" flipH="1" flipV="1">
            <a:off x="1263216" y="4449042"/>
            <a:ext cx="10287000" cy="1407967"/>
          </a:xfrm>
          <a:custGeom>
            <a:avLst/>
            <a:gdLst/>
            <a:ahLst/>
            <a:cxnLst/>
            <a:rect l="l" t="t" r="r" b="b"/>
            <a:pathLst>
              <a:path w="10287000" h="1407967">
                <a:moveTo>
                  <a:pt x="10287000" y="1407966"/>
                </a:moveTo>
                <a:lnTo>
                  <a:pt x="0" y="1407966"/>
                </a:lnTo>
                <a:lnTo>
                  <a:pt x="0" y="0"/>
                </a:lnTo>
                <a:lnTo>
                  <a:pt x="10287000" y="0"/>
                </a:lnTo>
                <a:lnTo>
                  <a:pt x="10287000" y="1407966"/>
                </a:lnTo>
                <a:close/>
              </a:path>
            </a:pathLst>
          </a:custGeom>
          <a:blipFill>
            <a:blip r:embed="rId4"/>
            <a:stretch>
              <a:fillRect t="-9363" b="-9363"/>
            </a:stretch>
          </a:blipFill>
        </p:spPr>
        <p:txBody>
          <a:bodyPr/>
          <a:lstStyle/>
          <a:p>
            <a:endParaRPr lang="ro-RO"/>
          </a:p>
        </p:txBody>
      </p:sp>
      <p:sp>
        <p:nvSpPr>
          <p:cNvPr id="6" name="AutoShape 6"/>
          <p:cNvSpPr/>
          <p:nvPr/>
        </p:nvSpPr>
        <p:spPr>
          <a:xfrm>
            <a:off x="-282420" y="9110662"/>
            <a:ext cx="7421695" cy="0"/>
          </a:xfrm>
          <a:prstGeom prst="line">
            <a:avLst/>
          </a:prstGeom>
          <a:ln w="28575" cap="rnd">
            <a:solidFill>
              <a:srgbClr val="FFFFFF"/>
            </a:solidFill>
            <a:prstDash val="solid"/>
            <a:headEnd type="none" w="sm" len="sm"/>
            <a:tailEnd type="none" w="sm" len="sm"/>
          </a:ln>
        </p:spPr>
        <p:txBody>
          <a:bodyPr/>
          <a:lstStyle/>
          <a:p>
            <a:endParaRPr lang="ro-RO"/>
          </a:p>
        </p:txBody>
      </p:sp>
      <p:sp>
        <p:nvSpPr>
          <p:cNvPr id="7" name="AutoShape 7"/>
          <p:cNvSpPr/>
          <p:nvPr/>
        </p:nvSpPr>
        <p:spPr>
          <a:xfrm>
            <a:off x="1028700" y="4896894"/>
            <a:ext cx="2261045" cy="0"/>
          </a:xfrm>
          <a:prstGeom prst="line">
            <a:avLst/>
          </a:prstGeom>
          <a:ln w="104775" cap="rnd">
            <a:solidFill>
              <a:srgbClr val="FFCE31"/>
            </a:solidFill>
            <a:prstDash val="solid"/>
            <a:headEnd type="none" w="sm" len="sm"/>
            <a:tailEnd type="none" w="sm" len="sm"/>
          </a:ln>
        </p:spPr>
        <p:txBody>
          <a:bodyPr/>
          <a:lstStyle/>
          <a:p>
            <a:endParaRPr lang="ro-RO"/>
          </a:p>
        </p:txBody>
      </p:sp>
      <p:sp>
        <p:nvSpPr>
          <p:cNvPr id="8" name="Freeform 8"/>
          <p:cNvSpPr/>
          <p:nvPr/>
        </p:nvSpPr>
        <p:spPr>
          <a:xfrm>
            <a:off x="14104489" y="566397"/>
            <a:ext cx="3775133" cy="1510053"/>
          </a:xfrm>
          <a:custGeom>
            <a:avLst/>
            <a:gdLst/>
            <a:ahLst/>
            <a:cxnLst/>
            <a:rect l="l" t="t" r="r" b="b"/>
            <a:pathLst>
              <a:path w="3775133" h="1510053">
                <a:moveTo>
                  <a:pt x="0" y="0"/>
                </a:moveTo>
                <a:lnTo>
                  <a:pt x="3775133" y="0"/>
                </a:lnTo>
                <a:lnTo>
                  <a:pt x="3775133" y="1510053"/>
                </a:lnTo>
                <a:lnTo>
                  <a:pt x="0" y="1510053"/>
                </a:lnTo>
                <a:lnTo>
                  <a:pt x="0" y="0"/>
                </a:lnTo>
                <a:close/>
              </a:path>
            </a:pathLst>
          </a:custGeom>
          <a:blipFill>
            <a:blip r:embed="rId5"/>
            <a:stretch>
              <a:fillRect/>
            </a:stretch>
          </a:blipFill>
        </p:spPr>
        <p:txBody>
          <a:bodyPr/>
          <a:lstStyle/>
          <a:p>
            <a:endParaRPr lang="ro-RO"/>
          </a:p>
        </p:txBody>
      </p:sp>
      <p:sp>
        <p:nvSpPr>
          <p:cNvPr id="9" name="TextBox 9"/>
          <p:cNvSpPr txBox="1"/>
          <p:nvPr/>
        </p:nvSpPr>
        <p:spPr>
          <a:xfrm>
            <a:off x="1447800" y="1212460"/>
            <a:ext cx="7479590" cy="3556679"/>
          </a:xfrm>
          <a:prstGeom prst="rect">
            <a:avLst/>
          </a:prstGeom>
        </p:spPr>
        <p:txBody>
          <a:bodyPr wrap="square" lIns="0" tIns="0" rIns="0" bIns="0" rtlCol="0" anchor="t">
            <a:spAutoFit/>
          </a:bodyPr>
          <a:lstStyle/>
          <a:p>
            <a:pPr algn="l">
              <a:lnSpc>
                <a:spcPts val="9637"/>
              </a:lnSpc>
            </a:pPr>
            <a:r>
              <a:rPr lang="ro-RO" sz="10475" b="1" dirty="0">
                <a:solidFill>
                  <a:srgbClr val="FFFFFF"/>
                </a:solidFill>
                <a:latin typeface="Montserrat Ultra-Bold"/>
                <a:ea typeface="Montserrat Ultra-Bold"/>
                <a:cs typeface="Montserrat Ultra-Bold"/>
                <a:sym typeface="Montserrat Ultra-Bold"/>
              </a:rPr>
              <a:t>IFRS</a:t>
            </a:r>
          </a:p>
          <a:p>
            <a:pPr algn="l">
              <a:lnSpc>
                <a:spcPts val="9637"/>
              </a:lnSpc>
            </a:pPr>
            <a:endParaRPr lang="ro-RO" sz="10475" b="1" dirty="0">
              <a:solidFill>
                <a:srgbClr val="FFFFFF"/>
              </a:solidFill>
              <a:latin typeface="Montserrat Ultra-Bold"/>
              <a:ea typeface="Montserrat Ultra-Bold"/>
              <a:cs typeface="Montserrat Ultra-Bold"/>
              <a:sym typeface="Montserrat Ultra-Bold"/>
            </a:endParaRPr>
          </a:p>
          <a:p>
            <a:pPr algn="l">
              <a:lnSpc>
                <a:spcPts val="9637"/>
              </a:lnSpc>
            </a:pPr>
            <a:endParaRPr lang="ro-RO" sz="5400" b="1" dirty="0">
              <a:solidFill>
                <a:srgbClr val="FFFFFF"/>
              </a:solidFill>
              <a:latin typeface="Montserrat Ultra-Bold"/>
              <a:ea typeface="Montserrat Ultra-Bold"/>
              <a:cs typeface="Montserrat Ultra-Bold"/>
              <a:sym typeface="Montserrat Ultra-Bold"/>
            </a:endParaRPr>
          </a:p>
        </p:txBody>
      </p:sp>
      <p:sp>
        <p:nvSpPr>
          <p:cNvPr id="10" name="TextBox 10"/>
          <p:cNvSpPr txBox="1"/>
          <p:nvPr/>
        </p:nvSpPr>
        <p:spPr>
          <a:xfrm>
            <a:off x="1028700" y="5470685"/>
            <a:ext cx="5099376" cy="1425647"/>
          </a:xfrm>
          <a:prstGeom prst="rect">
            <a:avLst/>
          </a:prstGeom>
        </p:spPr>
        <p:txBody>
          <a:bodyPr lIns="0" tIns="0" rIns="0" bIns="0" rtlCol="0" anchor="t">
            <a:spAutoFit/>
          </a:bodyPr>
          <a:lstStyle/>
          <a:p>
            <a:pPr algn="l">
              <a:lnSpc>
                <a:spcPts val="3779"/>
              </a:lnSpc>
            </a:pPr>
            <a:r>
              <a:rPr lang="en-US" sz="2699" dirty="0" err="1">
                <a:solidFill>
                  <a:srgbClr val="FFFFFF"/>
                </a:solidFill>
                <a:latin typeface="Montserrat"/>
                <a:ea typeface="Montserrat"/>
                <a:cs typeface="Montserrat"/>
                <a:sym typeface="Montserrat"/>
              </a:rPr>
              <a:t>Stagiul</a:t>
            </a:r>
            <a:r>
              <a:rPr lang="en-US" sz="2699" dirty="0">
                <a:solidFill>
                  <a:srgbClr val="FFFFFF"/>
                </a:solidFill>
                <a:latin typeface="Montserrat"/>
                <a:ea typeface="Montserrat"/>
                <a:cs typeface="Montserrat"/>
                <a:sym typeface="Montserrat"/>
              </a:rPr>
              <a:t> CECCAR</a:t>
            </a:r>
          </a:p>
          <a:p>
            <a:pPr algn="l">
              <a:lnSpc>
                <a:spcPts val="3779"/>
              </a:lnSpc>
            </a:pPr>
            <a:r>
              <a:rPr lang="en-US" sz="2699" dirty="0">
                <a:solidFill>
                  <a:srgbClr val="FFFFFF"/>
                </a:solidFill>
                <a:latin typeface="Montserrat"/>
                <a:ea typeface="Montserrat"/>
                <a:cs typeface="Montserrat"/>
                <a:sym typeface="Montserrat"/>
              </a:rPr>
              <a:t>Anul II</a:t>
            </a:r>
            <a:endParaRPr lang="ro-RO" sz="2699" dirty="0">
              <a:solidFill>
                <a:srgbClr val="FFFFFF"/>
              </a:solidFill>
              <a:latin typeface="Montserrat"/>
              <a:ea typeface="Montserrat"/>
              <a:cs typeface="Montserrat"/>
              <a:sym typeface="Montserrat"/>
            </a:endParaRPr>
          </a:p>
          <a:p>
            <a:pPr algn="l">
              <a:lnSpc>
                <a:spcPts val="3779"/>
              </a:lnSpc>
            </a:pPr>
            <a:r>
              <a:rPr lang="ro-RO" sz="2699" dirty="0">
                <a:solidFill>
                  <a:srgbClr val="FFFFFF"/>
                </a:solidFill>
                <a:latin typeface="Montserrat"/>
                <a:ea typeface="Montserrat"/>
                <a:cs typeface="Montserrat"/>
                <a:sym typeface="Montserrat"/>
              </a:rPr>
              <a:t>Semestrul 2</a:t>
            </a:r>
            <a:endParaRPr lang="en-US" sz="2699" dirty="0">
              <a:solidFill>
                <a:srgbClr val="FFFFFF"/>
              </a:solidFill>
              <a:latin typeface="Montserrat"/>
              <a:ea typeface="Montserrat"/>
              <a:cs typeface="Montserrat"/>
              <a:sym typeface="Montserrat"/>
            </a:endParaRPr>
          </a:p>
        </p:txBody>
      </p:sp>
      <p:sp>
        <p:nvSpPr>
          <p:cNvPr id="11" name="TextBox 11"/>
          <p:cNvSpPr txBox="1"/>
          <p:nvPr/>
        </p:nvSpPr>
        <p:spPr>
          <a:xfrm>
            <a:off x="1028700" y="9296400"/>
            <a:ext cx="5099376" cy="271160"/>
          </a:xfrm>
          <a:prstGeom prst="rect">
            <a:avLst/>
          </a:prstGeom>
        </p:spPr>
        <p:txBody>
          <a:bodyPr lIns="0" tIns="0" rIns="0" bIns="0" rtlCol="0" anchor="t">
            <a:spAutoFit/>
          </a:bodyPr>
          <a:lstStyle/>
          <a:p>
            <a:pPr algn="l">
              <a:lnSpc>
                <a:spcPts val="2050"/>
              </a:lnSpc>
            </a:pPr>
            <a:r>
              <a:rPr lang="en-US" sz="2050">
                <a:solidFill>
                  <a:srgbClr val="FFFFFF"/>
                </a:solidFill>
                <a:latin typeface="Montserrat"/>
                <a:ea typeface="Montserrat"/>
                <a:cs typeface="Montserrat"/>
                <a:sym typeface="Montserrat"/>
              </a:rPr>
              <a:t>www.ceccar.ro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0A13F-70A9-CC02-987E-35B8840E3D4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0833766-2449-8A0A-5FAB-7986C89BD8E2}"/>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AECEDF94-94C1-D9E1-00E5-92B82169DC01}"/>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CC41457A-CC31-65AD-C8BC-D89DA2120E9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8A6B8576-7F96-EF5C-A377-02B33EAD0340}"/>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FA1550F4-9CA4-2141-13C0-74456E29B33E}"/>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38</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necorporale</a:t>
            </a:r>
            <a:endParaRPr lang="ro-RO" sz="3600" dirty="0"/>
          </a:p>
        </p:txBody>
      </p:sp>
      <p:graphicFrame>
        <p:nvGraphicFramePr>
          <p:cNvPr id="10" name="CasetăText 7">
            <a:extLst>
              <a:ext uri="{FF2B5EF4-FFF2-40B4-BE49-F238E27FC236}">
                <a16:creationId xmlns:a16="http://schemas.microsoft.com/office/drawing/2014/main" id="{3EB756EF-F6FE-A386-6046-06C843726DE1}"/>
              </a:ext>
            </a:extLst>
          </p:cNvPr>
          <p:cNvGraphicFramePr/>
          <p:nvPr>
            <p:extLst>
              <p:ext uri="{D42A27DB-BD31-4B8C-83A1-F6EECF244321}">
                <p14:modId xmlns:p14="http://schemas.microsoft.com/office/powerpoint/2010/main" val="2210841478"/>
              </p:ext>
            </p:extLst>
          </p:nvPr>
        </p:nvGraphicFramePr>
        <p:xfrm>
          <a:off x="2286000" y="2069493"/>
          <a:ext cx="150876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852E06B3-59FF-0109-877E-22B253D3AFFC}"/>
              </a:ext>
            </a:extLst>
          </p:cNvPr>
          <p:cNvGraphicFramePr>
            <a:graphicFrameLocks noGrp="1"/>
          </p:cNvGraphicFramePr>
          <p:nvPr>
            <p:extLst>
              <p:ext uri="{D42A27DB-BD31-4B8C-83A1-F6EECF244321}">
                <p14:modId xmlns:p14="http://schemas.microsoft.com/office/powerpoint/2010/main" val="1283457746"/>
              </p:ext>
            </p:extLst>
          </p:nvPr>
        </p:nvGraphicFramePr>
        <p:xfrm>
          <a:off x="2286000" y="3634675"/>
          <a:ext cx="15087600" cy="529359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235753">
                  <a:extLst>
                    <a:ext uri="{9D8B030D-6E8A-4147-A177-3AD203B41FA5}">
                      <a16:colId xmlns:a16="http://schemas.microsoft.com/office/drawing/2014/main" val="20000"/>
                    </a:ext>
                  </a:extLst>
                </a:gridCol>
                <a:gridCol w="8851847">
                  <a:extLst>
                    <a:ext uri="{9D8B030D-6E8A-4147-A177-3AD203B41FA5}">
                      <a16:colId xmlns:a16="http://schemas.microsoft.com/office/drawing/2014/main" val="20001"/>
                    </a:ext>
                  </a:extLst>
                </a:gridCol>
              </a:tblGrid>
              <a:tr h="481341">
                <a:tc>
                  <a:txBody>
                    <a:bodyPr/>
                    <a:lstStyle/>
                    <a:p>
                      <a:pPr algn="ctr"/>
                      <a:r>
                        <a:rPr lang="ro-RO" sz="2200" dirty="0">
                          <a:solidFill>
                            <a:schemeClr val="tx1"/>
                          </a:solidFill>
                        </a:rPr>
                        <a:t>OMFP</a:t>
                      </a:r>
                      <a:r>
                        <a:rPr lang="ro-RO" sz="2200" baseline="0" dirty="0">
                          <a:solidFill>
                            <a:schemeClr val="tx1"/>
                          </a:solidFill>
                        </a:rPr>
                        <a:t> 1802/2014</a:t>
                      </a:r>
                      <a:endParaRPr lang="ro-RO" sz="2200" dirty="0">
                        <a:solidFill>
                          <a:schemeClr val="tx1"/>
                        </a:solidFill>
                      </a:endParaRPr>
                    </a:p>
                  </a:txBody>
                  <a:tcPr/>
                </a:tc>
                <a:tc>
                  <a:txBody>
                    <a:bodyPr/>
                    <a:lstStyle/>
                    <a:p>
                      <a:pPr algn="ctr"/>
                      <a:r>
                        <a:rPr lang="ro-RO" sz="2200" dirty="0">
                          <a:solidFill>
                            <a:schemeClr val="tx1"/>
                          </a:solidFill>
                        </a:rPr>
                        <a:t> IAS 38</a:t>
                      </a:r>
                    </a:p>
                  </a:txBody>
                  <a:tcPr/>
                </a:tc>
                <a:extLst>
                  <a:ext uri="{0D108BD9-81ED-4DB2-BD59-A6C34878D82A}">
                    <a16:rowId xmlns:a16="http://schemas.microsoft.com/office/drawing/2014/main" val="10000"/>
                  </a:ext>
                </a:extLst>
              </a:tr>
              <a:tr h="4812256">
                <a:tc>
                  <a:txBody>
                    <a:bodyPr/>
                    <a:lstStyle/>
                    <a:p>
                      <a:pPr>
                        <a:lnSpc>
                          <a:spcPct val="107000"/>
                        </a:lnSpc>
                        <a:spcAft>
                          <a:spcPts val="0"/>
                        </a:spcAft>
                      </a:pPr>
                      <a:r>
                        <a:rPr lang="ro-RO" sz="2200" b="1" dirty="0">
                          <a:solidFill>
                            <a:schemeClr val="tx1"/>
                          </a:solidFill>
                          <a:effectLst/>
                          <a:latin typeface="Calibri body"/>
                          <a:ea typeface="Calibri"/>
                          <a:cs typeface="Times New Roman"/>
                        </a:rPr>
                        <a:t>NU ESTE PERMIS. </a:t>
                      </a:r>
                    </a:p>
                    <a:p>
                      <a:pPr algn="just">
                        <a:lnSpc>
                          <a:spcPct val="107000"/>
                        </a:lnSpc>
                        <a:spcAft>
                          <a:spcPts val="0"/>
                        </a:spcAft>
                      </a:pPr>
                      <a:r>
                        <a:rPr lang="ro-RO" sz="2200" b="0" dirty="0">
                          <a:solidFill>
                            <a:schemeClr val="tx1"/>
                          </a:solidFill>
                          <a:effectLst/>
                          <a:latin typeface="+mn-lt"/>
                          <a:ea typeface="Calibri"/>
                          <a:cs typeface="Times New Roman"/>
                        </a:rPr>
                        <a:t>Nu există preveder</a:t>
                      </a:r>
                      <a:r>
                        <a:rPr lang="ro-RO" sz="2200" b="0" baseline="0" dirty="0">
                          <a:solidFill>
                            <a:schemeClr val="tx1"/>
                          </a:solidFill>
                          <a:effectLst/>
                          <a:latin typeface="+mn-lt"/>
                          <a:ea typeface="Calibri"/>
                          <a:cs typeface="Times New Roman"/>
                        </a:rPr>
                        <a:t>i specifice pentru imobilizările necorporale (doar pentru cele corporale și  instrumentele finaciare)</a:t>
                      </a:r>
                      <a:r>
                        <a:rPr lang="en-US" sz="2200" b="0" baseline="0" dirty="0">
                          <a:solidFill>
                            <a:schemeClr val="tx1"/>
                          </a:solidFill>
                          <a:effectLst/>
                          <a:latin typeface="+mn-lt"/>
                          <a:ea typeface="Calibri"/>
                          <a:cs typeface="Times New Roman"/>
                        </a:rPr>
                        <a:t>. </a:t>
                      </a:r>
                      <a:r>
                        <a:rPr lang="ro-RO" sz="2200" kern="1200" dirty="0">
                          <a:solidFill>
                            <a:schemeClr val="dk1"/>
                          </a:solidFill>
                          <a:effectLst/>
                          <a:latin typeface="+mn-lt"/>
                          <a:ea typeface="+mn-ea"/>
                          <a:cs typeface="+mn-cs"/>
                        </a:rPr>
                        <a:t>În situaţia în care s-a optat pentru </a:t>
                      </a:r>
                      <a:r>
                        <a:rPr lang="ro-RO" sz="2200" b="1" kern="1200" dirty="0">
                          <a:solidFill>
                            <a:schemeClr val="dk1"/>
                          </a:solidFill>
                          <a:effectLst/>
                          <a:latin typeface="+mn-lt"/>
                          <a:ea typeface="+mn-ea"/>
                          <a:cs typeface="+mn-cs"/>
                        </a:rPr>
                        <a:t>reevaluarea imobilizărilor corporale</a:t>
                      </a:r>
                      <a:r>
                        <a:rPr lang="ro-RO" sz="2200" kern="1200" dirty="0">
                          <a:solidFill>
                            <a:schemeClr val="dk1"/>
                          </a:solidFill>
                          <a:effectLst/>
                          <a:latin typeface="+mn-lt"/>
                          <a:ea typeface="+mn-ea"/>
                          <a:cs typeface="+mn-cs"/>
                        </a:rPr>
                        <a:t> sau </a:t>
                      </a:r>
                      <a:r>
                        <a:rPr lang="ro-RO" sz="2200" b="1" kern="1200" dirty="0">
                          <a:solidFill>
                            <a:schemeClr val="dk1"/>
                          </a:solidFill>
                          <a:effectLst/>
                          <a:latin typeface="+mn-lt"/>
                          <a:ea typeface="+mn-ea"/>
                          <a:cs typeface="+mn-cs"/>
                        </a:rPr>
                        <a:t>evaluarea instrumentelor financiare la valoarea justă</a:t>
                      </a:r>
                      <a:r>
                        <a:rPr lang="ro-RO" sz="2200" kern="1200" dirty="0">
                          <a:solidFill>
                            <a:schemeClr val="dk1"/>
                          </a:solidFill>
                          <a:effectLst/>
                          <a:latin typeface="+mn-lt"/>
                          <a:ea typeface="+mn-ea"/>
                          <a:cs typeface="+mn-cs"/>
                        </a:rPr>
                        <a:t>, se aplică prevederile </a:t>
                      </a:r>
                      <a:r>
                        <a:rPr lang="ro-RO" sz="2200" u="none" kern="1200" dirty="0">
                          <a:solidFill>
                            <a:schemeClr val="dk1"/>
                          </a:solidFill>
                          <a:effectLst/>
                          <a:latin typeface="+mn-lt"/>
                          <a:ea typeface="+mn-ea"/>
                          <a:cs typeface="+mn-cs"/>
                        </a:rPr>
                        <a:t>secţiunii 3.4 </a:t>
                      </a:r>
                      <a:r>
                        <a:rPr lang="ro-RO" sz="2200" kern="1200" dirty="0">
                          <a:solidFill>
                            <a:schemeClr val="dk1"/>
                          </a:solidFill>
                          <a:effectLst/>
                          <a:latin typeface="+mn-lt"/>
                          <a:ea typeface="+mn-ea"/>
                          <a:cs typeface="+mn-cs"/>
                        </a:rPr>
                        <a:t>"Evaluarea alternativă la valoarea justă"(58(2)).</a:t>
                      </a:r>
                    </a:p>
                    <a:p>
                      <a:pPr>
                        <a:lnSpc>
                          <a:spcPct val="107000"/>
                        </a:lnSpc>
                        <a:spcAft>
                          <a:spcPts val="0"/>
                        </a:spcAft>
                      </a:pPr>
                      <a:endParaRPr lang="ro-RO" sz="2200" b="0" dirty="0">
                        <a:solidFill>
                          <a:schemeClr val="tx1"/>
                        </a:solidFill>
                        <a:effectLst/>
                        <a:latin typeface="Calibri body"/>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7000"/>
                        </a:lnSpc>
                        <a:spcAft>
                          <a:spcPts val="0"/>
                        </a:spcAft>
                      </a:pPr>
                      <a:r>
                        <a:rPr lang="ro-RO" sz="2200" b="1" dirty="0">
                          <a:solidFill>
                            <a:schemeClr val="tx1"/>
                          </a:solidFill>
                          <a:effectLst/>
                          <a:latin typeface="Calibri body"/>
                          <a:ea typeface="Calibri"/>
                          <a:cs typeface="Times New Roman"/>
                        </a:rPr>
                        <a:t>CONDIȚIE: EXISTENȚA UNEI PIEȚE ACTIVE</a:t>
                      </a:r>
                      <a:endParaRPr lang="ro-RO" sz="2200" dirty="0">
                        <a:solidFill>
                          <a:schemeClr val="tx1"/>
                        </a:solidFill>
                        <a:effectLst/>
                        <a:latin typeface="Calibri body"/>
                        <a:ea typeface="Calibri"/>
                        <a:cs typeface="Times New Roman"/>
                      </a:endParaRPr>
                    </a:p>
                    <a:p>
                      <a:pPr algn="just">
                        <a:lnSpc>
                          <a:spcPct val="107000"/>
                        </a:lnSpc>
                        <a:spcAft>
                          <a:spcPts val="0"/>
                        </a:spcAft>
                      </a:pPr>
                      <a:r>
                        <a:rPr lang="ro-RO" sz="2200" dirty="0">
                          <a:solidFill>
                            <a:schemeClr val="tx1"/>
                          </a:solidFill>
                          <a:effectLst/>
                          <a:latin typeface="Calibri body"/>
                          <a:ea typeface="Calibri"/>
                          <a:cs typeface="Times New Roman"/>
                        </a:rPr>
                        <a:t>După recunoaşterea iniţială, o </a:t>
                      </a:r>
                      <a:r>
                        <a:rPr lang="ro-RO" sz="2200" b="1" dirty="0">
                          <a:solidFill>
                            <a:schemeClr val="tx1"/>
                          </a:solidFill>
                          <a:effectLst/>
                          <a:latin typeface="Calibri body"/>
                          <a:ea typeface="Calibri"/>
                          <a:cs typeface="Times New Roman"/>
                        </a:rPr>
                        <a:t>imobilizare necorporală trebuie contabilizată la o</a:t>
                      </a:r>
                      <a:r>
                        <a:rPr lang="ro-RO" sz="2200" b="0" baseline="0" dirty="0">
                          <a:solidFill>
                            <a:schemeClr val="tx1"/>
                          </a:solidFill>
                          <a:effectLst/>
                          <a:latin typeface="Calibri body"/>
                          <a:ea typeface="Calibri"/>
                          <a:cs typeface="Times New Roman"/>
                        </a:rPr>
                        <a:t> </a:t>
                      </a:r>
                      <a:r>
                        <a:rPr lang="ro-RO" sz="2200" b="1" dirty="0">
                          <a:solidFill>
                            <a:schemeClr val="tx1"/>
                          </a:solidFill>
                          <a:effectLst/>
                          <a:latin typeface="Calibri body"/>
                          <a:ea typeface="Calibri"/>
                          <a:cs typeface="Times New Roman"/>
                        </a:rPr>
                        <a:t>valoare reevaluată</a:t>
                      </a:r>
                      <a:r>
                        <a:rPr lang="ro-RO" sz="2200" dirty="0">
                          <a:solidFill>
                            <a:schemeClr val="tx1"/>
                          </a:solidFill>
                          <a:effectLst/>
                          <a:latin typeface="Calibri body"/>
                          <a:ea typeface="Calibri"/>
                          <a:cs typeface="Times New Roman"/>
                        </a:rPr>
                        <a:t> care reprezintă valoarea sa justă la data reevaluării minus orice</a:t>
                      </a:r>
                      <a:r>
                        <a:rPr lang="ro-RO" sz="2200" baseline="0" dirty="0">
                          <a:solidFill>
                            <a:schemeClr val="tx1"/>
                          </a:solidFill>
                          <a:effectLst/>
                          <a:latin typeface="Calibri body"/>
                          <a:ea typeface="Calibri"/>
                          <a:cs typeface="Times New Roman"/>
                        </a:rPr>
                        <a:t> </a:t>
                      </a:r>
                      <a:r>
                        <a:rPr lang="ro-RO" sz="2200" dirty="0">
                          <a:solidFill>
                            <a:schemeClr val="tx1"/>
                          </a:solidFill>
                          <a:effectLst/>
                          <a:latin typeface="Calibri body"/>
                          <a:ea typeface="Calibri"/>
                          <a:cs typeface="Times New Roman"/>
                        </a:rPr>
                        <a:t>amortizare ulterioară cumulată şi orice pierderi din depreciere cumulate ulterioare.</a:t>
                      </a:r>
                    </a:p>
                    <a:p>
                      <a:pPr algn="just">
                        <a:lnSpc>
                          <a:spcPct val="107000"/>
                        </a:lnSpc>
                        <a:spcAft>
                          <a:spcPts val="0"/>
                        </a:spcAft>
                      </a:pPr>
                      <a:r>
                        <a:rPr lang="ro-RO" sz="2200" dirty="0">
                          <a:solidFill>
                            <a:schemeClr val="tx1"/>
                          </a:solidFill>
                          <a:effectLst/>
                          <a:latin typeface="Calibri body"/>
                          <a:ea typeface="Calibri"/>
                          <a:cs typeface="Times New Roman"/>
                        </a:rPr>
                        <a:t>În scopul reevaluărilor efectuate în conformitate cu prezentul standard, valoarea</a:t>
                      </a:r>
                      <a:r>
                        <a:rPr lang="ro-RO" sz="2200" baseline="0" dirty="0">
                          <a:solidFill>
                            <a:schemeClr val="tx1"/>
                          </a:solidFill>
                          <a:effectLst/>
                          <a:latin typeface="Calibri body"/>
                          <a:ea typeface="Calibri"/>
                          <a:cs typeface="Times New Roman"/>
                        </a:rPr>
                        <a:t> </a:t>
                      </a:r>
                      <a:r>
                        <a:rPr lang="ro-RO" sz="2200" dirty="0">
                          <a:solidFill>
                            <a:schemeClr val="tx1"/>
                          </a:solidFill>
                          <a:effectLst/>
                          <a:latin typeface="Calibri body"/>
                          <a:ea typeface="Calibri"/>
                          <a:cs typeface="Times New Roman"/>
                        </a:rPr>
                        <a:t>justă trebuie evaluată în raport cu o piaţă activă. Reevaluările trebuie făcute cu o</a:t>
                      </a:r>
                      <a:r>
                        <a:rPr lang="ro-RO" sz="2200" baseline="0" dirty="0">
                          <a:solidFill>
                            <a:schemeClr val="tx1"/>
                          </a:solidFill>
                          <a:effectLst/>
                          <a:latin typeface="Calibri body"/>
                          <a:ea typeface="Calibri"/>
                          <a:cs typeface="Times New Roman"/>
                        </a:rPr>
                        <a:t> </a:t>
                      </a:r>
                      <a:r>
                        <a:rPr lang="ro-RO" sz="2200" dirty="0">
                          <a:solidFill>
                            <a:schemeClr val="tx1"/>
                          </a:solidFill>
                          <a:effectLst/>
                          <a:latin typeface="Calibri body"/>
                          <a:ea typeface="Calibri"/>
                          <a:cs typeface="Times New Roman"/>
                        </a:rPr>
                        <a:t>asemenea regularitate încât, la finalul perioadei de raportare, valoarea contabilă a</a:t>
                      </a:r>
                      <a:r>
                        <a:rPr lang="ro-RO" sz="2200" baseline="0" dirty="0">
                          <a:solidFill>
                            <a:schemeClr val="tx1"/>
                          </a:solidFill>
                          <a:effectLst/>
                          <a:latin typeface="Calibri body"/>
                          <a:ea typeface="Calibri"/>
                          <a:cs typeface="Times New Roman"/>
                        </a:rPr>
                        <a:t> </a:t>
                      </a:r>
                      <a:r>
                        <a:rPr lang="ro-RO" sz="2200" dirty="0">
                          <a:solidFill>
                            <a:schemeClr val="tx1"/>
                          </a:solidFill>
                          <a:effectLst/>
                          <a:latin typeface="Calibri body"/>
                          <a:ea typeface="Calibri"/>
                          <a:cs typeface="Times New Roman"/>
                        </a:rPr>
                        <a:t>activului să nu difere semnificativ de valoarea sa justă. (75)).</a:t>
                      </a:r>
                    </a:p>
                    <a:p>
                      <a:pPr algn="just">
                        <a:lnSpc>
                          <a:spcPct val="107000"/>
                        </a:lnSpc>
                        <a:spcAft>
                          <a:spcPts val="0"/>
                        </a:spcAft>
                      </a:pPr>
                      <a:r>
                        <a:rPr lang="ro-RO" sz="2200" b="1" dirty="0">
                          <a:solidFill>
                            <a:schemeClr val="tx1"/>
                          </a:solidFill>
                          <a:effectLst/>
                          <a:latin typeface="Calibri body"/>
                          <a:ea typeface="Calibri"/>
                          <a:cs typeface="Times New Roman"/>
                        </a:rPr>
                        <a:t>Cont</a:t>
                      </a:r>
                      <a:r>
                        <a:rPr lang="ro-RO" sz="2200" b="1" baseline="0" dirty="0">
                          <a:solidFill>
                            <a:schemeClr val="tx1"/>
                          </a:solidFill>
                          <a:effectLst/>
                          <a:latin typeface="Calibri body"/>
                          <a:ea typeface="Calibri"/>
                          <a:cs typeface="Times New Roman"/>
                        </a:rPr>
                        <a:t> specific pentru implementarea în România:</a:t>
                      </a:r>
                      <a:endParaRPr lang="ro-RO" sz="2200" dirty="0">
                        <a:solidFill>
                          <a:schemeClr val="tx1"/>
                        </a:solidFill>
                        <a:effectLst/>
                        <a:latin typeface="Calibri body"/>
                        <a:ea typeface="Calibri"/>
                        <a:cs typeface="Times New Roman"/>
                      </a:endParaRPr>
                    </a:p>
                    <a:p>
                      <a:pPr algn="just">
                        <a:lnSpc>
                          <a:spcPct val="107000"/>
                        </a:lnSpc>
                        <a:spcAft>
                          <a:spcPts val="0"/>
                        </a:spcAft>
                      </a:pPr>
                      <a:r>
                        <a:rPr lang="ro-RO" sz="2200" b="1" dirty="0">
                          <a:solidFill>
                            <a:schemeClr val="tx1"/>
                          </a:solidFill>
                          <a:effectLst/>
                          <a:latin typeface="Calibri body"/>
                          <a:ea typeface="Calibri"/>
                          <a:cs typeface="Times New Roman"/>
                        </a:rPr>
                        <a:t>1051</a:t>
                      </a:r>
                      <a:r>
                        <a:rPr lang="ro-RO" sz="2200" dirty="0">
                          <a:solidFill>
                            <a:schemeClr val="tx1"/>
                          </a:solidFill>
                          <a:effectLst/>
                          <a:latin typeface="Calibri body"/>
                          <a:ea typeface="Calibri"/>
                          <a:cs typeface="Times New Roman"/>
                        </a:rPr>
                        <a:t> Rezerve din reevaluarea imobilizărilor necorporale</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5020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72CC7-CAA2-ABDA-02BB-DD6CCBADC6C5}"/>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75C8F62A-47B1-B4A3-0112-70598F514CDA}"/>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D5D33B2B-09F2-3BE4-4810-BEDE4CE5C71D}"/>
              </a:ext>
            </a:extLst>
          </p:cNvPr>
          <p:cNvSpPr txBox="1"/>
          <p:nvPr/>
        </p:nvSpPr>
        <p:spPr>
          <a:xfrm>
            <a:off x="1028700" y="2362200"/>
            <a:ext cx="15278100" cy="1072281"/>
          </a:xfrm>
          <a:prstGeom prst="rect">
            <a:avLst/>
          </a:prstGeom>
        </p:spPr>
        <p:txBody>
          <a:bodyPr wrap="square" lIns="0" tIns="0" rIns="0" bIns="0" rtlCol="0" anchor="t">
            <a:spAutoFit/>
          </a:bodyPr>
          <a:lstStyle/>
          <a:p>
            <a:pPr algn="ctr">
              <a:lnSpc>
                <a:spcPts val="9637"/>
              </a:lnSpc>
            </a:pPr>
            <a:r>
              <a:rPr lang="ro-RO" sz="4400" b="1" dirty="0">
                <a:solidFill>
                  <a:srgbClr val="0070C0"/>
                </a:solidFill>
              </a:rPr>
              <a:t>APLICAȚII</a:t>
            </a:r>
            <a:endParaRPr lang="en-US" sz="4400"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C546D039-8A2E-00A9-9EA7-FDE4BDC94C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715000" y="4305300"/>
            <a:ext cx="6781800" cy="4376738"/>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1E716A7E-A1DF-D2D7-3FD6-ACF9BA2F364F}"/>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EA0E8C61-3E56-FA79-0AE3-7D7083034570}"/>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41837D26-79D2-C667-2061-8D23DA4BA600}"/>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485523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26CB0-8171-9815-9B99-E4999AD795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A3BE070-B0C2-E20F-7B24-880AB3EE78B4}"/>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0435F411-1BFC-1F85-27E9-82CF64398D4A}"/>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B9A570F-A44D-96CE-A39E-6C0660FCD183}"/>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1E82F1F9-2788-A522-2DB5-A9D63BEB9298}"/>
              </a:ext>
            </a:extLst>
          </p:cNvPr>
          <p:cNvSpPr txBox="1"/>
          <p:nvPr/>
        </p:nvSpPr>
        <p:spPr>
          <a:xfrm>
            <a:off x="1028700" y="2362200"/>
            <a:ext cx="10198751" cy="2276329"/>
          </a:xfrm>
          <a:prstGeom prst="rect">
            <a:avLst/>
          </a:prstGeom>
        </p:spPr>
        <p:txBody>
          <a:bodyPr lIns="0" tIns="0" rIns="0" bIns="0" rtlCol="0" anchor="t">
            <a:spAutoFit/>
          </a:bodyPr>
          <a:lstStyle/>
          <a:p>
            <a:pPr>
              <a:lnSpc>
                <a:spcPts val="9637"/>
              </a:lnSpc>
            </a:pPr>
            <a:r>
              <a:rPr lang="en-US" sz="3600" b="1" dirty="0">
                <a:solidFill>
                  <a:srgbClr val="0070C0"/>
                </a:solidFill>
              </a:rPr>
              <a:t>IAS </a:t>
            </a:r>
            <a:r>
              <a:rPr lang="ro-MD" sz="3600" b="1" dirty="0">
                <a:solidFill>
                  <a:srgbClr val="0070C0"/>
                </a:solidFill>
              </a:rPr>
              <a:t>16</a:t>
            </a:r>
            <a:r>
              <a:rPr lang="en-US" sz="3600" b="1" dirty="0">
                <a:solidFill>
                  <a:srgbClr val="0070C0"/>
                </a:solidFill>
              </a:rPr>
              <a:t> </a:t>
            </a:r>
            <a:endParaRPr lang="ro-RO" sz="3600" b="1" dirty="0">
              <a:solidFill>
                <a:srgbClr val="0070C0"/>
              </a:solidFill>
            </a:endParaRPr>
          </a:p>
          <a:p>
            <a:pPr>
              <a:lnSpc>
                <a:spcPts val="9637"/>
              </a:lnSpc>
            </a:pPr>
            <a:r>
              <a:rPr lang="en-US" sz="3600" b="1" dirty="0">
                <a:solidFill>
                  <a:srgbClr val="0070C0"/>
                </a:solidFill>
              </a:rPr>
              <a:t>IMOBILIZĂRI CORPORALE</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72525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9CE95-B57A-140E-F13E-D98662CBEFE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E84EB7-910D-56AF-03D0-D11B23AFC99B}"/>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29679213-5D7D-282E-BF53-9C98A70E273B}"/>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C8599A91-F4F6-788E-2E55-E85ACD95233C}"/>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E3C5C5E2-C2FD-8C8B-B17E-783F658A11F9}"/>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DDC79B57-70D2-D5FA-EB9E-DA6EBC676DC1}"/>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sp>
        <p:nvSpPr>
          <p:cNvPr id="7" name="Content Placeholder 2">
            <a:extLst>
              <a:ext uri="{FF2B5EF4-FFF2-40B4-BE49-F238E27FC236}">
                <a16:creationId xmlns:a16="http://schemas.microsoft.com/office/drawing/2014/main" id="{D1BEA0DD-710F-D412-E5D5-7E2100397679}"/>
              </a:ext>
            </a:extLst>
          </p:cNvPr>
          <p:cNvSpPr txBox="1">
            <a:spLocks/>
          </p:cNvSpPr>
          <p:nvPr/>
        </p:nvSpPr>
        <p:spPr>
          <a:xfrm>
            <a:off x="2362200" y="2879419"/>
            <a:ext cx="15468600" cy="5388281"/>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600"/>
              </a:spcBef>
              <a:buFont typeface="Arial" pitchFamily="34" charset="0"/>
              <a:buNone/>
              <a:defRPr/>
            </a:pPr>
            <a:r>
              <a:rPr lang="ro-RO" sz="3500" b="1" dirty="0">
                <a:solidFill>
                  <a:srgbClr val="FFC000"/>
                </a:solidFill>
              </a:rPr>
              <a:t>OBIECTIVE:</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Identificarea diferențelor existente față de referențialul contabil național: OMFP 1802/2014</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Particularități privind aplicarea IAS 16 Imobilizări corporale:</a:t>
            </a:r>
          </a:p>
          <a:p>
            <a:pPr lvl="1" algn="just">
              <a:lnSpc>
                <a:spcPct val="150000"/>
              </a:lnSpc>
              <a:spcBef>
                <a:spcPts val="600"/>
              </a:spcBef>
              <a:buClr>
                <a:srgbClr val="0070C0"/>
              </a:buClr>
              <a:buFont typeface="Wingdings" pitchFamily="2" charset="2"/>
              <a:buChar char="ü"/>
              <a:defRPr/>
            </a:pPr>
            <a:r>
              <a:rPr lang="ro-RO" sz="2600" b="1" i="1" dirty="0">
                <a:solidFill>
                  <a:srgbClr val="0070C0"/>
                </a:solidFill>
              </a:rPr>
              <a:t>Decontarea amânată peste termenele obișnuite de creditare;</a:t>
            </a:r>
          </a:p>
          <a:p>
            <a:pPr lvl="1" algn="just">
              <a:lnSpc>
                <a:spcPct val="150000"/>
              </a:lnSpc>
              <a:spcBef>
                <a:spcPts val="600"/>
              </a:spcBef>
              <a:buClr>
                <a:srgbClr val="0070C0"/>
              </a:buClr>
              <a:buFont typeface="Wingdings" pitchFamily="2" charset="2"/>
              <a:buChar char="ü"/>
              <a:defRPr/>
            </a:pPr>
            <a:r>
              <a:rPr lang="ro-MD" sz="2600" b="1" i="1" dirty="0">
                <a:solidFill>
                  <a:srgbClr val="0070C0"/>
                </a:solidFill>
              </a:rPr>
              <a:t> Reducerile comerciale ulterioare;</a:t>
            </a:r>
          </a:p>
          <a:p>
            <a:pPr lvl="1" algn="just">
              <a:lnSpc>
                <a:spcPct val="150000"/>
              </a:lnSpc>
              <a:spcBef>
                <a:spcPts val="600"/>
              </a:spcBef>
              <a:buClr>
                <a:srgbClr val="0070C0"/>
              </a:buClr>
              <a:buFont typeface="Wingdings" pitchFamily="2" charset="2"/>
              <a:buChar char="ü"/>
              <a:defRPr/>
            </a:pPr>
            <a:r>
              <a:rPr lang="ro-MD" sz="2600" b="1" i="1" dirty="0">
                <a:solidFill>
                  <a:srgbClr val="0070C0"/>
                </a:solidFill>
              </a:rPr>
              <a:t>Cazul subvențiilor: prezentarea în situațiile financiare;</a:t>
            </a:r>
          </a:p>
          <a:p>
            <a:pPr lvl="1" algn="just">
              <a:lnSpc>
                <a:spcPct val="150000"/>
              </a:lnSpc>
              <a:spcBef>
                <a:spcPts val="600"/>
              </a:spcBef>
              <a:buClr>
                <a:srgbClr val="0070C0"/>
              </a:buClr>
              <a:buFont typeface="Wingdings" pitchFamily="2" charset="2"/>
              <a:buChar char="ü"/>
              <a:defRPr/>
            </a:pPr>
            <a:r>
              <a:rPr lang="ro-MD" sz="2600" b="1" i="1" dirty="0">
                <a:solidFill>
                  <a:srgbClr val="0070C0"/>
                </a:solidFill>
              </a:rPr>
              <a:t>Amortizarea (valoarea amortizabilă, valoarea reziduală, momentul începerii amortizării, metode de amortizare, amortizarea egală cu zero, încetarea amortizării, amortizarea terenurilor, revizuirea metodei de amortizare);</a:t>
            </a:r>
          </a:p>
          <a:p>
            <a:pPr lvl="1" algn="just">
              <a:lnSpc>
                <a:spcPct val="150000"/>
              </a:lnSpc>
              <a:spcBef>
                <a:spcPts val="600"/>
              </a:spcBef>
              <a:buClr>
                <a:srgbClr val="0070C0"/>
              </a:buClr>
              <a:buFont typeface="Wingdings" pitchFamily="2" charset="2"/>
              <a:buChar char="ü"/>
              <a:defRPr/>
            </a:pPr>
            <a:r>
              <a:rPr lang="ro-MD" sz="2600" b="1" i="1" dirty="0">
                <a:solidFill>
                  <a:srgbClr val="0070C0"/>
                </a:solidFill>
              </a:rPr>
              <a:t>Ne putem întoarce de la metoda valorii juste la cost?</a:t>
            </a:r>
          </a:p>
          <a:p>
            <a:pPr lvl="1" algn="just">
              <a:lnSpc>
                <a:spcPct val="150000"/>
              </a:lnSpc>
              <a:spcBef>
                <a:spcPts val="600"/>
              </a:spcBef>
              <a:buClr>
                <a:srgbClr val="0070C0"/>
              </a:buClr>
              <a:buFont typeface="Wingdings" pitchFamily="2" charset="2"/>
              <a:buChar char="ü"/>
              <a:defRPr/>
            </a:pPr>
            <a:endParaRPr lang="ro-MD" sz="2600" b="1" i="1" dirty="0">
              <a:solidFill>
                <a:srgbClr val="0070C0"/>
              </a:solidFill>
            </a:endParaRPr>
          </a:p>
          <a:p>
            <a:pPr lvl="1" algn="just">
              <a:lnSpc>
                <a:spcPct val="150000"/>
              </a:lnSpc>
              <a:spcBef>
                <a:spcPts val="600"/>
              </a:spcBef>
              <a:buClr>
                <a:srgbClr val="0070C0"/>
              </a:buClr>
              <a:buFont typeface="Wingdings" pitchFamily="2" charset="2"/>
              <a:buChar char="ü"/>
              <a:defRPr/>
            </a:pPr>
            <a:endParaRPr lang="ro-MD" sz="2600" b="1" i="1" dirty="0">
              <a:solidFill>
                <a:srgbClr val="0070C0"/>
              </a:solidFill>
            </a:endParaRPr>
          </a:p>
          <a:p>
            <a:pPr lvl="1" algn="just">
              <a:lnSpc>
                <a:spcPct val="150000"/>
              </a:lnSpc>
              <a:spcBef>
                <a:spcPts val="600"/>
              </a:spcBef>
              <a:buClr>
                <a:srgbClr val="0070C0"/>
              </a:buClr>
              <a:buFont typeface="Wingdings" pitchFamily="2" charset="2"/>
              <a:buChar char="ü"/>
              <a:defRPr/>
            </a:pPr>
            <a:endParaRPr lang="ro-MD" sz="2600" b="1" i="1" dirty="0">
              <a:solidFill>
                <a:srgbClr val="0070C0"/>
              </a:solidFill>
            </a:endParaRPr>
          </a:p>
          <a:p>
            <a:pPr lvl="1" algn="just">
              <a:lnSpc>
                <a:spcPct val="150000"/>
              </a:lnSpc>
              <a:spcBef>
                <a:spcPts val="600"/>
              </a:spcBef>
              <a:buClr>
                <a:srgbClr val="0070C0"/>
              </a:buClr>
              <a:buFont typeface="Wingdings" pitchFamily="2" charset="2"/>
              <a:buChar char="ü"/>
              <a:defRPr/>
            </a:pPr>
            <a:endParaRPr lang="ro-RO" sz="2300" b="1" i="1" dirty="0">
              <a:solidFill>
                <a:srgbClr val="0070C0"/>
              </a:solidFill>
            </a:endParaRPr>
          </a:p>
        </p:txBody>
      </p:sp>
    </p:spTree>
    <p:extLst>
      <p:ext uri="{BB962C8B-B14F-4D97-AF65-F5344CB8AC3E}">
        <p14:creationId xmlns:p14="http://schemas.microsoft.com/office/powerpoint/2010/main" val="591127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56F9-9314-D504-136E-A7F61EDDA5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3F02E8-2C16-6714-819E-1C78A153A9C3}"/>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350B36A8-4738-B2DF-9967-FCC60A0C2D47}"/>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491211CE-E5E6-1A47-4760-A950E2F2D5F5}"/>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E7821874-F6E3-959F-5EEB-15BC4911EBF6}"/>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D96EB76F-BAD2-BFAD-3CA4-0734C90CA492}"/>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B695295E-FA45-AC26-3FA3-38E2753A37D8}"/>
              </a:ext>
            </a:extLst>
          </p:cNvPr>
          <p:cNvGraphicFramePr/>
          <p:nvPr>
            <p:extLst>
              <p:ext uri="{D42A27DB-BD31-4B8C-83A1-F6EECF244321}">
                <p14:modId xmlns:p14="http://schemas.microsoft.com/office/powerpoint/2010/main" val="3358784834"/>
              </p:ext>
            </p:extLst>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6AE61AC6-BA7C-821F-63EF-62401C3BCA86}"/>
              </a:ext>
            </a:extLst>
          </p:cNvPr>
          <p:cNvGraphicFramePr>
            <a:graphicFrameLocks noGrp="1"/>
          </p:cNvGraphicFramePr>
          <p:nvPr>
            <p:extLst>
              <p:ext uri="{D42A27DB-BD31-4B8C-83A1-F6EECF244321}">
                <p14:modId xmlns:p14="http://schemas.microsoft.com/office/powerpoint/2010/main" val="521350574"/>
              </p:ext>
            </p:extLst>
          </p:nvPr>
        </p:nvGraphicFramePr>
        <p:xfrm>
          <a:off x="2057400" y="3848100"/>
          <a:ext cx="15544800" cy="420701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264360">
                  <a:extLst>
                    <a:ext uri="{9D8B030D-6E8A-4147-A177-3AD203B41FA5}">
                      <a16:colId xmlns:a16="http://schemas.microsoft.com/office/drawing/2014/main" val="20000"/>
                    </a:ext>
                  </a:extLst>
                </a:gridCol>
                <a:gridCol w="4521831">
                  <a:extLst>
                    <a:ext uri="{9D8B030D-6E8A-4147-A177-3AD203B41FA5}">
                      <a16:colId xmlns:a16="http://schemas.microsoft.com/office/drawing/2014/main" val="20001"/>
                    </a:ext>
                  </a:extLst>
                </a:gridCol>
                <a:gridCol w="6758609">
                  <a:extLst>
                    <a:ext uri="{9D8B030D-6E8A-4147-A177-3AD203B41FA5}">
                      <a16:colId xmlns:a16="http://schemas.microsoft.com/office/drawing/2014/main" val="20002"/>
                    </a:ext>
                  </a:extLst>
                </a:gridCol>
              </a:tblGrid>
              <a:tr h="325578">
                <a:tc>
                  <a:txBody>
                    <a:bodyPr/>
                    <a:lstStyle/>
                    <a:p>
                      <a:pPr algn="ctr"/>
                      <a:r>
                        <a:rPr lang="ro-RO" sz="2400" dirty="0">
                          <a:solidFill>
                            <a:schemeClr val="tx1"/>
                          </a:solidFill>
                          <a:latin typeface="Calibri body"/>
                        </a:rPr>
                        <a:t>Informații</a:t>
                      </a:r>
                    </a:p>
                  </a:txBody>
                  <a:tcPr/>
                </a:tc>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a:t>
                      </a:r>
                    </a:p>
                  </a:txBody>
                  <a:tcPr/>
                </a:tc>
                <a:extLst>
                  <a:ext uri="{0D108BD9-81ED-4DB2-BD59-A6C34878D82A}">
                    <a16:rowId xmlns:a16="http://schemas.microsoft.com/office/drawing/2014/main" val="10000"/>
                  </a:ext>
                </a:extLst>
              </a:tr>
              <a:tr h="154649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ro-RO" sz="2400" b="1" kern="1200" dirty="0">
                        <a:solidFill>
                          <a:schemeClr val="dk1"/>
                        </a:solidFill>
                        <a:effectLst/>
                        <a:latin typeface="+mn-lt"/>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ro-RO" sz="2400" b="1" kern="1200" dirty="0">
                          <a:solidFill>
                            <a:schemeClr val="dk1"/>
                          </a:solidFill>
                          <a:effectLst/>
                          <a:latin typeface="+mn-lt"/>
                          <a:ea typeface="+mn-ea"/>
                          <a:cs typeface="+mn-cs"/>
                        </a:rPr>
                        <a:t> Decontarea</a:t>
                      </a:r>
                      <a:r>
                        <a:rPr lang="ro-RO" sz="2400" b="1" kern="1200" baseline="0" dirty="0">
                          <a:solidFill>
                            <a:schemeClr val="dk1"/>
                          </a:solidFill>
                          <a:effectLst/>
                          <a:latin typeface="+mn-lt"/>
                          <a:ea typeface="+mn-ea"/>
                          <a:cs typeface="+mn-cs"/>
                        </a:rPr>
                        <a:t> amânată peste termenele obișnuite de creditare</a:t>
                      </a:r>
                      <a:endParaRPr lang="ro-RO" sz="2400" b="1"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algn="ctr" defTabSz="685800" rtl="0" eaLnBrk="1" latinLnBrk="0" hangingPunct="1"/>
                      <a:r>
                        <a:rPr lang="ro-RO" sz="2400" kern="1200" dirty="0">
                          <a:solidFill>
                            <a:schemeClr val="dk1"/>
                          </a:solidFill>
                          <a:latin typeface="+mn-lt"/>
                          <a:ea typeface="+mn-ea"/>
                          <a:cs typeface="+mn-cs"/>
                        </a:rPr>
                        <a:t>Nicio specificație cu privire la actualizarea valorilor de plătit în cazul plăților amânate peste termenele normale de creditare</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algn="ctr" defTabSz="685800" rtl="0" eaLnBrk="1" latinLnBrk="0" hangingPunct="1"/>
                      <a:r>
                        <a:rPr lang="ro-RO" sz="2400" kern="1200" dirty="0">
                          <a:solidFill>
                            <a:schemeClr val="dk1"/>
                          </a:solidFill>
                          <a:latin typeface="+mn-lt"/>
                          <a:ea typeface="+mn-ea"/>
                          <a:cs typeface="+mn-cs"/>
                        </a:rPr>
                        <a:t>Dacă decontarea este amânată peste termenele normale ale creditării, diferenţa dintre echivalentul în numerar al preţului şi plata totală este recunoscută drept </a:t>
                      </a:r>
                      <a:r>
                        <a:rPr lang="ro-RO" sz="2400" b="1" kern="1200" dirty="0">
                          <a:solidFill>
                            <a:schemeClr val="dk1"/>
                          </a:solidFill>
                          <a:latin typeface="+mn-lt"/>
                          <a:ea typeface="+mn-ea"/>
                          <a:cs typeface="+mn-cs"/>
                        </a:rPr>
                        <a:t>dobândă</a:t>
                      </a:r>
                      <a:r>
                        <a:rPr lang="ro-RO" sz="2400" kern="1200" dirty="0">
                          <a:solidFill>
                            <a:schemeClr val="dk1"/>
                          </a:solidFill>
                          <a:latin typeface="+mn-lt"/>
                          <a:ea typeface="+mn-ea"/>
                          <a:cs typeface="+mn-cs"/>
                        </a:rPr>
                        <a:t> de-a lungul perioadei de creditare</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58928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MD" sz="2400" b="1" kern="1200" dirty="0">
                          <a:solidFill>
                            <a:schemeClr val="dk1"/>
                          </a:solidFill>
                          <a:effectLst/>
                          <a:latin typeface="+mn-lt"/>
                          <a:ea typeface="+mn-ea"/>
                          <a:cs typeface="+mn-cs"/>
                        </a:rPr>
                        <a:t>Reducerile</a:t>
                      </a:r>
                      <a:r>
                        <a:rPr lang="ro-MD" sz="2400" b="1" kern="1200" baseline="0" dirty="0">
                          <a:solidFill>
                            <a:schemeClr val="dk1"/>
                          </a:solidFill>
                          <a:effectLst/>
                          <a:latin typeface="+mn-lt"/>
                          <a:ea typeface="+mn-ea"/>
                          <a:cs typeface="+mn-cs"/>
                        </a:rPr>
                        <a:t> comerciale ulterioare</a:t>
                      </a:r>
                      <a:endParaRPr lang="ro-RO" sz="2400" b="1"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MD" sz="2400" dirty="0"/>
                        <a:t>Venit în</a:t>
                      </a:r>
                      <a:r>
                        <a:rPr lang="ro-MD" sz="2400" baseline="0" dirty="0"/>
                        <a:t> avans</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MD" sz="2400" dirty="0"/>
                        <a:t>Diminuează costul activului</a:t>
                      </a:r>
                      <a:endParaRPr lang="ro-RO" sz="24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100661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MD" sz="2400" b="1" kern="1200" dirty="0">
                          <a:solidFill>
                            <a:schemeClr val="dk1"/>
                          </a:solidFill>
                          <a:effectLst/>
                          <a:latin typeface="+mn-lt"/>
                          <a:ea typeface="+mn-ea"/>
                          <a:cs typeface="+mn-cs"/>
                        </a:rPr>
                        <a:t>Cazul</a:t>
                      </a:r>
                      <a:r>
                        <a:rPr lang="ro-MD" sz="2400" b="1" kern="1200" baseline="0" dirty="0">
                          <a:solidFill>
                            <a:schemeClr val="dk1"/>
                          </a:solidFill>
                          <a:effectLst/>
                          <a:latin typeface="+mn-lt"/>
                          <a:ea typeface="+mn-ea"/>
                          <a:cs typeface="+mn-cs"/>
                        </a:rPr>
                        <a:t> subvențiilor: prezentarea în situațiile financiare</a:t>
                      </a:r>
                      <a:endParaRPr lang="ro-RO" sz="2400" b="1"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MD" sz="2400" dirty="0"/>
                        <a:t>Venit în</a:t>
                      </a:r>
                      <a:r>
                        <a:rPr lang="ro-MD" sz="2400" baseline="0" dirty="0"/>
                        <a:t> avans</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MD" sz="2400" dirty="0"/>
                        <a:t>Diminuează valoarea</a:t>
                      </a:r>
                      <a:r>
                        <a:rPr lang="ro-MD" sz="2400" baseline="0" dirty="0"/>
                        <a:t> contabilă a </a:t>
                      </a:r>
                      <a:r>
                        <a:rPr lang="ro-MD" sz="2400" dirty="0"/>
                        <a:t>activului</a:t>
                      </a:r>
                      <a:endParaRPr lang="ro-RO" sz="24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336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D3562-8566-7677-4881-638640A467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F42E6-3EED-57DF-AE40-7DE45E681E35}"/>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AED73446-07A2-811B-A1EB-EF3A4D768E77}"/>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62A10AF5-6C1F-94F0-900B-0AB07D9BB94B}"/>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F1BDD9F1-5284-D9B8-5FC6-481903363B1C}"/>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6A14D64F-8429-1A61-2890-428E5BF0ABE7}"/>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B1AB993C-EF4E-CA62-90E7-ED136EE9DD83}"/>
              </a:ext>
            </a:extLst>
          </p:cNvPr>
          <p:cNvGraphicFramePr/>
          <p:nvPr>
            <p:extLst>
              <p:ext uri="{D42A27DB-BD31-4B8C-83A1-F6EECF244321}">
                <p14:modId xmlns:p14="http://schemas.microsoft.com/office/powerpoint/2010/main" val="3642225408"/>
              </p:ext>
            </p:extLst>
          </p:nvPr>
        </p:nvGraphicFramePr>
        <p:xfrm>
          <a:off x="2171700" y="202377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6685766D-0665-23B5-058F-B7F910E24465}"/>
              </a:ext>
            </a:extLst>
          </p:cNvPr>
          <p:cNvGraphicFramePr>
            <a:graphicFrameLocks noGrp="1"/>
          </p:cNvGraphicFramePr>
          <p:nvPr>
            <p:extLst>
              <p:ext uri="{D42A27DB-BD31-4B8C-83A1-F6EECF244321}">
                <p14:modId xmlns:p14="http://schemas.microsoft.com/office/powerpoint/2010/main" val="1227499477"/>
              </p:ext>
            </p:extLst>
          </p:nvPr>
        </p:nvGraphicFramePr>
        <p:xfrm>
          <a:off x="2244090" y="3695700"/>
          <a:ext cx="15247620" cy="4738633"/>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014620">
                  <a:extLst>
                    <a:ext uri="{9D8B030D-6E8A-4147-A177-3AD203B41FA5}">
                      <a16:colId xmlns:a16="http://schemas.microsoft.com/office/drawing/2014/main" val="20000"/>
                    </a:ext>
                  </a:extLst>
                </a:gridCol>
                <a:gridCol w="5283514">
                  <a:extLst>
                    <a:ext uri="{9D8B030D-6E8A-4147-A177-3AD203B41FA5}">
                      <a16:colId xmlns:a16="http://schemas.microsoft.com/office/drawing/2014/main" val="20001"/>
                    </a:ext>
                  </a:extLst>
                </a:gridCol>
                <a:gridCol w="6949486">
                  <a:extLst>
                    <a:ext uri="{9D8B030D-6E8A-4147-A177-3AD203B41FA5}">
                      <a16:colId xmlns:a16="http://schemas.microsoft.com/office/drawing/2014/main" val="20002"/>
                    </a:ext>
                  </a:extLst>
                </a:gridCol>
              </a:tblGrid>
              <a:tr h="361937">
                <a:tc>
                  <a:txBody>
                    <a:bodyPr/>
                    <a:lstStyle/>
                    <a:p>
                      <a:pPr algn="ctr"/>
                      <a:r>
                        <a:rPr lang="ro-RO" sz="2400" dirty="0">
                          <a:solidFill>
                            <a:schemeClr val="tx1"/>
                          </a:solidFill>
                          <a:latin typeface="Calibri body"/>
                        </a:rPr>
                        <a:t> Informații</a:t>
                      </a:r>
                    </a:p>
                  </a:txBody>
                  <a:tcPr/>
                </a:tc>
                <a:tc>
                  <a:txBody>
                    <a:bodyPr/>
                    <a:lstStyle/>
                    <a:p>
                      <a:pPr algn="ct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tc>
                <a:tc>
                  <a:txBody>
                    <a:bodyPr/>
                    <a:lstStyle/>
                    <a:p>
                      <a:pPr algn="ctr"/>
                      <a:r>
                        <a:rPr lang="ro-RO" sz="2400" dirty="0">
                          <a:solidFill>
                            <a:schemeClr val="tx1"/>
                          </a:solidFill>
                          <a:latin typeface="Calibri body"/>
                        </a:rPr>
                        <a:t> IAS 16</a:t>
                      </a:r>
                    </a:p>
                  </a:txBody>
                  <a:tcPr/>
                </a:tc>
                <a:extLst>
                  <a:ext uri="{0D108BD9-81ED-4DB2-BD59-A6C34878D82A}">
                    <a16:rowId xmlns:a16="http://schemas.microsoft.com/office/drawing/2014/main" val="10000"/>
                  </a:ext>
                </a:extLst>
              </a:tr>
              <a:tr h="1176296">
                <a:tc>
                  <a:txBody>
                    <a:bodyPr/>
                    <a:lstStyle/>
                    <a:p>
                      <a:pPr algn="ctr"/>
                      <a:r>
                        <a:rPr lang="ro-RO" sz="2400" b="1" dirty="0">
                          <a:latin typeface="Calibri body"/>
                        </a:rPr>
                        <a:t>Valoarea  amortizabilă </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85750" indent="-285750" algn="just">
                        <a:buFont typeface="Arial" pitchFamily="34" charset="0"/>
                        <a:buChar char="•"/>
                      </a:pPr>
                      <a:r>
                        <a:rPr lang="ro-RO" sz="2400" kern="1200" dirty="0">
                          <a:solidFill>
                            <a:schemeClr val="dk1"/>
                          </a:solidFill>
                          <a:effectLst/>
                          <a:latin typeface="Calibri body"/>
                          <a:ea typeface="+mn-ea"/>
                          <a:cs typeface="+mn-cs"/>
                        </a:rPr>
                        <a:t>Cost </a:t>
                      </a:r>
                    </a:p>
                    <a:p>
                      <a:pPr marL="285750" indent="-285750" algn="just">
                        <a:buFont typeface="Arial" pitchFamily="34" charset="0"/>
                        <a:buChar char="•"/>
                      </a:pPr>
                      <a:r>
                        <a:rPr lang="ro-RO" sz="2400" kern="1200" dirty="0">
                          <a:solidFill>
                            <a:schemeClr val="dk1"/>
                          </a:solidFill>
                          <a:effectLst/>
                          <a:latin typeface="Calibri body"/>
                          <a:ea typeface="+mn-ea"/>
                          <a:cs typeface="+mn-cs"/>
                        </a:rPr>
                        <a:t>Altă valoare care substituie costul (valoarea reevaluată)</a:t>
                      </a:r>
                      <a:endParaRPr lang="ro-RO" sz="240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1" indent="0" algn="l" defTabSz="685800" rtl="0" eaLnBrk="1" fontAlgn="auto" latinLnBrk="0" hangingPunct="1">
                        <a:lnSpc>
                          <a:spcPct val="100000"/>
                        </a:lnSpc>
                        <a:spcBef>
                          <a:spcPts val="0"/>
                        </a:spcBef>
                        <a:spcAft>
                          <a:spcPts val="0"/>
                        </a:spcAft>
                        <a:buClrTx/>
                        <a:buSzTx/>
                        <a:buFont typeface="Arial" pitchFamily="34" charset="0"/>
                        <a:buNone/>
                        <a:tabLst/>
                        <a:defRPr/>
                      </a:pPr>
                      <a:r>
                        <a:rPr lang="ro-RO" sz="2400" kern="1200" dirty="0">
                          <a:solidFill>
                            <a:schemeClr val="dk1"/>
                          </a:solidFill>
                          <a:effectLst/>
                          <a:latin typeface="Calibri body"/>
                          <a:ea typeface="+mn-ea"/>
                          <a:cs typeface="+mn-cs"/>
                        </a:rPr>
                        <a:t>Cost (</a:t>
                      </a:r>
                      <a:r>
                        <a:rPr lang="ro-RO" altLang="en-US" sz="2400" dirty="0">
                          <a:latin typeface="Calibri body"/>
                        </a:rPr>
                        <a:t>sau o altă valoare substituită costului) </a:t>
                      </a:r>
                      <a:r>
                        <a:rPr lang="ro-RO" sz="2400" kern="1200" dirty="0">
                          <a:solidFill>
                            <a:schemeClr val="dk1"/>
                          </a:solidFill>
                          <a:effectLst/>
                          <a:latin typeface="Calibri body"/>
                          <a:ea typeface="+mn-ea"/>
                          <a:cs typeface="+mn-cs"/>
                        </a:rPr>
                        <a:t>– Valoarea reziduală</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6333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RO" sz="2400" b="1" kern="1200" dirty="0">
                          <a:solidFill>
                            <a:schemeClr val="dk1"/>
                          </a:solidFill>
                          <a:effectLst/>
                          <a:latin typeface="Calibri body"/>
                          <a:ea typeface="+mn-ea"/>
                          <a:cs typeface="+mn-cs"/>
                        </a:rPr>
                        <a:t>Valoarea reziduală</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RO" sz="2400" dirty="0">
                          <a:latin typeface="Calibri body"/>
                        </a:rPr>
                        <a:t> NU</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RO" sz="2400" dirty="0">
                          <a:latin typeface="Calibri body"/>
                        </a:rPr>
                        <a:t>DA</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904843">
                <a:tc>
                  <a:txBody>
                    <a:bodyPr/>
                    <a:lstStyle/>
                    <a:p>
                      <a:pPr algn="ctr"/>
                      <a:r>
                        <a:rPr lang="ro-RO" sz="2400" b="1" dirty="0">
                          <a:latin typeface="Calibri body"/>
                        </a:rPr>
                        <a:t>Momentul</a:t>
                      </a:r>
                      <a:r>
                        <a:rPr lang="ro-RO" sz="2400" b="1" baseline="0" dirty="0">
                          <a:latin typeface="Calibri body"/>
                        </a:rPr>
                        <a:t> începerii amortizării</a:t>
                      </a:r>
                      <a:endParaRPr lang="ro-RO" sz="2400" b="1"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ro-RO" sz="2400" dirty="0">
                          <a:latin typeface="Calibri body"/>
                        </a:rPr>
                        <a:t>În </a:t>
                      </a:r>
                      <a:r>
                        <a:rPr lang="ro-RO" sz="2400" b="1" dirty="0">
                          <a:latin typeface="Calibri body"/>
                        </a:rPr>
                        <a:t>luna următoare punerii</a:t>
                      </a:r>
                      <a:r>
                        <a:rPr lang="ro-RO" sz="2400" b="1" baseline="0" dirty="0">
                          <a:latin typeface="Calibri body"/>
                        </a:rPr>
                        <a:t> în funcțiune.</a:t>
                      </a:r>
                      <a:endParaRPr lang="ro-RO" sz="2400" b="1"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1" indent="0" algn="l" defTabSz="685800" rtl="0" eaLnBrk="1" fontAlgn="auto" latinLnBrk="0" hangingPunct="1">
                        <a:lnSpc>
                          <a:spcPct val="100000"/>
                        </a:lnSpc>
                        <a:spcBef>
                          <a:spcPts val="0"/>
                        </a:spcBef>
                        <a:spcAft>
                          <a:spcPts val="0"/>
                        </a:spcAft>
                        <a:buClrTx/>
                        <a:buSzTx/>
                        <a:buFont typeface="Arial" pitchFamily="34" charset="0"/>
                        <a:buNone/>
                        <a:tabLst/>
                        <a:defRPr/>
                      </a:pPr>
                      <a:r>
                        <a:rPr lang="ro-RO" sz="2400" b="0" dirty="0">
                          <a:solidFill>
                            <a:schemeClr val="tx1">
                              <a:lumMod val="85000"/>
                              <a:lumOff val="15000"/>
                            </a:schemeClr>
                          </a:solidFill>
                          <a:effectLst/>
                          <a:latin typeface="Calibri body"/>
                          <a:ea typeface="Calibri"/>
                          <a:cs typeface="Times New Roman"/>
                        </a:rPr>
                        <a:t>În momentul în care acesta este </a:t>
                      </a:r>
                      <a:r>
                        <a:rPr lang="ro-RO" sz="2400" b="1" dirty="0">
                          <a:solidFill>
                            <a:schemeClr val="tx1">
                              <a:lumMod val="85000"/>
                              <a:lumOff val="15000"/>
                            </a:schemeClr>
                          </a:solidFill>
                          <a:effectLst/>
                          <a:latin typeface="Calibri body"/>
                          <a:ea typeface="Calibri"/>
                          <a:cs typeface="Times New Roman"/>
                        </a:rPr>
                        <a:t>disponibil pentru utilizare</a:t>
                      </a:r>
                      <a:endParaRPr lang="ro-RO" sz="2400" kern="1200" dirty="0">
                        <a:solidFill>
                          <a:schemeClr val="dk1"/>
                        </a:solidFill>
                        <a:effectLst/>
                        <a:latin typeface="Calibri body"/>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r h="1209353">
                <a:tc>
                  <a:txBody>
                    <a:bodyPr/>
                    <a:lstStyle/>
                    <a:p>
                      <a:pPr algn="ctr"/>
                      <a:r>
                        <a:rPr lang="ro-MD" sz="2400" b="1" dirty="0">
                          <a:latin typeface="Calibri body"/>
                        </a:rPr>
                        <a:t> Metode</a:t>
                      </a:r>
                      <a:r>
                        <a:rPr lang="ro-MD" sz="2400" b="1" baseline="0" dirty="0">
                          <a:latin typeface="Calibri body"/>
                        </a:rPr>
                        <a:t> de amortizare</a:t>
                      </a:r>
                      <a:endParaRPr lang="ro-RO" sz="2400" b="1"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85750" indent="-285750" algn="just">
                        <a:buFont typeface="Arial" pitchFamily="34" charset="0"/>
                        <a:buChar char="•"/>
                      </a:pPr>
                      <a:r>
                        <a:rPr lang="ro-MD" sz="2400" b="1" dirty="0">
                          <a:latin typeface="Calibri body"/>
                        </a:rPr>
                        <a:t>Liniară</a:t>
                      </a:r>
                    </a:p>
                    <a:p>
                      <a:pPr marL="285750" indent="-285750" algn="just">
                        <a:buFont typeface="Arial" pitchFamily="34" charset="0"/>
                        <a:buChar char="•"/>
                      </a:pPr>
                      <a:r>
                        <a:rPr lang="ro-MD" sz="2400" b="1" dirty="0">
                          <a:latin typeface="Calibri body"/>
                        </a:rPr>
                        <a:t>Degresivă</a:t>
                      </a:r>
                    </a:p>
                    <a:p>
                      <a:pPr marL="285750" indent="-285750" algn="just">
                        <a:buFont typeface="Arial" pitchFamily="34" charset="0"/>
                        <a:buChar char="•"/>
                      </a:pPr>
                      <a:r>
                        <a:rPr lang="ro-MD" sz="2400" b="1" dirty="0">
                          <a:latin typeface="Calibri body"/>
                        </a:rPr>
                        <a:t>Accelerată</a:t>
                      </a:r>
                    </a:p>
                    <a:p>
                      <a:pPr marL="285750" indent="-285750" algn="just">
                        <a:buFont typeface="Arial" pitchFamily="34" charset="0"/>
                        <a:buChar char="•"/>
                      </a:pPr>
                      <a:r>
                        <a:rPr lang="ro-MD" sz="2400" b="1" dirty="0">
                          <a:latin typeface="Calibri body"/>
                        </a:rPr>
                        <a:t>Unităților</a:t>
                      </a:r>
                      <a:r>
                        <a:rPr lang="ro-MD" sz="2400" b="1" baseline="0" dirty="0">
                          <a:latin typeface="Calibri body"/>
                        </a:rPr>
                        <a:t> de producție</a:t>
                      </a:r>
                      <a:endParaRPr lang="ro-RO" sz="2400" b="1"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285750" indent="-285750" algn="just">
                        <a:buFont typeface="Arial" pitchFamily="34" charset="0"/>
                        <a:buChar char="•"/>
                      </a:pPr>
                      <a:r>
                        <a:rPr lang="ro-MD" sz="2400" b="1" dirty="0">
                          <a:latin typeface="Calibri body"/>
                        </a:rPr>
                        <a:t>Liniară</a:t>
                      </a:r>
                    </a:p>
                    <a:p>
                      <a:pPr marL="285750" indent="-285750" algn="just">
                        <a:buFont typeface="Arial" pitchFamily="34" charset="0"/>
                        <a:buChar char="•"/>
                      </a:pPr>
                      <a:r>
                        <a:rPr lang="ro-MD" sz="2400" b="1" dirty="0">
                          <a:latin typeface="Calibri body"/>
                        </a:rPr>
                        <a:t>Degresivă (algoritm</a:t>
                      </a:r>
                      <a:r>
                        <a:rPr lang="ro-MD" sz="2400" b="1" baseline="0" dirty="0">
                          <a:latin typeface="Calibri body"/>
                        </a:rPr>
                        <a:t> de calcul diferit)</a:t>
                      </a:r>
                      <a:endParaRPr lang="ro-MD" sz="2400" b="1" dirty="0">
                        <a:latin typeface="Calibri body"/>
                      </a:endParaRPr>
                    </a:p>
                    <a:p>
                      <a:pPr marL="285750" indent="-285750" algn="just">
                        <a:buFont typeface="Arial" pitchFamily="34" charset="0"/>
                        <a:buChar char="•"/>
                      </a:pPr>
                      <a:r>
                        <a:rPr lang="ro-MD" sz="2400" b="1" dirty="0">
                          <a:latin typeface="Calibri body"/>
                        </a:rPr>
                        <a:t>Calculată</a:t>
                      </a:r>
                      <a:r>
                        <a:rPr lang="ro-MD" sz="2400" b="1" baseline="0" dirty="0">
                          <a:latin typeface="Calibri body"/>
                        </a:rPr>
                        <a:t> pe unitatea de produs</a:t>
                      </a:r>
                      <a:endParaRPr lang="ro-RO" sz="2400" b="1" dirty="0">
                        <a:latin typeface="Calibri body"/>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3005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DDE72-D546-4316-19E3-7DB91FF900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4EA1D3E-CE2C-180F-E1F5-6057E6A89AEB}"/>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A41DCE12-73B8-27B2-897A-224621A34A66}"/>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8301668F-06A5-E961-AB62-FA98A81399F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E6905CFE-5D0D-3B66-755F-924B92BF5953}"/>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72640BF1-1DA4-FB8A-722B-6D574514ABED}"/>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4E6D39EC-E1A0-155D-002A-BA7C5B2AF87A}"/>
              </a:ext>
            </a:extLst>
          </p:cNvPr>
          <p:cNvGraphicFramePr/>
          <p:nvPr>
            <p:extLst>
              <p:ext uri="{D42A27DB-BD31-4B8C-83A1-F6EECF244321}">
                <p14:modId xmlns:p14="http://schemas.microsoft.com/office/powerpoint/2010/main" val="2554884898"/>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75D8E959-B916-42A0-B26F-56735CA86247}"/>
              </a:ext>
            </a:extLst>
          </p:cNvPr>
          <p:cNvGraphicFramePr>
            <a:graphicFrameLocks noGrp="1"/>
          </p:cNvGraphicFramePr>
          <p:nvPr>
            <p:extLst>
              <p:ext uri="{D42A27DB-BD31-4B8C-83A1-F6EECF244321}">
                <p14:modId xmlns:p14="http://schemas.microsoft.com/office/powerpoint/2010/main" val="193703781"/>
              </p:ext>
            </p:extLst>
          </p:nvPr>
        </p:nvGraphicFramePr>
        <p:xfrm>
          <a:off x="2362200" y="3784480"/>
          <a:ext cx="15240000" cy="500304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614820">
                  <a:extLst>
                    <a:ext uri="{9D8B030D-6E8A-4147-A177-3AD203B41FA5}">
                      <a16:colId xmlns:a16="http://schemas.microsoft.com/office/drawing/2014/main" val="20000"/>
                    </a:ext>
                  </a:extLst>
                </a:gridCol>
                <a:gridCol w="5122287">
                  <a:extLst>
                    <a:ext uri="{9D8B030D-6E8A-4147-A177-3AD203B41FA5}">
                      <a16:colId xmlns:a16="http://schemas.microsoft.com/office/drawing/2014/main" val="20001"/>
                    </a:ext>
                  </a:extLst>
                </a:gridCol>
                <a:gridCol w="5502893">
                  <a:extLst>
                    <a:ext uri="{9D8B030D-6E8A-4147-A177-3AD203B41FA5}">
                      <a16:colId xmlns:a16="http://schemas.microsoft.com/office/drawing/2014/main" val="20002"/>
                    </a:ext>
                  </a:extLst>
                </a:gridCol>
              </a:tblGrid>
              <a:tr h="355298">
                <a:tc>
                  <a:txBody>
                    <a:bodyPr/>
                    <a:lstStyle/>
                    <a:p>
                      <a:pPr algn="ctr"/>
                      <a:r>
                        <a:rPr lang="ro-RO" sz="2400" dirty="0">
                          <a:solidFill>
                            <a:schemeClr val="tx1"/>
                          </a:solidFill>
                          <a:latin typeface="Calibri body"/>
                        </a:rPr>
                        <a:t> Informații</a:t>
                      </a:r>
                    </a:p>
                  </a:txBody>
                  <a:tcPr/>
                </a:tc>
                <a:tc>
                  <a:txBody>
                    <a:bodyPr/>
                    <a:lstStyle/>
                    <a:p>
                      <a:pPr algn="ct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tc>
                <a:tc>
                  <a:txBody>
                    <a:bodyPr/>
                    <a:lstStyle/>
                    <a:p>
                      <a:pPr algn="ctr"/>
                      <a:r>
                        <a:rPr lang="ro-RO" sz="2400" dirty="0">
                          <a:solidFill>
                            <a:schemeClr val="tx1"/>
                          </a:solidFill>
                          <a:latin typeface="Calibri body"/>
                        </a:rPr>
                        <a:t> IAS 16</a:t>
                      </a:r>
                    </a:p>
                  </a:txBody>
                  <a:tcPr/>
                </a:tc>
                <a:extLst>
                  <a:ext uri="{0D108BD9-81ED-4DB2-BD59-A6C34878D82A}">
                    <a16:rowId xmlns:a16="http://schemas.microsoft.com/office/drawing/2014/main" val="10000"/>
                  </a:ext>
                </a:extLst>
              </a:tr>
              <a:tr h="621772">
                <a:tc>
                  <a:txBody>
                    <a:bodyPr/>
                    <a:lstStyle/>
                    <a:p>
                      <a:pPr algn="ctr"/>
                      <a:r>
                        <a:rPr lang="ro-MD" sz="2400" b="1" dirty="0">
                          <a:latin typeface="Calibri body"/>
                        </a:rPr>
                        <a:t>Valoarea amortizării</a:t>
                      </a:r>
                      <a:r>
                        <a:rPr lang="ro-MD" sz="2400" b="1" baseline="0" dirty="0">
                          <a:latin typeface="Calibri body"/>
                        </a:rPr>
                        <a:t> poate fi ZERO?</a:t>
                      </a:r>
                      <a:endParaRPr lang="ro-RO" sz="2400" b="1"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ctr">
                        <a:buFont typeface="Arial" pitchFamily="34" charset="0"/>
                        <a:buNone/>
                      </a:pPr>
                      <a:r>
                        <a:rPr lang="ro-MD" sz="2400" b="0" dirty="0">
                          <a:latin typeface="Calibri body"/>
                        </a:rPr>
                        <a:t>NU</a:t>
                      </a:r>
                      <a:endParaRPr lang="ro-RO" sz="2400" b="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1" indent="0" algn="ctr" defTabSz="685800" rtl="0" eaLnBrk="1" fontAlgn="auto" latinLnBrk="0" hangingPunct="1">
                        <a:lnSpc>
                          <a:spcPct val="100000"/>
                        </a:lnSpc>
                        <a:spcBef>
                          <a:spcPts val="0"/>
                        </a:spcBef>
                        <a:spcAft>
                          <a:spcPts val="0"/>
                        </a:spcAft>
                        <a:buClrTx/>
                        <a:buSzTx/>
                        <a:buFont typeface="Arial" pitchFamily="34" charset="0"/>
                        <a:buNone/>
                        <a:tabLst/>
                        <a:defRPr/>
                      </a:pPr>
                      <a:r>
                        <a:rPr lang="ro-MD" sz="2400" b="0" kern="1200" dirty="0">
                          <a:solidFill>
                            <a:schemeClr val="dk1"/>
                          </a:solidFill>
                          <a:effectLst/>
                          <a:latin typeface="Calibri body"/>
                          <a:ea typeface="+mn-ea"/>
                          <a:cs typeface="+mn-cs"/>
                        </a:rPr>
                        <a:t>DA</a:t>
                      </a:r>
                      <a:endParaRPr lang="ro-RO" sz="2400" b="0" kern="1200" dirty="0">
                        <a:solidFill>
                          <a:schemeClr val="dk1"/>
                        </a:solidFill>
                        <a:effectLst/>
                        <a:latin typeface="Calibri body"/>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88824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MD" sz="2400" b="1" kern="1200" dirty="0">
                          <a:solidFill>
                            <a:schemeClr val="dk1"/>
                          </a:solidFill>
                          <a:effectLst/>
                          <a:latin typeface="Calibri body"/>
                          <a:ea typeface="+mn-ea"/>
                          <a:cs typeface="+mn-cs"/>
                        </a:rPr>
                        <a:t> Încetarea</a:t>
                      </a:r>
                      <a:r>
                        <a:rPr lang="ro-MD" sz="2400" b="1" kern="1200" baseline="0" dirty="0">
                          <a:solidFill>
                            <a:schemeClr val="dk1"/>
                          </a:solidFill>
                          <a:effectLst/>
                          <a:latin typeface="Calibri body"/>
                          <a:ea typeface="+mn-ea"/>
                          <a:cs typeface="+mn-cs"/>
                        </a:rPr>
                        <a:t> amortizării dacă activul nu este utilizat</a:t>
                      </a:r>
                      <a:endParaRPr lang="ro-RO" sz="2400" b="1" kern="1200" dirty="0">
                        <a:solidFill>
                          <a:schemeClr val="dk1"/>
                        </a:solidFill>
                        <a:effectLst/>
                        <a:latin typeface="Calibri body"/>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MD" sz="2400" b="0" dirty="0">
                          <a:latin typeface="Calibri body"/>
                        </a:rPr>
                        <a:t>DA</a:t>
                      </a:r>
                      <a:r>
                        <a:rPr lang="ro-MD" sz="2400" b="0" baseline="0" dirty="0">
                          <a:latin typeface="Calibri body"/>
                        </a:rPr>
                        <a:t> </a:t>
                      </a:r>
                    </a:p>
                    <a:p>
                      <a:pPr algn="ctr"/>
                      <a:r>
                        <a:rPr lang="ro-MD" sz="2400" b="0" baseline="0" dirty="0">
                          <a:latin typeface="Calibri body"/>
                        </a:rPr>
                        <a:t>(este posibil, în funcție de politica firmei )</a:t>
                      </a:r>
                      <a:endParaRPr lang="ro-RO" sz="2400" b="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MD" sz="2400" b="0" dirty="0">
                          <a:latin typeface="Calibri body"/>
                        </a:rPr>
                        <a:t>NU</a:t>
                      </a:r>
                      <a:endParaRPr lang="ro-RO" sz="2400" b="0" dirty="0">
                        <a:latin typeface="Calibri body"/>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621772">
                <a:tc>
                  <a:txBody>
                    <a:bodyPr/>
                    <a:lstStyle/>
                    <a:p>
                      <a:pPr algn="ctr"/>
                      <a:r>
                        <a:rPr lang="ro-MD" sz="2400" b="1" dirty="0">
                          <a:latin typeface="Calibri body"/>
                        </a:rPr>
                        <a:t>Amortizarea</a:t>
                      </a:r>
                      <a:r>
                        <a:rPr lang="ro-MD" sz="2400" b="1" baseline="0" dirty="0">
                          <a:latin typeface="Calibri body"/>
                        </a:rPr>
                        <a:t> terenurilor</a:t>
                      </a:r>
                      <a:endParaRPr lang="ro-RO" sz="2400" b="1"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r>
                        <a:rPr lang="ro-MD" sz="2400" b="0" dirty="0">
                          <a:latin typeface="Calibri body"/>
                        </a:rPr>
                        <a:t>NU</a:t>
                      </a:r>
                      <a:endParaRPr lang="ro-RO" sz="2400" b="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lvl="1" indent="0" algn="ctr" defTabSz="685800" rtl="0" eaLnBrk="1" fontAlgn="auto" latinLnBrk="0" hangingPunct="1">
                        <a:lnSpc>
                          <a:spcPct val="100000"/>
                        </a:lnSpc>
                        <a:spcBef>
                          <a:spcPts val="0"/>
                        </a:spcBef>
                        <a:spcAft>
                          <a:spcPts val="0"/>
                        </a:spcAft>
                        <a:buClrTx/>
                        <a:buSzTx/>
                        <a:buFont typeface="Arial" pitchFamily="34" charset="0"/>
                        <a:buNone/>
                        <a:tabLst/>
                        <a:defRPr/>
                      </a:pPr>
                      <a:r>
                        <a:rPr lang="ro-MD" sz="2400" b="0" kern="1200" dirty="0">
                          <a:solidFill>
                            <a:schemeClr val="dk1"/>
                          </a:solidFill>
                          <a:effectLst/>
                          <a:latin typeface="Calibri body"/>
                          <a:ea typeface="+mn-ea"/>
                          <a:cs typeface="+mn-cs"/>
                        </a:rPr>
                        <a:t>DA</a:t>
                      </a:r>
                    </a:p>
                    <a:p>
                      <a:pPr marL="0" marR="0" lvl="1" indent="0" algn="ctr" defTabSz="685800" rtl="0" eaLnBrk="1" fontAlgn="auto" latinLnBrk="0" hangingPunct="1">
                        <a:lnSpc>
                          <a:spcPct val="100000"/>
                        </a:lnSpc>
                        <a:spcBef>
                          <a:spcPts val="0"/>
                        </a:spcBef>
                        <a:spcAft>
                          <a:spcPts val="0"/>
                        </a:spcAft>
                        <a:buClrTx/>
                        <a:buSzTx/>
                        <a:buFont typeface="Arial" pitchFamily="34" charset="0"/>
                        <a:buNone/>
                        <a:tabLst/>
                        <a:defRPr/>
                      </a:pPr>
                      <a:r>
                        <a:rPr lang="ro-MD" sz="2400" b="0" kern="1200" dirty="0">
                          <a:solidFill>
                            <a:schemeClr val="dk1"/>
                          </a:solidFill>
                          <a:effectLst/>
                          <a:latin typeface="Calibri body"/>
                          <a:ea typeface="+mn-ea"/>
                          <a:cs typeface="+mn-cs"/>
                        </a:rPr>
                        <a:t>(doar în situații</a:t>
                      </a:r>
                      <a:r>
                        <a:rPr lang="ro-MD" sz="2400" b="0" kern="1200" baseline="0" dirty="0">
                          <a:solidFill>
                            <a:schemeClr val="dk1"/>
                          </a:solidFill>
                          <a:effectLst/>
                          <a:latin typeface="Calibri body"/>
                          <a:ea typeface="+mn-ea"/>
                          <a:cs typeface="+mn-cs"/>
                        </a:rPr>
                        <a:t> specifice)</a:t>
                      </a:r>
                      <a:endParaRPr lang="ro-RO" sz="2400" b="0" kern="1200" dirty="0">
                        <a:solidFill>
                          <a:schemeClr val="dk1"/>
                        </a:solidFill>
                        <a:effectLst/>
                        <a:latin typeface="Calibri body"/>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r h="621772">
                <a:tc>
                  <a:txBody>
                    <a:bodyPr/>
                    <a:lstStyle/>
                    <a:p>
                      <a:pPr algn="ctr"/>
                      <a:r>
                        <a:rPr lang="ro-MD" sz="2400" b="1" dirty="0">
                          <a:latin typeface="Calibri body"/>
                        </a:rPr>
                        <a:t>Revizuirea metodei de amortizare</a:t>
                      </a:r>
                      <a:endParaRPr lang="ro-RO" sz="2400" b="1"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indent="0" algn="ctr" defTabSz="685800" rtl="0" eaLnBrk="1" fontAlgn="auto" latinLnBrk="0" hangingPunct="1">
                        <a:lnSpc>
                          <a:spcPct val="100000"/>
                        </a:lnSpc>
                        <a:spcBef>
                          <a:spcPts val="0"/>
                        </a:spcBef>
                        <a:spcAft>
                          <a:spcPts val="0"/>
                        </a:spcAft>
                        <a:buClrTx/>
                        <a:buSzTx/>
                        <a:buFont typeface="Arial" pitchFamily="34" charset="0"/>
                        <a:buNone/>
                        <a:tabLst/>
                        <a:defRPr/>
                      </a:pPr>
                      <a:r>
                        <a:rPr lang="ro-RO" sz="2400" b="0" kern="1200" dirty="0">
                          <a:solidFill>
                            <a:schemeClr val="dk1"/>
                          </a:solidFill>
                          <a:effectLst/>
                          <a:latin typeface="+mn-lt"/>
                          <a:ea typeface="+mn-ea"/>
                          <a:cs typeface="+mn-cs"/>
                        </a:rPr>
                        <a:t>NU revizuim la fiecare sfârșit de execricți financiar!</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ctr">
                        <a:buFont typeface="Arial" pitchFamily="34" charset="0"/>
                        <a:buNone/>
                      </a:pPr>
                      <a:r>
                        <a:rPr lang="ro-RO" sz="2400" b="0" kern="1200" dirty="0">
                          <a:solidFill>
                            <a:schemeClr val="dk1"/>
                          </a:solidFill>
                          <a:effectLst/>
                          <a:latin typeface="+mn-lt"/>
                          <a:ea typeface="+mn-ea"/>
                          <a:cs typeface="+mn-cs"/>
                        </a:rPr>
                        <a:t>CEL PUŢIN la fiecare sfârşit de exerciţiu financiar</a:t>
                      </a:r>
                      <a:endParaRPr lang="ro-RO" sz="2400" b="0" dirty="0">
                        <a:latin typeface="Calibri body"/>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4"/>
                  </a:ext>
                </a:extLst>
              </a:tr>
              <a:tr h="888246">
                <a:tc>
                  <a:txBody>
                    <a:bodyPr/>
                    <a:lstStyle/>
                    <a:p>
                      <a:pPr marL="0" algn="ctr" defTabSz="685800" rtl="0" eaLnBrk="1" latinLnBrk="0" hangingPunct="1"/>
                      <a:r>
                        <a:rPr lang="ro-RO" sz="2400" b="1" kern="1200" dirty="0">
                          <a:solidFill>
                            <a:schemeClr val="dk1"/>
                          </a:solidFill>
                          <a:latin typeface="Calibri body"/>
                          <a:ea typeface="+mn-ea"/>
                          <a:cs typeface="+mn-cs"/>
                        </a:rPr>
                        <a:t>Ne putem întoarce de la metoda valorii juste la cost?</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ctr">
                        <a:buFont typeface="Arial" pitchFamily="34" charset="0"/>
                        <a:buNone/>
                      </a:pPr>
                      <a:r>
                        <a:rPr lang="ro-MD" sz="2400" b="0" dirty="0">
                          <a:latin typeface="Calibri body"/>
                        </a:rPr>
                        <a:t>DA</a:t>
                      </a:r>
                      <a:endParaRPr lang="ro-RO" sz="2400" b="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indent="0" algn="ctr">
                        <a:buFont typeface="Arial" pitchFamily="34" charset="0"/>
                        <a:buNone/>
                      </a:pPr>
                      <a:r>
                        <a:rPr lang="ro-MD" sz="2400" b="0" dirty="0">
                          <a:latin typeface="Calibri body"/>
                        </a:rPr>
                        <a:t>NU</a:t>
                      </a:r>
                      <a:endParaRPr lang="ro-RO" sz="2400" b="0" dirty="0">
                        <a:latin typeface="Calibri body"/>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34600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95CFB-5E09-F95D-42CB-B72B7E13020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97CDDA2-354A-1E8E-A39D-E12259854AAD}"/>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792BE9F5-54E6-12B1-02C6-3CDB4DC89C5E}"/>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18DB4C54-344B-C73C-7DE2-25E93961FA4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72701F49-1FAF-B41A-248A-268CCC1E08CA}"/>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7B954BC9-7D7F-84AD-2E7D-82EF9288B8B9}"/>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8DAC82AA-42E5-1A86-42A6-DBB8CF7C6505}"/>
              </a:ext>
            </a:extLst>
          </p:cNvPr>
          <p:cNvGraphicFramePr/>
          <p:nvPr>
            <p:extLst>
              <p:ext uri="{D42A27DB-BD31-4B8C-83A1-F6EECF244321}">
                <p14:modId xmlns:p14="http://schemas.microsoft.com/office/powerpoint/2010/main" val="1077220176"/>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E5D82B3C-030F-6B7A-8EB5-1C905C487292}"/>
              </a:ext>
            </a:extLst>
          </p:cNvPr>
          <p:cNvGraphicFramePr>
            <a:graphicFrameLocks noGrp="1"/>
          </p:cNvGraphicFramePr>
          <p:nvPr>
            <p:extLst>
              <p:ext uri="{D42A27DB-BD31-4B8C-83A1-F6EECF244321}">
                <p14:modId xmlns:p14="http://schemas.microsoft.com/office/powerpoint/2010/main" val="2760508001"/>
              </p:ext>
            </p:extLst>
          </p:nvPr>
        </p:nvGraphicFramePr>
        <p:xfrm>
          <a:off x="2209800" y="3594015"/>
          <a:ext cx="15392400" cy="542969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720892">
                  <a:extLst>
                    <a:ext uri="{9D8B030D-6E8A-4147-A177-3AD203B41FA5}">
                      <a16:colId xmlns:a16="http://schemas.microsoft.com/office/drawing/2014/main" val="20000"/>
                    </a:ext>
                  </a:extLst>
                </a:gridCol>
                <a:gridCol w="8671508">
                  <a:extLst>
                    <a:ext uri="{9D8B030D-6E8A-4147-A177-3AD203B41FA5}">
                      <a16:colId xmlns:a16="http://schemas.microsoft.com/office/drawing/2014/main" val="20001"/>
                    </a:ext>
                  </a:extLst>
                </a:gridCol>
              </a:tblGrid>
              <a:tr h="361086">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lumMod val="85000"/>
                              <a:lumOff val="15000"/>
                            </a:schemeClr>
                          </a:solidFill>
                        </a:rPr>
                        <a:t> IAS 16</a:t>
                      </a:r>
                    </a:p>
                  </a:txBody>
                  <a:tcPr/>
                </a:tc>
                <a:extLst>
                  <a:ext uri="{0D108BD9-81ED-4DB2-BD59-A6C34878D82A}">
                    <a16:rowId xmlns:a16="http://schemas.microsoft.com/office/drawing/2014/main" val="10000"/>
                  </a:ext>
                </a:extLst>
              </a:tr>
              <a:tr h="4024855">
                <a:tc>
                  <a:txBody>
                    <a:bodyPr/>
                    <a:lstStyle/>
                    <a:p>
                      <a:pPr algn="just">
                        <a:lnSpc>
                          <a:spcPct val="150000"/>
                        </a:lnSpc>
                        <a:spcAft>
                          <a:spcPts val="0"/>
                        </a:spcAft>
                      </a:pPr>
                      <a:r>
                        <a:rPr lang="ro-RO" sz="2400" b="1" kern="1200" dirty="0">
                          <a:solidFill>
                            <a:schemeClr val="dk1"/>
                          </a:solidFill>
                          <a:effectLst/>
                          <a:latin typeface="+mn-lt"/>
                          <a:ea typeface="+mn-ea"/>
                          <a:cs typeface="+mn-cs"/>
                        </a:rPr>
                        <a:t>Nu există</a:t>
                      </a:r>
                      <a:r>
                        <a:rPr lang="ro-RO" sz="2400" kern="1200" dirty="0">
                          <a:solidFill>
                            <a:schemeClr val="dk1"/>
                          </a:solidFill>
                          <a:effectLst/>
                          <a:latin typeface="+mn-lt"/>
                          <a:ea typeface="+mn-ea"/>
                          <a:cs typeface="+mn-cs"/>
                        </a:rPr>
                        <a:t> nicio specificație cu privire la actualizarea valorilor de plătit în cazul plăților amânate peste termenele normale de creditare și </a:t>
                      </a:r>
                      <a:r>
                        <a:rPr lang="ro-RO" sz="2400" b="1" kern="1200" dirty="0">
                          <a:solidFill>
                            <a:schemeClr val="dk1"/>
                          </a:solidFill>
                          <a:effectLst/>
                          <a:latin typeface="+mn-lt"/>
                          <a:ea typeface="+mn-ea"/>
                          <a:cs typeface="+mn-cs"/>
                        </a:rPr>
                        <a:t>niciun tratament specific aplicabil diferenței dintre preț și valoarea plății totale în aceste condiții.</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kern="1200" dirty="0">
                          <a:solidFill>
                            <a:schemeClr val="dk1"/>
                          </a:solidFill>
                          <a:effectLst/>
                          <a:latin typeface="+mn-lt"/>
                          <a:ea typeface="+mn-ea"/>
                          <a:cs typeface="+mn-cs"/>
                        </a:rPr>
                        <a:t>Costul unui element de imobilizări corporale este </a:t>
                      </a:r>
                      <a:r>
                        <a:rPr lang="ro-RO" sz="2400" b="1" kern="1200" dirty="0">
                          <a:solidFill>
                            <a:schemeClr val="dk1"/>
                          </a:solidFill>
                          <a:effectLst/>
                          <a:latin typeface="+mn-lt"/>
                          <a:ea typeface="+mn-ea"/>
                          <a:cs typeface="+mn-cs"/>
                        </a:rPr>
                        <a:t>echivalentul în numerar al preţului la data recunoaşterii</a:t>
                      </a:r>
                      <a:r>
                        <a:rPr lang="ro-RO" sz="2400" kern="1200" dirty="0">
                          <a:solidFill>
                            <a:schemeClr val="dk1"/>
                          </a:solidFill>
                          <a:effectLst/>
                          <a:latin typeface="+mn-lt"/>
                          <a:ea typeface="+mn-ea"/>
                          <a:cs typeface="+mn-cs"/>
                        </a:rPr>
                        <a:t>. </a:t>
                      </a:r>
                    </a:p>
                    <a:p>
                      <a:pPr algn="just">
                        <a:lnSpc>
                          <a:spcPct val="150000"/>
                        </a:lnSpc>
                        <a:spcAft>
                          <a:spcPts val="0"/>
                        </a:spcAft>
                      </a:pPr>
                      <a:r>
                        <a:rPr lang="ro-RO" sz="2400" kern="1200" dirty="0">
                          <a:solidFill>
                            <a:schemeClr val="dk1"/>
                          </a:solidFill>
                          <a:effectLst/>
                          <a:latin typeface="+mn-lt"/>
                          <a:ea typeface="+mn-ea"/>
                          <a:cs typeface="+mn-cs"/>
                        </a:rPr>
                        <a:t>Dacă decontarea </a:t>
                      </a:r>
                      <a:r>
                        <a:rPr lang="ro-RO" sz="2400" b="1" kern="1200" dirty="0">
                          <a:solidFill>
                            <a:schemeClr val="dk1"/>
                          </a:solidFill>
                          <a:effectLst/>
                          <a:latin typeface="+mn-lt"/>
                          <a:ea typeface="+mn-ea"/>
                          <a:cs typeface="+mn-cs"/>
                        </a:rPr>
                        <a:t>este amânată peste termenele normale ale creditării, diferenţa dintre echivalentul în numerar al preţului şi plata totală este recunoscută drept dobândă de-a lungul perioadei de credit</a:t>
                      </a:r>
                      <a:r>
                        <a:rPr lang="ro-RO" sz="2400" kern="1200" dirty="0">
                          <a:solidFill>
                            <a:schemeClr val="dk1"/>
                          </a:solidFill>
                          <a:effectLst/>
                          <a:latin typeface="+mn-lt"/>
                          <a:ea typeface="+mn-ea"/>
                          <a:cs typeface="+mn-cs"/>
                        </a:rPr>
                        <a:t>, cu excepţia cazului în care această dobândă este capitalizată în conformitate cu IAS 23.</a:t>
                      </a:r>
                    </a:p>
                    <a:p>
                      <a:pPr algn="just">
                        <a:lnSpc>
                          <a:spcPct val="150000"/>
                        </a:lnSpc>
                        <a:spcAft>
                          <a:spcPts val="0"/>
                        </a:spcAft>
                      </a:pPr>
                      <a:r>
                        <a:rPr lang="ro-RO" sz="2400" kern="1200" dirty="0">
                          <a:solidFill>
                            <a:schemeClr val="dk1"/>
                          </a:solidFill>
                          <a:effectLst/>
                          <a:latin typeface="+mn-lt"/>
                          <a:ea typeface="+mn-ea"/>
                          <a:cs typeface="+mn-cs"/>
                        </a:rPr>
                        <a:t>Totodată, se impune aplicarea unei rate pentru actualizarea valorilor de plătit.</a:t>
                      </a: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648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60AC-0412-ED0C-B665-645CB51231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D6AFEE1-1AD1-9E60-E6E8-AC166E15AEE5}"/>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51137FD4-E1B6-A21D-7718-E010FCDD5274}"/>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27437631-A93B-5CE9-DCDE-3360C69E1859}"/>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A1CABBB2-8A3C-D55E-94F1-01EBAD1A427A}"/>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AC4188EC-1445-420E-E59A-82A35F67B015}"/>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F0EF45F0-D92A-0375-3F70-0004884FBB05}"/>
              </a:ext>
            </a:extLst>
          </p:cNvPr>
          <p:cNvGraphicFramePr/>
          <p:nvPr>
            <p:extLst>
              <p:ext uri="{D42A27DB-BD31-4B8C-83A1-F6EECF244321}">
                <p14:modId xmlns:p14="http://schemas.microsoft.com/office/powerpoint/2010/main" val="2320591821"/>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9D5075D7-C024-6791-CB6A-59C1801FC857}"/>
              </a:ext>
            </a:extLst>
          </p:cNvPr>
          <p:cNvGraphicFramePr>
            <a:graphicFrameLocks noGrp="1"/>
          </p:cNvGraphicFramePr>
          <p:nvPr>
            <p:extLst>
              <p:ext uri="{D42A27DB-BD31-4B8C-83A1-F6EECF244321}">
                <p14:modId xmlns:p14="http://schemas.microsoft.com/office/powerpoint/2010/main" val="1485882543"/>
              </p:ext>
            </p:extLst>
          </p:nvPr>
        </p:nvGraphicFramePr>
        <p:xfrm>
          <a:off x="2362200" y="3865114"/>
          <a:ext cx="15240000" cy="323513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702827">
                  <a:extLst>
                    <a:ext uri="{9D8B030D-6E8A-4147-A177-3AD203B41FA5}">
                      <a16:colId xmlns:a16="http://schemas.microsoft.com/office/drawing/2014/main" val="20000"/>
                    </a:ext>
                  </a:extLst>
                </a:gridCol>
                <a:gridCol w="7537173">
                  <a:extLst>
                    <a:ext uri="{9D8B030D-6E8A-4147-A177-3AD203B41FA5}">
                      <a16:colId xmlns:a16="http://schemas.microsoft.com/office/drawing/2014/main" val="20001"/>
                    </a:ext>
                  </a:extLst>
                </a:gridCol>
              </a:tblGrid>
              <a:tr h="378201">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lumMod val="85000"/>
                              <a:lumOff val="15000"/>
                            </a:schemeClr>
                          </a:solidFill>
                        </a:rPr>
                        <a:t> IAS 16</a:t>
                      </a:r>
                    </a:p>
                  </a:txBody>
                  <a:tcPr/>
                </a:tc>
                <a:extLst>
                  <a:ext uri="{0D108BD9-81ED-4DB2-BD59-A6C34878D82A}">
                    <a16:rowId xmlns:a16="http://schemas.microsoft.com/office/drawing/2014/main" val="10000"/>
                  </a:ext>
                </a:extLst>
              </a:tr>
              <a:tr h="669126">
                <a:tc>
                  <a:txBody>
                    <a:bodyPr/>
                    <a:lstStyle/>
                    <a:p>
                      <a:pPr algn="just">
                        <a:lnSpc>
                          <a:spcPct val="150000"/>
                        </a:lnSpc>
                        <a:spcAft>
                          <a:spcPts val="600"/>
                        </a:spcAft>
                      </a:pPr>
                      <a:r>
                        <a:rPr lang="ro-RO" sz="2400" b="1" kern="1200" dirty="0">
                          <a:solidFill>
                            <a:schemeClr val="dk1"/>
                          </a:solidFill>
                          <a:effectLst/>
                          <a:latin typeface="+mn-lt"/>
                          <a:ea typeface="+mn-ea"/>
                          <a:cs typeface="+mn-cs"/>
                        </a:rPr>
                        <a:t>Reducerile comerciale primite ulterior facturării</a:t>
                      </a:r>
                      <a:r>
                        <a:rPr lang="ro-RO" sz="2400" kern="1200" dirty="0">
                          <a:solidFill>
                            <a:schemeClr val="dk1"/>
                          </a:solidFill>
                          <a:effectLst/>
                          <a:latin typeface="+mn-lt"/>
                          <a:ea typeface="+mn-ea"/>
                          <a:cs typeface="+mn-cs"/>
                        </a:rPr>
                        <a:t> unor imobilizări corporale şi necorporale identificabile reprezintă </a:t>
                      </a:r>
                      <a:r>
                        <a:rPr lang="ro-RO" sz="2400" b="1" kern="1200" dirty="0">
                          <a:solidFill>
                            <a:schemeClr val="dk1"/>
                          </a:solidFill>
                          <a:effectLst/>
                          <a:latin typeface="+mn-lt"/>
                          <a:ea typeface="+mn-ea"/>
                          <a:cs typeface="+mn-cs"/>
                        </a:rPr>
                        <a:t>venituri în avans </a:t>
                      </a:r>
                      <a:r>
                        <a:rPr lang="ro-RO" sz="2400" kern="1200" dirty="0">
                          <a:solidFill>
                            <a:schemeClr val="dk1"/>
                          </a:solidFill>
                          <a:effectLst/>
                          <a:latin typeface="+mn-lt"/>
                          <a:ea typeface="+mn-ea"/>
                          <a:cs typeface="+mn-cs"/>
                        </a:rPr>
                        <a:t>(contul 475 "Subvenţii pentru investiţii"), fiind reluate în contul de profit şi pierdere pe durata de viaţă rămasă a imobilizărilor respective. (76 (2^2))</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r>
                        <a:rPr lang="ro-RO" sz="2400" b="0" kern="1200" dirty="0">
                          <a:solidFill>
                            <a:schemeClr val="dk1"/>
                          </a:solidFill>
                          <a:effectLst/>
                          <a:latin typeface="+mn-lt"/>
                          <a:ea typeface="+mn-ea"/>
                          <a:cs typeface="+mn-cs"/>
                        </a:rPr>
                        <a:t>Nu există</a:t>
                      </a:r>
                      <a:r>
                        <a:rPr lang="ro-RO" sz="2400" b="0" kern="1200" baseline="0" dirty="0">
                          <a:solidFill>
                            <a:schemeClr val="dk1"/>
                          </a:solidFill>
                          <a:effectLst/>
                          <a:latin typeface="+mn-lt"/>
                          <a:ea typeface="+mn-ea"/>
                          <a:cs typeface="+mn-cs"/>
                        </a:rPr>
                        <a:t> n</a:t>
                      </a:r>
                      <a:r>
                        <a:rPr lang="ro-RO" sz="2400" b="0" kern="1200" dirty="0">
                          <a:solidFill>
                            <a:schemeClr val="dk1"/>
                          </a:solidFill>
                          <a:effectLst/>
                          <a:latin typeface="+mn-lt"/>
                          <a:ea typeface="+mn-ea"/>
                          <a:cs typeface="+mn-cs"/>
                        </a:rPr>
                        <a:t>icio prevedere specifică.</a:t>
                      </a:r>
                    </a:p>
                    <a:p>
                      <a:r>
                        <a:rPr lang="ro-RO" sz="2400" b="1" kern="1200" dirty="0">
                          <a:solidFill>
                            <a:schemeClr val="dk1"/>
                          </a:solidFill>
                          <a:effectLst/>
                          <a:latin typeface="+mn-lt"/>
                          <a:ea typeface="+mn-ea"/>
                          <a:cs typeface="+mn-cs"/>
                        </a:rPr>
                        <a:t> </a:t>
                      </a:r>
                      <a:endParaRPr lang="ro-RO" sz="2400" kern="1200" dirty="0">
                        <a:solidFill>
                          <a:schemeClr val="dk1"/>
                        </a:solidFill>
                        <a:effectLst/>
                        <a:latin typeface="+mn-lt"/>
                        <a:ea typeface="+mn-ea"/>
                        <a:cs typeface="+mn-cs"/>
                      </a:endParaRPr>
                    </a:p>
                    <a:p>
                      <a:r>
                        <a:rPr lang="ro-RO" sz="2400" b="1" kern="1200" dirty="0">
                          <a:solidFill>
                            <a:schemeClr val="dk1"/>
                          </a:solidFill>
                          <a:effectLst/>
                          <a:latin typeface="+mn-lt"/>
                          <a:ea typeface="+mn-ea"/>
                          <a:cs typeface="+mn-cs"/>
                        </a:rPr>
                        <a:t>Reducerile comerciale reduc costul!</a:t>
                      </a:r>
                      <a:endParaRPr lang="ro-RO" sz="24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6568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8874D-E1CE-E0BE-B08C-F64B3DA2882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4C3B59-DE28-F8AC-9766-F175AFBCBF55}"/>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F0616BD6-95B1-CF77-CB6C-0BF4951F0633}"/>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0F518E77-891F-C781-04F5-F69F06CBF0FC}"/>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809AC198-B73F-0B24-FA52-45BE83955712}"/>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410A1547-3F8B-03E1-D784-FD2B8C44F3DF}"/>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F46374D8-BB80-1374-4186-E07FF37B628A}"/>
              </a:ext>
            </a:extLst>
          </p:cNvPr>
          <p:cNvGraphicFramePr/>
          <p:nvPr>
            <p:extLst>
              <p:ext uri="{D42A27DB-BD31-4B8C-83A1-F6EECF244321}">
                <p14:modId xmlns:p14="http://schemas.microsoft.com/office/powerpoint/2010/main" val="4201024257"/>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BD474F46-6BB2-D6B4-14EA-D239C0F7876F}"/>
              </a:ext>
            </a:extLst>
          </p:cNvPr>
          <p:cNvGraphicFramePr>
            <a:graphicFrameLocks noGrp="1"/>
          </p:cNvGraphicFramePr>
          <p:nvPr>
            <p:extLst>
              <p:ext uri="{D42A27DB-BD31-4B8C-83A1-F6EECF244321}">
                <p14:modId xmlns:p14="http://schemas.microsoft.com/office/powerpoint/2010/main" val="3979783429"/>
              </p:ext>
            </p:extLst>
          </p:nvPr>
        </p:nvGraphicFramePr>
        <p:xfrm>
          <a:off x="2209800" y="3845475"/>
          <a:ext cx="15392400" cy="488105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251100">
                  <a:extLst>
                    <a:ext uri="{9D8B030D-6E8A-4147-A177-3AD203B41FA5}">
                      <a16:colId xmlns:a16="http://schemas.microsoft.com/office/drawing/2014/main" val="20000"/>
                    </a:ext>
                  </a:extLst>
                </a:gridCol>
                <a:gridCol w="8141300">
                  <a:extLst>
                    <a:ext uri="{9D8B030D-6E8A-4147-A177-3AD203B41FA5}">
                      <a16:colId xmlns:a16="http://schemas.microsoft.com/office/drawing/2014/main" val="20001"/>
                    </a:ext>
                  </a:extLst>
                </a:gridCol>
              </a:tblGrid>
              <a:tr h="392321">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 + IAS</a:t>
                      </a:r>
                      <a:r>
                        <a:rPr lang="ro-RO" sz="2400" baseline="0" dirty="0">
                          <a:solidFill>
                            <a:schemeClr val="tx1"/>
                          </a:solidFill>
                        </a:rPr>
                        <a:t> 20</a:t>
                      </a:r>
                      <a:endParaRPr lang="ro-RO" sz="2400" dirty="0">
                        <a:solidFill>
                          <a:schemeClr val="tx1"/>
                        </a:solidFill>
                      </a:endParaRPr>
                    </a:p>
                  </a:txBody>
                  <a:tcPr/>
                </a:tc>
                <a:extLst>
                  <a:ext uri="{0D108BD9-81ED-4DB2-BD59-A6C34878D82A}">
                    <a16:rowId xmlns:a16="http://schemas.microsoft.com/office/drawing/2014/main" val="10000"/>
                  </a:ext>
                </a:extLst>
              </a:tr>
              <a:tr h="3509722">
                <a:tc>
                  <a:txBody>
                    <a:bodyPr/>
                    <a:lstStyle/>
                    <a:p>
                      <a:pPr algn="just">
                        <a:lnSpc>
                          <a:spcPct val="150000"/>
                        </a:lnSpc>
                      </a:pPr>
                      <a:r>
                        <a:rPr lang="ro-RO" sz="2400" b="1" kern="1200" dirty="0">
                          <a:solidFill>
                            <a:schemeClr val="dk1"/>
                          </a:solidFill>
                          <a:effectLst/>
                          <a:latin typeface="Calibri body"/>
                          <a:ea typeface="+mn-ea"/>
                          <a:cs typeface="+mn-cs"/>
                        </a:rPr>
                        <a:t>Subvenţiile pentru active</a:t>
                      </a:r>
                      <a:r>
                        <a:rPr lang="ro-RO" sz="2400" kern="1200" dirty="0">
                          <a:solidFill>
                            <a:schemeClr val="dk1"/>
                          </a:solidFill>
                          <a:effectLst/>
                          <a:latin typeface="Calibri body"/>
                          <a:ea typeface="+mn-ea"/>
                          <a:cs typeface="+mn-cs"/>
                        </a:rPr>
                        <a:t>, inclusiv subvenţiile nemonetare la valoarea justă, se înregistrează în contabilitate ca subvenţii pentru investiţii şi </a:t>
                      </a:r>
                      <a:r>
                        <a:rPr lang="ro-RO" sz="2400" b="1" kern="1200" dirty="0">
                          <a:solidFill>
                            <a:schemeClr val="dk1"/>
                          </a:solidFill>
                          <a:effectLst/>
                          <a:latin typeface="Calibri body"/>
                          <a:ea typeface="+mn-ea"/>
                          <a:cs typeface="+mn-cs"/>
                        </a:rPr>
                        <a:t>se recunosc în bilanţ ca venit amânat (contul 475 "Subvenţii pentru investiţii").</a:t>
                      </a:r>
                      <a:r>
                        <a:rPr lang="ro-RO" sz="2400" kern="1200" dirty="0">
                          <a:solidFill>
                            <a:schemeClr val="dk1"/>
                          </a:solidFill>
                          <a:effectLst/>
                          <a:latin typeface="Calibri body"/>
                          <a:ea typeface="+mn-ea"/>
                          <a:cs typeface="+mn-cs"/>
                        </a:rPr>
                        <a:t> Venitul amânat se înregistrează ca venit curent în contul de profit şi pierdere pe măsura înregistrării cheltuielilor cu amortizarea sau la casarea ori cedarea activelor. (402(2)).</a:t>
                      </a:r>
                      <a:endParaRPr lang="ro-RO" sz="240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pPr>
                      <a:r>
                        <a:rPr lang="es-ES" sz="2400" b="1" i="0" u="none" strike="noStrike" kern="1200" baseline="0" dirty="0" err="1">
                          <a:solidFill>
                            <a:schemeClr val="dk1"/>
                          </a:solidFill>
                          <a:latin typeface="Calibri body"/>
                          <a:ea typeface="+mn-ea"/>
                          <a:cs typeface="+mn-cs"/>
                        </a:rPr>
                        <a:t>Valoarea</a:t>
                      </a:r>
                      <a:r>
                        <a:rPr lang="es-ES" sz="2400" b="1" i="0" u="none" strike="noStrike" kern="1200" baseline="0" dirty="0">
                          <a:solidFill>
                            <a:schemeClr val="dk1"/>
                          </a:solidFill>
                          <a:latin typeface="Calibri body"/>
                          <a:ea typeface="+mn-ea"/>
                          <a:cs typeface="+mn-cs"/>
                        </a:rPr>
                        <a:t> </a:t>
                      </a:r>
                      <a:r>
                        <a:rPr lang="es-ES" sz="2400" b="1" i="0" u="none" strike="noStrike" kern="1200" baseline="0" dirty="0" err="1">
                          <a:solidFill>
                            <a:schemeClr val="dk1"/>
                          </a:solidFill>
                          <a:latin typeface="Calibri body"/>
                          <a:ea typeface="+mn-ea"/>
                          <a:cs typeface="+mn-cs"/>
                        </a:rPr>
                        <a:t>contabilă</a:t>
                      </a:r>
                      <a:r>
                        <a:rPr lang="es-ES" sz="2400" b="1" i="0" u="none" strike="noStrike" kern="1200" baseline="0" dirty="0">
                          <a:solidFill>
                            <a:schemeClr val="dk1"/>
                          </a:solidFill>
                          <a:latin typeface="Calibri body"/>
                          <a:ea typeface="+mn-ea"/>
                          <a:cs typeface="+mn-cs"/>
                        </a:rPr>
                        <a:t> </a:t>
                      </a:r>
                      <a:r>
                        <a:rPr lang="es-ES" sz="2400" b="0" i="0" u="none" strike="noStrike" kern="1200" baseline="0" dirty="0">
                          <a:solidFill>
                            <a:schemeClr val="dk1"/>
                          </a:solidFill>
                          <a:latin typeface="Calibri body"/>
                          <a:ea typeface="+mn-ea"/>
                          <a:cs typeface="+mn-cs"/>
                        </a:rPr>
                        <a:t>este </a:t>
                      </a:r>
                      <a:r>
                        <a:rPr lang="es-ES" sz="2400" b="0" i="0" u="none" strike="noStrike" kern="1200" baseline="0" dirty="0" err="1">
                          <a:solidFill>
                            <a:schemeClr val="dk1"/>
                          </a:solidFill>
                          <a:latin typeface="Calibri body"/>
                          <a:ea typeface="+mn-ea"/>
                          <a:cs typeface="+mn-cs"/>
                        </a:rPr>
                        <a:t>valoarea</a:t>
                      </a:r>
                      <a:r>
                        <a:rPr lang="es-ES" sz="2400" b="0" i="0" u="none" strike="noStrike" kern="1200" baseline="0" dirty="0">
                          <a:solidFill>
                            <a:schemeClr val="dk1"/>
                          </a:solidFill>
                          <a:latin typeface="Calibri body"/>
                          <a:ea typeface="+mn-ea"/>
                          <a:cs typeface="+mn-cs"/>
                        </a:rPr>
                        <a:t> la </a:t>
                      </a:r>
                      <a:r>
                        <a:rPr lang="es-ES" sz="2400" b="0" i="0" u="none" strike="noStrike" kern="1200" baseline="0" dirty="0" err="1">
                          <a:solidFill>
                            <a:schemeClr val="dk1"/>
                          </a:solidFill>
                          <a:latin typeface="Calibri body"/>
                          <a:ea typeface="+mn-ea"/>
                          <a:cs typeface="+mn-cs"/>
                        </a:rPr>
                        <a:t>care</a:t>
                      </a:r>
                      <a:r>
                        <a:rPr lang="es-ES" sz="2400" b="0" i="0" u="none" strike="noStrike" kern="1200" baseline="0" dirty="0">
                          <a:solidFill>
                            <a:schemeClr val="dk1"/>
                          </a:solidFill>
                          <a:latin typeface="Calibri body"/>
                          <a:ea typeface="+mn-ea"/>
                          <a:cs typeface="+mn-cs"/>
                        </a:rPr>
                        <a:t> </a:t>
                      </a:r>
                      <a:r>
                        <a:rPr lang="es-ES" sz="2400" b="1" i="0" u="none" strike="noStrike" kern="1200" baseline="0" dirty="0">
                          <a:solidFill>
                            <a:schemeClr val="dk1"/>
                          </a:solidFill>
                          <a:latin typeface="Calibri body"/>
                          <a:ea typeface="+mn-ea"/>
                          <a:cs typeface="+mn-cs"/>
                        </a:rPr>
                        <a:t>un </a:t>
                      </a:r>
                      <a:r>
                        <a:rPr lang="es-ES" sz="2400" b="1" i="0" u="none" strike="noStrike" kern="1200" baseline="0" dirty="0" err="1">
                          <a:solidFill>
                            <a:schemeClr val="dk1"/>
                          </a:solidFill>
                          <a:latin typeface="Calibri body"/>
                          <a:ea typeface="+mn-ea"/>
                          <a:cs typeface="+mn-cs"/>
                        </a:rPr>
                        <a:t>activ</a:t>
                      </a:r>
                      <a:r>
                        <a:rPr lang="es-ES" sz="2400" b="1" i="0" u="none" strike="noStrike" kern="1200" baseline="0" dirty="0">
                          <a:solidFill>
                            <a:schemeClr val="dk1"/>
                          </a:solidFill>
                          <a:latin typeface="Calibri body"/>
                          <a:ea typeface="+mn-ea"/>
                          <a:cs typeface="+mn-cs"/>
                        </a:rPr>
                        <a:t> este </a:t>
                      </a:r>
                      <a:r>
                        <a:rPr lang="es-ES" sz="2400" b="1" i="0" u="none" strike="noStrike" kern="1200" baseline="0" dirty="0" err="1">
                          <a:solidFill>
                            <a:schemeClr val="dk1"/>
                          </a:solidFill>
                          <a:latin typeface="Calibri body"/>
                          <a:ea typeface="+mn-ea"/>
                          <a:cs typeface="+mn-cs"/>
                        </a:rPr>
                        <a:t>recunoscut</a:t>
                      </a:r>
                      <a:r>
                        <a:rPr lang="es-ES" sz="2400" b="1" i="0" u="none" strike="noStrike" kern="1200" baseline="0" dirty="0">
                          <a:solidFill>
                            <a:schemeClr val="dk1"/>
                          </a:solidFill>
                          <a:latin typeface="Calibri body"/>
                          <a:ea typeface="+mn-ea"/>
                          <a:cs typeface="+mn-cs"/>
                        </a:rPr>
                        <a:t> </a:t>
                      </a:r>
                      <a:r>
                        <a:rPr lang="es-ES" sz="2400" b="1" i="0" u="none" strike="noStrike" kern="1200" baseline="0" dirty="0" err="1">
                          <a:solidFill>
                            <a:schemeClr val="dk1"/>
                          </a:solidFill>
                          <a:latin typeface="Calibri body"/>
                          <a:ea typeface="+mn-ea"/>
                          <a:cs typeface="+mn-cs"/>
                        </a:rPr>
                        <a:t>după</a:t>
                      </a:r>
                      <a:r>
                        <a:rPr lang="es-ES" sz="2400" b="1" i="0" u="none" strike="noStrike" kern="1200" baseline="0" dirty="0">
                          <a:solidFill>
                            <a:schemeClr val="dk1"/>
                          </a:solidFill>
                          <a:latin typeface="Calibri body"/>
                          <a:ea typeface="+mn-ea"/>
                          <a:cs typeface="+mn-cs"/>
                        </a:rPr>
                        <a:t> ce se </a:t>
                      </a:r>
                      <a:r>
                        <a:rPr lang="es-ES" sz="2400" b="1" i="0" u="none" strike="noStrike" kern="1200" baseline="0" dirty="0" err="1">
                          <a:solidFill>
                            <a:schemeClr val="dk1"/>
                          </a:solidFill>
                          <a:latin typeface="Calibri body"/>
                          <a:ea typeface="+mn-ea"/>
                          <a:cs typeface="+mn-cs"/>
                        </a:rPr>
                        <a:t>deduc</a:t>
                      </a:r>
                      <a:r>
                        <a:rPr lang="ro-MD" sz="2400" b="1" i="0" u="none" strike="noStrike" kern="1200" baseline="0" dirty="0">
                          <a:solidFill>
                            <a:schemeClr val="dk1"/>
                          </a:solidFill>
                          <a:latin typeface="Calibri body"/>
                          <a:ea typeface="+mn-ea"/>
                          <a:cs typeface="+mn-cs"/>
                        </a:rPr>
                        <a:t> </a:t>
                      </a:r>
                      <a:r>
                        <a:rPr lang="vi-VN" sz="2400" b="1" i="0" u="none" strike="noStrike" kern="1200" baseline="0" dirty="0">
                          <a:solidFill>
                            <a:schemeClr val="dk1"/>
                          </a:solidFill>
                          <a:latin typeface="Calibri body"/>
                          <a:ea typeface="+mn-ea"/>
                          <a:cs typeface="+mn-cs"/>
                        </a:rPr>
                        <a:t>amortizarea cumulată şi pierderile cumulate din depreciere</a:t>
                      </a:r>
                      <a:r>
                        <a:rPr lang="vi-VN" sz="2400" b="0" i="0" u="none" strike="noStrike" kern="1200" baseline="0" dirty="0">
                          <a:solidFill>
                            <a:schemeClr val="dk1"/>
                          </a:solidFill>
                          <a:latin typeface="Calibri body"/>
                          <a:ea typeface="+mn-ea"/>
                          <a:cs typeface="+mn-cs"/>
                        </a:rPr>
                        <a:t>.</a:t>
                      </a:r>
                      <a:r>
                        <a:rPr lang="ro-MD" sz="2400" b="0" i="0" u="none" strike="noStrike" kern="1200" baseline="0" dirty="0">
                          <a:solidFill>
                            <a:schemeClr val="dk1"/>
                          </a:solidFill>
                          <a:latin typeface="Calibri body"/>
                          <a:ea typeface="+mn-ea"/>
                          <a:cs typeface="+mn-cs"/>
                        </a:rPr>
                        <a:t> (IAS 16.6)</a:t>
                      </a:r>
                      <a:endParaRPr lang="ro-RO" sz="2400" b="0" kern="1200" dirty="0">
                        <a:solidFill>
                          <a:schemeClr val="dk1"/>
                        </a:solidFill>
                        <a:effectLst/>
                        <a:latin typeface="Calibri body"/>
                        <a:ea typeface="+mn-ea"/>
                        <a:cs typeface="+mn-cs"/>
                      </a:endParaRPr>
                    </a:p>
                    <a:p>
                      <a:pPr algn="just">
                        <a:lnSpc>
                          <a:spcPct val="150000"/>
                        </a:lnSpc>
                      </a:pPr>
                      <a:r>
                        <a:rPr lang="ro-RO" sz="2400" b="1" kern="1200" dirty="0">
                          <a:solidFill>
                            <a:schemeClr val="dk1"/>
                          </a:solidFill>
                          <a:effectLst/>
                          <a:latin typeface="Calibri body"/>
                          <a:ea typeface="+mn-ea"/>
                          <a:cs typeface="+mn-cs"/>
                        </a:rPr>
                        <a:t>Valoarea contabilă </a:t>
                      </a:r>
                      <a:r>
                        <a:rPr lang="ro-RO" sz="2400" b="0" kern="1200" dirty="0">
                          <a:solidFill>
                            <a:schemeClr val="dk1"/>
                          </a:solidFill>
                          <a:effectLst/>
                          <a:latin typeface="Calibri body"/>
                          <a:ea typeface="+mn-ea"/>
                          <a:cs typeface="+mn-cs"/>
                        </a:rPr>
                        <a:t>a unui element de imobilizări corporale </a:t>
                      </a:r>
                      <a:r>
                        <a:rPr lang="ro-RO" sz="2400" b="1" kern="1200" dirty="0">
                          <a:solidFill>
                            <a:schemeClr val="dk1"/>
                          </a:solidFill>
                          <a:effectLst/>
                          <a:latin typeface="Calibri body"/>
                          <a:ea typeface="+mn-ea"/>
                          <a:cs typeface="+mn-cs"/>
                        </a:rPr>
                        <a:t>poate fi redusă prin subvenţii  guvernamentale</a:t>
                      </a:r>
                      <a:r>
                        <a:rPr lang="ro-RO" sz="2400" kern="1200" dirty="0">
                          <a:solidFill>
                            <a:schemeClr val="dk1"/>
                          </a:solidFill>
                          <a:effectLst/>
                          <a:latin typeface="Calibri body"/>
                          <a:ea typeface="+mn-ea"/>
                          <a:cs typeface="+mn-cs"/>
                        </a:rPr>
                        <a:t>, în conformitate cu IAS 20 Contabilitatea subvenţiilor guvernamentale şi prezentarea informaţiilor legate de asistenţa guvernamentală. (IAS 20.28)</a:t>
                      </a:r>
                      <a:endParaRPr lang="ro-RO" sz="2400" dirty="0">
                        <a:latin typeface="Calibri body"/>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55585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dirty="0">
                <a:solidFill>
                  <a:srgbClr val="1B3260"/>
                </a:solidFill>
                <a:latin typeface="Montserrat"/>
                <a:ea typeface="Montserrat"/>
                <a:cs typeface="Montserrat"/>
                <a:sym typeface="Montserrat"/>
              </a:rPr>
              <a:t>Copyright © 2025 CECCAR </a:t>
            </a:r>
          </a:p>
        </p:txBody>
      </p:sp>
      <p:sp>
        <p:nvSpPr>
          <p:cNvPr id="5" name="AutoShape 5"/>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Titlu 1">
            <a:extLst>
              <a:ext uri="{FF2B5EF4-FFF2-40B4-BE49-F238E27FC236}">
                <a16:creationId xmlns:a16="http://schemas.microsoft.com/office/drawing/2014/main" id="{8C86ADDB-A14D-3460-CDE3-AFAC90715F26}"/>
              </a:ext>
            </a:extLst>
          </p:cNvPr>
          <p:cNvSpPr txBox="1">
            <a:spLocks/>
          </p:cNvSpPr>
          <p:nvPr/>
        </p:nvSpPr>
        <p:spPr>
          <a:xfrm>
            <a:off x="2231164" y="1333500"/>
            <a:ext cx="12384088" cy="2438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800" b="1" dirty="0"/>
              <a:t>Int</a:t>
            </a:r>
            <a:r>
              <a:rPr lang="ro-RO" sz="4800" b="1" dirty="0"/>
              <a:t>â</a:t>
            </a:r>
            <a:r>
              <a:rPr lang="pt-BR" sz="4800" b="1" dirty="0"/>
              <a:t>lnirea 1</a:t>
            </a:r>
            <a:br>
              <a:rPr lang="pt-BR" sz="4800" b="1" dirty="0"/>
            </a:br>
            <a:endParaRPr lang="ro-RO" sz="4800" b="1" dirty="0"/>
          </a:p>
          <a:p>
            <a:r>
              <a:rPr lang="pt-BR" sz="4800" dirty="0"/>
              <a:t>Suport de curs </a:t>
            </a:r>
            <a:endParaRPr lang="ro-RO" sz="4800" dirty="0"/>
          </a:p>
          <a:p>
            <a:endParaRPr lang="ro-RO" sz="4800" dirty="0"/>
          </a:p>
          <a:p>
            <a:br>
              <a:rPr lang="pt-BR" sz="4800" dirty="0"/>
            </a:br>
            <a:endParaRPr lang="ro-RO"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8A8E-AAA5-1552-9355-4D8E0E1524E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653A1F-FDC7-FB62-F8CA-069B50E63042}"/>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CF3B3626-8A48-A391-3AD5-EC1E7E6EA7BF}"/>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678A09A9-69A1-0B9A-C375-71AA6F41360E}"/>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05E84FF4-D0A8-856A-DE75-7EFEB135E29E}"/>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156D18DA-8172-3101-73DC-1941F58D9D2E}"/>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2AE1B586-EBE9-3E36-04A1-FFF2BE261C3B}"/>
              </a:ext>
            </a:extLst>
          </p:cNvPr>
          <p:cNvGraphicFramePr/>
          <p:nvPr>
            <p:extLst>
              <p:ext uri="{D42A27DB-BD31-4B8C-83A1-F6EECF244321}">
                <p14:modId xmlns:p14="http://schemas.microsoft.com/office/powerpoint/2010/main" val="3944408622"/>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CD874021-49AE-19FB-524B-B95AA6979F99}"/>
              </a:ext>
            </a:extLst>
          </p:cNvPr>
          <p:cNvGraphicFramePr>
            <a:graphicFrameLocks noGrp="1"/>
          </p:cNvGraphicFramePr>
          <p:nvPr>
            <p:extLst>
              <p:ext uri="{D42A27DB-BD31-4B8C-83A1-F6EECF244321}">
                <p14:modId xmlns:p14="http://schemas.microsoft.com/office/powerpoint/2010/main" val="3679057840"/>
              </p:ext>
            </p:extLst>
          </p:nvPr>
        </p:nvGraphicFramePr>
        <p:xfrm>
          <a:off x="2209800" y="3817123"/>
          <a:ext cx="15392400" cy="49377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257800">
                  <a:extLst>
                    <a:ext uri="{9D8B030D-6E8A-4147-A177-3AD203B41FA5}">
                      <a16:colId xmlns:a16="http://schemas.microsoft.com/office/drawing/2014/main" val="20000"/>
                    </a:ext>
                  </a:extLst>
                </a:gridCol>
                <a:gridCol w="10134600">
                  <a:extLst>
                    <a:ext uri="{9D8B030D-6E8A-4147-A177-3AD203B41FA5}">
                      <a16:colId xmlns:a16="http://schemas.microsoft.com/office/drawing/2014/main" val="20001"/>
                    </a:ext>
                  </a:extLst>
                </a:gridCol>
              </a:tblGrid>
              <a:tr h="401663">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a:t>
                      </a:r>
                    </a:p>
                  </a:txBody>
                  <a:tcPr/>
                </a:tc>
                <a:extLst>
                  <a:ext uri="{0D108BD9-81ED-4DB2-BD59-A6C34878D82A}">
                    <a16:rowId xmlns:a16="http://schemas.microsoft.com/office/drawing/2014/main" val="10000"/>
                  </a:ext>
                </a:extLst>
              </a:tr>
              <a:tr h="3522736">
                <a:tc>
                  <a:txBody>
                    <a:bodyPr/>
                    <a:lstStyle/>
                    <a:p>
                      <a:pPr algn="just"/>
                      <a:r>
                        <a:rPr lang="ro-RO" sz="2400" b="1" kern="1200" dirty="0">
                          <a:solidFill>
                            <a:schemeClr val="dk1"/>
                          </a:solidFill>
                          <a:effectLst/>
                          <a:latin typeface="+mn-lt"/>
                          <a:ea typeface="+mn-ea"/>
                          <a:cs typeface="+mn-cs"/>
                        </a:rPr>
                        <a:t>Valoarea amortizabilă</a:t>
                      </a:r>
                      <a:r>
                        <a:rPr lang="ro-RO" sz="2400" kern="1200" dirty="0">
                          <a:solidFill>
                            <a:schemeClr val="dk1"/>
                          </a:solidFill>
                          <a:effectLst/>
                          <a:latin typeface="+mn-lt"/>
                          <a:ea typeface="+mn-ea"/>
                          <a:cs typeface="+mn-cs"/>
                        </a:rPr>
                        <a:t> este reprezentată de </a:t>
                      </a:r>
                      <a:r>
                        <a:rPr lang="ro-RO" sz="2400" b="1" kern="1200" dirty="0">
                          <a:solidFill>
                            <a:schemeClr val="dk1"/>
                          </a:solidFill>
                          <a:effectLst/>
                          <a:latin typeface="+mn-lt"/>
                          <a:ea typeface="+mn-ea"/>
                          <a:cs typeface="+mn-cs"/>
                        </a:rPr>
                        <a:t>cost</a:t>
                      </a:r>
                      <a:r>
                        <a:rPr lang="ro-RO" sz="2400" kern="1200" dirty="0">
                          <a:solidFill>
                            <a:schemeClr val="dk1"/>
                          </a:solidFill>
                          <a:effectLst/>
                          <a:latin typeface="+mn-lt"/>
                          <a:ea typeface="+mn-ea"/>
                          <a:cs typeface="+mn-cs"/>
                        </a:rPr>
                        <a:t> sau de </a:t>
                      </a:r>
                      <a:r>
                        <a:rPr lang="ro-RO" sz="2400" b="1" kern="1200" dirty="0">
                          <a:solidFill>
                            <a:schemeClr val="dk1"/>
                          </a:solidFill>
                          <a:effectLst/>
                          <a:latin typeface="+mn-lt"/>
                          <a:ea typeface="+mn-ea"/>
                          <a:cs typeface="+mn-cs"/>
                        </a:rPr>
                        <a:t>altă valoare care substituie costul </a:t>
                      </a:r>
                      <a:r>
                        <a:rPr lang="ro-RO" sz="2400" kern="1200" dirty="0">
                          <a:solidFill>
                            <a:schemeClr val="dk1"/>
                          </a:solidFill>
                          <a:effectLst/>
                          <a:latin typeface="+mn-lt"/>
                          <a:ea typeface="+mn-ea"/>
                          <a:cs typeface="+mn-cs"/>
                        </a:rPr>
                        <a:t>(de exemplu, valoarea reevaluată).(139(2))</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ro-RO" sz="2400" b="1" kern="1200" dirty="0">
                          <a:solidFill>
                            <a:schemeClr val="dk1"/>
                          </a:solidFill>
                          <a:effectLst/>
                          <a:latin typeface="+mn-lt"/>
                          <a:ea typeface="+mn-ea"/>
                          <a:cs typeface="+mn-cs"/>
                        </a:rPr>
                        <a:t>Valoarea amortizabilă</a:t>
                      </a:r>
                      <a:r>
                        <a:rPr lang="ro-RO" sz="2400" kern="1200" dirty="0">
                          <a:solidFill>
                            <a:schemeClr val="dk1"/>
                          </a:solidFill>
                          <a:effectLst/>
                          <a:latin typeface="+mn-lt"/>
                          <a:ea typeface="+mn-ea"/>
                          <a:cs typeface="+mn-cs"/>
                        </a:rPr>
                        <a:t> este </a:t>
                      </a:r>
                      <a:r>
                        <a:rPr lang="ro-RO" sz="2400" b="1" kern="1200" dirty="0">
                          <a:solidFill>
                            <a:schemeClr val="dk1"/>
                          </a:solidFill>
                          <a:effectLst/>
                          <a:latin typeface="+mn-lt"/>
                          <a:ea typeface="+mn-ea"/>
                          <a:cs typeface="+mn-cs"/>
                        </a:rPr>
                        <a:t>costul unui activ</a:t>
                      </a:r>
                      <a:r>
                        <a:rPr lang="ro-RO" sz="2400" kern="1200" dirty="0">
                          <a:solidFill>
                            <a:schemeClr val="dk1"/>
                          </a:solidFill>
                          <a:effectLst/>
                          <a:latin typeface="+mn-lt"/>
                          <a:ea typeface="+mn-ea"/>
                          <a:cs typeface="+mn-cs"/>
                        </a:rPr>
                        <a:t>, sau o </a:t>
                      </a:r>
                      <a:r>
                        <a:rPr lang="ro-RO" sz="2400" b="1" kern="1200" dirty="0">
                          <a:solidFill>
                            <a:schemeClr val="dk1"/>
                          </a:solidFill>
                          <a:effectLst/>
                          <a:latin typeface="+mn-lt"/>
                          <a:ea typeface="+mn-ea"/>
                          <a:cs typeface="+mn-cs"/>
                        </a:rPr>
                        <a:t>altă valoare care înlocuieşte costul</a:t>
                      </a:r>
                      <a:r>
                        <a:rPr lang="ro-RO" sz="2400" kern="1200" dirty="0">
                          <a:solidFill>
                            <a:schemeClr val="dk1"/>
                          </a:solidFill>
                          <a:effectLst/>
                          <a:latin typeface="+mn-lt"/>
                          <a:ea typeface="+mn-ea"/>
                          <a:cs typeface="+mn-cs"/>
                        </a:rPr>
                        <a:t> (în situaţiile financiare), </a:t>
                      </a:r>
                      <a:r>
                        <a:rPr lang="ro-RO" sz="2400" b="1" kern="1200" dirty="0">
                          <a:solidFill>
                            <a:schemeClr val="dk1"/>
                          </a:solidFill>
                          <a:effectLst/>
                          <a:latin typeface="+mn-lt"/>
                          <a:ea typeface="+mn-ea"/>
                          <a:cs typeface="+mn-cs"/>
                        </a:rPr>
                        <a:t>minus valoarea reziduală </a:t>
                      </a:r>
                      <a:r>
                        <a:rPr lang="ro-RO" sz="2400" kern="1200" dirty="0">
                          <a:solidFill>
                            <a:schemeClr val="dk1"/>
                          </a:solidFill>
                          <a:effectLst/>
                          <a:latin typeface="+mn-lt"/>
                          <a:ea typeface="+mn-ea"/>
                          <a:cs typeface="+mn-cs"/>
                        </a:rPr>
                        <a:t>a activului</a:t>
                      </a:r>
                      <a:r>
                        <a:rPr lang="ro-RO" sz="2400" kern="1200" baseline="0" dirty="0">
                          <a:solidFill>
                            <a:schemeClr val="dk1"/>
                          </a:solidFill>
                          <a:effectLst/>
                          <a:latin typeface="+mn-lt"/>
                          <a:ea typeface="+mn-ea"/>
                          <a:cs typeface="+mn-cs"/>
                        </a:rPr>
                        <a:t> </a:t>
                      </a:r>
                      <a:r>
                        <a:rPr lang="ro-RO" sz="2400" kern="1200" dirty="0">
                          <a:solidFill>
                            <a:schemeClr val="dk1"/>
                          </a:solidFill>
                          <a:effectLst/>
                          <a:latin typeface="+mn-lt"/>
                          <a:ea typeface="+mn-ea"/>
                          <a:cs typeface="+mn-cs"/>
                        </a:rPr>
                        <a:t> (IAS16.6).</a:t>
                      </a:r>
                    </a:p>
                    <a:p>
                      <a:pPr algn="just"/>
                      <a:r>
                        <a:rPr lang="ro-RO" sz="2400" b="1" kern="1200" dirty="0">
                          <a:solidFill>
                            <a:schemeClr val="dk1"/>
                          </a:solidFill>
                          <a:effectLst/>
                          <a:latin typeface="+mn-lt"/>
                          <a:ea typeface="+mn-ea"/>
                          <a:cs typeface="+mn-cs"/>
                        </a:rPr>
                        <a:t>Valoarea reziduală</a:t>
                      </a:r>
                      <a:r>
                        <a:rPr lang="ro-RO" sz="2400" kern="1200" dirty="0">
                          <a:solidFill>
                            <a:schemeClr val="dk1"/>
                          </a:solidFill>
                          <a:effectLst/>
                          <a:latin typeface="+mn-lt"/>
                          <a:ea typeface="+mn-ea"/>
                          <a:cs typeface="+mn-cs"/>
                        </a:rPr>
                        <a:t> a unui activ este valoarea estimată pe care ar obţine-o în prezent o entitate din cedarea unui activ, după deducerea costurilor estimate asociate cedării, dacă activul ar avea deja vechimea şi starea prevăzute la sfârşitul duratei sale de </a:t>
                      </a:r>
                    </a:p>
                    <a:p>
                      <a:pPr algn="just"/>
                      <a:r>
                        <a:rPr lang="ro-RO" sz="2400" kern="1200" dirty="0">
                          <a:solidFill>
                            <a:schemeClr val="dk1"/>
                          </a:solidFill>
                          <a:effectLst/>
                          <a:latin typeface="+mn-lt"/>
                          <a:ea typeface="+mn-ea"/>
                          <a:cs typeface="+mn-cs"/>
                        </a:rPr>
                        <a:t>viaţă utilă</a:t>
                      </a:r>
                      <a:r>
                        <a:rPr lang="ro-RO" sz="2400" kern="1200" baseline="0" dirty="0">
                          <a:solidFill>
                            <a:schemeClr val="dk1"/>
                          </a:solidFill>
                          <a:effectLst/>
                          <a:latin typeface="+mn-lt"/>
                          <a:ea typeface="+mn-ea"/>
                          <a:cs typeface="+mn-cs"/>
                        </a:rPr>
                        <a:t> </a:t>
                      </a:r>
                      <a:r>
                        <a:rPr lang="ro-RO" sz="2400" kern="1200" dirty="0">
                          <a:solidFill>
                            <a:schemeClr val="dk1"/>
                          </a:solidFill>
                          <a:effectLst/>
                          <a:latin typeface="+mn-lt"/>
                          <a:ea typeface="+mn-ea"/>
                          <a:cs typeface="+mn-cs"/>
                        </a:rPr>
                        <a:t>(IAS</a:t>
                      </a:r>
                      <a:r>
                        <a:rPr lang="ro-RO" sz="2400" kern="1200" baseline="0" dirty="0">
                          <a:solidFill>
                            <a:schemeClr val="dk1"/>
                          </a:solidFill>
                          <a:effectLst/>
                          <a:latin typeface="+mn-lt"/>
                          <a:ea typeface="+mn-ea"/>
                          <a:cs typeface="+mn-cs"/>
                        </a:rPr>
                        <a:t> 16.</a:t>
                      </a:r>
                      <a:r>
                        <a:rPr lang="ro-RO" sz="2400" kern="1200" dirty="0">
                          <a:solidFill>
                            <a:schemeClr val="dk1"/>
                          </a:solidFill>
                          <a:effectLst/>
                          <a:latin typeface="+mn-lt"/>
                          <a:ea typeface="+mn-ea"/>
                          <a:cs typeface="+mn-cs"/>
                        </a:rPr>
                        <a:t>6).</a:t>
                      </a:r>
                    </a:p>
                    <a:p>
                      <a:pPr algn="just"/>
                      <a:r>
                        <a:rPr lang="ro-RO" sz="2400" b="1" kern="1200" dirty="0">
                          <a:solidFill>
                            <a:schemeClr val="dk1"/>
                          </a:solidFill>
                          <a:effectLst/>
                          <a:latin typeface="+mn-lt"/>
                          <a:ea typeface="+mn-ea"/>
                          <a:cs typeface="+mn-cs"/>
                        </a:rPr>
                        <a:t>Valoarea reziduală</a:t>
                      </a:r>
                      <a:r>
                        <a:rPr lang="ro-RO" sz="2400" kern="1200" dirty="0">
                          <a:solidFill>
                            <a:schemeClr val="dk1"/>
                          </a:solidFill>
                          <a:effectLst/>
                          <a:latin typeface="+mn-lt"/>
                          <a:ea typeface="+mn-ea"/>
                          <a:cs typeface="+mn-cs"/>
                        </a:rPr>
                        <a:t> şi durata de viaţă utilă ale unui activ </a:t>
                      </a:r>
                      <a:r>
                        <a:rPr lang="ro-RO" sz="2400" b="1" kern="1200" dirty="0">
                          <a:solidFill>
                            <a:schemeClr val="dk1"/>
                          </a:solidFill>
                          <a:effectLst/>
                          <a:latin typeface="+mn-lt"/>
                          <a:ea typeface="+mn-ea"/>
                          <a:cs typeface="+mn-cs"/>
                        </a:rPr>
                        <a:t>trebuie revizuite cel puţinla fiecare sfârşit de exerciţiu financiar</a:t>
                      </a:r>
                      <a:r>
                        <a:rPr lang="ro-RO" sz="2400" kern="1200" dirty="0">
                          <a:solidFill>
                            <a:schemeClr val="dk1"/>
                          </a:solidFill>
                          <a:effectLst/>
                          <a:latin typeface="+mn-lt"/>
                          <a:ea typeface="+mn-ea"/>
                          <a:cs typeface="+mn-cs"/>
                        </a:rPr>
                        <a:t> şi, dacă aşteptările se deosebesc de alte estimări anterioare, modificarea (modificările) trebuie contabilizată (contabilizate) ca o modificare a unei estimări contabile, în conformitate cu IAS 8 Politici contabile, modificări ale estimărilor contabile şi erori (IAS 16.52).</a:t>
                      </a:r>
                      <a:endParaRPr lang="ro-RO" sz="24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934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9F93-4405-3B78-2D4E-627BA825F2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D4B2939-977D-D87E-0A63-0FF6FE4E04A9}"/>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2C61C479-2DBC-23CD-624C-F3EEB03B4801}"/>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01A1A978-7E92-7C0B-F8C9-6747C2C75E9E}"/>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7323D78B-062A-252D-5271-77B46AC7CEE9}"/>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EEC20B3A-75CF-21E6-4DFC-5A3784C0DB77}"/>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691994C5-206F-8971-01DA-1904DE1B7493}"/>
              </a:ext>
            </a:extLst>
          </p:cNvPr>
          <p:cNvGraphicFramePr/>
          <p:nvPr>
            <p:extLst>
              <p:ext uri="{D42A27DB-BD31-4B8C-83A1-F6EECF244321}">
                <p14:modId xmlns:p14="http://schemas.microsoft.com/office/powerpoint/2010/main" val="2490371580"/>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27318593-FED4-F93E-E8C0-2C924AEF6B87}"/>
              </a:ext>
            </a:extLst>
          </p:cNvPr>
          <p:cNvGraphicFramePr>
            <a:graphicFrameLocks noGrp="1"/>
          </p:cNvGraphicFramePr>
          <p:nvPr>
            <p:extLst>
              <p:ext uri="{D42A27DB-BD31-4B8C-83A1-F6EECF244321}">
                <p14:modId xmlns:p14="http://schemas.microsoft.com/office/powerpoint/2010/main" val="181291690"/>
              </p:ext>
            </p:extLst>
          </p:nvPr>
        </p:nvGraphicFramePr>
        <p:xfrm>
          <a:off x="2209800" y="3865114"/>
          <a:ext cx="15392400" cy="417985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989160">
                  <a:extLst>
                    <a:ext uri="{9D8B030D-6E8A-4147-A177-3AD203B41FA5}">
                      <a16:colId xmlns:a16="http://schemas.microsoft.com/office/drawing/2014/main" val="20000"/>
                    </a:ext>
                  </a:extLst>
                </a:gridCol>
                <a:gridCol w="8403240">
                  <a:extLst>
                    <a:ext uri="{9D8B030D-6E8A-4147-A177-3AD203B41FA5}">
                      <a16:colId xmlns:a16="http://schemas.microsoft.com/office/drawing/2014/main" val="20001"/>
                    </a:ext>
                  </a:extLst>
                </a:gridCol>
              </a:tblGrid>
              <a:tr h="401663">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a:t>
                      </a:r>
                    </a:p>
                  </a:txBody>
                  <a:tcPr/>
                </a:tc>
                <a:extLst>
                  <a:ext uri="{0D108BD9-81ED-4DB2-BD59-A6C34878D82A}">
                    <a16:rowId xmlns:a16="http://schemas.microsoft.com/office/drawing/2014/main" val="10000"/>
                  </a:ext>
                </a:extLst>
              </a:tr>
              <a:tr h="3722651">
                <a:tc>
                  <a:txBody>
                    <a:bodyPr/>
                    <a:lstStyle/>
                    <a:p>
                      <a:pPr algn="just">
                        <a:lnSpc>
                          <a:spcPct val="150000"/>
                        </a:lnSpc>
                      </a:pPr>
                      <a:r>
                        <a:rPr lang="ro-RO" sz="2400" kern="1200" dirty="0">
                          <a:solidFill>
                            <a:schemeClr val="dk1"/>
                          </a:solidFill>
                          <a:effectLst/>
                          <a:latin typeface="Calibri body"/>
                          <a:ea typeface="+mn-ea"/>
                          <a:cs typeface="+mn-cs"/>
                        </a:rPr>
                        <a:t>Amortizarea imobilizărilor corporale </a:t>
                      </a:r>
                      <a:r>
                        <a:rPr lang="ro-RO" sz="2400" b="1" kern="1200" dirty="0">
                          <a:solidFill>
                            <a:schemeClr val="dk1"/>
                          </a:solidFill>
                          <a:effectLst/>
                          <a:latin typeface="Calibri body"/>
                          <a:ea typeface="+mn-ea"/>
                          <a:cs typeface="+mn-cs"/>
                        </a:rPr>
                        <a:t>se calculează începând cu luna următoare punerii în funcţiune</a:t>
                      </a:r>
                      <a:r>
                        <a:rPr lang="ro-RO" sz="2400" kern="1200" dirty="0">
                          <a:solidFill>
                            <a:schemeClr val="dk1"/>
                          </a:solidFill>
                          <a:effectLst/>
                          <a:latin typeface="Calibri body"/>
                          <a:ea typeface="+mn-ea"/>
                          <a:cs typeface="+mn-cs"/>
                        </a:rPr>
                        <a:t> şi până la recuperarea integrală a valorii lor. (238(2))</a:t>
                      </a:r>
                      <a:endParaRPr lang="ro-RO" sz="240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dirty="0">
                          <a:effectLst/>
                          <a:latin typeface="Calibri body"/>
                          <a:ea typeface="Calibri"/>
                          <a:cs typeface="Times New Roman"/>
                        </a:rPr>
                        <a:t>A</a:t>
                      </a:r>
                      <a:r>
                        <a:rPr lang="ro-RO" sz="2400" dirty="0">
                          <a:solidFill>
                            <a:schemeClr val="tx1">
                              <a:lumMod val="85000"/>
                              <a:lumOff val="15000"/>
                            </a:schemeClr>
                          </a:solidFill>
                          <a:effectLst/>
                          <a:latin typeface="Calibri body"/>
                          <a:ea typeface="Calibri"/>
                          <a:cs typeface="Times New Roman"/>
                        </a:rPr>
                        <a:t>mortizarea unui activ </a:t>
                      </a:r>
                      <a:r>
                        <a:rPr lang="ro-RO" sz="2400" b="1" dirty="0">
                          <a:solidFill>
                            <a:schemeClr val="tx1">
                              <a:lumMod val="85000"/>
                              <a:lumOff val="15000"/>
                            </a:schemeClr>
                          </a:solidFill>
                          <a:effectLst/>
                          <a:latin typeface="Calibri body"/>
                          <a:ea typeface="Calibri"/>
                          <a:cs typeface="Times New Roman"/>
                        </a:rPr>
                        <a:t>începe când acesta este disponibil pentru utilizare</a:t>
                      </a:r>
                      <a:r>
                        <a:rPr lang="ro-RO" sz="2400" dirty="0">
                          <a:solidFill>
                            <a:schemeClr val="tx1">
                              <a:lumMod val="85000"/>
                              <a:lumOff val="15000"/>
                            </a:schemeClr>
                          </a:solidFill>
                          <a:effectLst/>
                          <a:latin typeface="Calibri body"/>
                          <a:ea typeface="Calibri"/>
                          <a:cs typeface="Times New Roman"/>
                        </a:rPr>
                        <a:t>, adică atunci când se află la locul şi în starea necesare pentru a putea funcţiona în maniera dorită de conducere. (IAS 16.55) </a:t>
                      </a:r>
                    </a:p>
                    <a:p>
                      <a:pPr algn="just">
                        <a:lnSpc>
                          <a:spcPct val="150000"/>
                        </a:lnSpc>
                        <a:spcAft>
                          <a:spcPts val="0"/>
                        </a:spcAft>
                      </a:pPr>
                      <a:r>
                        <a:rPr lang="ro-RO" sz="2400" b="1" dirty="0">
                          <a:solidFill>
                            <a:schemeClr val="tx1">
                              <a:lumMod val="85000"/>
                              <a:lumOff val="15000"/>
                            </a:schemeClr>
                          </a:solidFill>
                          <a:effectLst/>
                          <a:latin typeface="Calibri body"/>
                          <a:ea typeface="Calibri"/>
                          <a:cs typeface="Times New Roman"/>
                        </a:rPr>
                        <a:t>IMPORTANT: </a:t>
                      </a:r>
                      <a:r>
                        <a:rPr lang="ro-RO" sz="2400" b="0" dirty="0">
                          <a:solidFill>
                            <a:schemeClr val="tx1">
                              <a:lumMod val="85000"/>
                              <a:lumOff val="15000"/>
                            </a:schemeClr>
                          </a:solidFill>
                          <a:effectLst/>
                          <a:latin typeface="Calibri body"/>
                          <a:ea typeface="Calibri"/>
                          <a:cs typeface="Times New Roman"/>
                        </a:rPr>
                        <a:t>acest</a:t>
                      </a:r>
                      <a:r>
                        <a:rPr lang="ro-RO" sz="2400" b="0" baseline="0" dirty="0">
                          <a:solidFill>
                            <a:schemeClr val="tx1">
                              <a:lumMod val="85000"/>
                              <a:lumOff val="15000"/>
                            </a:schemeClr>
                          </a:solidFill>
                          <a:effectLst/>
                          <a:latin typeface="Calibri body"/>
                          <a:ea typeface="Calibri"/>
                          <a:cs typeface="Times New Roman"/>
                        </a:rPr>
                        <a:t> moment </a:t>
                      </a:r>
                      <a:r>
                        <a:rPr lang="ro-RO" sz="2400" b="0" dirty="0">
                          <a:solidFill>
                            <a:schemeClr val="tx1">
                              <a:lumMod val="85000"/>
                              <a:lumOff val="15000"/>
                            </a:schemeClr>
                          </a:solidFill>
                          <a:effectLst/>
                          <a:latin typeface="Calibri body"/>
                          <a:ea typeface="Calibri"/>
                          <a:cs typeface="Times New Roman"/>
                        </a:rPr>
                        <a:t>poate fi chiar data intrării în gestiune!</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79760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0547C-B551-AB14-CE26-F88EE639AC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B18697-2C22-E888-B0B7-AEF88C0D2684}"/>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658C3814-C0C6-2C7A-8AA8-0C41A07DA437}"/>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FFFC8C82-29E4-7D72-FAAC-CE080A3742E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7B75F2D4-6A38-B35D-63FB-E632429CEA1C}"/>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329E7829-CB8B-8F4F-4FF9-222EDBCFC1F4}"/>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20DACAA3-611D-D23D-63BC-78845A122F37}"/>
              </a:ext>
            </a:extLst>
          </p:cNvPr>
          <p:cNvGraphicFramePr/>
          <p:nvPr>
            <p:extLst>
              <p:ext uri="{D42A27DB-BD31-4B8C-83A1-F6EECF244321}">
                <p14:modId xmlns:p14="http://schemas.microsoft.com/office/powerpoint/2010/main" val="158028158"/>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1F502585-0F9E-2710-9D69-DC722C032946}"/>
              </a:ext>
            </a:extLst>
          </p:cNvPr>
          <p:cNvGraphicFramePr>
            <a:graphicFrameLocks noGrp="1"/>
          </p:cNvGraphicFramePr>
          <p:nvPr>
            <p:extLst>
              <p:ext uri="{D42A27DB-BD31-4B8C-83A1-F6EECF244321}">
                <p14:modId xmlns:p14="http://schemas.microsoft.com/office/powerpoint/2010/main" val="188962338"/>
              </p:ext>
            </p:extLst>
          </p:nvPr>
        </p:nvGraphicFramePr>
        <p:xfrm>
          <a:off x="2309817" y="4151006"/>
          <a:ext cx="15292383" cy="433241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943745">
                  <a:extLst>
                    <a:ext uri="{9D8B030D-6E8A-4147-A177-3AD203B41FA5}">
                      <a16:colId xmlns:a16="http://schemas.microsoft.com/office/drawing/2014/main" val="20000"/>
                    </a:ext>
                  </a:extLst>
                </a:gridCol>
                <a:gridCol w="8348638">
                  <a:extLst>
                    <a:ext uri="{9D8B030D-6E8A-4147-A177-3AD203B41FA5}">
                      <a16:colId xmlns:a16="http://schemas.microsoft.com/office/drawing/2014/main" val="20001"/>
                    </a:ext>
                  </a:extLst>
                </a:gridCol>
              </a:tblGrid>
              <a:tr h="401663">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a:t>
                      </a:r>
                    </a:p>
                  </a:txBody>
                  <a:tcPr/>
                </a:tc>
                <a:extLst>
                  <a:ext uri="{0D108BD9-81ED-4DB2-BD59-A6C34878D82A}">
                    <a16:rowId xmlns:a16="http://schemas.microsoft.com/office/drawing/2014/main" val="10000"/>
                  </a:ext>
                </a:extLst>
              </a:tr>
              <a:tr h="3722651">
                <a:tc>
                  <a:txBody>
                    <a:bodyPr/>
                    <a:lstStyle/>
                    <a:p>
                      <a:pPr>
                        <a:lnSpc>
                          <a:spcPct val="150000"/>
                        </a:lnSpc>
                      </a:pPr>
                      <a:r>
                        <a:rPr lang="ro-RO" sz="2400" kern="1200" dirty="0">
                          <a:solidFill>
                            <a:schemeClr val="dk1"/>
                          </a:solidFill>
                          <a:effectLst/>
                          <a:latin typeface="+mn-lt"/>
                          <a:ea typeface="+mn-ea"/>
                          <a:cs typeface="+mn-cs"/>
                        </a:rPr>
                        <a:t>Entităţile amortizează imobilizările corporale utilizând una dintre următoarele metode de amortizare:</a:t>
                      </a:r>
                    </a:p>
                    <a:p>
                      <a:pPr>
                        <a:lnSpc>
                          <a:spcPct val="150000"/>
                        </a:lnSpc>
                      </a:pPr>
                      <a:r>
                        <a:rPr lang="ro-RO" sz="2400" kern="1200" dirty="0">
                          <a:solidFill>
                            <a:schemeClr val="dk1"/>
                          </a:solidFill>
                          <a:effectLst/>
                          <a:latin typeface="+mn-lt"/>
                          <a:ea typeface="+mn-ea"/>
                          <a:cs typeface="+mn-cs"/>
                        </a:rPr>
                        <a:t>a) </a:t>
                      </a:r>
                      <a:r>
                        <a:rPr lang="ro-RO" sz="2400" b="1" kern="1200" dirty="0">
                          <a:solidFill>
                            <a:schemeClr val="dk1"/>
                          </a:solidFill>
                          <a:effectLst/>
                          <a:latin typeface="+mn-lt"/>
                          <a:ea typeface="+mn-ea"/>
                          <a:cs typeface="+mn-cs"/>
                        </a:rPr>
                        <a:t>amortizarea liniară</a:t>
                      </a:r>
                      <a:r>
                        <a:rPr lang="ro-RO" sz="2400" kern="1200" dirty="0">
                          <a:solidFill>
                            <a:schemeClr val="dk1"/>
                          </a:solidFill>
                          <a:effectLst/>
                          <a:latin typeface="+mn-lt"/>
                          <a:ea typeface="+mn-ea"/>
                          <a:cs typeface="+mn-cs"/>
                        </a:rPr>
                        <a:t>;</a:t>
                      </a:r>
                    </a:p>
                    <a:p>
                      <a:pPr>
                        <a:lnSpc>
                          <a:spcPct val="150000"/>
                        </a:lnSpc>
                      </a:pPr>
                      <a:r>
                        <a:rPr lang="ro-RO" sz="2400" kern="1200" dirty="0">
                          <a:solidFill>
                            <a:schemeClr val="dk1"/>
                          </a:solidFill>
                          <a:effectLst/>
                          <a:latin typeface="+mn-lt"/>
                          <a:ea typeface="+mn-ea"/>
                          <a:cs typeface="+mn-cs"/>
                        </a:rPr>
                        <a:t>b) </a:t>
                      </a:r>
                      <a:r>
                        <a:rPr lang="ro-RO" sz="2400" b="1" kern="1200" dirty="0">
                          <a:solidFill>
                            <a:schemeClr val="dk1"/>
                          </a:solidFill>
                          <a:effectLst/>
                          <a:latin typeface="+mn-lt"/>
                          <a:ea typeface="+mn-ea"/>
                          <a:cs typeface="+mn-cs"/>
                        </a:rPr>
                        <a:t>amortizarea degresivă</a:t>
                      </a:r>
                      <a:r>
                        <a:rPr lang="ro-RO" sz="2400" kern="1200" dirty="0">
                          <a:solidFill>
                            <a:schemeClr val="dk1"/>
                          </a:solidFill>
                          <a:effectLst/>
                          <a:latin typeface="+mn-lt"/>
                          <a:ea typeface="+mn-ea"/>
                          <a:cs typeface="+mn-cs"/>
                        </a:rPr>
                        <a:t>;</a:t>
                      </a:r>
                    </a:p>
                    <a:p>
                      <a:pPr>
                        <a:lnSpc>
                          <a:spcPct val="150000"/>
                        </a:lnSpc>
                      </a:pPr>
                      <a:r>
                        <a:rPr lang="ro-RO" sz="2400" kern="1200" dirty="0">
                          <a:solidFill>
                            <a:schemeClr val="dk1"/>
                          </a:solidFill>
                          <a:effectLst/>
                          <a:latin typeface="+mn-lt"/>
                          <a:ea typeface="+mn-ea"/>
                          <a:cs typeface="+mn-cs"/>
                        </a:rPr>
                        <a:t>c) </a:t>
                      </a:r>
                      <a:r>
                        <a:rPr lang="ro-RO" sz="2400" b="1" kern="1200" dirty="0">
                          <a:solidFill>
                            <a:schemeClr val="dk1"/>
                          </a:solidFill>
                          <a:effectLst/>
                          <a:latin typeface="+mn-lt"/>
                          <a:ea typeface="+mn-ea"/>
                          <a:cs typeface="+mn-cs"/>
                        </a:rPr>
                        <a:t>amortizarea accelerată</a:t>
                      </a:r>
                      <a:r>
                        <a:rPr lang="ro-RO" sz="2400" kern="1200" dirty="0">
                          <a:solidFill>
                            <a:schemeClr val="dk1"/>
                          </a:solidFill>
                          <a:effectLst/>
                          <a:latin typeface="+mn-lt"/>
                          <a:ea typeface="+mn-ea"/>
                          <a:cs typeface="+mn-cs"/>
                        </a:rPr>
                        <a:t>;</a:t>
                      </a:r>
                    </a:p>
                    <a:p>
                      <a:pPr>
                        <a:lnSpc>
                          <a:spcPct val="150000"/>
                        </a:lnSpc>
                      </a:pPr>
                      <a:r>
                        <a:rPr lang="ro-RO" sz="2400" kern="1200" dirty="0">
                          <a:solidFill>
                            <a:schemeClr val="dk1"/>
                          </a:solidFill>
                          <a:effectLst/>
                          <a:latin typeface="+mn-lt"/>
                          <a:ea typeface="+mn-ea"/>
                          <a:cs typeface="+mn-cs"/>
                        </a:rPr>
                        <a:t>d) </a:t>
                      </a:r>
                      <a:r>
                        <a:rPr lang="ro-RO" sz="2400" b="1" kern="1200" dirty="0">
                          <a:solidFill>
                            <a:schemeClr val="dk1"/>
                          </a:solidFill>
                          <a:effectLst/>
                          <a:latin typeface="+mn-lt"/>
                          <a:ea typeface="+mn-ea"/>
                          <a:cs typeface="+mn-cs"/>
                        </a:rPr>
                        <a:t>amortizare calculată pe unitate de produs.</a:t>
                      </a:r>
                      <a:r>
                        <a:rPr lang="ro-RO" sz="2400" kern="1200" dirty="0">
                          <a:solidFill>
                            <a:schemeClr val="dk1"/>
                          </a:solidFill>
                          <a:effectLst/>
                          <a:latin typeface="+mn-lt"/>
                          <a:ea typeface="+mn-ea"/>
                          <a:cs typeface="+mn-cs"/>
                        </a:rPr>
                        <a:t> (240(1)).</a:t>
                      </a:r>
                      <a:endParaRPr lang="ro-RO" sz="240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kern="1200" dirty="0">
                          <a:solidFill>
                            <a:schemeClr val="dk1"/>
                          </a:solidFill>
                          <a:effectLst/>
                          <a:latin typeface="+mn-lt"/>
                          <a:ea typeface="+mn-ea"/>
                          <a:cs typeface="+mn-cs"/>
                        </a:rPr>
                        <a:t>Pot fi folosite diverse metode de amortizare pentru alocarea sistematică a valorii amortizabile a unui activ de-a lungul duratei sale de viaţă utilă. Aceste metode includ </a:t>
                      </a:r>
                      <a:r>
                        <a:rPr lang="ro-RO" sz="2400" b="1" kern="1200" dirty="0">
                          <a:solidFill>
                            <a:schemeClr val="dk1"/>
                          </a:solidFill>
                          <a:effectLst/>
                          <a:latin typeface="+mn-lt"/>
                          <a:ea typeface="+mn-ea"/>
                          <a:cs typeface="+mn-cs"/>
                        </a:rPr>
                        <a:t>metoda liniară, metoda amortizării degresive</a:t>
                      </a:r>
                      <a:r>
                        <a:rPr lang="ro-RO" sz="2400" kern="1200" dirty="0">
                          <a:solidFill>
                            <a:schemeClr val="dk1"/>
                          </a:solidFill>
                          <a:effectLst/>
                          <a:latin typeface="+mn-lt"/>
                          <a:ea typeface="+mn-ea"/>
                          <a:cs typeface="+mn-cs"/>
                        </a:rPr>
                        <a:t> şi </a:t>
                      </a:r>
                      <a:r>
                        <a:rPr lang="ro-RO" sz="2400" b="1" kern="1200" dirty="0">
                          <a:solidFill>
                            <a:schemeClr val="dk1"/>
                          </a:solidFill>
                          <a:effectLst/>
                          <a:latin typeface="+mn-lt"/>
                          <a:ea typeface="+mn-ea"/>
                          <a:cs typeface="+mn-cs"/>
                        </a:rPr>
                        <a:t>metoda unităţilor de producţie</a:t>
                      </a:r>
                      <a:r>
                        <a:rPr lang="ro-RO" sz="2400" kern="1200" dirty="0">
                          <a:solidFill>
                            <a:schemeClr val="dk1"/>
                          </a:solidFill>
                          <a:effectLst/>
                          <a:latin typeface="+mn-lt"/>
                          <a:ea typeface="+mn-ea"/>
                          <a:cs typeface="+mn-cs"/>
                        </a:rPr>
                        <a:t>. (IAS</a:t>
                      </a:r>
                      <a:r>
                        <a:rPr lang="ro-RO" sz="2400" kern="1200" baseline="0" dirty="0">
                          <a:solidFill>
                            <a:schemeClr val="dk1"/>
                          </a:solidFill>
                          <a:effectLst/>
                          <a:latin typeface="+mn-lt"/>
                          <a:ea typeface="+mn-ea"/>
                          <a:cs typeface="+mn-cs"/>
                        </a:rPr>
                        <a:t> 16. </a:t>
                      </a:r>
                      <a:r>
                        <a:rPr lang="ro-RO" sz="2400" kern="1200" dirty="0">
                          <a:solidFill>
                            <a:schemeClr val="dk1"/>
                          </a:solidFill>
                          <a:effectLst/>
                          <a:latin typeface="+mn-lt"/>
                          <a:ea typeface="+mn-ea"/>
                          <a:cs typeface="+mn-cs"/>
                        </a:rPr>
                        <a:t>62)</a:t>
                      </a:r>
                      <a:endParaRPr lang="ro-RO" sz="2400" dirty="0">
                        <a:solidFill>
                          <a:schemeClr val="tx1">
                            <a:lumMod val="85000"/>
                            <a:lumOff val="15000"/>
                          </a:schemeClr>
                        </a:solidFill>
                        <a:effectLst/>
                        <a:latin typeface="Calibri body"/>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1303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19331-31C0-C5E9-3FD3-684CA8CAA57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7060F9-91A0-FB2D-5789-8504AB0FAA9F}"/>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D701EB1E-FAB9-806D-2509-6C054733EE58}"/>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D6380CBF-24F5-D21E-D59D-8FAD56659E3F}"/>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D7104F4E-4A5F-FC31-13BA-3C6BD8E4A984}"/>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73CDF2F9-6F5F-15D6-AF3B-AE6A54C808EF}"/>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DF06A30C-9DA6-254E-EDBD-826EC4279D8E}"/>
              </a:ext>
            </a:extLst>
          </p:cNvPr>
          <p:cNvGraphicFramePr/>
          <p:nvPr>
            <p:extLst>
              <p:ext uri="{D42A27DB-BD31-4B8C-83A1-F6EECF244321}">
                <p14:modId xmlns:p14="http://schemas.microsoft.com/office/powerpoint/2010/main" val="3834682038"/>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57DCAB53-3DD8-62B3-4B79-7FF936B703D3}"/>
              </a:ext>
            </a:extLst>
          </p:cNvPr>
          <p:cNvGraphicFramePr>
            <a:graphicFrameLocks noGrp="1"/>
          </p:cNvGraphicFramePr>
          <p:nvPr>
            <p:extLst>
              <p:ext uri="{D42A27DB-BD31-4B8C-83A1-F6EECF244321}">
                <p14:modId xmlns:p14="http://schemas.microsoft.com/office/powerpoint/2010/main" val="3694498270"/>
              </p:ext>
            </p:extLst>
          </p:nvPr>
        </p:nvGraphicFramePr>
        <p:xfrm>
          <a:off x="2339340" y="4154153"/>
          <a:ext cx="15034260" cy="417985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5280660">
                  <a:extLst>
                    <a:ext uri="{9D8B030D-6E8A-4147-A177-3AD203B41FA5}">
                      <a16:colId xmlns:a16="http://schemas.microsoft.com/office/drawing/2014/main" val="20000"/>
                    </a:ext>
                  </a:extLst>
                </a:gridCol>
                <a:gridCol w="9753600">
                  <a:extLst>
                    <a:ext uri="{9D8B030D-6E8A-4147-A177-3AD203B41FA5}">
                      <a16:colId xmlns:a16="http://schemas.microsoft.com/office/drawing/2014/main" val="20001"/>
                    </a:ext>
                  </a:extLst>
                </a:gridCol>
              </a:tblGrid>
              <a:tr h="401663">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a:t>
                      </a:r>
                    </a:p>
                  </a:txBody>
                  <a:tcPr/>
                </a:tc>
                <a:extLst>
                  <a:ext uri="{0D108BD9-81ED-4DB2-BD59-A6C34878D82A}">
                    <a16:rowId xmlns:a16="http://schemas.microsoft.com/office/drawing/2014/main" val="10000"/>
                  </a:ext>
                </a:extLst>
              </a:tr>
              <a:tr h="3722651">
                <a:tc>
                  <a:txBody>
                    <a:bodyPr/>
                    <a:lstStyle/>
                    <a:p>
                      <a:pPr algn="ctr">
                        <a:lnSpc>
                          <a:spcPct val="150000"/>
                        </a:lnSpc>
                      </a:pPr>
                      <a:r>
                        <a:rPr lang="ro-MD" sz="2400" kern="1200" dirty="0">
                          <a:solidFill>
                            <a:schemeClr val="dk1"/>
                          </a:solidFill>
                          <a:effectLst/>
                          <a:latin typeface="Calibri body"/>
                          <a:ea typeface="+mn-ea"/>
                          <a:cs typeface="+mn-cs"/>
                        </a:rPr>
                        <a:t>NU</a:t>
                      </a:r>
                      <a:endParaRPr lang="ro-RO" sz="240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r>
                        <a:rPr lang="ro-RO" sz="2400" kern="1200" dirty="0">
                          <a:solidFill>
                            <a:schemeClr val="dk1"/>
                          </a:solidFill>
                          <a:effectLst/>
                          <a:latin typeface="Calibri body"/>
                          <a:ea typeface="+mn-ea"/>
                          <a:cs typeface="+mn-cs"/>
                        </a:rPr>
                        <a:t>Valoarea reziduală a unui activ poate creşte până la o valoare mai mare sau egală cu valoarea contabilă a activului. Dacă se întâmplă acest lucru, </a:t>
                      </a:r>
                      <a:r>
                        <a:rPr lang="ro-RO" sz="2400" b="1" kern="1200" dirty="0">
                          <a:solidFill>
                            <a:schemeClr val="dk1"/>
                          </a:solidFill>
                          <a:effectLst/>
                          <a:latin typeface="Calibri body"/>
                          <a:ea typeface="+mn-ea"/>
                          <a:cs typeface="+mn-cs"/>
                        </a:rPr>
                        <a:t>cheltuielile cu amortizarea activului sunt egale cu zero</a:t>
                      </a:r>
                      <a:r>
                        <a:rPr lang="ro-RO" sz="2400" kern="1200" dirty="0">
                          <a:solidFill>
                            <a:schemeClr val="dk1"/>
                          </a:solidFill>
                          <a:effectLst/>
                          <a:latin typeface="Calibri body"/>
                          <a:ea typeface="+mn-ea"/>
                          <a:cs typeface="+mn-cs"/>
                        </a:rPr>
                        <a:t>, exceptând cazul în care şi până când valoarea sa reziduală descreşte ulterior până la o valoare inferioară valorii contabile a activului. (IAS 16.54)</a:t>
                      </a:r>
                    </a:p>
                    <a:p>
                      <a:pPr algn="just"/>
                      <a:r>
                        <a:rPr lang="ro-RO" sz="2400" kern="1200" dirty="0">
                          <a:solidFill>
                            <a:schemeClr val="dk1"/>
                          </a:solidFill>
                          <a:effectLst/>
                          <a:latin typeface="Calibri body"/>
                          <a:ea typeface="+mn-ea"/>
                          <a:cs typeface="+mn-cs"/>
                        </a:rPr>
                        <a:t>Conform metodelor de amortizare bazate pe utilizare, </a:t>
                      </a:r>
                      <a:r>
                        <a:rPr lang="ro-RO" sz="2400" b="1" kern="1200" dirty="0">
                          <a:solidFill>
                            <a:schemeClr val="dk1"/>
                          </a:solidFill>
                          <a:effectLst/>
                          <a:latin typeface="Calibri body"/>
                          <a:ea typeface="+mn-ea"/>
                          <a:cs typeface="+mn-cs"/>
                        </a:rPr>
                        <a:t>cheltuielile de amortizare pot fi zero</a:t>
                      </a:r>
                      <a:r>
                        <a:rPr lang="ro-RO" sz="2400" kern="1200" dirty="0">
                          <a:solidFill>
                            <a:schemeClr val="dk1"/>
                          </a:solidFill>
                          <a:effectLst/>
                          <a:latin typeface="Calibri body"/>
                          <a:ea typeface="+mn-ea"/>
                          <a:cs typeface="+mn-cs"/>
                        </a:rPr>
                        <a:t> atunci când nu există producţie. (IAS16.55).</a:t>
                      </a:r>
                      <a:endParaRPr lang="ro-RO" sz="2400" dirty="0">
                        <a:solidFill>
                          <a:schemeClr val="tx1">
                            <a:lumMod val="85000"/>
                            <a:lumOff val="15000"/>
                          </a:schemeClr>
                        </a:solidFill>
                        <a:effectLst/>
                        <a:latin typeface="Calibri body"/>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205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7D554-1DE8-9BD3-4483-B92BAA8427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E73E7F7-4A67-B63A-37FA-0A584E492DEB}"/>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FF713C8D-E87D-4ED6-CDA2-1B1F3D2F793B}"/>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F48193ED-04C8-FC72-AEA4-A1BC6EDBDCF3}"/>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32AD42E6-2816-DC2F-1C42-C0278286D6CE}"/>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56FEED24-5998-D787-E701-41C914495C4E}"/>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8A2C4100-3C77-7A9C-AE1E-CBB3FA036524}"/>
              </a:ext>
            </a:extLst>
          </p:cNvPr>
          <p:cNvGraphicFramePr/>
          <p:nvPr>
            <p:extLst>
              <p:ext uri="{D42A27DB-BD31-4B8C-83A1-F6EECF244321}">
                <p14:modId xmlns:p14="http://schemas.microsoft.com/office/powerpoint/2010/main" val="1818873179"/>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4">
            <a:extLst>
              <a:ext uri="{FF2B5EF4-FFF2-40B4-BE49-F238E27FC236}">
                <a16:creationId xmlns:a16="http://schemas.microsoft.com/office/drawing/2014/main" id="{87EE1714-581A-6A54-FDBD-CDB13FAE2450}"/>
              </a:ext>
            </a:extLst>
          </p:cNvPr>
          <p:cNvGraphicFramePr>
            <a:graphicFrameLocks noGrp="1"/>
          </p:cNvGraphicFramePr>
          <p:nvPr>
            <p:extLst>
              <p:ext uri="{D42A27DB-BD31-4B8C-83A1-F6EECF244321}">
                <p14:modId xmlns:p14="http://schemas.microsoft.com/office/powerpoint/2010/main" val="2136444583"/>
              </p:ext>
            </p:extLst>
          </p:nvPr>
        </p:nvGraphicFramePr>
        <p:xfrm>
          <a:off x="2362200" y="3884827"/>
          <a:ext cx="15240000" cy="4179851"/>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241820">
                  <a:extLst>
                    <a:ext uri="{9D8B030D-6E8A-4147-A177-3AD203B41FA5}">
                      <a16:colId xmlns:a16="http://schemas.microsoft.com/office/drawing/2014/main" val="20000"/>
                    </a:ext>
                  </a:extLst>
                </a:gridCol>
                <a:gridCol w="7998180">
                  <a:extLst>
                    <a:ext uri="{9D8B030D-6E8A-4147-A177-3AD203B41FA5}">
                      <a16:colId xmlns:a16="http://schemas.microsoft.com/office/drawing/2014/main" val="20001"/>
                    </a:ext>
                  </a:extLst>
                </a:gridCol>
              </a:tblGrid>
              <a:tr h="401663">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a:t>
                      </a:r>
                    </a:p>
                  </a:txBody>
                  <a:tcPr/>
                </a:tc>
                <a:extLst>
                  <a:ext uri="{0D108BD9-81ED-4DB2-BD59-A6C34878D82A}">
                    <a16:rowId xmlns:a16="http://schemas.microsoft.com/office/drawing/2014/main" val="10000"/>
                  </a:ext>
                </a:extLst>
              </a:tr>
              <a:tr h="3722651">
                <a:tc>
                  <a:txBody>
                    <a:bodyPr/>
                    <a:lstStyle/>
                    <a:p>
                      <a:pPr algn="just">
                        <a:lnSpc>
                          <a:spcPct val="150000"/>
                        </a:lnSpc>
                      </a:pPr>
                      <a:r>
                        <a:rPr lang="ro-RO" sz="2400" kern="1200" dirty="0">
                          <a:solidFill>
                            <a:schemeClr val="dk1"/>
                          </a:solidFill>
                          <a:effectLst/>
                          <a:latin typeface="+mn-lt"/>
                          <a:ea typeface="+mn-ea"/>
                          <a:cs typeface="+mn-cs"/>
                        </a:rPr>
                        <a:t>În cazul în care </a:t>
                      </a:r>
                      <a:r>
                        <a:rPr lang="ro-RO" sz="2400" b="1" kern="1200" dirty="0">
                          <a:solidFill>
                            <a:schemeClr val="dk1"/>
                          </a:solidFill>
                          <a:effectLst/>
                          <a:latin typeface="+mn-lt"/>
                          <a:ea typeface="+mn-ea"/>
                          <a:cs typeface="+mn-cs"/>
                        </a:rPr>
                        <a:t>imobilizările corporale sunt trecute în conservare</a:t>
                      </a:r>
                      <a:r>
                        <a:rPr lang="ro-RO" sz="2400" kern="1200" dirty="0">
                          <a:solidFill>
                            <a:schemeClr val="dk1"/>
                          </a:solidFill>
                          <a:effectLst/>
                          <a:latin typeface="+mn-lt"/>
                          <a:ea typeface="+mn-ea"/>
                          <a:cs typeface="+mn-cs"/>
                        </a:rPr>
                        <a:t>, în funcţie de politica contabilă adoptată, entitatea înregistrează în contabilitate </a:t>
                      </a:r>
                      <a:r>
                        <a:rPr lang="ro-RO" sz="2400" b="1" kern="1200" dirty="0">
                          <a:solidFill>
                            <a:schemeClr val="dk1"/>
                          </a:solidFill>
                          <a:effectLst/>
                          <a:latin typeface="+mn-lt"/>
                          <a:ea typeface="+mn-ea"/>
                          <a:cs typeface="+mn-cs"/>
                        </a:rPr>
                        <a:t>o cheltuială cu amortizarea</a:t>
                      </a:r>
                      <a:r>
                        <a:rPr lang="ro-RO" sz="2400" kern="1200" dirty="0">
                          <a:solidFill>
                            <a:schemeClr val="dk1"/>
                          </a:solidFill>
                          <a:effectLst/>
                          <a:latin typeface="+mn-lt"/>
                          <a:ea typeface="+mn-ea"/>
                          <a:cs typeface="+mn-cs"/>
                        </a:rPr>
                        <a:t> sau o </a:t>
                      </a:r>
                      <a:r>
                        <a:rPr lang="ro-RO" sz="2400" b="1" kern="1200" dirty="0">
                          <a:solidFill>
                            <a:schemeClr val="dk1"/>
                          </a:solidFill>
                          <a:effectLst/>
                          <a:latin typeface="+mn-lt"/>
                          <a:ea typeface="+mn-ea"/>
                          <a:cs typeface="+mn-cs"/>
                        </a:rPr>
                        <a:t>CHELTUIALĂ CORESPUNZĂTOARE AJUSTĂRII PENTRU DEPRECIEREA CONSTATATĂ</a:t>
                      </a:r>
                      <a:r>
                        <a:rPr lang="ro-RO" sz="2400" kern="1200" dirty="0">
                          <a:solidFill>
                            <a:schemeClr val="dk1"/>
                          </a:solidFill>
                          <a:effectLst/>
                          <a:latin typeface="+mn-lt"/>
                          <a:ea typeface="+mn-ea"/>
                          <a:cs typeface="+mn-cs"/>
                        </a:rPr>
                        <a:t>. (238(4)).</a:t>
                      </a:r>
                      <a:endParaRPr lang="ro-RO" sz="2400" dirty="0">
                        <a:latin typeface="Calibri body"/>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pPr>
                      <a:r>
                        <a:rPr lang="ro-RO" sz="2400" kern="1200" dirty="0">
                          <a:solidFill>
                            <a:schemeClr val="dk1"/>
                          </a:solidFill>
                          <a:effectLst/>
                          <a:latin typeface="+mn-lt"/>
                          <a:ea typeface="+mn-ea"/>
                          <a:cs typeface="+mn-cs"/>
                        </a:rPr>
                        <a:t>Amortizarea </a:t>
                      </a:r>
                      <a:r>
                        <a:rPr lang="ro-RO" sz="2400" b="1" kern="1200" dirty="0">
                          <a:solidFill>
                            <a:schemeClr val="dk1"/>
                          </a:solidFill>
                          <a:effectLst/>
                          <a:latin typeface="+mn-lt"/>
                          <a:ea typeface="+mn-ea"/>
                          <a:cs typeface="+mn-cs"/>
                        </a:rPr>
                        <a:t>nu încetează</a:t>
                      </a:r>
                      <a:r>
                        <a:rPr lang="ro-RO" sz="2400" kern="1200" dirty="0">
                          <a:solidFill>
                            <a:schemeClr val="dk1"/>
                          </a:solidFill>
                          <a:effectLst/>
                          <a:latin typeface="+mn-lt"/>
                          <a:ea typeface="+mn-ea"/>
                          <a:cs typeface="+mn-cs"/>
                        </a:rPr>
                        <a:t> atunci când </a:t>
                      </a:r>
                      <a:r>
                        <a:rPr lang="ro-RO" sz="2400" b="1" kern="1200" dirty="0">
                          <a:solidFill>
                            <a:schemeClr val="dk1"/>
                          </a:solidFill>
                          <a:effectLst/>
                          <a:latin typeface="+mn-lt"/>
                          <a:ea typeface="+mn-ea"/>
                          <a:cs typeface="+mn-cs"/>
                        </a:rPr>
                        <a:t>activul nu este utilizat</a:t>
                      </a:r>
                      <a:r>
                        <a:rPr lang="ro-RO" sz="2400" kern="1200" dirty="0">
                          <a:solidFill>
                            <a:schemeClr val="dk1"/>
                          </a:solidFill>
                          <a:effectLst/>
                          <a:latin typeface="+mn-lt"/>
                          <a:ea typeface="+mn-ea"/>
                          <a:cs typeface="+mn-cs"/>
                        </a:rPr>
                        <a:t> sau când este scos din funcţiune, cu excepţia cazului în care acesta este complet amortizat. (IAS 16.55)</a:t>
                      </a:r>
                    </a:p>
                    <a:p>
                      <a:pPr algn="just">
                        <a:lnSpc>
                          <a:spcPct val="150000"/>
                        </a:lnSpc>
                      </a:pPr>
                      <a:r>
                        <a:rPr lang="ro-RO" sz="2400" kern="1200" dirty="0">
                          <a:solidFill>
                            <a:schemeClr val="dk1"/>
                          </a:solidFill>
                          <a:effectLst/>
                          <a:latin typeface="+mn-lt"/>
                          <a:ea typeface="+mn-ea"/>
                          <a:cs typeface="+mn-cs"/>
                        </a:rPr>
                        <a:t> </a:t>
                      </a:r>
                    </a:p>
                    <a:p>
                      <a:pPr algn="just">
                        <a:lnSpc>
                          <a:spcPct val="150000"/>
                        </a:lnSpc>
                      </a:pPr>
                      <a:r>
                        <a:rPr lang="ro-RO" sz="2400" b="1" kern="1200" dirty="0">
                          <a:solidFill>
                            <a:schemeClr val="dk1"/>
                          </a:solidFill>
                          <a:effectLst/>
                          <a:latin typeface="+mn-lt"/>
                          <a:ea typeface="+mn-ea"/>
                          <a:cs typeface="+mn-cs"/>
                        </a:rPr>
                        <a:t>NU E PERMISĂ DEPRECIEREA</a:t>
                      </a:r>
                      <a:endParaRPr lang="ro-RO" sz="2400" dirty="0">
                        <a:solidFill>
                          <a:schemeClr val="tx1">
                            <a:lumMod val="85000"/>
                            <a:lumOff val="15000"/>
                          </a:schemeClr>
                        </a:solidFill>
                        <a:effectLst/>
                        <a:latin typeface="Calibri body"/>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3511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514C7-77B4-2934-062A-511F2F88B50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E836294-C50D-D720-448C-4112896BCA9D}"/>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8E31244A-1724-F926-0C4C-F34D7E997D07}"/>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0D5C0E30-ABF4-1EA4-A140-9A51335C9DCC}"/>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F0B163C2-ACF8-87C0-5A59-5773199140ED}"/>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9824AD95-E1E3-B4F8-D269-FCEDD22FD3FD}"/>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42CB3EF0-4E1F-A07C-9073-D49B2EB442F1}"/>
              </a:ext>
            </a:extLst>
          </p:cNvPr>
          <p:cNvGraphicFramePr/>
          <p:nvPr>
            <p:extLst>
              <p:ext uri="{D42A27DB-BD31-4B8C-83A1-F6EECF244321}">
                <p14:modId xmlns:p14="http://schemas.microsoft.com/office/powerpoint/2010/main" val="3866470361"/>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D14F8581-06C4-1988-DAB3-A0FDCCF40F3C}"/>
              </a:ext>
            </a:extLst>
          </p:cNvPr>
          <p:cNvGraphicFramePr>
            <a:graphicFrameLocks noGrp="1"/>
          </p:cNvGraphicFramePr>
          <p:nvPr>
            <p:extLst>
              <p:ext uri="{D42A27DB-BD31-4B8C-83A1-F6EECF244321}">
                <p14:modId xmlns:p14="http://schemas.microsoft.com/office/powerpoint/2010/main" val="2589188480"/>
              </p:ext>
            </p:extLst>
          </p:nvPr>
        </p:nvGraphicFramePr>
        <p:xfrm>
          <a:off x="2209800" y="3865114"/>
          <a:ext cx="15392400" cy="454383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509283">
                  <a:extLst>
                    <a:ext uri="{9D8B030D-6E8A-4147-A177-3AD203B41FA5}">
                      <a16:colId xmlns:a16="http://schemas.microsoft.com/office/drawing/2014/main" val="20000"/>
                    </a:ext>
                  </a:extLst>
                </a:gridCol>
                <a:gridCol w="7883117">
                  <a:extLst>
                    <a:ext uri="{9D8B030D-6E8A-4147-A177-3AD203B41FA5}">
                      <a16:colId xmlns:a16="http://schemas.microsoft.com/office/drawing/2014/main" val="20001"/>
                    </a:ext>
                  </a:extLst>
                </a:gridCol>
              </a:tblGrid>
              <a:tr h="821186">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a:t>
                      </a:r>
                    </a:p>
                  </a:txBody>
                  <a:tcPr/>
                </a:tc>
                <a:extLst>
                  <a:ext uri="{0D108BD9-81ED-4DB2-BD59-A6C34878D82A}">
                    <a16:rowId xmlns:a16="http://schemas.microsoft.com/office/drawing/2014/main" val="10000"/>
                  </a:ext>
                </a:extLst>
              </a:tr>
              <a:tr h="3722651">
                <a:tc>
                  <a:txBody>
                    <a:bodyPr/>
                    <a:lstStyle/>
                    <a:p>
                      <a:pPr algn="just">
                        <a:lnSpc>
                          <a:spcPct val="107000"/>
                        </a:lnSpc>
                        <a:spcAft>
                          <a:spcPts val="0"/>
                        </a:spcAft>
                      </a:pPr>
                      <a:r>
                        <a:rPr lang="ro-RO" sz="2400" dirty="0">
                          <a:solidFill>
                            <a:schemeClr val="tx1"/>
                          </a:solidFill>
                          <a:effectLst/>
                          <a:latin typeface="Calibri body"/>
                          <a:ea typeface="Calibri"/>
                          <a:cs typeface="Times New Roman"/>
                        </a:rPr>
                        <a:t>Terenurile </a:t>
                      </a:r>
                      <a:r>
                        <a:rPr lang="ro-RO" sz="2400" b="1" dirty="0">
                          <a:solidFill>
                            <a:schemeClr val="tx1"/>
                          </a:solidFill>
                          <a:effectLst/>
                          <a:latin typeface="Calibri body"/>
                          <a:ea typeface="Calibri"/>
                          <a:cs typeface="Times New Roman"/>
                        </a:rPr>
                        <a:t>nu se amortizează</a:t>
                      </a:r>
                      <a:r>
                        <a:rPr lang="ro-RO" sz="2400" dirty="0">
                          <a:solidFill>
                            <a:schemeClr val="tx1"/>
                          </a:solidFill>
                          <a:effectLst/>
                          <a:latin typeface="Calibri body"/>
                          <a:ea typeface="Calibri"/>
                          <a:cs typeface="Times New Roman"/>
                        </a:rPr>
                        <a:t> (241(1))</a:t>
                      </a:r>
                    </a:p>
                    <a:p>
                      <a:pPr algn="just">
                        <a:lnSpc>
                          <a:spcPct val="107000"/>
                        </a:lnSpc>
                        <a:spcAft>
                          <a:spcPts val="0"/>
                        </a:spcAft>
                      </a:pPr>
                      <a:r>
                        <a:rPr lang="ro-RO" sz="2400" dirty="0">
                          <a:solidFill>
                            <a:schemeClr val="tx1"/>
                          </a:solidFill>
                          <a:effectLst/>
                          <a:latin typeface="Calibri body"/>
                          <a:ea typeface="Calibri"/>
                          <a:cs typeface="Times New Roman"/>
                        </a:rPr>
                        <a:t> </a:t>
                      </a:r>
                    </a:p>
                    <a:p>
                      <a:pPr algn="just">
                        <a:lnSpc>
                          <a:spcPct val="107000"/>
                        </a:lnSpc>
                        <a:spcAft>
                          <a:spcPts val="0"/>
                        </a:spcAft>
                      </a:pPr>
                      <a:r>
                        <a:rPr lang="ro-RO" sz="2400" b="1" dirty="0" err="1">
                          <a:solidFill>
                            <a:schemeClr val="tx1"/>
                          </a:solidFill>
                          <a:effectLst/>
                          <a:latin typeface="Calibri body"/>
                          <a:ea typeface="Calibri"/>
                          <a:cs typeface="Times New Roman"/>
                        </a:rPr>
                        <a:t>Investiţiile</a:t>
                      </a:r>
                      <a:r>
                        <a:rPr lang="ro-RO" sz="2400" b="1" dirty="0">
                          <a:solidFill>
                            <a:schemeClr val="tx1"/>
                          </a:solidFill>
                          <a:effectLst/>
                          <a:latin typeface="Calibri body"/>
                          <a:ea typeface="Calibri"/>
                          <a:cs typeface="Times New Roman"/>
                        </a:rPr>
                        <a:t> efectuate</a:t>
                      </a:r>
                      <a:r>
                        <a:rPr lang="ro-RO" sz="2400" dirty="0">
                          <a:solidFill>
                            <a:schemeClr val="tx1"/>
                          </a:solidFill>
                          <a:effectLst/>
                          <a:latin typeface="Calibri body"/>
                          <a:ea typeface="Calibri"/>
                          <a:cs typeface="Times New Roman"/>
                        </a:rPr>
                        <a:t> pentru amenajarea lacurilor, </a:t>
                      </a:r>
                      <a:r>
                        <a:rPr lang="ro-RO" sz="2400" dirty="0" err="1">
                          <a:solidFill>
                            <a:schemeClr val="tx1"/>
                          </a:solidFill>
                          <a:effectLst/>
                          <a:latin typeface="Calibri body"/>
                          <a:ea typeface="Calibri"/>
                          <a:cs typeface="Times New Roman"/>
                        </a:rPr>
                        <a:t>bălţilor</a:t>
                      </a:r>
                      <a:r>
                        <a:rPr lang="ro-RO" sz="2400" dirty="0">
                          <a:solidFill>
                            <a:schemeClr val="tx1"/>
                          </a:solidFill>
                          <a:effectLst/>
                          <a:latin typeface="Calibri body"/>
                          <a:ea typeface="Calibri"/>
                          <a:cs typeface="Times New Roman"/>
                        </a:rPr>
                        <a:t>, iazurilor, terenurilor şi pentru alte lucrări similare </a:t>
                      </a:r>
                      <a:r>
                        <a:rPr lang="ro-RO" sz="2400" b="1" dirty="0">
                          <a:solidFill>
                            <a:schemeClr val="tx1"/>
                          </a:solidFill>
                          <a:effectLst/>
                          <a:latin typeface="Calibri body"/>
                          <a:ea typeface="Calibri"/>
                          <a:cs typeface="Times New Roman"/>
                        </a:rPr>
                        <a:t>se recuperează pe calea amortizării</a:t>
                      </a:r>
                      <a:r>
                        <a:rPr lang="ro-RO" sz="2400" dirty="0">
                          <a:solidFill>
                            <a:schemeClr val="tx1"/>
                          </a:solidFill>
                          <a:effectLst/>
                          <a:latin typeface="Calibri body"/>
                          <a:ea typeface="Calibri"/>
                          <a:cs typeface="Times New Roman"/>
                        </a:rPr>
                        <a:t>, prin includerea în cheltuielile de exploatare potrivit politicilor contabile aprobate, pe baza duratelor de </a:t>
                      </a:r>
                      <a:r>
                        <a:rPr lang="ro-RO" sz="2400" dirty="0" err="1">
                          <a:solidFill>
                            <a:schemeClr val="tx1"/>
                          </a:solidFill>
                          <a:effectLst/>
                          <a:latin typeface="Calibri body"/>
                          <a:ea typeface="Calibri"/>
                          <a:cs typeface="Times New Roman"/>
                        </a:rPr>
                        <a:t>viaţă</a:t>
                      </a:r>
                      <a:r>
                        <a:rPr lang="ro-RO" sz="2400" dirty="0">
                          <a:solidFill>
                            <a:schemeClr val="tx1"/>
                          </a:solidFill>
                          <a:effectLst/>
                          <a:latin typeface="Calibri body"/>
                          <a:ea typeface="Calibri"/>
                          <a:cs typeface="Times New Roman"/>
                        </a:rPr>
                        <a:t> utilă ale acestora (</a:t>
                      </a:r>
                      <a:r>
                        <a:rPr lang="ro-RO" sz="2400" dirty="0" err="1">
                          <a:solidFill>
                            <a:schemeClr val="tx1"/>
                          </a:solidFill>
                          <a:effectLst/>
                          <a:latin typeface="Calibri body"/>
                          <a:ea typeface="Calibri"/>
                          <a:cs typeface="Times New Roman"/>
                        </a:rPr>
                        <a:t>art</a:t>
                      </a:r>
                      <a:r>
                        <a:rPr lang="ro-RO" sz="2400" dirty="0">
                          <a:solidFill>
                            <a:schemeClr val="tx1"/>
                          </a:solidFill>
                          <a:effectLst/>
                          <a:latin typeface="Calibri body"/>
                          <a:ea typeface="Calibri"/>
                          <a:cs typeface="Times New Roman"/>
                        </a:rPr>
                        <a:t> 241(2). – </a:t>
                      </a:r>
                      <a:r>
                        <a:rPr lang="ro-RO" sz="2400" b="1" dirty="0">
                          <a:solidFill>
                            <a:schemeClr val="tx1"/>
                          </a:solidFill>
                          <a:effectLst/>
                          <a:latin typeface="Calibri body"/>
                          <a:ea typeface="Calibri"/>
                          <a:cs typeface="Times New Roman"/>
                        </a:rPr>
                        <a:t>practic amenajările de terenuri se amortizează.</a:t>
                      </a:r>
                      <a:endParaRPr lang="ro-RO" sz="2400" dirty="0">
                        <a:solidFill>
                          <a:schemeClr val="tx1"/>
                        </a:solidFill>
                        <a:effectLst/>
                        <a:latin typeface="Calibri body"/>
                        <a:ea typeface="Calibri"/>
                        <a:cs typeface="Times New Roman"/>
                      </a:endParaRPr>
                    </a:p>
                    <a:p>
                      <a:pPr algn="just">
                        <a:lnSpc>
                          <a:spcPct val="107000"/>
                        </a:lnSpc>
                        <a:spcAft>
                          <a:spcPts val="0"/>
                        </a:spcAft>
                      </a:pPr>
                      <a:r>
                        <a:rPr lang="ro-RO" sz="2400" dirty="0">
                          <a:solidFill>
                            <a:schemeClr val="tx1"/>
                          </a:solidFill>
                          <a:effectLst/>
                          <a:latin typeface="Calibri body"/>
                          <a:ea typeface="Calibri"/>
                          <a:cs typeface="Times New Roman"/>
                        </a:rPr>
                        <a:t> </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7000"/>
                        </a:lnSpc>
                        <a:spcAft>
                          <a:spcPts val="0"/>
                        </a:spcAft>
                      </a:pPr>
                      <a:r>
                        <a:rPr lang="ro-RO" sz="2400" dirty="0">
                          <a:solidFill>
                            <a:schemeClr val="tx1"/>
                          </a:solidFill>
                          <a:effectLst/>
                          <a:latin typeface="Calibri body"/>
                          <a:ea typeface="Calibri"/>
                          <a:cs typeface="Times New Roman"/>
                        </a:rPr>
                        <a:t>În cazul în care </a:t>
                      </a:r>
                      <a:r>
                        <a:rPr lang="ro-RO" sz="2400" b="1" dirty="0">
                          <a:solidFill>
                            <a:schemeClr val="tx1"/>
                          </a:solidFill>
                          <a:effectLst/>
                          <a:latin typeface="Calibri body"/>
                          <a:ea typeface="Calibri"/>
                          <a:cs typeface="Times New Roman"/>
                        </a:rPr>
                        <a:t>costul terenului include costurile de dezasamblare, înlăturare şi restaurare</a:t>
                      </a:r>
                      <a:r>
                        <a:rPr lang="ro-RO" sz="240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partea respectivă a activului teren este amortizată</a:t>
                      </a:r>
                      <a:r>
                        <a:rPr lang="ro-RO" sz="2400" dirty="0">
                          <a:solidFill>
                            <a:schemeClr val="tx1"/>
                          </a:solidFill>
                          <a:effectLst/>
                          <a:latin typeface="Calibri body"/>
                          <a:ea typeface="Calibri"/>
                          <a:cs typeface="Times New Roman"/>
                        </a:rPr>
                        <a:t> pe perioada beneficiilor obţinute din suportarea acelor costuri. </a:t>
                      </a:r>
                    </a:p>
                    <a:p>
                      <a:pPr algn="just">
                        <a:lnSpc>
                          <a:spcPct val="107000"/>
                        </a:lnSpc>
                        <a:spcAft>
                          <a:spcPts val="0"/>
                        </a:spcAft>
                      </a:pPr>
                      <a:r>
                        <a:rPr lang="ro-RO" sz="2400" dirty="0">
                          <a:solidFill>
                            <a:schemeClr val="tx1"/>
                          </a:solidFill>
                          <a:effectLst/>
                          <a:latin typeface="Calibri body"/>
                          <a:ea typeface="Calibri"/>
                          <a:cs typeface="Times New Roman"/>
                        </a:rPr>
                        <a:t>În unele cazuri, </a:t>
                      </a:r>
                      <a:r>
                        <a:rPr lang="ro-RO" sz="2400" b="1" dirty="0">
                          <a:solidFill>
                            <a:schemeClr val="tx1"/>
                          </a:solidFill>
                          <a:effectLst/>
                          <a:latin typeface="Calibri body"/>
                          <a:ea typeface="Calibri"/>
                          <a:cs typeface="Times New Roman"/>
                        </a:rPr>
                        <a:t>terenul însuşi </a:t>
                      </a:r>
                      <a:r>
                        <a:rPr lang="ro-RO" sz="2400" dirty="0">
                          <a:solidFill>
                            <a:schemeClr val="tx1"/>
                          </a:solidFill>
                          <a:effectLst/>
                          <a:latin typeface="Calibri body"/>
                          <a:ea typeface="Calibri"/>
                          <a:cs typeface="Times New Roman"/>
                        </a:rPr>
                        <a:t>poate avea o</a:t>
                      </a:r>
                      <a:r>
                        <a:rPr lang="ro-RO" sz="2400" b="1" dirty="0">
                          <a:solidFill>
                            <a:schemeClr val="tx1"/>
                          </a:solidFill>
                          <a:effectLst/>
                          <a:latin typeface="Calibri body"/>
                          <a:ea typeface="Calibri"/>
                          <a:cs typeface="Times New Roman"/>
                        </a:rPr>
                        <a:t> durată de viaţă utilă limitată</a:t>
                      </a:r>
                      <a:r>
                        <a:rPr lang="ro-RO" sz="2400" dirty="0">
                          <a:solidFill>
                            <a:schemeClr val="tx1"/>
                          </a:solidFill>
                          <a:effectLst/>
                          <a:latin typeface="Calibri body"/>
                          <a:ea typeface="Calibri"/>
                          <a:cs typeface="Times New Roman"/>
                        </a:rPr>
                        <a:t>, situaţie în care </a:t>
                      </a:r>
                      <a:r>
                        <a:rPr lang="ro-RO" sz="2400" b="1" dirty="0">
                          <a:solidFill>
                            <a:schemeClr val="tx1"/>
                          </a:solidFill>
                          <a:effectLst/>
                          <a:latin typeface="Calibri body"/>
                          <a:ea typeface="Calibri"/>
                          <a:cs typeface="Times New Roman"/>
                        </a:rPr>
                        <a:t>este amortizat</a:t>
                      </a:r>
                      <a:r>
                        <a:rPr lang="ro-RO" sz="2400" dirty="0">
                          <a:solidFill>
                            <a:schemeClr val="tx1"/>
                          </a:solidFill>
                          <a:effectLst/>
                          <a:latin typeface="Calibri body"/>
                          <a:ea typeface="Calibri"/>
                          <a:cs typeface="Times New Roman"/>
                        </a:rPr>
                        <a:t> într-un mod care reflectă beneficiile care vor deriva din el. (IAS</a:t>
                      </a:r>
                      <a:r>
                        <a:rPr lang="ro-RO" sz="2400" baseline="0" dirty="0">
                          <a:solidFill>
                            <a:schemeClr val="tx1"/>
                          </a:solidFill>
                          <a:effectLst/>
                          <a:latin typeface="Calibri body"/>
                          <a:ea typeface="Calibri"/>
                          <a:cs typeface="Times New Roman"/>
                        </a:rPr>
                        <a:t> 16.</a:t>
                      </a:r>
                      <a:r>
                        <a:rPr lang="ro-RO" sz="2400" dirty="0">
                          <a:solidFill>
                            <a:schemeClr val="tx1"/>
                          </a:solidFill>
                          <a:effectLst/>
                          <a:latin typeface="Calibri body"/>
                          <a:ea typeface="Calibri"/>
                          <a:cs typeface="Times New Roman"/>
                        </a:rPr>
                        <a:t>59)</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61286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51DAD-08CE-C0DC-2821-91EA1D46FD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2F1DBB7-6D0C-A02D-1D32-EED47914FD84}"/>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CA07748E-82F7-87F3-5440-82D21E1F7854}"/>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167DD122-DD06-107B-D70F-E2994F42B1DF}"/>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203C8439-9611-8064-19C7-A19172D34009}"/>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59A78A06-2D91-1260-81D9-BA31CE150D43}"/>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9F120CDF-1F98-A2AE-1C29-60FE0FC3D125}"/>
              </a:ext>
            </a:extLst>
          </p:cNvPr>
          <p:cNvGraphicFramePr/>
          <p:nvPr>
            <p:extLst>
              <p:ext uri="{D42A27DB-BD31-4B8C-83A1-F6EECF244321}">
                <p14:modId xmlns:p14="http://schemas.microsoft.com/office/powerpoint/2010/main" val="2231772241"/>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210FBE48-2A1A-0D13-DDFA-DDBCE009AD29}"/>
              </a:ext>
            </a:extLst>
          </p:cNvPr>
          <p:cNvGraphicFramePr>
            <a:graphicFrameLocks noGrp="1"/>
          </p:cNvGraphicFramePr>
          <p:nvPr>
            <p:extLst>
              <p:ext uri="{D42A27DB-BD31-4B8C-83A1-F6EECF244321}">
                <p14:modId xmlns:p14="http://schemas.microsoft.com/office/powerpoint/2010/main" val="4270338822"/>
              </p:ext>
            </p:extLst>
          </p:nvPr>
        </p:nvGraphicFramePr>
        <p:xfrm>
          <a:off x="2362200" y="3839107"/>
          <a:ext cx="15240000" cy="438932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434934">
                  <a:extLst>
                    <a:ext uri="{9D8B030D-6E8A-4147-A177-3AD203B41FA5}">
                      <a16:colId xmlns:a16="http://schemas.microsoft.com/office/drawing/2014/main" val="20000"/>
                    </a:ext>
                  </a:extLst>
                </a:gridCol>
                <a:gridCol w="7805066">
                  <a:extLst>
                    <a:ext uri="{9D8B030D-6E8A-4147-A177-3AD203B41FA5}">
                      <a16:colId xmlns:a16="http://schemas.microsoft.com/office/drawing/2014/main" val="20001"/>
                    </a:ext>
                  </a:extLst>
                </a:gridCol>
              </a:tblGrid>
              <a:tr h="386377">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16 + IAS 8</a:t>
                      </a:r>
                    </a:p>
                  </a:txBody>
                  <a:tcPr/>
                </a:tc>
                <a:extLst>
                  <a:ext uri="{0D108BD9-81ED-4DB2-BD59-A6C34878D82A}">
                    <a16:rowId xmlns:a16="http://schemas.microsoft.com/office/drawing/2014/main" val="10000"/>
                  </a:ext>
                </a:extLst>
              </a:tr>
              <a:tr h="3932125">
                <a:tc>
                  <a:txBody>
                    <a:bodyPr/>
                    <a:lstStyle/>
                    <a:p>
                      <a:pPr algn="just">
                        <a:lnSpc>
                          <a:spcPct val="107000"/>
                        </a:lnSpc>
                        <a:spcAft>
                          <a:spcPts val="0"/>
                        </a:spcAft>
                      </a:pPr>
                      <a:r>
                        <a:rPr lang="ro-RO" sz="2400" b="1" dirty="0">
                          <a:solidFill>
                            <a:schemeClr val="tx1"/>
                          </a:solidFill>
                          <a:effectLst/>
                          <a:latin typeface="Calibri body"/>
                          <a:ea typeface="Calibri"/>
                          <a:cs typeface="Times New Roman"/>
                        </a:rPr>
                        <a:t>ESTIMĂRI.</a:t>
                      </a:r>
                      <a:r>
                        <a:rPr lang="ro-RO" sz="2400" dirty="0">
                          <a:solidFill>
                            <a:schemeClr val="tx1"/>
                          </a:solidFill>
                          <a:effectLst/>
                          <a:latin typeface="Calibri body"/>
                          <a:ea typeface="Calibri"/>
                          <a:cs typeface="Times New Roman"/>
                        </a:rPr>
                        <a:t> Ca rezultat al incertitudinilor inerente în desfăşurarea activităţilor, unele elemente ale situaţiilor financiare anuale nu pot fi evaluate cu precizie, ci </a:t>
                      </a:r>
                      <a:r>
                        <a:rPr lang="ro-RO" sz="2400" b="1" dirty="0">
                          <a:solidFill>
                            <a:schemeClr val="tx1"/>
                          </a:solidFill>
                          <a:effectLst/>
                          <a:latin typeface="Calibri body"/>
                          <a:ea typeface="Calibri"/>
                          <a:cs typeface="Times New Roman"/>
                        </a:rPr>
                        <a:t>doar estimate.</a:t>
                      </a:r>
                      <a:r>
                        <a:rPr lang="ro-RO" sz="2400" dirty="0">
                          <a:solidFill>
                            <a:schemeClr val="tx1"/>
                          </a:solidFill>
                          <a:effectLst/>
                          <a:latin typeface="Calibri body"/>
                          <a:ea typeface="Calibri"/>
                          <a:cs typeface="Times New Roman"/>
                        </a:rPr>
                        <a:t> Se pot solicita, de exemplu, estimări ale: .. </a:t>
                      </a:r>
                      <a:r>
                        <a:rPr lang="ro-RO" sz="2400" b="1" dirty="0">
                          <a:solidFill>
                            <a:schemeClr val="tx1"/>
                          </a:solidFill>
                          <a:effectLst/>
                          <a:latin typeface="Calibri body"/>
                          <a:ea typeface="Calibri"/>
                          <a:cs typeface="Times New Roman"/>
                        </a:rPr>
                        <a:t>duratei de viaţă utile</a:t>
                      </a:r>
                      <a:r>
                        <a:rPr lang="ro-RO" sz="2400" dirty="0">
                          <a:solidFill>
                            <a:schemeClr val="tx1"/>
                          </a:solidFill>
                          <a:effectLst/>
                          <a:latin typeface="Calibri body"/>
                          <a:ea typeface="Calibri"/>
                          <a:cs typeface="Times New Roman"/>
                        </a:rPr>
                        <a:t>, precum şi a modului preconizat de consumare a beneficiilor economice viitoare încorporate în activele amortizabile (</a:t>
                      </a:r>
                      <a:r>
                        <a:rPr lang="ro-RO" sz="2400" b="1" dirty="0">
                          <a:solidFill>
                            <a:schemeClr val="tx1"/>
                          </a:solidFill>
                          <a:effectLst/>
                          <a:latin typeface="Calibri body"/>
                          <a:ea typeface="Calibri"/>
                          <a:cs typeface="Times New Roman"/>
                        </a:rPr>
                        <a:t>metoda de amortizare</a:t>
                      </a:r>
                      <a:r>
                        <a:rPr lang="ro-RO" sz="2400" dirty="0">
                          <a:solidFill>
                            <a:schemeClr val="tx1"/>
                          </a:solidFill>
                          <a:effectLst/>
                          <a:latin typeface="Calibri body"/>
                          <a:ea typeface="Calibri"/>
                          <a:cs typeface="Times New Roman"/>
                        </a:rPr>
                        <a:t>) etc. (70(1)).</a:t>
                      </a:r>
                    </a:p>
                    <a:p>
                      <a:pPr algn="just">
                        <a:lnSpc>
                          <a:spcPct val="107000"/>
                        </a:lnSpc>
                        <a:spcAft>
                          <a:spcPts val="0"/>
                        </a:spcAft>
                      </a:pPr>
                      <a:r>
                        <a:rPr lang="ro-RO" sz="2400" b="1" dirty="0">
                          <a:solidFill>
                            <a:schemeClr val="tx1"/>
                          </a:solidFill>
                          <a:effectLst/>
                          <a:latin typeface="Calibri body"/>
                          <a:ea typeface="Calibri"/>
                          <a:cs typeface="Times New Roman"/>
                        </a:rPr>
                        <a:t>NU REVIZUIM LA FIECARE SFÂRȘIT DE EXECRICȚI FINANCIAR!</a:t>
                      </a:r>
                      <a:endParaRPr lang="ro-RO" sz="2400" dirty="0">
                        <a:solidFill>
                          <a:schemeClr val="tx1"/>
                        </a:solidFill>
                        <a:effectLst/>
                        <a:latin typeface="Calibri body"/>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7000"/>
                        </a:lnSpc>
                        <a:spcAft>
                          <a:spcPts val="0"/>
                        </a:spcAft>
                      </a:pPr>
                      <a:r>
                        <a:rPr lang="ro-RO" sz="2400" b="1" dirty="0">
                          <a:solidFill>
                            <a:schemeClr val="tx1"/>
                          </a:solidFill>
                          <a:effectLst/>
                          <a:latin typeface="Calibri body"/>
                          <a:ea typeface="Calibri"/>
                          <a:cs typeface="Times New Roman"/>
                        </a:rPr>
                        <a:t>Metoda de amortizare aplicată unui activ trebuie revizuită CEL PUŢIN LA FIECARE SFÂRŞIT DE EXERCIŢIU FINANCIAR</a:t>
                      </a:r>
                      <a:r>
                        <a:rPr lang="ro-RO" sz="2400" dirty="0">
                          <a:solidFill>
                            <a:schemeClr val="tx1"/>
                          </a:solidFill>
                          <a:effectLst/>
                          <a:latin typeface="Calibri body"/>
                          <a:ea typeface="Calibri"/>
                          <a:cs typeface="Times New Roman"/>
                        </a:rPr>
                        <a:t> şi, dacă se constată o modificare semnificativă a ritmului preconizat de consumare a beneficiilor economice viitoare încorporate în activ, atunci </a:t>
                      </a:r>
                      <a:r>
                        <a:rPr lang="ro-RO" sz="2400" b="1" dirty="0">
                          <a:solidFill>
                            <a:schemeClr val="tx1"/>
                          </a:solidFill>
                          <a:effectLst/>
                          <a:latin typeface="Calibri body"/>
                          <a:ea typeface="Calibri"/>
                          <a:cs typeface="Times New Roman"/>
                        </a:rPr>
                        <a:t>metoda trebuie schimbată</a:t>
                      </a:r>
                      <a:r>
                        <a:rPr lang="ro-RO" sz="2400" dirty="0">
                          <a:solidFill>
                            <a:schemeClr val="tx1"/>
                          </a:solidFill>
                          <a:effectLst/>
                          <a:latin typeface="Calibri body"/>
                          <a:ea typeface="Calibri"/>
                          <a:cs typeface="Times New Roman"/>
                        </a:rPr>
                        <a:t> pentru a reflecta ritmul modificat. O astfel de modificare trebuie contabilizată drept modificare de estimare contabilă, în conformitate cu IAS 8.61.</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28693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4712F-12EE-691F-4D19-9DD79386A7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019058-850B-31BC-C9AF-7F6A90B66370}"/>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DB62A0FE-EED5-3DE2-45E3-433C4E1469A0}"/>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B4B702FE-3FF9-72D5-4BA1-793C9CE22AC8}"/>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BE1E9129-0DB2-57D9-8A32-140D78FF6590}"/>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B5AFBC56-A995-BCAD-9DEC-5BA27534D7F1}"/>
              </a:ext>
            </a:extLst>
          </p:cNvPr>
          <p:cNvSpPr txBox="1"/>
          <p:nvPr/>
        </p:nvSpPr>
        <p:spPr>
          <a:xfrm>
            <a:off x="2362200" y="796506"/>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lang="ro-RO" sz="3600" b="1" cap="all" dirty="0">
                <a:solidFill>
                  <a:srgbClr val="44546A">
                    <a:lumMod val="75000"/>
                  </a:srgbClr>
                </a:solidFill>
                <a:latin typeface="Calibri Light"/>
                <a:ea typeface="+mj-ea"/>
                <a:cs typeface="+mj-cs"/>
              </a:rPr>
              <a:t>16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corporale</a:t>
            </a:r>
            <a:endParaRPr lang="ro-RO" sz="3600" dirty="0"/>
          </a:p>
        </p:txBody>
      </p:sp>
      <p:graphicFrame>
        <p:nvGraphicFramePr>
          <p:cNvPr id="10" name="CasetăText 7">
            <a:extLst>
              <a:ext uri="{FF2B5EF4-FFF2-40B4-BE49-F238E27FC236}">
                <a16:creationId xmlns:a16="http://schemas.microsoft.com/office/drawing/2014/main" id="{36B2AE35-746A-5A4F-6167-AC8F33148AFC}"/>
              </a:ext>
            </a:extLst>
          </p:cNvPr>
          <p:cNvGraphicFramePr/>
          <p:nvPr>
            <p:extLst>
              <p:ext uri="{D42A27DB-BD31-4B8C-83A1-F6EECF244321}">
                <p14:modId xmlns:p14="http://schemas.microsoft.com/office/powerpoint/2010/main" val="3160034311"/>
              </p:ext>
            </p:extLst>
          </p:nvPr>
        </p:nvGraphicFramePr>
        <p:xfrm>
          <a:off x="2209800" y="200853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E47305AE-E678-B7FE-3A88-70F0AD25376A}"/>
              </a:ext>
            </a:extLst>
          </p:cNvPr>
          <p:cNvGraphicFramePr>
            <a:graphicFrameLocks noGrp="1"/>
          </p:cNvGraphicFramePr>
          <p:nvPr>
            <p:extLst>
              <p:ext uri="{D42A27DB-BD31-4B8C-83A1-F6EECF244321}">
                <p14:modId xmlns:p14="http://schemas.microsoft.com/office/powerpoint/2010/main" val="84857397"/>
              </p:ext>
            </p:extLst>
          </p:nvPr>
        </p:nvGraphicFramePr>
        <p:xfrm>
          <a:off x="2209800" y="3887974"/>
          <a:ext cx="15240000" cy="494601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2954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89733">
                <a:tc>
                  <a:txBody>
                    <a:bodyPr/>
                    <a:lstStyle/>
                    <a:p>
                      <a:pPr algn="ctr"/>
                      <a:r>
                        <a:rPr lang="ro-RO" sz="2000" dirty="0">
                          <a:solidFill>
                            <a:schemeClr val="tx1"/>
                          </a:solidFill>
                        </a:rPr>
                        <a:t>OMFP</a:t>
                      </a:r>
                      <a:r>
                        <a:rPr lang="ro-RO" sz="2000" baseline="0" dirty="0">
                          <a:solidFill>
                            <a:schemeClr val="tx1"/>
                          </a:solidFill>
                        </a:rPr>
                        <a:t> 1802/2014</a:t>
                      </a:r>
                      <a:endParaRPr lang="ro-RO" sz="2000" dirty="0">
                        <a:solidFill>
                          <a:schemeClr val="tx1"/>
                        </a:solidFill>
                      </a:endParaRPr>
                    </a:p>
                  </a:txBody>
                  <a:tcPr/>
                </a:tc>
                <a:tc>
                  <a:txBody>
                    <a:bodyPr/>
                    <a:lstStyle/>
                    <a:p>
                      <a:pPr algn="ctr"/>
                      <a:r>
                        <a:rPr lang="ro-RO" sz="1600" dirty="0">
                          <a:solidFill>
                            <a:schemeClr val="tx1"/>
                          </a:solidFill>
                        </a:rPr>
                        <a:t> IAS 16</a:t>
                      </a:r>
                    </a:p>
                  </a:txBody>
                  <a:tcPr/>
                </a:tc>
                <a:extLst>
                  <a:ext uri="{0D108BD9-81ED-4DB2-BD59-A6C34878D82A}">
                    <a16:rowId xmlns:a16="http://schemas.microsoft.com/office/drawing/2014/main" val="10000"/>
                  </a:ext>
                </a:extLst>
              </a:tr>
              <a:tr h="3541158">
                <a:tc>
                  <a:txBody>
                    <a:bodyPr/>
                    <a:lstStyle/>
                    <a:p>
                      <a:pPr algn="ctr">
                        <a:lnSpc>
                          <a:spcPct val="107000"/>
                        </a:lnSpc>
                        <a:spcAft>
                          <a:spcPts val="0"/>
                        </a:spcAft>
                      </a:pPr>
                      <a:r>
                        <a:rPr lang="ro-RO" sz="2000" b="1" dirty="0">
                          <a:solidFill>
                            <a:schemeClr val="tx1"/>
                          </a:solidFill>
                          <a:effectLst/>
                          <a:latin typeface="Times New Roman"/>
                          <a:ea typeface="Calibri"/>
                          <a:cs typeface="Times New Roman"/>
                        </a:rPr>
                        <a:t>DA:</a:t>
                      </a:r>
                      <a:endParaRPr lang="ro-RO" sz="2000" dirty="0">
                        <a:solidFill>
                          <a:schemeClr val="tx1"/>
                        </a:solidFill>
                        <a:effectLst/>
                        <a:latin typeface="Calibri"/>
                        <a:ea typeface="Calibri"/>
                        <a:cs typeface="Times New Roman"/>
                      </a:endParaRPr>
                    </a:p>
                    <a:p>
                      <a:pPr algn="just">
                        <a:lnSpc>
                          <a:spcPct val="107000"/>
                        </a:lnSpc>
                        <a:spcAft>
                          <a:spcPts val="0"/>
                        </a:spcAft>
                      </a:pPr>
                      <a:r>
                        <a:rPr lang="ro-RO" sz="2000" dirty="0">
                          <a:solidFill>
                            <a:schemeClr val="tx1"/>
                          </a:solidFill>
                          <a:effectLst/>
                          <a:latin typeface="Times New Roman"/>
                          <a:ea typeface="Calibri"/>
                          <a:cs typeface="Times New Roman"/>
                        </a:rPr>
                        <a:t>    </a:t>
                      </a:r>
                      <a:r>
                        <a:rPr lang="ro-RO" sz="2000" b="1" dirty="0">
                          <a:solidFill>
                            <a:schemeClr val="tx1"/>
                          </a:solidFill>
                          <a:effectLst/>
                          <a:latin typeface="Times New Roman"/>
                          <a:ea typeface="Calibri"/>
                          <a:cs typeface="Times New Roman"/>
                        </a:rPr>
                        <a:t>62^1. - (1)</a:t>
                      </a:r>
                      <a:r>
                        <a:rPr lang="ro-RO" sz="2000" dirty="0">
                          <a:solidFill>
                            <a:schemeClr val="tx1"/>
                          </a:solidFill>
                          <a:effectLst/>
                          <a:latin typeface="Times New Roman"/>
                          <a:ea typeface="Calibri"/>
                          <a:cs typeface="Times New Roman"/>
                        </a:rPr>
                        <a:t> Entităţile care decid ca în cazul imobilizărilor corporale să treacă de la metoda reevaluării la metoda costului, procedează la ajustarea sumelor evidenţiate în contul 105 "Rezerve din reevaluare" în funcţie de modalitatea în care, pe perioada în care a fost efectuată reevaluarea, au transferat sumele în rezultatul reportat (contul 1175 "Rezultatul reportat reprezentând surplusul realizat din rezerve din reevaluare"), după cum urmează:</a:t>
                      </a:r>
                      <a:endParaRPr lang="ro-RO" sz="2000" dirty="0">
                        <a:solidFill>
                          <a:schemeClr val="tx1"/>
                        </a:solidFill>
                        <a:effectLst/>
                        <a:latin typeface="Calibri"/>
                        <a:ea typeface="Calibri"/>
                        <a:cs typeface="Times New Roman"/>
                      </a:endParaRPr>
                    </a:p>
                    <a:p>
                      <a:pPr marL="342900" indent="-342900" algn="just">
                        <a:lnSpc>
                          <a:spcPct val="107000"/>
                        </a:lnSpc>
                        <a:spcAft>
                          <a:spcPts val="0"/>
                        </a:spcAft>
                        <a:buAutoNum type="alphaLcParenR"/>
                      </a:pPr>
                      <a:r>
                        <a:rPr lang="ro-RO" sz="2000" dirty="0">
                          <a:solidFill>
                            <a:schemeClr val="tx1"/>
                          </a:solidFill>
                          <a:effectLst/>
                          <a:latin typeface="Times New Roman"/>
                          <a:ea typeface="Calibri"/>
                          <a:cs typeface="Times New Roman"/>
                        </a:rPr>
                        <a:t>entităţile care au avut ca politică contabilă transferul rezervei din reevaluare în contul de rezultat reportat, pe măsura amortizării activului, închid rezerva din reevaluare (soldul contului 105 "Rezerve din reevaluare") pe seama imobilizării căreia îi corespunde rezerva respectivă (articol contabil 105 "Rezerve din reevaluare" = 21 x Imobilizări corporale);</a:t>
                      </a:r>
                      <a:endParaRPr lang="ro-RO" sz="2000" dirty="0">
                        <a:solidFill>
                          <a:schemeClr val="tx1"/>
                        </a:solidFill>
                        <a:effectLst/>
                        <a:latin typeface="Calibri"/>
                        <a:ea typeface="Calibri"/>
                        <a:cs typeface="Times New Roman"/>
                      </a:endParaRPr>
                    </a:p>
                    <a:p>
                      <a:pPr marL="342900" indent="-342900" algn="just">
                        <a:lnSpc>
                          <a:spcPct val="107000"/>
                        </a:lnSpc>
                        <a:spcAft>
                          <a:spcPts val="0"/>
                        </a:spcAft>
                        <a:buAutoNum type="alphaLcParenR"/>
                      </a:pPr>
                      <a:r>
                        <a:rPr lang="ro-RO" sz="2000" dirty="0">
                          <a:solidFill>
                            <a:schemeClr val="tx1"/>
                          </a:solidFill>
                          <a:effectLst/>
                          <a:latin typeface="Times New Roman"/>
                          <a:ea typeface="Calibri"/>
                          <a:cs typeface="Times New Roman"/>
                        </a:rPr>
                        <a:t>entităţile care au avut ca politică contabilă transferul rezervei din reevaluare în contul de rezultat reportat, la scoaterea din evidenţă a imobilizării pentru care s-a constituit rezerva respectivă, procedează astfel:</a:t>
                      </a:r>
                      <a:endParaRPr lang="ro-RO" sz="2000" dirty="0">
                        <a:solidFill>
                          <a:schemeClr val="tx1"/>
                        </a:solidFill>
                        <a:effectLst/>
                        <a:latin typeface="Calibri"/>
                        <a:ea typeface="Calibri"/>
                        <a:cs typeface="Times New Roman"/>
                      </a:endParaRPr>
                    </a:p>
                    <a:p>
                      <a:pPr marL="628650" lvl="1" indent="-285750" algn="just">
                        <a:lnSpc>
                          <a:spcPct val="107000"/>
                        </a:lnSpc>
                        <a:spcAft>
                          <a:spcPts val="0"/>
                        </a:spcAft>
                        <a:buFont typeface="Arial" pitchFamily="34" charset="0"/>
                        <a:buChar char="•"/>
                      </a:pPr>
                      <a:r>
                        <a:rPr lang="ro-RO" sz="2000" dirty="0">
                          <a:solidFill>
                            <a:schemeClr val="tx1"/>
                          </a:solidFill>
                          <a:effectLst/>
                          <a:latin typeface="Times New Roman"/>
                          <a:ea typeface="Calibri"/>
                          <a:cs typeface="Times New Roman"/>
                        </a:rPr>
                        <a:t>transferă din contul 105 "Rezerve din reevaluare" în contul 1175 "Rezultatul reportat reprezentând surplusul realizat din rezerve din reevaluare" rezerva corespunzătoare sumelor amortizate din valoarea imobilizării;</a:t>
                      </a:r>
                      <a:endParaRPr lang="ro-RO" sz="2000" dirty="0">
                        <a:solidFill>
                          <a:schemeClr val="tx1"/>
                        </a:solidFill>
                        <a:effectLst/>
                        <a:latin typeface="Calibri"/>
                        <a:ea typeface="Calibri"/>
                        <a:cs typeface="Times New Roman"/>
                      </a:endParaRPr>
                    </a:p>
                    <a:p>
                      <a:pPr marL="628650" lvl="1" indent="-285750" algn="just">
                        <a:lnSpc>
                          <a:spcPct val="107000"/>
                        </a:lnSpc>
                        <a:spcAft>
                          <a:spcPts val="0"/>
                        </a:spcAft>
                        <a:buFont typeface="Arial" pitchFamily="34" charset="0"/>
                        <a:buChar char="•"/>
                      </a:pPr>
                      <a:r>
                        <a:rPr lang="ro-RO" sz="2000" dirty="0">
                          <a:solidFill>
                            <a:schemeClr val="tx1"/>
                          </a:solidFill>
                          <a:effectLst/>
                          <a:latin typeface="Times New Roman"/>
                          <a:ea typeface="Calibri"/>
                          <a:cs typeface="Times New Roman"/>
                        </a:rPr>
                        <a:t>reduce valoarea imobilizării cu rezerva din reevaluare aferentă valorii care nu a fost amortizată (articol contabil 105 "Rezerve din reevaluare" = 21 x Imobilizări corporale).</a:t>
                      </a:r>
                      <a:endParaRPr lang="ro-RO" sz="2000" dirty="0">
                        <a:solidFill>
                          <a:schemeClr val="tx1"/>
                        </a:solidFill>
                        <a:effectLst/>
                        <a:latin typeface="Calibri"/>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ctr">
                        <a:lnSpc>
                          <a:spcPct val="107000"/>
                        </a:lnSpc>
                        <a:spcAft>
                          <a:spcPts val="0"/>
                        </a:spcAft>
                      </a:pPr>
                      <a:r>
                        <a:rPr lang="ro-RO" sz="1400" b="1" dirty="0">
                          <a:solidFill>
                            <a:schemeClr val="tx1"/>
                          </a:solidFill>
                          <a:effectLst/>
                          <a:latin typeface="Times New Roman"/>
                          <a:ea typeface="Calibri"/>
                          <a:cs typeface="Times New Roman"/>
                        </a:rPr>
                        <a:t>NU</a:t>
                      </a:r>
                      <a:endParaRPr lang="ro-RO" sz="1400" dirty="0">
                        <a:solidFill>
                          <a:schemeClr val="tx1"/>
                        </a:solidFill>
                        <a:effectLst/>
                        <a:latin typeface="Calibri"/>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53552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98D8A-26B2-3FCF-195E-1C7C6DD8FBFF}"/>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4AD15499-BFC0-31CD-D304-4B0D872C0DB3}"/>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453EC5CD-4202-0E87-A717-00BED058D488}"/>
              </a:ext>
            </a:extLst>
          </p:cNvPr>
          <p:cNvSpPr txBox="1"/>
          <p:nvPr/>
        </p:nvSpPr>
        <p:spPr>
          <a:xfrm>
            <a:off x="1028700" y="2362200"/>
            <a:ext cx="15278100" cy="1072281"/>
          </a:xfrm>
          <a:prstGeom prst="rect">
            <a:avLst/>
          </a:prstGeom>
        </p:spPr>
        <p:txBody>
          <a:bodyPr wrap="square" lIns="0" tIns="0" rIns="0" bIns="0" rtlCol="0" anchor="t">
            <a:spAutoFit/>
          </a:bodyPr>
          <a:lstStyle/>
          <a:p>
            <a:pPr algn="ctr">
              <a:lnSpc>
                <a:spcPts val="9637"/>
              </a:lnSpc>
            </a:pPr>
            <a:r>
              <a:rPr lang="ro-RO" sz="4400" b="1" dirty="0">
                <a:solidFill>
                  <a:srgbClr val="0070C0"/>
                </a:solidFill>
              </a:rPr>
              <a:t>APLICAȚII</a:t>
            </a:r>
            <a:endParaRPr lang="en-US" sz="4400"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F361A9EB-83C5-EFD9-122F-5C59C2FC5D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867400" y="4305300"/>
            <a:ext cx="6172200" cy="4376738"/>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C342B955-AB36-5376-F16D-9FB792397563}"/>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544D5B3A-2CCA-5FF8-A90F-9203E9B5FA1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64CE439A-BA32-C05B-287F-7EAC0EF77A32}"/>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2680811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233D-FBA4-672E-8996-CB0DBFF8FB9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2D4975D-CBBE-E982-810A-3264770F2C1E}"/>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2B27A457-13E9-2C4A-E196-A1436380A795}"/>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DE304304-B04B-D93E-3A36-07AC53427A6F}"/>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0E3CD5C8-56D4-BBF6-C339-5F5DAF6EF9B5}"/>
              </a:ext>
            </a:extLst>
          </p:cNvPr>
          <p:cNvSpPr txBox="1"/>
          <p:nvPr/>
        </p:nvSpPr>
        <p:spPr>
          <a:xfrm>
            <a:off x="1028700" y="2362200"/>
            <a:ext cx="10198751" cy="2276329"/>
          </a:xfrm>
          <a:prstGeom prst="rect">
            <a:avLst/>
          </a:prstGeom>
        </p:spPr>
        <p:txBody>
          <a:bodyPr lIns="0" tIns="0" rIns="0" bIns="0" rtlCol="0" anchor="t">
            <a:spAutoFit/>
          </a:bodyPr>
          <a:lstStyle/>
          <a:p>
            <a:pPr>
              <a:lnSpc>
                <a:spcPts val="9637"/>
              </a:lnSpc>
            </a:pPr>
            <a:r>
              <a:rPr lang="en-US" sz="3600" b="1" dirty="0">
                <a:solidFill>
                  <a:srgbClr val="0070C0"/>
                </a:solidFill>
              </a:rPr>
              <a:t>IAS </a:t>
            </a:r>
            <a:r>
              <a:rPr lang="ro-MD" sz="3600" b="1" dirty="0">
                <a:solidFill>
                  <a:srgbClr val="0070C0"/>
                </a:solidFill>
              </a:rPr>
              <a:t>36</a:t>
            </a:r>
            <a:r>
              <a:rPr lang="en-US" sz="3600" b="1" dirty="0">
                <a:solidFill>
                  <a:srgbClr val="0070C0"/>
                </a:solidFill>
              </a:rPr>
              <a:t> </a:t>
            </a:r>
            <a:endParaRPr lang="ro-RO" sz="3600" b="1" dirty="0">
              <a:solidFill>
                <a:srgbClr val="0070C0"/>
              </a:solidFill>
            </a:endParaRPr>
          </a:p>
          <a:p>
            <a:pPr>
              <a:lnSpc>
                <a:spcPts val="9637"/>
              </a:lnSpc>
            </a:pPr>
            <a:r>
              <a:rPr lang="ro-RO" sz="3600" b="1" dirty="0">
                <a:solidFill>
                  <a:srgbClr val="0070C0"/>
                </a:solidFill>
              </a:rPr>
              <a:t>DEPRECIEREA ACTIVELOR</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362086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u 1">
            <a:extLst>
              <a:ext uri="{FF2B5EF4-FFF2-40B4-BE49-F238E27FC236}">
                <a16:creationId xmlns:a16="http://schemas.microsoft.com/office/drawing/2014/main" id="{B0E6BF2C-F385-7182-9F58-85B56C5A3892}"/>
              </a:ext>
            </a:extLst>
          </p:cNvPr>
          <p:cNvSpPr>
            <a:spLocks noGrp="1"/>
          </p:cNvSpPr>
          <p:nvPr>
            <p:ph type="title"/>
          </p:nvPr>
        </p:nvSpPr>
        <p:spPr>
          <a:xfrm>
            <a:off x="922017" y="419101"/>
            <a:ext cx="16984983" cy="1904999"/>
          </a:xfrm>
        </p:spPr>
        <p:txBody>
          <a:bodyPr anchor="t">
            <a:normAutofit fontScale="90000"/>
          </a:bodyPr>
          <a:lstStyle/>
          <a:p>
            <a:pPr>
              <a:lnSpc>
                <a:spcPct val="170000"/>
              </a:lnSpc>
              <a:spcBef>
                <a:spcPts val="0"/>
              </a:spcBef>
            </a:pPr>
            <a:r>
              <a:rPr lang="ro-RO" b="1" dirty="0"/>
              <a:t>AGENDA CURSULUI</a:t>
            </a:r>
            <a:br>
              <a:rPr lang="ro-RO" b="1" dirty="0"/>
            </a:br>
            <a:br>
              <a:rPr lang="ro-MD" sz="2700" b="1" dirty="0"/>
            </a:br>
            <a:endParaRPr lang="ro-RO" sz="2700" b="1" dirty="0"/>
          </a:p>
        </p:txBody>
      </p:sp>
      <p:sp>
        <p:nvSpPr>
          <p:cNvPr id="3" name="Substituent conținut 2">
            <a:extLst>
              <a:ext uri="{FF2B5EF4-FFF2-40B4-BE49-F238E27FC236}">
                <a16:creationId xmlns:a16="http://schemas.microsoft.com/office/drawing/2014/main" id="{DD84E805-3BFF-1E39-1AE1-8AEC6988DF85}"/>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2438400" y="2095500"/>
            <a:ext cx="14173200" cy="6934200"/>
          </a:xfrm>
        </p:spPr>
        <p:txBody>
          <a:bodyPr>
            <a:normAutofit/>
          </a:bodyPr>
          <a:lstStyle/>
          <a:p>
            <a:pPr marL="0" indent="0" algn="ctr">
              <a:spcBef>
                <a:spcPts val="2500"/>
              </a:spcBef>
              <a:buNone/>
            </a:pPr>
            <a:r>
              <a:rPr lang="en-US" sz="2400" b="1" dirty="0"/>
              <a:t>Aspecte comparative </a:t>
            </a:r>
            <a:r>
              <a:rPr lang="en-US" sz="2400" b="1" dirty="0" err="1"/>
              <a:t>privind</a:t>
            </a:r>
            <a:r>
              <a:rPr lang="en-US" sz="2400" b="1" dirty="0"/>
              <a:t> </a:t>
            </a:r>
            <a:r>
              <a:rPr lang="en-US" sz="2400" b="1" dirty="0" err="1"/>
              <a:t>aplicarea</a:t>
            </a:r>
            <a:r>
              <a:rPr lang="en-US" sz="2400" b="1" dirty="0"/>
              <a:t> IFRS versus </a:t>
            </a:r>
            <a:r>
              <a:rPr lang="en-US" sz="2400" b="1" dirty="0" err="1"/>
              <a:t>referențialul</a:t>
            </a:r>
            <a:r>
              <a:rPr lang="en-US" sz="2400" b="1" dirty="0"/>
              <a:t> </a:t>
            </a:r>
            <a:r>
              <a:rPr lang="en-US" sz="2400" b="1" dirty="0" err="1"/>
              <a:t>contabil</a:t>
            </a:r>
            <a:r>
              <a:rPr lang="en-US" sz="2400" b="1" dirty="0"/>
              <a:t> </a:t>
            </a:r>
            <a:r>
              <a:rPr lang="en-US" sz="2400" b="1" dirty="0" err="1"/>
              <a:t>național</a:t>
            </a:r>
            <a:endParaRPr lang="ro-RO" sz="2400" b="1" dirty="0"/>
          </a:p>
          <a:p>
            <a:pPr marL="0" indent="0" algn="ctr">
              <a:spcBef>
                <a:spcPts val="2500"/>
              </a:spcBef>
              <a:buFont typeface="Arial" panose="020B0604020202020204" pitchFamily="34" charset="0"/>
              <a:buNone/>
            </a:pPr>
            <a:endParaRPr lang="ro-RO" sz="2400" b="1" dirty="0"/>
          </a:p>
          <a:p>
            <a:pPr marL="0" indent="0" algn="ctr">
              <a:spcBef>
                <a:spcPts val="2500"/>
              </a:spcBef>
              <a:buFont typeface="Arial" panose="020B0604020202020204" pitchFamily="34" charset="0"/>
              <a:buNone/>
            </a:pPr>
            <a:r>
              <a:rPr lang="ro-RO" sz="3600" b="1" dirty="0"/>
              <a:t>IAS 38</a:t>
            </a:r>
          </a:p>
          <a:p>
            <a:pPr marL="0" lvl="1" indent="0" algn="ctr">
              <a:buFont typeface="Arial" panose="020B0604020202020204" pitchFamily="34" charset="0"/>
              <a:buNone/>
            </a:pPr>
            <a:r>
              <a:rPr lang="ro-RO" sz="3600" dirty="0"/>
              <a:t>IMOBILIZĂRI NECORPORALE</a:t>
            </a:r>
          </a:p>
          <a:p>
            <a:pPr marL="0" indent="0" algn="ctr">
              <a:spcBef>
                <a:spcPts val="2500"/>
              </a:spcBef>
              <a:buFont typeface="Arial" panose="020B0604020202020204" pitchFamily="34" charset="0"/>
              <a:buNone/>
            </a:pPr>
            <a:r>
              <a:rPr lang="ro-RO" sz="3600" b="1" dirty="0"/>
              <a:t>IAS 16</a:t>
            </a:r>
          </a:p>
          <a:p>
            <a:pPr marL="0" lvl="1" indent="0" algn="ctr">
              <a:buFont typeface="Arial" panose="020B0604020202020204" pitchFamily="34" charset="0"/>
              <a:buNone/>
            </a:pPr>
            <a:r>
              <a:rPr lang="ro-RO" sz="3600" dirty="0"/>
              <a:t>IMOBILIZĂRI CORPORALE</a:t>
            </a:r>
          </a:p>
          <a:p>
            <a:pPr marL="0" indent="0" algn="ctr">
              <a:spcBef>
                <a:spcPts val="2500"/>
              </a:spcBef>
              <a:buFont typeface="Arial" panose="020B0604020202020204" pitchFamily="34" charset="0"/>
              <a:buNone/>
            </a:pPr>
            <a:r>
              <a:rPr lang="ro-RO" sz="3600" b="1" dirty="0"/>
              <a:t>IAS 36</a:t>
            </a:r>
          </a:p>
          <a:p>
            <a:pPr marL="0" lvl="1" indent="0" algn="ctr">
              <a:buFont typeface="Arial" panose="020B0604020202020204" pitchFamily="34" charset="0"/>
              <a:buNone/>
            </a:pPr>
            <a:r>
              <a:rPr lang="ro-RO" sz="3600" dirty="0"/>
              <a:t>DEPRECIEREA ACTIVELOR</a:t>
            </a:r>
          </a:p>
        </p:txBody>
      </p:sp>
      <p:sp>
        <p:nvSpPr>
          <p:cNvPr id="4" name="Freeform 2">
            <a:extLst>
              <a:ext uri="{FF2B5EF4-FFF2-40B4-BE49-F238E27FC236}">
                <a16:creationId xmlns:a16="http://schemas.microsoft.com/office/drawing/2014/main" id="{B35F9868-49DF-3705-BBEE-9338EB6B6EB6}"/>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AutoShape 5">
            <a:extLst>
              <a:ext uri="{FF2B5EF4-FFF2-40B4-BE49-F238E27FC236}">
                <a16:creationId xmlns:a16="http://schemas.microsoft.com/office/drawing/2014/main" id="{DABB2E2F-6E45-8EA6-E247-D0BBAA9731CA}"/>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AutoShape 3">
            <a:extLst>
              <a:ext uri="{FF2B5EF4-FFF2-40B4-BE49-F238E27FC236}">
                <a16:creationId xmlns:a16="http://schemas.microsoft.com/office/drawing/2014/main" id="{7C72873F-AEC7-CF55-6720-DAB2680DEB9A}"/>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7" name="TextBox 4">
            <a:extLst>
              <a:ext uri="{FF2B5EF4-FFF2-40B4-BE49-F238E27FC236}">
                <a16:creationId xmlns:a16="http://schemas.microsoft.com/office/drawing/2014/main" id="{B67932A3-F233-FE50-9C29-D1ACB8A9F2C6}"/>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dirty="0">
                <a:solidFill>
                  <a:srgbClr val="1B3260"/>
                </a:solidFill>
                <a:latin typeface="Montserrat"/>
                <a:ea typeface="Montserrat"/>
                <a:cs typeface="Montserrat"/>
                <a:sym typeface="Montserrat"/>
              </a:rPr>
              <a:t>Copyright © 2025 CECCAR </a:t>
            </a:r>
          </a:p>
        </p:txBody>
      </p:sp>
    </p:spTree>
    <p:extLst>
      <p:ext uri="{BB962C8B-B14F-4D97-AF65-F5344CB8AC3E}">
        <p14:creationId xmlns:p14="http://schemas.microsoft.com/office/powerpoint/2010/main" val="1948526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E38C-D0D2-BD24-C126-26C9B57001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B706E8B-245D-DA71-8B83-A10878A5BC14}"/>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F953D8B4-5AF0-FEE8-BE02-6B53A33EECDA}"/>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24EFAB08-FBF7-F529-6404-8F4BAB7322A3}"/>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E06C1EFE-7EE0-7E48-5527-3C0751D94DDD}"/>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184FF092-AA47-3EAF-B97D-DD1EA30EFB3E}"/>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3</a:t>
            </a:r>
            <a:r>
              <a:rPr lang="ro-RO" sz="3600" b="1" cap="all" dirty="0">
                <a:solidFill>
                  <a:srgbClr val="44546A">
                    <a:lumMod val="75000"/>
                  </a:srgbClr>
                </a:solidFill>
                <a:latin typeface="Calibri Light"/>
                <a:ea typeface="+mj-ea"/>
                <a:cs typeface="+mj-cs"/>
              </a:rPr>
              <a:t>6</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DEPRECIEREA ACTIVELOR</a:t>
            </a:r>
            <a:endParaRPr lang="ro-RO" sz="3600" dirty="0"/>
          </a:p>
        </p:txBody>
      </p:sp>
      <p:sp>
        <p:nvSpPr>
          <p:cNvPr id="7" name="Content Placeholder 2">
            <a:extLst>
              <a:ext uri="{FF2B5EF4-FFF2-40B4-BE49-F238E27FC236}">
                <a16:creationId xmlns:a16="http://schemas.microsoft.com/office/drawing/2014/main" id="{9E33719B-A06E-64AC-4CA0-6E51966C8E31}"/>
              </a:ext>
            </a:extLst>
          </p:cNvPr>
          <p:cNvSpPr txBox="1">
            <a:spLocks/>
          </p:cNvSpPr>
          <p:nvPr/>
        </p:nvSpPr>
        <p:spPr>
          <a:xfrm>
            <a:off x="2362200" y="2879419"/>
            <a:ext cx="15468600" cy="5388281"/>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600"/>
              </a:spcBef>
              <a:buFont typeface="Arial" pitchFamily="34" charset="0"/>
              <a:buNone/>
              <a:defRPr/>
            </a:pPr>
            <a:r>
              <a:rPr lang="ro-RO" sz="3500" b="1" dirty="0">
                <a:solidFill>
                  <a:srgbClr val="FFC000"/>
                </a:solidFill>
              </a:rPr>
              <a:t>OBIECTIVE:</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Identificarea diferențelor existente față de referențialul contabil național: OMFP 1802/2014</a:t>
            </a:r>
          </a:p>
          <a:p>
            <a:pPr algn="just">
              <a:lnSpc>
                <a:spcPct val="150000"/>
              </a:lnSpc>
              <a:spcBef>
                <a:spcPts val="600"/>
              </a:spcBef>
              <a:buClr>
                <a:srgbClr val="0070C0"/>
              </a:buClr>
              <a:buFont typeface="Wingdings" pitchFamily="2" charset="2"/>
              <a:buChar char="§"/>
              <a:defRPr/>
            </a:pPr>
            <a:r>
              <a:rPr lang="ro-RO" sz="2600" b="1" i="1" dirty="0">
                <a:solidFill>
                  <a:srgbClr val="0070C0"/>
                </a:solidFill>
              </a:rPr>
              <a:t>Particularități privind aplicarea IAS 36 Deprecierea activelor:</a:t>
            </a:r>
          </a:p>
          <a:p>
            <a:pPr lvl="1" algn="just">
              <a:lnSpc>
                <a:spcPct val="150000"/>
              </a:lnSpc>
              <a:spcBef>
                <a:spcPts val="600"/>
              </a:spcBef>
              <a:buClr>
                <a:srgbClr val="0070C0"/>
              </a:buClr>
              <a:buFont typeface="Wingdings" pitchFamily="2" charset="2"/>
              <a:buChar char="ü"/>
              <a:defRPr/>
            </a:pPr>
            <a:r>
              <a:rPr lang="ro-RO" sz="2600" b="1" i="1" dirty="0">
                <a:solidFill>
                  <a:srgbClr val="0070C0"/>
                </a:solidFill>
              </a:rPr>
              <a:t>Când este depreciat un activ?</a:t>
            </a:r>
          </a:p>
          <a:p>
            <a:pPr lvl="1" algn="just">
              <a:lnSpc>
                <a:spcPct val="150000"/>
              </a:lnSpc>
              <a:spcBef>
                <a:spcPts val="600"/>
              </a:spcBef>
              <a:buClr>
                <a:srgbClr val="0070C0"/>
              </a:buClr>
              <a:buFont typeface="Wingdings" pitchFamily="2" charset="2"/>
              <a:buChar char="ü"/>
              <a:defRPr/>
            </a:pPr>
            <a:r>
              <a:rPr lang="ro-RO" sz="2600" b="1" i="1" dirty="0">
                <a:solidFill>
                  <a:srgbClr val="0070C0"/>
                </a:solidFill>
              </a:rPr>
              <a:t>Testul de depreciere a activelor</a:t>
            </a:r>
          </a:p>
          <a:p>
            <a:pPr lvl="1" algn="just">
              <a:lnSpc>
                <a:spcPct val="150000"/>
              </a:lnSpc>
              <a:spcBef>
                <a:spcPts val="600"/>
              </a:spcBef>
              <a:buClr>
                <a:srgbClr val="0070C0"/>
              </a:buClr>
              <a:buFont typeface="Wingdings" pitchFamily="2" charset="2"/>
              <a:buChar char="ü"/>
              <a:defRPr/>
            </a:pPr>
            <a:r>
              <a:rPr lang="ro-RO" sz="2600" b="1" i="1" dirty="0">
                <a:solidFill>
                  <a:srgbClr val="0070C0"/>
                </a:solidFill>
              </a:rPr>
              <a:t>Indicii privind deprecierea activelor</a:t>
            </a:r>
          </a:p>
          <a:p>
            <a:pPr lvl="1" algn="just">
              <a:lnSpc>
                <a:spcPct val="150000"/>
              </a:lnSpc>
              <a:spcBef>
                <a:spcPts val="600"/>
              </a:spcBef>
              <a:buClr>
                <a:srgbClr val="0070C0"/>
              </a:buClr>
              <a:buFont typeface="Wingdings" pitchFamily="2" charset="2"/>
              <a:buChar char="ü"/>
              <a:defRPr/>
            </a:pPr>
            <a:r>
              <a:rPr lang="ro-RO" sz="2600" b="1" i="1" dirty="0">
                <a:solidFill>
                  <a:srgbClr val="0070C0"/>
                </a:solidFill>
              </a:rPr>
              <a:t> Recunoașterea unei pierderi din depreciere</a:t>
            </a:r>
          </a:p>
          <a:p>
            <a:pPr lvl="1" algn="just">
              <a:lnSpc>
                <a:spcPct val="150000"/>
              </a:lnSpc>
              <a:spcBef>
                <a:spcPts val="600"/>
              </a:spcBef>
              <a:buClr>
                <a:srgbClr val="0070C0"/>
              </a:buClr>
              <a:buFont typeface="Wingdings" pitchFamily="2" charset="2"/>
              <a:buChar char="ü"/>
              <a:defRPr/>
            </a:pPr>
            <a:r>
              <a:rPr lang="ro-RO" sz="2600" b="1" i="1" dirty="0">
                <a:solidFill>
                  <a:srgbClr val="0070C0"/>
                </a:solidFill>
              </a:rPr>
              <a:t> Reluarea unei pierderi din depreciere. Anularea deprecierii</a:t>
            </a:r>
          </a:p>
          <a:p>
            <a:pPr lvl="1" algn="just">
              <a:lnSpc>
                <a:spcPct val="150000"/>
              </a:lnSpc>
              <a:spcBef>
                <a:spcPts val="600"/>
              </a:spcBef>
              <a:buClr>
                <a:srgbClr val="0070C0"/>
              </a:buClr>
              <a:buFont typeface="Wingdings" pitchFamily="2" charset="2"/>
              <a:buChar char="ü"/>
              <a:defRPr/>
            </a:pPr>
            <a:r>
              <a:rPr lang="ro-RO" sz="2600" b="1" i="1" dirty="0">
                <a:solidFill>
                  <a:srgbClr val="0070C0"/>
                </a:solidFill>
              </a:rPr>
              <a:t> Unitățile generatoare de numerar (UGN)</a:t>
            </a:r>
          </a:p>
          <a:p>
            <a:pPr lvl="1" algn="just">
              <a:lnSpc>
                <a:spcPct val="150000"/>
              </a:lnSpc>
              <a:spcBef>
                <a:spcPts val="600"/>
              </a:spcBef>
              <a:buClr>
                <a:srgbClr val="0070C0"/>
              </a:buClr>
              <a:buFont typeface="Wingdings" pitchFamily="2" charset="2"/>
              <a:buChar char="ü"/>
              <a:defRPr/>
            </a:pPr>
            <a:endParaRPr lang="ro-MD" sz="2600" b="1" i="1" dirty="0">
              <a:solidFill>
                <a:srgbClr val="0070C0"/>
              </a:solidFill>
            </a:endParaRPr>
          </a:p>
          <a:p>
            <a:pPr lvl="1" algn="just">
              <a:lnSpc>
                <a:spcPct val="150000"/>
              </a:lnSpc>
              <a:spcBef>
                <a:spcPts val="600"/>
              </a:spcBef>
              <a:buClr>
                <a:srgbClr val="0070C0"/>
              </a:buClr>
              <a:buFont typeface="Wingdings" pitchFamily="2" charset="2"/>
              <a:buChar char="ü"/>
              <a:defRPr/>
            </a:pPr>
            <a:endParaRPr lang="ro-MD" sz="2600" b="1" i="1" dirty="0">
              <a:solidFill>
                <a:srgbClr val="0070C0"/>
              </a:solidFill>
            </a:endParaRPr>
          </a:p>
          <a:p>
            <a:pPr lvl="1" algn="just">
              <a:lnSpc>
                <a:spcPct val="150000"/>
              </a:lnSpc>
              <a:spcBef>
                <a:spcPts val="600"/>
              </a:spcBef>
              <a:buClr>
                <a:srgbClr val="0070C0"/>
              </a:buClr>
              <a:buFont typeface="Wingdings" pitchFamily="2" charset="2"/>
              <a:buChar char="ü"/>
              <a:defRPr/>
            </a:pPr>
            <a:endParaRPr lang="ro-MD" sz="2600" b="1" i="1" dirty="0">
              <a:solidFill>
                <a:srgbClr val="0070C0"/>
              </a:solidFill>
            </a:endParaRPr>
          </a:p>
          <a:p>
            <a:pPr lvl="1" algn="just">
              <a:lnSpc>
                <a:spcPct val="150000"/>
              </a:lnSpc>
              <a:spcBef>
                <a:spcPts val="600"/>
              </a:spcBef>
              <a:buClr>
                <a:srgbClr val="0070C0"/>
              </a:buClr>
              <a:buFont typeface="Wingdings" pitchFamily="2" charset="2"/>
              <a:buChar char="ü"/>
              <a:defRPr/>
            </a:pPr>
            <a:endParaRPr lang="ro-RO" sz="2300" b="1" i="1" dirty="0">
              <a:solidFill>
                <a:srgbClr val="0070C0"/>
              </a:solidFill>
            </a:endParaRPr>
          </a:p>
        </p:txBody>
      </p:sp>
    </p:spTree>
    <p:extLst>
      <p:ext uri="{BB962C8B-B14F-4D97-AF65-F5344CB8AC3E}">
        <p14:creationId xmlns:p14="http://schemas.microsoft.com/office/powerpoint/2010/main" val="3182774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27F6E-C8BD-DC53-F65C-2DF3FCB6AE1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052936-3BD8-0C03-0036-DB7EB7A86AB1}"/>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7F6FF8C7-1202-4E4B-45FB-0B9CAB3519E8}"/>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6785D9C1-7204-5DEF-4C0E-D18CE14B12C5}"/>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D6A6F46E-F73C-74DD-B562-C3C83835E3AA}"/>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E2F74A4C-9181-165E-66B5-49607FD62356}"/>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73CBBEE2-B814-650C-6C7B-B843AEB11AAC}"/>
              </a:ext>
            </a:extLst>
          </p:cNvPr>
          <p:cNvGraphicFramePr/>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4">
            <a:extLst>
              <a:ext uri="{FF2B5EF4-FFF2-40B4-BE49-F238E27FC236}">
                <a16:creationId xmlns:a16="http://schemas.microsoft.com/office/drawing/2014/main" id="{6CD4AF89-E838-251E-E118-CF6C6F928A46}"/>
              </a:ext>
            </a:extLst>
          </p:cNvPr>
          <p:cNvGraphicFramePr>
            <a:graphicFrameLocks noGrp="1"/>
          </p:cNvGraphicFramePr>
          <p:nvPr>
            <p:extLst>
              <p:ext uri="{D42A27DB-BD31-4B8C-83A1-F6EECF244321}">
                <p14:modId xmlns:p14="http://schemas.microsoft.com/office/powerpoint/2010/main" val="2042499951"/>
              </p:ext>
            </p:extLst>
          </p:nvPr>
        </p:nvGraphicFramePr>
        <p:xfrm>
          <a:off x="2030508" y="3924300"/>
          <a:ext cx="15392400" cy="3749040"/>
        </p:xfrm>
        <a:graphic>
          <a:graphicData uri="http://schemas.openxmlformats.org/drawingml/2006/table">
            <a:tbl>
              <a:tblPr firstRow="1" bandRow="1">
                <a:effectLst>
                  <a:outerShdw blurRad="50800" dist="38100" dir="5400000" algn="t" rotWithShape="0">
                    <a:prstClr val="black">
                      <a:alpha val="40000"/>
                    </a:prstClr>
                  </a:outerShdw>
                </a:effectLst>
              </a:tblPr>
              <a:tblGrid>
                <a:gridCol w="4337269">
                  <a:extLst>
                    <a:ext uri="{9D8B030D-6E8A-4147-A177-3AD203B41FA5}">
                      <a16:colId xmlns:a16="http://schemas.microsoft.com/office/drawing/2014/main" val="20000"/>
                    </a:ext>
                  </a:extLst>
                </a:gridCol>
                <a:gridCol w="5270939">
                  <a:extLst>
                    <a:ext uri="{9D8B030D-6E8A-4147-A177-3AD203B41FA5}">
                      <a16:colId xmlns:a16="http://schemas.microsoft.com/office/drawing/2014/main" val="20001"/>
                    </a:ext>
                  </a:extLst>
                </a:gridCol>
                <a:gridCol w="5784192">
                  <a:extLst>
                    <a:ext uri="{9D8B030D-6E8A-4147-A177-3AD203B41FA5}">
                      <a16:colId xmlns:a16="http://schemas.microsoft.com/office/drawing/2014/main" val="20002"/>
                    </a:ext>
                  </a:extLst>
                </a:gridCol>
              </a:tblGrid>
              <a:tr h="3731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o-RO" sz="2400" dirty="0">
                          <a:solidFill>
                            <a:schemeClr val="tx1"/>
                          </a:solidFill>
                        </a:rPr>
                        <a:t> Informații</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o-RO" sz="2400" dirty="0">
                          <a:solidFill>
                            <a:schemeClr val="tx1"/>
                          </a:solidFill>
                        </a:rPr>
                        <a:t> IAS 36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6601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MD" sz="2400" b="1" kern="1200" dirty="0">
                          <a:solidFill>
                            <a:schemeClr val="dk1"/>
                          </a:solidFill>
                          <a:latin typeface="+mn-lt"/>
                          <a:ea typeface="+mn-ea"/>
                          <a:cs typeface="+mn-cs"/>
                        </a:rPr>
                        <a:t>Când</a:t>
                      </a:r>
                      <a:r>
                        <a:rPr lang="ro-MD" sz="2400" b="1" kern="1200" baseline="0" dirty="0">
                          <a:solidFill>
                            <a:schemeClr val="dk1"/>
                          </a:solidFill>
                          <a:latin typeface="+mn-lt"/>
                          <a:ea typeface="+mn-ea"/>
                          <a:cs typeface="+mn-cs"/>
                        </a:rPr>
                        <a:t> este depreciat un activ?</a:t>
                      </a:r>
                      <a:endParaRPr lang="ro-RO" sz="2400" b="1"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o-MD" sz="2400" kern="1200" baseline="0" dirty="0">
                          <a:solidFill>
                            <a:schemeClr val="dk1"/>
                          </a:solidFill>
                          <a:latin typeface="+mn-lt"/>
                          <a:ea typeface="+mn-ea"/>
                          <a:cs typeface="+mn-cs"/>
                        </a:rPr>
                        <a:t>Se stabilește la i</a:t>
                      </a:r>
                      <a:r>
                        <a:rPr lang="de-DE" sz="2400" kern="1200" baseline="0" dirty="0">
                          <a:solidFill>
                            <a:schemeClr val="dk1"/>
                          </a:solidFill>
                          <a:latin typeface="+mn-lt"/>
                          <a:ea typeface="+mn-ea"/>
                          <a:cs typeface="+mn-cs"/>
                        </a:rPr>
                        <a:t>nventariere</a:t>
                      </a:r>
                      <a:endParaRPr lang="ro-RO" sz="2400" kern="1200" baseline="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MD" sz="2400" kern="1200" baseline="0" dirty="0">
                          <a:solidFill>
                            <a:schemeClr val="dk1"/>
                          </a:solidFill>
                          <a:latin typeface="+mn-lt"/>
                          <a:ea typeface="+mn-ea"/>
                          <a:cs typeface="+mn-cs"/>
                        </a:rPr>
                        <a:t>Se stabilește prin</a:t>
                      </a:r>
                    </a:p>
                    <a:p>
                      <a:pPr marL="0" marR="0" indent="0" algn="ctr" defTabSz="685800" rtl="0" eaLnBrk="1" fontAlgn="auto" latinLnBrk="0" hangingPunct="1">
                        <a:lnSpc>
                          <a:spcPct val="100000"/>
                        </a:lnSpc>
                        <a:spcBef>
                          <a:spcPts val="0"/>
                        </a:spcBef>
                        <a:spcAft>
                          <a:spcPts val="0"/>
                        </a:spcAft>
                        <a:buClrTx/>
                        <a:buSzTx/>
                        <a:buFontTx/>
                        <a:buNone/>
                        <a:tabLst/>
                        <a:defRPr/>
                      </a:pPr>
                      <a:r>
                        <a:rPr lang="ro-MD" sz="2400" kern="1200" baseline="0" dirty="0">
                          <a:solidFill>
                            <a:schemeClr val="dk1"/>
                          </a:solidFill>
                          <a:latin typeface="+mn-lt"/>
                          <a:ea typeface="+mn-ea"/>
                          <a:cs typeface="+mn-cs"/>
                        </a:rPr>
                        <a:t> </a:t>
                      </a:r>
                      <a:r>
                        <a:rPr lang="de-DE" sz="2400" kern="1200" baseline="0" dirty="0">
                          <a:solidFill>
                            <a:schemeClr val="dk1"/>
                          </a:solidFill>
                          <a:latin typeface="+mn-lt"/>
                          <a:ea typeface="+mn-ea"/>
                          <a:cs typeface="+mn-cs"/>
                        </a:rPr>
                        <a:t>Test pentru deprecier</a:t>
                      </a:r>
                      <a:r>
                        <a:rPr lang="ro-RO" sz="2400" kern="1200" baseline="0" dirty="0">
                          <a:solidFill>
                            <a:schemeClr val="dk1"/>
                          </a:solidFill>
                          <a:latin typeface="+mn-lt"/>
                          <a:ea typeface="+mn-ea"/>
                          <a:cs typeface="+mn-cs"/>
                        </a:rPr>
                        <a:t>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extLst>
                  <a:ext uri="{0D108BD9-81ED-4DB2-BD59-A6C34878D82A}">
                    <a16:rowId xmlns:a16="http://schemas.microsoft.com/office/drawing/2014/main" val="10001"/>
                  </a:ext>
                </a:extLst>
              </a:tr>
              <a:tr h="6601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MD" sz="2400" b="1" kern="1200" dirty="0">
                          <a:solidFill>
                            <a:schemeClr val="dk1"/>
                          </a:solidFill>
                          <a:latin typeface="+mn-lt"/>
                          <a:ea typeface="+mn-ea"/>
                          <a:cs typeface="+mn-cs"/>
                        </a:rPr>
                        <a:t>Valoarea de inventar</a:t>
                      </a:r>
                      <a:endParaRPr lang="ro-RO" sz="2400" b="1" kern="120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o-MD" sz="2400" kern="1200" baseline="0" dirty="0">
                          <a:solidFill>
                            <a:schemeClr val="dk1"/>
                          </a:solidFill>
                          <a:latin typeface="+mn-lt"/>
                          <a:ea typeface="+mn-ea"/>
                          <a:cs typeface="+mn-cs"/>
                        </a:rPr>
                        <a:t>DA</a:t>
                      </a:r>
                    </a:p>
                    <a:p>
                      <a:pPr algn="ctr"/>
                      <a:endParaRPr lang="ro-RO" sz="2400" kern="1200" baseline="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MD" sz="2400" kern="1200" baseline="0" dirty="0">
                          <a:solidFill>
                            <a:schemeClr val="dk1"/>
                          </a:solidFill>
                          <a:latin typeface="+mn-lt"/>
                          <a:ea typeface="+mn-ea"/>
                          <a:cs typeface="+mn-cs"/>
                        </a:rPr>
                        <a:t>NU</a:t>
                      </a:r>
                      <a:endParaRPr lang="ro-RO" sz="2400" kern="1200" baseline="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extLst>
                  <a:ext uri="{0D108BD9-81ED-4DB2-BD59-A6C34878D82A}">
                    <a16:rowId xmlns:a16="http://schemas.microsoft.com/office/drawing/2014/main" val="10002"/>
                  </a:ext>
                </a:extLst>
              </a:tr>
              <a:tr h="10266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ro-RO" sz="2400" b="1" kern="1200" dirty="0">
                          <a:solidFill>
                            <a:schemeClr val="dk1"/>
                          </a:solidFill>
                          <a:latin typeface="+mn-lt"/>
                          <a:ea typeface="+mn-ea"/>
                          <a:cs typeface="+mn-cs"/>
                        </a:rPr>
                        <a:t>Valoare recuperabilă</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o-RO" sz="2400" kern="1200" baseline="0" dirty="0">
                          <a:solidFill>
                            <a:schemeClr val="dk1"/>
                          </a:solidFill>
                          <a:latin typeface="+mn-lt"/>
                          <a:ea typeface="+mn-ea"/>
                          <a:cs typeface="+mn-cs"/>
                        </a:rPr>
                        <a:t>NU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2400" kern="1200" baseline="0" dirty="0">
                          <a:solidFill>
                            <a:schemeClr val="dk1"/>
                          </a:solidFill>
                          <a:latin typeface="+mn-lt"/>
                          <a:ea typeface="+mn-ea"/>
                          <a:cs typeface="+mn-cs"/>
                        </a:rPr>
                        <a:t>DA</a:t>
                      </a:r>
                    </a:p>
                    <a:p>
                      <a:pPr marL="0" marR="0" indent="0" algn="ctr" defTabSz="685800" rtl="0" eaLnBrk="1" fontAlgn="auto" latinLnBrk="0" hangingPunct="1">
                        <a:lnSpc>
                          <a:spcPct val="100000"/>
                        </a:lnSpc>
                        <a:spcBef>
                          <a:spcPts val="0"/>
                        </a:spcBef>
                        <a:spcAft>
                          <a:spcPts val="0"/>
                        </a:spcAft>
                        <a:buClrTx/>
                        <a:buSzTx/>
                        <a:buFontTx/>
                        <a:buNone/>
                        <a:tabLst/>
                        <a:defRPr/>
                      </a:pPr>
                      <a:r>
                        <a:rPr lang="ro-RO" sz="2400" b="1" kern="1200" dirty="0">
                          <a:solidFill>
                            <a:schemeClr val="dk1"/>
                          </a:solidFill>
                          <a:effectLst/>
                          <a:latin typeface="+mn-lt"/>
                          <a:ea typeface="+mn-ea"/>
                          <a:cs typeface="+mn-cs"/>
                        </a:rPr>
                        <a:t>MAX (Valoarea justă - Costurile asociate cedării; Valoarea de utilizare)</a:t>
                      </a:r>
                      <a:endParaRPr lang="ro-RO" sz="2400" kern="1200" baseline="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extLst>
                  <a:ext uri="{0D108BD9-81ED-4DB2-BD59-A6C34878D82A}">
                    <a16:rowId xmlns:a16="http://schemas.microsoft.com/office/drawing/2014/main" val="10003"/>
                  </a:ext>
                </a:extLst>
              </a:tr>
              <a:tr h="3731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2400" b="1" dirty="0"/>
                        <a:t>Valoare de utilizare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o-RO" sz="2400" kern="1200" baseline="0">
                          <a:solidFill>
                            <a:schemeClr val="dk1"/>
                          </a:solidFill>
                          <a:latin typeface="+mn-lt"/>
                          <a:ea typeface="+mn-ea"/>
                          <a:cs typeface="+mn-cs"/>
                        </a:rPr>
                        <a:t>NU</a:t>
                      </a:r>
                      <a:endParaRPr lang="ro-RO" sz="2400" kern="1200" baseline="0" dirty="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2400" kern="1200" baseline="0" dirty="0">
                          <a:solidFill>
                            <a:schemeClr val="dk1"/>
                          </a:solidFill>
                          <a:latin typeface="+mn-lt"/>
                          <a:ea typeface="+mn-ea"/>
                          <a:cs typeface="+mn-cs"/>
                        </a:rPr>
                        <a:t>DA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29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F1A85-59E0-77A6-FA34-36DBC40A2BE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C0331AC-9432-1CA0-29C9-E05991A15F94}"/>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5EFAF9D7-BFCC-DFB9-B0A1-C22E78898C86}"/>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22E5FEA7-3208-1718-6CC2-0E1F3C3CBB9E}"/>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6D85E55B-D62D-17DF-4C85-573CC2827938}"/>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4604E3D1-CDC1-DFBD-E504-456E152A527D}"/>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CDADB981-9EF0-2FEC-4BF0-0BA4062304AC}"/>
              </a:ext>
            </a:extLst>
          </p:cNvPr>
          <p:cNvGraphicFramePr/>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9DD1624F-AB47-A353-69FC-369DB31BB377}"/>
              </a:ext>
            </a:extLst>
          </p:cNvPr>
          <p:cNvGraphicFramePr>
            <a:graphicFrameLocks noGrp="1"/>
          </p:cNvGraphicFramePr>
          <p:nvPr>
            <p:extLst>
              <p:ext uri="{D42A27DB-BD31-4B8C-83A1-F6EECF244321}">
                <p14:modId xmlns:p14="http://schemas.microsoft.com/office/powerpoint/2010/main" val="2571888162"/>
              </p:ext>
            </p:extLst>
          </p:nvPr>
        </p:nvGraphicFramePr>
        <p:xfrm>
          <a:off x="2164080" y="4259623"/>
          <a:ext cx="15361920" cy="2103120"/>
        </p:xfrm>
        <a:graphic>
          <a:graphicData uri="http://schemas.openxmlformats.org/drawingml/2006/table">
            <a:tbl>
              <a:tblPr firstRow="1" bandRow="1">
                <a:effectLst>
                  <a:outerShdw blurRad="50800" dist="38100" dir="5400000" algn="t" rotWithShape="0">
                    <a:prstClr val="black">
                      <a:alpha val="40000"/>
                    </a:prstClr>
                  </a:outerShdw>
                </a:effectLst>
              </a:tblPr>
              <a:tblGrid>
                <a:gridCol w="4328681">
                  <a:extLst>
                    <a:ext uri="{9D8B030D-6E8A-4147-A177-3AD203B41FA5}">
                      <a16:colId xmlns:a16="http://schemas.microsoft.com/office/drawing/2014/main" val="20000"/>
                    </a:ext>
                  </a:extLst>
                </a:gridCol>
                <a:gridCol w="5260501">
                  <a:extLst>
                    <a:ext uri="{9D8B030D-6E8A-4147-A177-3AD203B41FA5}">
                      <a16:colId xmlns:a16="http://schemas.microsoft.com/office/drawing/2014/main" val="20001"/>
                    </a:ext>
                  </a:extLst>
                </a:gridCol>
                <a:gridCol w="5772738">
                  <a:extLst>
                    <a:ext uri="{9D8B030D-6E8A-4147-A177-3AD203B41FA5}">
                      <a16:colId xmlns:a16="http://schemas.microsoft.com/office/drawing/2014/main" val="20002"/>
                    </a:ext>
                  </a:extLst>
                </a:gridCol>
              </a:tblGrid>
              <a:tr h="3731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o-RO" sz="2400" dirty="0">
                          <a:solidFill>
                            <a:schemeClr val="tx1"/>
                          </a:solidFill>
                        </a:rPr>
                        <a:t> Informații</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ro-RO" sz="2400" dirty="0">
                          <a:solidFill>
                            <a:schemeClr val="tx1"/>
                          </a:solidFill>
                        </a:rPr>
                        <a:t> IAS 36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3731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altLang="en-US" sz="2400" b="1" dirty="0"/>
                        <a:t>După recunoaşterea unei pierderi din depreciere </a:t>
                      </a:r>
                      <a:endParaRPr lang="ro-RO" sz="2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o-RO" sz="2400" baseline="0" dirty="0"/>
                        <a:t>Se </a:t>
                      </a:r>
                      <a:r>
                        <a:rPr lang="ro-RO" sz="2400" b="1" baseline="0" dirty="0"/>
                        <a:t>păstrează valoarea  anterioară a cheltuielii cu amortizarea </a:t>
                      </a:r>
                      <a:endParaRPr lang="ro-RO" sz="2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1" indent="0" algn="ctr" defTabSz="685800" rtl="0" eaLnBrk="1" fontAlgn="auto" latinLnBrk="0" hangingPunct="1">
                        <a:lnSpc>
                          <a:spcPct val="100000"/>
                        </a:lnSpc>
                        <a:spcBef>
                          <a:spcPts val="0"/>
                        </a:spcBef>
                        <a:spcAft>
                          <a:spcPts val="0"/>
                        </a:spcAft>
                        <a:buClrTx/>
                        <a:buSzTx/>
                        <a:buFont typeface="Arial" pitchFamily="34" charset="0"/>
                        <a:buNone/>
                        <a:tabLst/>
                        <a:defRPr/>
                      </a:pPr>
                      <a:r>
                        <a:rPr lang="ro-RO" altLang="en-US" sz="2400" b="1" dirty="0"/>
                        <a:t>Cheltuiala cu amortizarea </a:t>
                      </a:r>
                      <a:r>
                        <a:rPr lang="ro-RO" altLang="en-US" sz="2400" dirty="0"/>
                        <a:t>aferentă activului va fi  </a:t>
                      </a:r>
                      <a:r>
                        <a:rPr lang="ro-RO" altLang="en-US" sz="2400" b="1" dirty="0"/>
                        <a:t>recalculată</a:t>
                      </a:r>
                      <a:endParaRPr lang="en-US" altLang="en-US" sz="2400" b="1"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extLst>
                  <a:ext uri="{0D108BD9-81ED-4DB2-BD59-A6C34878D82A}">
                    <a16:rowId xmlns:a16="http://schemas.microsoft.com/office/drawing/2014/main" val="10001"/>
                  </a:ext>
                </a:extLst>
              </a:tr>
              <a:tr h="6601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2400" b="1" dirty="0"/>
                        <a:t> Unitățile</a:t>
                      </a:r>
                      <a:r>
                        <a:rPr lang="ro-RO" sz="2400" b="1" baseline="0" dirty="0"/>
                        <a:t> generatoare de numerat (UGN)</a:t>
                      </a:r>
                      <a:endParaRPr lang="ro-RO" sz="2400" b="1"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ro-RO" sz="2400" kern="1200" baseline="0" dirty="0">
                          <a:solidFill>
                            <a:schemeClr val="dk1"/>
                          </a:solidFill>
                          <a:latin typeface="+mn-lt"/>
                          <a:ea typeface="+mn-ea"/>
                          <a:cs typeface="+mn-cs"/>
                        </a:rPr>
                        <a:t>NU</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685800" rtl="0" eaLnBrk="1" fontAlgn="auto" latinLnBrk="0" hangingPunct="1">
                        <a:lnSpc>
                          <a:spcPct val="100000"/>
                        </a:lnSpc>
                        <a:spcBef>
                          <a:spcPts val="0"/>
                        </a:spcBef>
                        <a:spcAft>
                          <a:spcPts val="0"/>
                        </a:spcAft>
                        <a:buClrTx/>
                        <a:buSzTx/>
                        <a:buFontTx/>
                        <a:buNone/>
                        <a:tabLst/>
                        <a:defRPr/>
                      </a:pPr>
                      <a:r>
                        <a:rPr lang="ro-RO" sz="2400" kern="1200" baseline="0" dirty="0">
                          <a:solidFill>
                            <a:schemeClr val="dk1"/>
                          </a:solidFill>
                          <a:latin typeface="+mn-lt"/>
                          <a:ea typeface="+mn-ea"/>
                          <a:cs typeface="+mn-cs"/>
                        </a:rPr>
                        <a:t>DA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99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7D056-400E-C829-E2F4-C0FB2FD52F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7EF67DE-A7AF-AC05-A85C-829C39CAC325}"/>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2905758A-9BAD-BB09-802D-F6264A314A74}"/>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5C19516D-D0D3-E9A8-B9D7-611447B70659}"/>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32F2C342-DF69-B97E-3737-CB4079FD1EB2}"/>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A26EC3F9-1DC8-1A39-84C4-9F615974A1D0}"/>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FE15168D-286C-10C8-5889-1271EDEE183B}"/>
              </a:ext>
            </a:extLst>
          </p:cNvPr>
          <p:cNvGraphicFramePr/>
          <p:nvPr>
            <p:extLst>
              <p:ext uri="{D42A27DB-BD31-4B8C-83A1-F6EECF244321}">
                <p14:modId xmlns:p14="http://schemas.microsoft.com/office/powerpoint/2010/main" val="2359145681"/>
              </p:ext>
            </p:extLst>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DDA018BD-D5F6-6FDC-C0F6-3B1A95074E70}"/>
              </a:ext>
            </a:extLst>
          </p:cNvPr>
          <p:cNvGraphicFramePr>
            <a:graphicFrameLocks noGrp="1"/>
          </p:cNvGraphicFramePr>
          <p:nvPr>
            <p:extLst>
              <p:ext uri="{D42A27DB-BD31-4B8C-83A1-F6EECF244321}">
                <p14:modId xmlns:p14="http://schemas.microsoft.com/office/powerpoint/2010/main" val="821284201"/>
              </p:ext>
            </p:extLst>
          </p:nvPr>
        </p:nvGraphicFramePr>
        <p:xfrm>
          <a:off x="2133600" y="3571961"/>
          <a:ext cx="15240000" cy="5407725"/>
        </p:xfrm>
        <a:graphic>
          <a:graphicData uri="http://schemas.openxmlformats.org/drawingml/2006/table">
            <a:tbl>
              <a:tblPr firstRow="1" bandRow="1">
                <a:effectLst>
                  <a:outerShdw blurRad="50800" dist="38100" dir="5400000" algn="t" rotWithShape="0">
                    <a:prstClr val="black">
                      <a:alpha val="40000"/>
                    </a:prstClr>
                  </a:outerShdw>
                </a:effectLst>
              </a:tblPr>
              <a:tblGrid>
                <a:gridCol w="7531490">
                  <a:extLst>
                    <a:ext uri="{9D8B030D-6E8A-4147-A177-3AD203B41FA5}">
                      <a16:colId xmlns:a16="http://schemas.microsoft.com/office/drawing/2014/main" val="20000"/>
                    </a:ext>
                  </a:extLst>
                </a:gridCol>
                <a:gridCol w="7708510">
                  <a:extLst>
                    <a:ext uri="{9D8B030D-6E8A-4147-A177-3AD203B41FA5}">
                      <a16:colId xmlns:a16="http://schemas.microsoft.com/office/drawing/2014/main" val="20001"/>
                    </a:ext>
                  </a:extLst>
                </a:gridCol>
              </a:tblGrid>
              <a:tr h="40220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pP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pPr>
                      <a:r>
                        <a:rPr lang="ro-RO" sz="2400" dirty="0">
                          <a:solidFill>
                            <a:schemeClr val="tx1"/>
                          </a:solidFill>
                          <a:latin typeface="Calibri body"/>
                        </a:rPr>
                        <a:t> IAS 36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3019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ro-RO" sz="2400" dirty="0">
                          <a:solidFill>
                            <a:schemeClr val="tx1"/>
                          </a:solidFill>
                          <a:effectLst/>
                          <a:latin typeface="Calibri body"/>
                          <a:ea typeface="Calibri"/>
                          <a:cs typeface="Times New Roman"/>
                        </a:rPr>
                        <a:t>Pentru elementele de natura activelor înregistrate la cost, </a:t>
                      </a:r>
                      <a:r>
                        <a:rPr lang="ro-RO" sz="2400" b="1" dirty="0">
                          <a:solidFill>
                            <a:schemeClr val="tx1"/>
                          </a:solidFill>
                          <a:effectLst/>
                          <a:latin typeface="Calibri body"/>
                          <a:ea typeface="Calibri"/>
                          <a:cs typeface="Times New Roman"/>
                        </a:rPr>
                        <a:t>diferenţele constatate în minus între VALOAREA DE INVENTAR şi valoarea contabilă se evidenţiază distinct în contabilitate, în conturi de ajustări</a:t>
                      </a:r>
                      <a:r>
                        <a:rPr lang="ro-RO" sz="2400" dirty="0">
                          <a:solidFill>
                            <a:schemeClr val="tx1"/>
                          </a:solidFill>
                          <a:effectLst/>
                          <a:latin typeface="Calibri body"/>
                          <a:ea typeface="Calibri"/>
                          <a:cs typeface="Times New Roman"/>
                        </a:rPr>
                        <a:t>, aceste elemente menţinându-se la valoarea lor de intrare. (84(2))</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spcAft>
                          <a:spcPts val="0"/>
                        </a:spcAft>
                      </a:pPr>
                      <a:r>
                        <a:rPr lang="ro-RO" sz="2400" dirty="0">
                          <a:solidFill>
                            <a:schemeClr val="tx1"/>
                          </a:solidFill>
                          <a:effectLst/>
                          <a:latin typeface="Calibri body"/>
                          <a:ea typeface="Calibri"/>
                          <a:cs typeface="Times New Roman"/>
                        </a:rPr>
                        <a:t>Dacă şi numai dacă </a:t>
                      </a:r>
                      <a:r>
                        <a:rPr lang="ro-RO" sz="2400" b="1" dirty="0">
                          <a:solidFill>
                            <a:schemeClr val="tx1"/>
                          </a:solidFill>
                          <a:effectLst/>
                          <a:latin typeface="Calibri body"/>
                          <a:ea typeface="Calibri"/>
                          <a:cs typeface="Times New Roman"/>
                        </a:rPr>
                        <a:t>VALOAREA RECUPERABILĂ a unui activ este mai mică decât valoarea sa contabilă</a:t>
                      </a:r>
                      <a:r>
                        <a:rPr lang="ro-RO" sz="2400" dirty="0">
                          <a:solidFill>
                            <a:schemeClr val="tx1"/>
                          </a:solidFill>
                          <a:effectLst/>
                          <a:latin typeface="Calibri body"/>
                          <a:ea typeface="Calibri"/>
                          <a:cs typeface="Times New Roman"/>
                        </a:rPr>
                        <a:t>, valoarea contabilă a activului trebuie redusă pentru a fi egală cu valoarea sa recuperabilă. </a:t>
                      </a:r>
                      <a:r>
                        <a:rPr lang="ro-RO" sz="2400" b="1" dirty="0">
                          <a:solidFill>
                            <a:schemeClr val="tx1"/>
                          </a:solidFill>
                          <a:effectLst/>
                          <a:latin typeface="Calibri body"/>
                          <a:ea typeface="Calibri"/>
                          <a:cs typeface="Times New Roman"/>
                        </a:rPr>
                        <a:t>O astfel de reducere reprezintă o pierdere din depreciere</a:t>
                      </a:r>
                      <a:r>
                        <a:rPr lang="ro-RO" sz="2400" dirty="0">
                          <a:solidFill>
                            <a:schemeClr val="tx1"/>
                          </a:solidFill>
                          <a:effectLst/>
                          <a:latin typeface="Calibri body"/>
                          <a:ea typeface="Calibri"/>
                          <a:cs typeface="Times New Roman"/>
                        </a:rPr>
                        <a:t>. (IAS</a:t>
                      </a:r>
                      <a:r>
                        <a:rPr lang="ro-RO" sz="2400" baseline="0" dirty="0">
                          <a:solidFill>
                            <a:schemeClr val="tx1"/>
                          </a:solidFill>
                          <a:effectLst/>
                          <a:latin typeface="Calibri body"/>
                          <a:ea typeface="Calibri"/>
                          <a:cs typeface="Times New Roman"/>
                        </a:rPr>
                        <a:t> 38.</a:t>
                      </a:r>
                      <a:r>
                        <a:rPr lang="ro-RO" sz="2400" dirty="0">
                          <a:solidFill>
                            <a:schemeClr val="tx1"/>
                          </a:solidFill>
                          <a:effectLst/>
                          <a:latin typeface="Calibri body"/>
                          <a:ea typeface="Calibri"/>
                          <a:cs typeface="Times New Roman"/>
                        </a:rPr>
                        <a:t>59)</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16324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just" defTabSz="685800" rtl="0" eaLnBrk="1" fontAlgn="auto" latinLnBrk="0" hangingPunct="1">
                        <a:lnSpc>
                          <a:spcPct val="150000"/>
                        </a:lnSpc>
                        <a:spcBef>
                          <a:spcPts val="0"/>
                        </a:spcBef>
                        <a:spcAft>
                          <a:spcPts val="0"/>
                        </a:spcAft>
                        <a:buClrTx/>
                        <a:buSzTx/>
                        <a:buFontTx/>
                        <a:buNone/>
                        <a:tabLst/>
                        <a:defRPr/>
                      </a:pPr>
                      <a:r>
                        <a:rPr lang="ro-RO" sz="2400" b="1" kern="1200" dirty="0">
                          <a:solidFill>
                            <a:schemeClr val="dk1"/>
                          </a:solidFill>
                          <a:effectLst/>
                          <a:latin typeface="Calibri body"/>
                          <a:ea typeface="+mn-ea"/>
                          <a:cs typeface="+mn-cs"/>
                        </a:rPr>
                        <a:t>VALOAREA DE INVENTAR</a:t>
                      </a:r>
                      <a:r>
                        <a:rPr lang="ro-RO" sz="2400" kern="1200" dirty="0">
                          <a:solidFill>
                            <a:schemeClr val="dk1"/>
                          </a:solidFill>
                          <a:effectLst/>
                          <a:latin typeface="Calibri body"/>
                          <a:ea typeface="+mn-ea"/>
                          <a:cs typeface="+mn-cs"/>
                        </a:rPr>
                        <a:t> a unui activ reprezintă valoarea contabilă a activului, stabilită cu ocazia evaluării la inventariere, respectiv </a:t>
                      </a:r>
                      <a:r>
                        <a:rPr lang="ro-RO" sz="2400" b="1" kern="1200" dirty="0">
                          <a:solidFill>
                            <a:schemeClr val="dk1"/>
                          </a:solidFill>
                          <a:effectLst/>
                          <a:latin typeface="Calibri body"/>
                          <a:ea typeface="+mn-ea"/>
                          <a:cs typeface="+mn-cs"/>
                        </a:rPr>
                        <a:t>valoarea înscrisă în listele de inventariere</a:t>
                      </a:r>
                      <a:r>
                        <a:rPr lang="ro-RO" sz="2400" kern="1200" dirty="0">
                          <a:solidFill>
                            <a:schemeClr val="dk1"/>
                          </a:solidFill>
                          <a:effectLst/>
                          <a:latin typeface="Calibri body"/>
                          <a:ea typeface="+mn-ea"/>
                          <a:cs typeface="+mn-cs"/>
                        </a:rPr>
                        <a:t>. (82(3b)).</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2700000" scaled="1"/>
                      <a:tileRect/>
                    </a:gra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just">
                        <a:lnSpc>
                          <a:spcPct val="150000"/>
                        </a:lnSpc>
                      </a:pPr>
                      <a:r>
                        <a:rPr lang="ro-RO" sz="2400" b="1" kern="1200" dirty="0">
                          <a:solidFill>
                            <a:schemeClr val="dk1"/>
                          </a:solidFill>
                          <a:effectLst/>
                          <a:latin typeface="Calibri body"/>
                          <a:ea typeface="+mn-ea"/>
                          <a:cs typeface="+mn-cs"/>
                        </a:rPr>
                        <a:t>VALOAREA RECUPERABILĂ</a:t>
                      </a:r>
                      <a:r>
                        <a:rPr lang="ro-RO" sz="2400" kern="1200" dirty="0">
                          <a:solidFill>
                            <a:schemeClr val="dk1"/>
                          </a:solidFill>
                          <a:effectLst/>
                          <a:latin typeface="Calibri body"/>
                          <a:ea typeface="+mn-ea"/>
                          <a:cs typeface="+mn-cs"/>
                        </a:rPr>
                        <a:t> a unui activ reprezintă </a:t>
                      </a:r>
                      <a:r>
                        <a:rPr lang="ro-RO" sz="2400" b="1" kern="1200" dirty="0">
                          <a:solidFill>
                            <a:schemeClr val="dk1"/>
                          </a:solidFill>
                          <a:effectLst/>
                          <a:latin typeface="Calibri body"/>
                          <a:ea typeface="+mn-ea"/>
                          <a:cs typeface="+mn-cs"/>
                        </a:rPr>
                        <a:t>cea mai mare valoare dintre valoarea sa justă minus costurile asociate cedării </a:t>
                      </a:r>
                      <a:r>
                        <a:rPr lang="ro-RO" sz="2400" kern="1200" dirty="0">
                          <a:solidFill>
                            <a:schemeClr val="dk1"/>
                          </a:solidFill>
                          <a:effectLst/>
                          <a:latin typeface="Calibri body"/>
                          <a:ea typeface="+mn-ea"/>
                          <a:cs typeface="+mn-cs"/>
                        </a:rPr>
                        <a:t>şi </a:t>
                      </a:r>
                      <a:r>
                        <a:rPr lang="ro-RO" sz="2400" b="1" kern="1200" dirty="0">
                          <a:solidFill>
                            <a:schemeClr val="dk1"/>
                          </a:solidFill>
                          <a:effectLst/>
                          <a:latin typeface="Calibri body"/>
                          <a:ea typeface="+mn-ea"/>
                          <a:cs typeface="+mn-cs"/>
                        </a:rPr>
                        <a:t>valoarea sa de utilizare</a:t>
                      </a:r>
                      <a:r>
                        <a:rPr lang="ro-RO" sz="2400" kern="1200" dirty="0">
                          <a:solidFill>
                            <a:schemeClr val="dk1"/>
                          </a:solidFill>
                          <a:effectLst/>
                          <a:latin typeface="Calibri body"/>
                          <a:ea typeface="+mn-ea"/>
                          <a:cs typeface="+mn-cs"/>
                        </a:rPr>
                        <a: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2868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6BBF2-EE07-48E0-F285-BC5FFF40179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B58A58-E418-7355-6D77-FDEBFC277500}"/>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A4B21EA1-A7B4-A173-BF64-A70D5A5D2030}"/>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E54A88B7-C7EE-3D85-82C6-ACFBE51526A3}"/>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8BA866C1-7928-C93F-E27C-5AC5FD3B58BF}"/>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4C06857C-8B08-7A48-8B53-A85D23E7B874}"/>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BD28CD65-6CF0-AB0C-3399-A05772EB32A6}"/>
              </a:ext>
            </a:extLst>
          </p:cNvPr>
          <p:cNvGraphicFramePr/>
          <p:nvPr>
            <p:extLst>
              <p:ext uri="{D42A27DB-BD31-4B8C-83A1-F6EECF244321}">
                <p14:modId xmlns:p14="http://schemas.microsoft.com/office/powerpoint/2010/main" val="1247061686"/>
              </p:ext>
            </p:extLst>
          </p:nvPr>
        </p:nvGraphicFramePr>
        <p:xfrm>
          <a:off x="2133599" y="2039013"/>
          <a:ext cx="14477999"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tăText 8">
            <a:extLst>
              <a:ext uri="{FF2B5EF4-FFF2-40B4-BE49-F238E27FC236}">
                <a16:creationId xmlns:a16="http://schemas.microsoft.com/office/drawing/2014/main" id="{D039DA43-CC9E-785B-FBEB-2927124C150C}"/>
              </a:ext>
            </a:extLst>
          </p:cNvPr>
          <p:cNvSpPr txBox="1"/>
          <p:nvPr/>
        </p:nvSpPr>
        <p:spPr>
          <a:xfrm>
            <a:off x="1260736" y="3542565"/>
            <a:ext cx="15350863" cy="830997"/>
          </a:xfrm>
          <a:prstGeom prst="rect">
            <a:avLst/>
          </a:prstGeom>
          <a:noFill/>
        </p:spPr>
        <p:txBody>
          <a:bodyPr wrap="square">
            <a:spAutoFit/>
          </a:bodyPr>
          <a:lstStyle/>
          <a:p>
            <a:pPr marL="627063" lvl="1" indent="-268288" algn="just">
              <a:lnSpc>
                <a:spcPct val="100000"/>
              </a:lnSpc>
              <a:spcBef>
                <a:spcPts val="0"/>
              </a:spcBef>
              <a:spcAft>
                <a:spcPts val="0"/>
              </a:spcAft>
              <a:buClr>
                <a:srgbClr val="FFC000"/>
              </a:buClr>
              <a:buFont typeface="Wingdings" pitchFamily="2" charset="2"/>
              <a:buChar char="Ø"/>
              <a:defRPr/>
            </a:pPr>
            <a:r>
              <a:rPr lang="ro-RO" sz="2400" b="1" dirty="0">
                <a:solidFill>
                  <a:srgbClr val="FFC000"/>
                </a:solidFill>
                <a:latin typeface="Calibri body"/>
                <a:cs typeface="Calibri" pitchFamily="34" charset="0"/>
              </a:rPr>
              <a:t>Indicii privind deprecierea activelor:</a:t>
            </a:r>
            <a:r>
              <a:rPr lang="ro-RO" sz="2400" b="1" dirty="0">
                <a:solidFill>
                  <a:srgbClr val="0070C0"/>
                </a:solidFill>
                <a:latin typeface="Calibri body"/>
                <a:cs typeface="Calibri" pitchFamily="34" charset="0"/>
              </a:rPr>
              <a:t> </a:t>
            </a:r>
            <a:r>
              <a:rPr lang="ro-RO" sz="2400" dirty="0">
                <a:latin typeface="Calibri body"/>
                <a:cs typeface="Calibri" pitchFamily="34" charset="0"/>
              </a:rPr>
              <a:t>l</a:t>
            </a:r>
            <a:r>
              <a:rPr lang="ro-RO" altLang="en-US" sz="2400" dirty="0">
                <a:latin typeface="Calibri body"/>
              </a:rPr>
              <a:t>a fiecare dată de raportare, </a:t>
            </a:r>
            <a:r>
              <a:rPr lang="ro-RO" altLang="en-US" sz="2400" dirty="0" err="1">
                <a:latin typeface="Calibri body"/>
              </a:rPr>
              <a:t>entităţile</a:t>
            </a:r>
            <a:r>
              <a:rPr lang="ro-RO" altLang="en-US" sz="2400" dirty="0">
                <a:latin typeface="Calibri body"/>
              </a:rPr>
              <a:t> trebuie să verifice dacă există indicii ale deprecierii activelor. În cazul identificării unor astfel de indicii, entitatea va estima valoarea recuperabilă a activului.</a:t>
            </a:r>
          </a:p>
        </p:txBody>
      </p:sp>
      <p:sp>
        <p:nvSpPr>
          <p:cNvPr id="12" name="Rectangle 5">
            <a:extLst>
              <a:ext uri="{FF2B5EF4-FFF2-40B4-BE49-F238E27FC236}">
                <a16:creationId xmlns:a16="http://schemas.microsoft.com/office/drawing/2014/main" id="{2656D281-8F89-669D-3F4C-B38AE4AE7A37}"/>
              </a:ext>
            </a:extLst>
          </p:cNvPr>
          <p:cNvSpPr>
            <a:spLocks noChangeArrowheads="1"/>
          </p:cNvSpPr>
          <p:nvPr/>
        </p:nvSpPr>
        <p:spPr bwMode="auto">
          <a:xfrm>
            <a:off x="3179762" y="5321499"/>
            <a:ext cx="3622675" cy="40798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a:solidFill>
              <a:srgbClr val="FFC000"/>
            </a:solidFill>
            <a:miter lim="800000"/>
            <a:headEnd/>
            <a:tailEnd/>
          </a:ln>
        </p:spPr>
        <p:txBody>
          <a:bodyPr lIns="33231" tIns="33231" rIns="33231" bIns="33231" anchor="ctr"/>
          <a:lstStyle/>
          <a:p>
            <a:pPr algn="ctr" defTabSz="841375">
              <a:lnSpc>
                <a:spcPct val="110000"/>
              </a:lnSpc>
              <a:spcAft>
                <a:spcPct val="40000"/>
              </a:spcAft>
            </a:pPr>
            <a:r>
              <a:rPr lang="ro-RO" altLang="en-US" sz="2400" b="1" dirty="0">
                <a:solidFill>
                  <a:srgbClr val="002060"/>
                </a:solidFill>
                <a:cs typeface="Calibri" pitchFamily="34" charset="0"/>
              </a:rPr>
              <a:t>La nivel extern</a:t>
            </a:r>
            <a:endParaRPr lang="en-US" altLang="ro-RO" sz="2400" b="1" dirty="0">
              <a:solidFill>
                <a:srgbClr val="002060"/>
              </a:solidFill>
              <a:cs typeface="Calibri" pitchFamily="34" charset="0"/>
            </a:endParaRPr>
          </a:p>
        </p:txBody>
      </p:sp>
      <p:sp>
        <p:nvSpPr>
          <p:cNvPr id="13" name="Rectangle 5">
            <a:extLst>
              <a:ext uri="{FF2B5EF4-FFF2-40B4-BE49-F238E27FC236}">
                <a16:creationId xmlns:a16="http://schemas.microsoft.com/office/drawing/2014/main" id="{B822541E-D94C-DF69-02D8-AD4D61172799}"/>
              </a:ext>
            </a:extLst>
          </p:cNvPr>
          <p:cNvSpPr>
            <a:spLocks noChangeArrowheads="1"/>
          </p:cNvSpPr>
          <p:nvPr/>
        </p:nvSpPr>
        <p:spPr bwMode="auto">
          <a:xfrm>
            <a:off x="9105900" y="5321499"/>
            <a:ext cx="3622675" cy="407988"/>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w="12700">
            <a:solidFill>
              <a:srgbClr val="FFC000"/>
            </a:solidFill>
            <a:miter lim="800000"/>
            <a:headEnd/>
            <a:tailEnd/>
          </a:ln>
        </p:spPr>
        <p:txBody>
          <a:bodyPr lIns="33231" tIns="33231" rIns="33231" bIns="33231" anchor="ctr"/>
          <a:lstStyle/>
          <a:p>
            <a:pPr algn="ctr" defTabSz="841375">
              <a:lnSpc>
                <a:spcPct val="110000"/>
              </a:lnSpc>
              <a:spcAft>
                <a:spcPct val="40000"/>
              </a:spcAft>
            </a:pPr>
            <a:r>
              <a:rPr lang="ro-RO" altLang="en-US" sz="2400" b="1" dirty="0">
                <a:solidFill>
                  <a:srgbClr val="002060"/>
                </a:solidFill>
                <a:cs typeface="Calibri" pitchFamily="34" charset="0"/>
              </a:rPr>
              <a:t>La nivel intern</a:t>
            </a:r>
            <a:endParaRPr lang="en-US" altLang="ro-RO" sz="2400" b="1" dirty="0">
              <a:solidFill>
                <a:srgbClr val="002060"/>
              </a:solidFill>
              <a:cs typeface="Calibri" pitchFamily="34" charset="0"/>
            </a:endParaRPr>
          </a:p>
        </p:txBody>
      </p:sp>
      <p:sp>
        <p:nvSpPr>
          <p:cNvPr id="14" name="Rechteck 65">
            <a:extLst>
              <a:ext uri="{FF2B5EF4-FFF2-40B4-BE49-F238E27FC236}">
                <a16:creationId xmlns:a16="http://schemas.microsoft.com/office/drawing/2014/main" id="{F382A8B7-8969-DF6A-122D-41111684FB3A}"/>
              </a:ext>
            </a:extLst>
          </p:cNvPr>
          <p:cNvSpPr>
            <a:spLocks noChangeArrowheads="1"/>
          </p:cNvSpPr>
          <p:nvPr/>
        </p:nvSpPr>
        <p:spPr bwMode="auto">
          <a:xfrm>
            <a:off x="2819400" y="6365163"/>
            <a:ext cx="4343400" cy="2740738"/>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99385" tIns="66462" rIns="66462" bIns="66462"/>
          <a:lstStyle/>
          <a:p>
            <a:pPr marL="342900" lvl="1" indent="-342900" defTabSz="895350">
              <a:spcBef>
                <a:spcPts val="0"/>
              </a:spcBef>
              <a:buFont typeface="Wingdings" pitchFamily="2" charset="2"/>
              <a:buChar char="ü"/>
            </a:pPr>
            <a:r>
              <a:rPr lang="ro-RO" altLang="en-US" sz="2400" dirty="0">
                <a:latin typeface="Calibri body"/>
                <a:cs typeface="Arial" charset="0"/>
              </a:rPr>
              <a:t>Prăbușirea pieței</a:t>
            </a:r>
            <a:endParaRPr lang="en-GB" altLang="en-US" sz="2400" dirty="0">
              <a:latin typeface="Calibri body"/>
              <a:cs typeface="Arial" charset="0"/>
            </a:endParaRPr>
          </a:p>
          <a:p>
            <a:pPr marL="342900" lvl="1" indent="-342900" defTabSz="895350">
              <a:spcBef>
                <a:spcPts val="0"/>
              </a:spcBef>
              <a:buFont typeface="Wingdings" pitchFamily="2" charset="2"/>
              <a:buChar char="ü"/>
            </a:pPr>
            <a:r>
              <a:rPr lang="ro-RO" altLang="en-US" sz="2400" dirty="0">
                <a:latin typeface="Calibri body"/>
                <a:cs typeface="Arial" charset="0"/>
              </a:rPr>
              <a:t>Evoluții negative în mediul economic şi tehnologic al companiei</a:t>
            </a:r>
            <a:endParaRPr lang="en-GB" altLang="en-US" sz="2400" dirty="0">
              <a:latin typeface="Calibri body"/>
              <a:cs typeface="Arial" charset="0"/>
            </a:endParaRPr>
          </a:p>
          <a:p>
            <a:pPr marL="342900" lvl="1" indent="-342900" defTabSz="895350">
              <a:spcBef>
                <a:spcPts val="0"/>
              </a:spcBef>
              <a:buFont typeface="Wingdings" pitchFamily="2" charset="2"/>
              <a:buChar char="ü"/>
            </a:pPr>
            <a:r>
              <a:rPr lang="ro-RO" altLang="en-US" sz="2400" dirty="0">
                <a:latin typeface="Calibri body"/>
                <a:cs typeface="Arial" charset="0"/>
              </a:rPr>
              <a:t>Creșterea nivelului dobânzi</a:t>
            </a:r>
            <a:r>
              <a:rPr lang="en-GB" altLang="en-US" sz="2400" dirty="0">
                <a:latin typeface="Calibri body"/>
                <a:cs typeface="Arial" charset="0"/>
              </a:rPr>
              <a:t>i</a:t>
            </a:r>
          </a:p>
        </p:txBody>
      </p:sp>
      <p:sp>
        <p:nvSpPr>
          <p:cNvPr id="15" name="Rechteck 65">
            <a:extLst>
              <a:ext uri="{FF2B5EF4-FFF2-40B4-BE49-F238E27FC236}">
                <a16:creationId xmlns:a16="http://schemas.microsoft.com/office/drawing/2014/main" id="{C16D2800-7832-0D60-C426-0B737541BFC5}"/>
              </a:ext>
            </a:extLst>
          </p:cNvPr>
          <p:cNvSpPr>
            <a:spLocks noChangeArrowheads="1"/>
          </p:cNvSpPr>
          <p:nvPr/>
        </p:nvSpPr>
        <p:spPr bwMode="auto">
          <a:xfrm>
            <a:off x="8650255" y="6365163"/>
            <a:ext cx="4684745" cy="2740737"/>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lIns="199385" tIns="66462" rIns="66462" bIns="66462"/>
          <a:lstStyle/>
          <a:p>
            <a:pPr marL="171450" lvl="1" indent="-171450" defTabSz="895350">
              <a:spcBef>
                <a:spcPts val="0"/>
              </a:spcBef>
              <a:buFont typeface="Wingdings" pitchFamily="2" charset="2"/>
              <a:buChar char="ü"/>
            </a:pPr>
            <a:r>
              <a:rPr lang="ro-RO" altLang="en-US" sz="2400" dirty="0">
                <a:latin typeface="Calibri body"/>
                <a:cs typeface="Arial" charset="0"/>
              </a:rPr>
              <a:t>Defecte fizice</a:t>
            </a:r>
            <a:endParaRPr lang="en-GB" altLang="en-US" sz="2400" dirty="0">
              <a:latin typeface="Calibri body"/>
              <a:cs typeface="Arial" charset="0"/>
            </a:endParaRPr>
          </a:p>
          <a:p>
            <a:pPr marL="171450" lvl="1" indent="-171450" defTabSz="895350">
              <a:spcBef>
                <a:spcPts val="0"/>
              </a:spcBef>
              <a:buFont typeface="Wingdings" pitchFamily="2" charset="2"/>
              <a:buChar char="ü"/>
            </a:pPr>
            <a:r>
              <a:rPr lang="ro-RO" altLang="en-US" sz="2400" dirty="0">
                <a:latin typeface="Calibri body"/>
                <a:cs typeface="Arial" charset="0"/>
              </a:rPr>
              <a:t>Învechire vizibilă</a:t>
            </a:r>
            <a:endParaRPr lang="en-GB" altLang="en-US" sz="2400" dirty="0">
              <a:latin typeface="Calibri body"/>
              <a:cs typeface="Arial" charset="0"/>
            </a:endParaRPr>
          </a:p>
          <a:p>
            <a:pPr marL="171450" lvl="1" indent="-171450" defTabSz="895350">
              <a:spcBef>
                <a:spcPts val="0"/>
              </a:spcBef>
              <a:buFont typeface="Wingdings" pitchFamily="2" charset="2"/>
              <a:buChar char="ü"/>
            </a:pPr>
            <a:r>
              <a:rPr lang="ro-RO" altLang="en-US" sz="2400" dirty="0">
                <a:latin typeface="Calibri body"/>
                <a:cs typeface="Arial" charset="0"/>
              </a:rPr>
              <a:t>Randament vizibil mai slab decât cel preconizat</a:t>
            </a:r>
            <a:endParaRPr lang="en-GB" altLang="en-US" sz="2400" dirty="0">
              <a:latin typeface="Calibri body"/>
              <a:cs typeface="Arial" charset="0"/>
            </a:endParaRPr>
          </a:p>
          <a:p>
            <a:pPr marL="171450" lvl="1" indent="-171450" defTabSz="895350">
              <a:spcBef>
                <a:spcPts val="0"/>
              </a:spcBef>
              <a:buFont typeface="Wingdings" pitchFamily="2" charset="2"/>
              <a:buChar char="ü"/>
            </a:pPr>
            <a:r>
              <a:rPr lang="ro-RO" altLang="en-US" sz="2400" dirty="0">
                <a:latin typeface="Calibri body"/>
                <a:cs typeface="Arial" charset="0"/>
              </a:rPr>
              <a:t>Performanță economică mai mică decât cea preconizată</a:t>
            </a:r>
            <a:endParaRPr lang="en-US" altLang="en-US" sz="2400" dirty="0">
              <a:latin typeface="Calibri body"/>
              <a:cs typeface="Arial" charset="0"/>
            </a:endParaRPr>
          </a:p>
        </p:txBody>
      </p:sp>
    </p:spTree>
    <p:extLst>
      <p:ext uri="{BB962C8B-B14F-4D97-AF65-F5344CB8AC3E}">
        <p14:creationId xmlns:p14="http://schemas.microsoft.com/office/powerpoint/2010/main" val="4250648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52D8C-2441-B560-3B92-89C754A03B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47879FB-3104-C169-8D51-9B5C666182EE}"/>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DCE90D0B-E8BE-AA3C-6DF8-93F9620DEF18}"/>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94378B3E-8338-E40A-B6B0-D97AAA2A6D0A}"/>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DC62DB97-93B6-E902-874F-6903F2F96299}"/>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972FF41A-ECFA-EE7A-EE07-6ECD74505935}"/>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958519FB-867C-08A8-7A61-CCBA7364AD83}"/>
              </a:ext>
            </a:extLst>
          </p:cNvPr>
          <p:cNvGraphicFramePr/>
          <p:nvPr>
            <p:extLst>
              <p:ext uri="{D42A27DB-BD31-4B8C-83A1-F6EECF244321}">
                <p14:modId xmlns:p14="http://schemas.microsoft.com/office/powerpoint/2010/main" val="3181594793"/>
              </p:ext>
            </p:extLst>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E902C8AA-B1B6-D51D-3878-037BCC33DB50}"/>
              </a:ext>
            </a:extLst>
          </p:cNvPr>
          <p:cNvGraphicFramePr>
            <a:graphicFrameLocks noGrp="1"/>
          </p:cNvGraphicFramePr>
          <p:nvPr>
            <p:extLst>
              <p:ext uri="{D42A27DB-BD31-4B8C-83A1-F6EECF244321}">
                <p14:modId xmlns:p14="http://schemas.microsoft.com/office/powerpoint/2010/main" val="2057449064"/>
              </p:ext>
            </p:extLst>
          </p:nvPr>
        </p:nvGraphicFramePr>
        <p:xfrm>
          <a:off x="2125980" y="3596575"/>
          <a:ext cx="15369540" cy="546443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864737">
                  <a:extLst>
                    <a:ext uri="{9D8B030D-6E8A-4147-A177-3AD203B41FA5}">
                      <a16:colId xmlns:a16="http://schemas.microsoft.com/office/drawing/2014/main" val="20000"/>
                    </a:ext>
                  </a:extLst>
                </a:gridCol>
                <a:gridCol w="6504803">
                  <a:extLst>
                    <a:ext uri="{9D8B030D-6E8A-4147-A177-3AD203B41FA5}">
                      <a16:colId xmlns:a16="http://schemas.microsoft.com/office/drawing/2014/main" val="20001"/>
                    </a:ext>
                  </a:extLst>
                </a:gridCol>
              </a:tblGrid>
              <a:tr h="341075">
                <a:tc>
                  <a:txBody>
                    <a:bodyPr/>
                    <a:lstStyle/>
                    <a:p>
                      <a:pPr algn="ctr">
                        <a:lnSpc>
                          <a:spcPct val="150000"/>
                        </a:lnSpc>
                      </a:pP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tc>
                <a:tc>
                  <a:txBody>
                    <a:bodyPr/>
                    <a:lstStyle/>
                    <a:p>
                      <a:pPr algn="ctr">
                        <a:lnSpc>
                          <a:spcPct val="150000"/>
                        </a:lnSpc>
                      </a:pPr>
                      <a:r>
                        <a:rPr lang="ro-RO" sz="2400" dirty="0">
                          <a:solidFill>
                            <a:schemeClr val="tx1"/>
                          </a:solidFill>
                          <a:latin typeface="Calibri body"/>
                        </a:rPr>
                        <a:t> IAS 36</a:t>
                      </a:r>
                    </a:p>
                  </a:txBody>
                  <a:tcPr/>
                </a:tc>
                <a:extLst>
                  <a:ext uri="{0D108BD9-81ED-4DB2-BD59-A6C34878D82A}">
                    <a16:rowId xmlns:a16="http://schemas.microsoft.com/office/drawing/2014/main" val="10000"/>
                  </a:ext>
                </a:extLst>
              </a:tr>
              <a:tr h="3247263">
                <a:tc>
                  <a:txBody>
                    <a:bodyPr/>
                    <a:lstStyle/>
                    <a:p>
                      <a:pPr algn="just">
                        <a:lnSpc>
                          <a:spcPct val="150000"/>
                        </a:lnSpc>
                        <a:spcAft>
                          <a:spcPts val="0"/>
                        </a:spcAft>
                      </a:pPr>
                      <a:r>
                        <a:rPr lang="ro-RO" sz="2400" dirty="0">
                          <a:solidFill>
                            <a:schemeClr val="tx1"/>
                          </a:solidFill>
                          <a:effectLst/>
                          <a:latin typeface="Calibri body"/>
                          <a:ea typeface="Calibri"/>
                          <a:cs typeface="Times New Roman"/>
                        </a:rPr>
                        <a:t>Înregistrarea </a:t>
                      </a:r>
                      <a:r>
                        <a:rPr lang="ro-RO" sz="2400" b="1" dirty="0">
                          <a:solidFill>
                            <a:schemeClr val="tx1"/>
                          </a:solidFill>
                          <a:effectLst/>
                          <a:latin typeface="Calibri body"/>
                          <a:ea typeface="Calibri"/>
                          <a:cs typeface="Times New Roman"/>
                        </a:rPr>
                        <a:t>ajustărilor pentru depreciere sau pierdere de valoare se efectuează pe seama conturilor de cheltuieli</a:t>
                      </a:r>
                      <a:r>
                        <a:rPr lang="ro-RO" sz="2400" dirty="0">
                          <a:solidFill>
                            <a:schemeClr val="tx1"/>
                          </a:solidFill>
                          <a:effectLst/>
                          <a:latin typeface="Calibri body"/>
                          <a:ea typeface="Calibri"/>
                          <a:cs typeface="Times New Roman"/>
                        </a:rPr>
                        <a:t>, indiferent de impactul acestora asupra contului de profit şi pierdere. (51(1c)).</a:t>
                      </a:r>
                    </a:p>
                    <a:p>
                      <a:pPr algn="just">
                        <a:lnSpc>
                          <a:spcPct val="150000"/>
                        </a:lnSpc>
                        <a:spcAft>
                          <a:spcPts val="0"/>
                        </a:spcAft>
                      </a:pPr>
                      <a:r>
                        <a:rPr lang="ro-RO" sz="2400" b="1" dirty="0">
                          <a:solidFill>
                            <a:schemeClr val="tx1"/>
                          </a:solidFill>
                          <a:effectLst/>
                          <a:latin typeface="Calibri body"/>
                          <a:ea typeface="Calibri"/>
                          <a:cs typeface="Times New Roman"/>
                        </a:rPr>
                        <a:t>În conturile 6813</a:t>
                      </a:r>
                      <a:r>
                        <a:rPr lang="ro-RO" sz="2400" dirty="0">
                          <a:solidFill>
                            <a:schemeClr val="tx1"/>
                          </a:solidFill>
                          <a:effectLst/>
                          <a:latin typeface="Calibri body"/>
                          <a:ea typeface="Calibri"/>
                          <a:cs typeface="Times New Roman"/>
                        </a:rPr>
                        <a:t> "Cheltuieli de exploatare privind ajustările pentru deprecierea imobilizărilor", respectiv </a:t>
                      </a:r>
                      <a:r>
                        <a:rPr lang="ro-RO" sz="2400" b="1" dirty="0">
                          <a:solidFill>
                            <a:schemeClr val="tx1"/>
                          </a:solidFill>
                          <a:effectLst/>
                          <a:latin typeface="Calibri body"/>
                          <a:ea typeface="Calibri"/>
                          <a:cs typeface="Times New Roman"/>
                        </a:rPr>
                        <a:t>7813</a:t>
                      </a:r>
                      <a:r>
                        <a:rPr lang="ro-RO" sz="2400" dirty="0">
                          <a:solidFill>
                            <a:schemeClr val="tx1"/>
                          </a:solidFill>
                          <a:effectLst/>
                          <a:latin typeface="Calibri body"/>
                          <a:ea typeface="Calibri"/>
                          <a:cs typeface="Times New Roman"/>
                        </a:rPr>
                        <a:t> "Venituri din ajustări pentru deprecierea imobilizărilor" </a:t>
                      </a:r>
                      <a:r>
                        <a:rPr lang="ro-RO" sz="2400" b="1" dirty="0">
                          <a:solidFill>
                            <a:schemeClr val="tx1"/>
                          </a:solidFill>
                          <a:effectLst/>
                          <a:latin typeface="Calibri body"/>
                          <a:ea typeface="Calibri"/>
                          <a:cs typeface="Times New Roman"/>
                        </a:rPr>
                        <a:t>se evidenţiază numai deprecierile aferente imobilizărilor corporale a căror evidenţă este efectuată la cost</a:t>
                      </a:r>
                      <a:r>
                        <a:rPr lang="ro-RO" sz="2400" dirty="0">
                          <a:solidFill>
                            <a:schemeClr val="tx1"/>
                          </a:solidFill>
                          <a:effectLst/>
                          <a:latin typeface="Calibri body"/>
                          <a:ea typeface="Calibri"/>
                          <a:cs typeface="Times New Roman"/>
                        </a:rPr>
                        <a:t> şi</a:t>
                      </a:r>
                      <a:r>
                        <a:rPr lang="ro-RO" sz="2400" b="1" dirty="0">
                          <a:solidFill>
                            <a:schemeClr val="tx1"/>
                          </a:solidFill>
                          <a:effectLst/>
                          <a:latin typeface="Calibri body"/>
                          <a:ea typeface="Calibri"/>
                          <a:cs typeface="Times New Roman"/>
                        </a:rPr>
                        <a:t> NU</a:t>
                      </a:r>
                      <a:r>
                        <a:rPr lang="ro-RO" sz="2400" dirty="0">
                          <a:solidFill>
                            <a:schemeClr val="tx1"/>
                          </a:solidFill>
                          <a:effectLst/>
                          <a:latin typeface="Calibri body"/>
                          <a:ea typeface="Calibri"/>
                          <a:cs typeface="Times New Roman"/>
                        </a:rPr>
                        <a:t> la valoare reevaluată. (237(2))</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b="1" dirty="0">
                          <a:solidFill>
                            <a:schemeClr val="tx1"/>
                          </a:solidFill>
                          <a:effectLst/>
                          <a:latin typeface="Calibri body"/>
                          <a:ea typeface="Calibri"/>
                          <a:cs typeface="Times New Roman"/>
                        </a:rPr>
                        <a:t>O pierdere din depreciere trebuie recunoscută imediat în profit sau pierdere</a:t>
                      </a:r>
                      <a:r>
                        <a:rPr lang="ro-RO" sz="240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CU EXCEPŢIA</a:t>
                      </a:r>
                      <a:r>
                        <a:rPr lang="ro-RO" sz="2400" dirty="0">
                          <a:solidFill>
                            <a:schemeClr val="tx1"/>
                          </a:solidFill>
                          <a:effectLst/>
                          <a:latin typeface="Calibri body"/>
                          <a:ea typeface="Calibri"/>
                          <a:cs typeface="Times New Roman"/>
                        </a:rPr>
                        <a:t> situaţiilor în care activul este contabilizat la valoarea reevaluată, în conformitate cu un alt standard (de exemplu, în conformitate cu modelul de reevaluare din IAS 16). </a:t>
                      </a:r>
                      <a:r>
                        <a:rPr lang="ro-RO" sz="2400" b="1" dirty="0">
                          <a:solidFill>
                            <a:schemeClr val="tx1"/>
                          </a:solidFill>
                          <a:effectLst/>
                          <a:latin typeface="Calibri body"/>
                          <a:ea typeface="Calibri"/>
                          <a:cs typeface="Times New Roman"/>
                        </a:rPr>
                        <a:t>Orice pierdere din deprecierea unui activ reevaluat trebuie tratată drept o scădere din reevaluare</a:t>
                      </a:r>
                      <a:r>
                        <a:rPr lang="ro-RO" sz="2400" dirty="0">
                          <a:solidFill>
                            <a:schemeClr val="tx1"/>
                          </a:solidFill>
                          <a:effectLst/>
                          <a:latin typeface="Calibri body"/>
                          <a:ea typeface="Calibri"/>
                          <a:cs typeface="Times New Roman"/>
                        </a:rPr>
                        <a:t>, în conformitate cu celălalt standard. (IAS</a:t>
                      </a:r>
                      <a:r>
                        <a:rPr lang="ro-RO" sz="2400" baseline="0" dirty="0">
                          <a:solidFill>
                            <a:schemeClr val="tx1"/>
                          </a:solidFill>
                          <a:effectLst/>
                          <a:latin typeface="Calibri body"/>
                          <a:ea typeface="Calibri"/>
                          <a:cs typeface="Times New Roman"/>
                        </a:rPr>
                        <a:t> 36.</a:t>
                      </a:r>
                      <a:r>
                        <a:rPr lang="ro-RO" sz="2400" dirty="0">
                          <a:solidFill>
                            <a:schemeClr val="tx1"/>
                          </a:solidFill>
                          <a:effectLst/>
                          <a:latin typeface="Calibri body"/>
                          <a:ea typeface="Calibri"/>
                          <a:cs typeface="Times New Roman"/>
                        </a:rPr>
                        <a:t>60)</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56428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C70ED-303A-57CB-140E-87FB1F5274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9CE279-365B-D560-EC37-76443B5C30C5}"/>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964F4881-DB18-BE8D-2174-18C1C1BA2DF9}"/>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02F41A9A-A9FC-1A87-0822-13CA69C47596}"/>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09533EAB-1EA9-4043-ABB2-75F10520177D}"/>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75DC71A4-605F-6876-6211-DCEF73C45D75}"/>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CDD8863A-EA1F-307D-5024-5237CE101933}"/>
              </a:ext>
            </a:extLst>
          </p:cNvPr>
          <p:cNvGraphicFramePr/>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5ACE9DB4-2032-B9CD-AA84-36B8FEA143B4}"/>
              </a:ext>
            </a:extLst>
          </p:cNvPr>
          <p:cNvGraphicFramePr>
            <a:graphicFrameLocks noGrp="1"/>
          </p:cNvGraphicFramePr>
          <p:nvPr>
            <p:extLst>
              <p:ext uri="{D42A27DB-BD31-4B8C-83A1-F6EECF244321}">
                <p14:modId xmlns:p14="http://schemas.microsoft.com/office/powerpoint/2010/main" val="3408159430"/>
              </p:ext>
            </p:extLst>
          </p:nvPr>
        </p:nvGraphicFramePr>
        <p:xfrm>
          <a:off x="2133600" y="3904803"/>
          <a:ext cx="15163800" cy="491579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742805">
                  <a:extLst>
                    <a:ext uri="{9D8B030D-6E8A-4147-A177-3AD203B41FA5}">
                      <a16:colId xmlns:a16="http://schemas.microsoft.com/office/drawing/2014/main" val="20000"/>
                    </a:ext>
                  </a:extLst>
                </a:gridCol>
                <a:gridCol w="6420995">
                  <a:extLst>
                    <a:ext uri="{9D8B030D-6E8A-4147-A177-3AD203B41FA5}">
                      <a16:colId xmlns:a16="http://schemas.microsoft.com/office/drawing/2014/main" val="20001"/>
                    </a:ext>
                  </a:extLst>
                </a:gridCol>
              </a:tblGrid>
              <a:tr h="436183">
                <a:tc>
                  <a:txBody>
                    <a:bodyPr/>
                    <a:lstStyle/>
                    <a:p>
                      <a:pPr algn="ctr">
                        <a:lnSpc>
                          <a:spcPct val="150000"/>
                        </a:lnSpc>
                      </a:pP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tc>
                <a:tc>
                  <a:txBody>
                    <a:bodyPr/>
                    <a:lstStyle/>
                    <a:p>
                      <a:pPr algn="ctr">
                        <a:lnSpc>
                          <a:spcPct val="150000"/>
                        </a:lnSpc>
                      </a:pPr>
                      <a:r>
                        <a:rPr lang="ro-RO" sz="2400" dirty="0">
                          <a:solidFill>
                            <a:schemeClr val="tx1"/>
                          </a:solidFill>
                          <a:latin typeface="Calibri body"/>
                        </a:rPr>
                        <a:t> IAS 36</a:t>
                      </a:r>
                    </a:p>
                  </a:txBody>
                  <a:tcPr/>
                </a:tc>
                <a:extLst>
                  <a:ext uri="{0D108BD9-81ED-4DB2-BD59-A6C34878D82A}">
                    <a16:rowId xmlns:a16="http://schemas.microsoft.com/office/drawing/2014/main" val="10000"/>
                  </a:ext>
                </a:extLst>
              </a:tr>
              <a:tr h="3837051">
                <a:tc>
                  <a:txBody>
                    <a:bodyPr/>
                    <a:lstStyle/>
                    <a:p>
                      <a:pPr algn="just">
                        <a:lnSpc>
                          <a:spcPct val="150000"/>
                        </a:lnSpc>
                        <a:spcAft>
                          <a:spcPts val="0"/>
                        </a:spcAft>
                      </a:pPr>
                      <a:r>
                        <a:rPr lang="ro-RO" sz="2400" b="1" dirty="0">
                          <a:solidFill>
                            <a:schemeClr val="tx1"/>
                          </a:solidFill>
                          <a:effectLst/>
                          <a:latin typeface="Calibri body"/>
                          <a:ea typeface="Calibri"/>
                          <a:cs typeface="Times New Roman"/>
                        </a:rPr>
                        <a:t>Valoarea de inventar</a:t>
                      </a:r>
                      <a:r>
                        <a:rPr lang="ro-RO" sz="2400" dirty="0">
                          <a:solidFill>
                            <a:schemeClr val="tx1"/>
                          </a:solidFill>
                          <a:effectLst/>
                          <a:latin typeface="Calibri body"/>
                          <a:ea typeface="Calibri"/>
                          <a:cs typeface="Times New Roman"/>
                        </a:rPr>
                        <a:t> X &lt; Valoarea contabilă Y, activul este depreciat:  </a:t>
                      </a:r>
                    </a:p>
                    <a:p>
                      <a:pPr algn="ctr">
                        <a:lnSpc>
                          <a:spcPct val="150000"/>
                        </a:lnSpc>
                        <a:spcAft>
                          <a:spcPts val="0"/>
                        </a:spcAft>
                      </a:pPr>
                      <a:r>
                        <a:rPr lang="ro-RO" sz="240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6813 = 291    (Z = Y-X)</a:t>
                      </a:r>
                    </a:p>
                    <a:p>
                      <a:pPr algn="just">
                        <a:lnSpc>
                          <a:spcPct val="150000"/>
                        </a:lnSpc>
                        <a:spcAft>
                          <a:spcPts val="0"/>
                        </a:spcAft>
                      </a:pPr>
                      <a:r>
                        <a:rPr lang="ro-RO" sz="2400" b="1" dirty="0">
                          <a:solidFill>
                            <a:schemeClr val="tx1"/>
                          </a:solidFill>
                          <a:effectLst/>
                          <a:latin typeface="Calibri body"/>
                          <a:ea typeface="Calibri"/>
                          <a:cs typeface="Times New Roman"/>
                        </a:rPr>
                        <a:t>EXCEPȚIE:</a:t>
                      </a:r>
                      <a:r>
                        <a:rPr lang="ro-RO" sz="2400" dirty="0">
                          <a:solidFill>
                            <a:schemeClr val="tx1"/>
                          </a:solidFill>
                          <a:effectLst/>
                          <a:latin typeface="Calibri body"/>
                          <a:ea typeface="Calibri"/>
                          <a:cs typeface="Times New Roman"/>
                        </a:rPr>
                        <a:t> Prevederile </a:t>
                      </a:r>
                      <a:r>
                        <a:rPr lang="ro-RO" sz="2400" u="sng" dirty="0">
                          <a:solidFill>
                            <a:schemeClr val="tx1"/>
                          </a:solidFill>
                          <a:effectLst/>
                          <a:latin typeface="Calibri body"/>
                          <a:ea typeface="Calibri"/>
                          <a:cs typeface="Times New Roman"/>
                        </a:rPr>
                        <a:t>...</a:t>
                      </a:r>
                      <a:r>
                        <a:rPr lang="ro-RO" sz="240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NU</a:t>
                      </a:r>
                      <a:r>
                        <a:rPr lang="ro-RO" sz="2400" dirty="0">
                          <a:solidFill>
                            <a:schemeClr val="tx1"/>
                          </a:solidFill>
                          <a:effectLst/>
                          <a:latin typeface="Calibri body"/>
                          <a:ea typeface="Calibri"/>
                          <a:cs typeface="Times New Roman"/>
                        </a:rPr>
                        <a:t> </a:t>
                      </a:r>
                      <a:r>
                        <a:rPr lang="ro-RO" sz="2400" b="1" i="1" dirty="0">
                          <a:solidFill>
                            <a:schemeClr val="tx1"/>
                          </a:solidFill>
                          <a:effectLst/>
                          <a:latin typeface="Calibri body"/>
                          <a:ea typeface="Calibri"/>
                          <a:cs typeface="Times New Roman"/>
                        </a:rPr>
                        <a:t>se aplică ajustărilor de valoare corespunzătoare fondului comercial.</a:t>
                      </a:r>
                      <a:r>
                        <a:rPr lang="ro-RO" sz="240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Ajustările pentru deprecierea fondului comercial corectează valoarea acestuia</a:t>
                      </a:r>
                      <a:r>
                        <a:rPr lang="ro-RO" sz="2400" dirty="0">
                          <a:solidFill>
                            <a:schemeClr val="tx1"/>
                          </a:solidFill>
                          <a:effectLst/>
                          <a:latin typeface="Calibri body"/>
                          <a:ea typeface="Calibri"/>
                          <a:cs typeface="Times New Roman"/>
                        </a:rPr>
                        <a:t> (articol contabil 6817 "Cheltuieli de exploatare privind ajustările pentru deprecierea fondului comercial" = 2071 "Fond comercial pozitiv"), fără a fi reluate ulterior la venituri.</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b="1" dirty="0">
                          <a:solidFill>
                            <a:schemeClr val="tx1"/>
                          </a:solidFill>
                          <a:effectLst/>
                          <a:latin typeface="Calibri body"/>
                          <a:ea typeface="Calibri"/>
                          <a:cs typeface="Times New Roman"/>
                        </a:rPr>
                        <a:t>Valoarea recuperabilă</a:t>
                      </a:r>
                      <a:r>
                        <a:rPr lang="ro-RO" sz="2400" dirty="0">
                          <a:solidFill>
                            <a:schemeClr val="tx1"/>
                          </a:solidFill>
                          <a:effectLst/>
                          <a:latin typeface="Calibri body"/>
                          <a:ea typeface="Calibri"/>
                          <a:cs typeface="Times New Roman"/>
                        </a:rPr>
                        <a:t> X &lt; Valoarea contabilă Y, activul este depreciat:  </a:t>
                      </a:r>
                    </a:p>
                    <a:p>
                      <a:pPr algn="ctr">
                        <a:lnSpc>
                          <a:spcPct val="150000"/>
                        </a:lnSpc>
                        <a:spcAft>
                          <a:spcPts val="0"/>
                        </a:spcAft>
                      </a:pPr>
                      <a:r>
                        <a:rPr lang="ro-RO" sz="240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6813 = 291    (Z = Y-X)</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44587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EB32A-3454-FD56-948D-ED4B4D0FDD1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88B27E-0452-7624-CD28-9F2075D56A96}"/>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7922BE6C-D012-6003-1D8B-9577C2BA223D}"/>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4EC04B01-E953-B876-BE1B-9DC6329E84B9}"/>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A45B92D6-F651-DAD7-F3D1-CE74615B8D75}"/>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C9AA68D5-D5BE-1BB3-5179-6342CA4A29D6}"/>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F22C512E-698C-C0AB-2726-CFC057F9D4C7}"/>
              </a:ext>
            </a:extLst>
          </p:cNvPr>
          <p:cNvGraphicFramePr/>
          <p:nvPr>
            <p:extLst>
              <p:ext uri="{D42A27DB-BD31-4B8C-83A1-F6EECF244321}">
                <p14:modId xmlns:p14="http://schemas.microsoft.com/office/powerpoint/2010/main" val="3862235622"/>
              </p:ext>
            </p:extLst>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175CB487-4496-BAF7-E378-09FB817AF823}"/>
              </a:ext>
            </a:extLst>
          </p:cNvPr>
          <p:cNvGraphicFramePr>
            <a:graphicFrameLocks noGrp="1"/>
          </p:cNvGraphicFramePr>
          <p:nvPr>
            <p:extLst>
              <p:ext uri="{D42A27DB-BD31-4B8C-83A1-F6EECF244321}">
                <p14:modId xmlns:p14="http://schemas.microsoft.com/office/powerpoint/2010/main" val="2765196033"/>
              </p:ext>
            </p:extLst>
          </p:nvPr>
        </p:nvGraphicFramePr>
        <p:xfrm>
          <a:off x="2133600" y="3705115"/>
          <a:ext cx="15163800" cy="4215587"/>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6661187">
                  <a:extLst>
                    <a:ext uri="{9D8B030D-6E8A-4147-A177-3AD203B41FA5}">
                      <a16:colId xmlns:a16="http://schemas.microsoft.com/office/drawing/2014/main" val="20000"/>
                    </a:ext>
                  </a:extLst>
                </a:gridCol>
                <a:gridCol w="8502613">
                  <a:extLst>
                    <a:ext uri="{9D8B030D-6E8A-4147-A177-3AD203B41FA5}">
                      <a16:colId xmlns:a16="http://schemas.microsoft.com/office/drawing/2014/main" val="20001"/>
                    </a:ext>
                  </a:extLst>
                </a:gridCol>
              </a:tblGrid>
              <a:tr h="432793">
                <a:tc>
                  <a:txBody>
                    <a:bodyPr/>
                    <a:lstStyle/>
                    <a:p>
                      <a:pPr algn="ctr">
                        <a:lnSpc>
                          <a:spcPct val="150000"/>
                        </a:lnSpc>
                      </a:pP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tc>
                <a:tc>
                  <a:txBody>
                    <a:bodyPr/>
                    <a:lstStyle/>
                    <a:p>
                      <a:pPr algn="ctr">
                        <a:lnSpc>
                          <a:spcPct val="150000"/>
                        </a:lnSpc>
                      </a:pPr>
                      <a:r>
                        <a:rPr lang="ro-RO" sz="2400" dirty="0">
                          <a:solidFill>
                            <a:schemeClr val="tx1"/>
                          </a:solidFill>
                          <a:latin typeface="Calibri body"/>
                        </a:rPr>
                        <a:t> IAS 36</a:t>
                      </a:r>
                    </a:p>
                  </a:txBody>
                  <a:tcPr/>
                </a:tc>
                <a:extLst>
                  <a:ext uri="{0D108BD9-81ED-4DB2-BD59-A6C34878D82A}">
                    <a16:rowId xmlns:a16="http://schemas.microsoft.com/office/drawing/2014/main" val="10000"/>
                  </a:ext>
                </a:extLst>
              </a:tr>
              <a:tr h="3632212">
                <a:tc>
                  <a:txBody>
                    <a:bodyPr/>
                    <a:lstStyle/>
                    <a:p>
                      <a:pPr algn="just">
                        <a:lnSpc>
                          <a:spcPct val="150000"/>
                        </a:lnSpc>
                        <a:spcAft>
                          <a:spcPts val="0"/>
                        </a:spcAft>
                      </a:pPr>
                      <a:r>
                        <a:rPr lang="ro-RO" sz="2400" b="1" dirty="0">
                          <a:solidFill>
                            <a:schemeClr val="tx1"/>
                          </a:solidFill>
                          <a:effectLst/>
                          <a:latin typeface="Calibri body"/>
                          <a:ea typeface="Calibri"/>
                          <a:cs typeface="Times New Roman"/>
                        </a:rPr>
                        <a:t>Amortizarea NU se recalculează.</a:t>
                      </a:r>
                      <a:endParaRPr lang="ro-RO" sz="2400" dirty="0">
                        <a:solidFill>
                          <a:schemeClr val="tx1"/>
                        </a:solidFill>
                        <a:effectLst/>
                        <a:latin typeface="Calibri body"/>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b="1" dirty="0">
                          <a:solidFill>
                            <a:schemeClr val="tx1"/>
                          </a:solidFill>
                          <a:effectLst/>
                          <a:latin typeface="Calibri body"/>
                          <a:ea typeface="Calibri"/>
                          <a:cs typeface="Times New Roman"/>
                        </a:rPr>
                        <a:t>După</a:t>
                      </a:r>
                      <a:r>
                        <a:rPr lang="ro-RO" sz="2400" dirty="0">
                          <a:solidFill>
                            <a:schemeClr val="tx1"/>
                          </a:solidFill>
                          <a:effectLst/>
                          <a:latin typeface="Calibri body"/>
                          <a:ea typeface="Calibri"/>
                          <a:cs typeface="Times New Roman"/>
                        </a:rPr>
                        <a:t> </a:t>
                      </a:r>
                      <a:r>
                        <a:rPr lang="ro-RO" sz="2400" b="1" i="1" dirty="0">
                          <a:solidFill>
                            <a:schemeClr val="tx1"/>
                          </a:solidFill>
                          <a:effectLst/>
                          <a:latin typeface="Calibri body"/>
                          <a:ea typeface="Calibri"/>
                          <a:cs typeface="Times New Roman"/>
                        </a:rPr>
                        <a:t>recunoaşterea unei pierderi din depreciere</a:t>
                      </a:r>
                      <a:r>
                        <a:rPr lang="ro-RO" sz="240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cheltuiala cu amortizarea activelor corporale (necorporale)</a:t>
                      </a:r>
                      <a:r>
                        <a:rPr lang="ro-RO" sz="2400" dirty="0">
                          <a:solidFill>
                            <a:schemeClr val="tx1"/>
                          </a:solidFill>
                          <a:effectLst/>
                          <a:latin typeface="Calibri body"/>
                          <a:ea typeface="Calibri"/>
                          <a:cs typeface="Times New Roman"/>
                        </a:rPr>
                        <a:t> aferentă activului </a:t>
                      </a:r>
                      <a:r>
                        <a:rPr lang="ro-RO" sz="2400" b="1" dirty="0">
                          <a:solidFill>
                            <a:schemeClr val="tx1"/>
                          </a:solidFill>
                          <a:effectLst/>
                          <a:latin typeface="Calibri body"/>
                          <a:ea typeface="Calibri"/>
                          <a:cs typeface="Times New Roman"/>
                        </a:rPr>
                        <a:t>trebuie AJUSTATĂ în perioadele viitoare</a:t>
                      </a:r>
                      <a:r>
                        <a:rPr lang="ro-RO" sz="2400" dirty="0">
                          <a:solidFill>
                            <a:schemeClr val="tx1"/>
                          </a:solidFill>
                          <a:effectLst/>
                          <a:latin typeface="Calibri body"/>
                          <a:ea typeface="Calibri"/>
                          <a:cs typeface="Times New Roman"/>
                        </a:rPr>
                        <a:t>, în vederea alocării valorii contabile revizuite a activului, minus valoarea sa reziduală (dacă există), în mod sistematic, pe toată durata de viaţă utilă rămasă. (63).</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522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8B636-1DC0-35F3-185A-34F093468C1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F569C5A-55D2-22DC-33A7-9B279CA97A71}"/>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7194870C-C633-C0FB-E142-0F841A80085F}"/>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AA7E8D71-38F9-26C6-E8CC-183613DC3DC5}"/>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7E0787C8-776B-A6C8-4357-F15965F2967B}"/>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280E0480-F95F-D278-1A48-E7BB435F8379}"/>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485FE4DC-F74D-0A5F-6F90-FFF02D44A03E}"/>
              </a:ext>
            </a:extLst>
          </p:cNvPr>
          <p:cNvGraphicFramePr/>
          <p:nvPr>
            <p:extLst>
              <p:ext uri="{D42A27DB-BD31-4B8C-83A1-F6EECF244321}">
                <p14:modId xmlns:p14="http://schemas.microsoft.com/office/powerpoint/2010/main" val="4094025921"/>
              </p:ext>
            </p:extLst>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20B30B37-8EAA-7CBA-3F7B-A5F34B65746A}"/>
              </a:ext>
            </a:extLst>
          </p:cNvPr>
          <p:cNvGraphicFramePr>
            <a:graphicFrameLocks noGrp="1"/>
          </p:cNvGraphicFramePr>
          <p:nvPr>
            <p:extLst>
              <p:ext uri="{D42A27DB-BD31-4B8C-83A1-F6EECF244321}">
                <p14:modId xmlns:p14="http://schemas.microsoft.com/office/powerpoint/2010/main" val="3236938379"/>
              </p:ext>
            </p:extLst>
          </p:nvPr>
        </p:nvGraphicFramePr>
        <p:xfrm>
          <a:off x="2141220" y="3676552"/>
          <a:ext cx="15156180" cy="436715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586095">
                  <a:extLst>
                    <a:ext uri="{9D8B030D-6E8A-4147-A177-3AD203B41FA5}">
                      <a16:colId xmlns:a16="http://schemas.microsoft.com/office/drawing/2014/main" val="20000"/>
                    </a:ext>
                  </a:extLst>
                </a:gridCol>
                <a:gridCol w="7570085">
                  <a:extLst>
                    <a:ext uri="{9D8B030D-6E8A-4147-A177-3AD203B41FA5}">
                      <a16:colId xmlns:a16="http://schemas.microsoft.com/office/drawing/2014/main" val="20001"/>
                    </a:ext>
                  </a:extLst>
                </a:gridCol>
              </a:tblGrid>
              <a:tr h="432793">
                <a:tc>
                  <a:txBody>
                    <a:bodyPr/>
                    <a:lstStyle/>
                    <a:p>
                      <a:pPr algn="ctr">
                        <a:lnSpc>
                          <a:spcPct val="150000"/>
                        </a:lnSpc>
                      </a:pP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tc>
                <a:tc>
                  <a:txBody>
                    <a:bodyPr/>
                    <a:lstStyle/>
                    <a:p>
                      <a:pPr algn="ctr">
                        <a:lnSpc>
                          <a:spcPct val="150000"/>
                        </a:lnSpc>
                      </a:pPr>
                      <a:r>
                        <a:rPr lang="ro-RO" sz="2400" dirty="0">
                          <a:solidFill>
                            <a:schemeClr val="tx1"/>
                          </a:solidFill>
                          <a:latin typeface="Calibri body"/>
                        </a:rPr>
                        <a:t> IAS 36</a:t>
                      </a:r>
                    </a:p>
                  </a:txBody>
                  <a:tcPr/>
                </a:tc>
                <a:extLst>
                  <a:ext uri="{0D108BD9-81ED-4DB2-BD59-A6C34878D82A}">
                    <a16:rowId xmlns:a16="http://schemas.microsoft.com/office/drawing/2014/main" val="10000"/>
                  </a:ext>
                </a:extLst>
              </a:tr>
              <a:tr h="3632212">
                <a:tc>
                  <a:txBody>
                    <a:bodyPr/>
                    <a:lstStyle/>
                    <a:p>
                      <a:pPr algn="just">
                        <a:lnSpc>
                          <a:spcPct val="150000"/>
                        </a:lnSpc>
                        <a:spcAft>
                          <a:spcPts val="0"/>
                        </a:spcAft>
                      </a:pPr>
                      <a:r>
                        <a:rPr lang="ro-RO" sz="2400" b="1" dirty="0">
                          <a:solidFill>
                            <a:schemeClr val="tx1"/>
                          </a:solidFill>
                          <a:effectLst/>
                          <a:latin typeface="+mn-lt"/>
                          <a:ea typeface="Calibri"/>
                          <a:cs typeface="Times New Roman"/>
                        </a:rPr>
                        <a:t>CÂND UN ACTIV NU MAI ESTE DEPRECIAT?</a:t>
                      </a:r>
                      <a:endParaRPr lang="ro-RO" sz="2400" dirty="0">
                        <a:solidFill>
                          <a:schemeClr val="tx1"/>
                        </a:solidFill>
                        <a:effectLst/>
                        <a:latin typeface="+mn-lt"/>
                        <a:ea typeface="Calibri"/>
                        <a:cs typeface="Times New Roman"/>
                      </a:endParaRPr>
                    </a:p>
                    <a:p>
                      <a:pPr algn="just">
                        <a:lnSpc>
                          <a:spcPct val="150000"/>
                        </a:lnSpc>
                        <a:spcAft>
                          <a:spcPts val="0"/>
                        </a:spcAft>
                      </a:pPr>
                      <a:r>
                        <a:rPr lang="ro-RO" sz="2400" dirty="0">
                          <a:solidFill>
                            <a:schemeClr val="tx1"/>
                          </a:solidFill>
                          <a:effectLst/>
                          <a:latin typeface="+mn-lt"/>
                          <a:ea typeface="Calibri"/>
                          <a:cs typeface="Times New Roman"/>
                        </a:rPr>
                        <a:t>Când nu mai este îndeplinită condiția deprecierii, respectiv:</a:t>
                      </a:r>
                    </a:p>
                    <a:p>
                      <a:pPr marL="180975" indent="-180975" algn="just">
                        <a:lnSpc>
                          <a:spcPct val="150000"/>
                        </a:lnSpc>
                        <a:spcAft>
                          <a:spcPts val="0"/>
                        </a:spcAft>
                        <a:buFont typeface="Arial" pitchFamily="34" charset="0"/>
                        <a:buChar char="•"/>
                      </a:pPr>
                      <a:r>
                        <a:rPr lang="ro-RO" sz="2400" b="1" dirty="0">
                          <a:solidFill>
                            <a:schemeClr val="tx1"/>
                          </a:solidFill>
                          <a:effectLst/>
                          <a:latin typeface="+mn-lt"/>
                          <a:ea typeface="Calibri"/>
                          <a:cs typeface="Times New Roman"/>
                        </a:rPr>
                        <a:t>Valoarea de inventar</a:t>
                      </a:r>
                      <a:r>
                        <a:rPr lang="ro-RO" sz="2400" dirty="0">
                          <a:solidFill>
                            <a:schemeClr val="tx1"/>
                          </a:solidFill>
                          <a:effectLst/>
                          <a:latin typeface="+mn-lt"/>
                          <a:ea typeface="Calibri"/>
                          <a:cs typeface="Times New Roman"/>
                        </a:rPr>
                        <a:t> = Valoarea contabilă; </a:t>
                      </a:r>
                    </a:p>
                    <a:p>
                      <a:pPr marL="180975" indent="-180975" algn="just">
                        <a:lnSpc>
                          <a:spcPct val="150000"/>
                        </a:lnSpc>
                        <a:spcAft>
                          <a:spcPts val="0"/>
                        </a:spcAft>
                        <a:buFont typeface="Arial" pitchFamily="34" charset="0"/>
                        <a:buChar char="•"/>
                      </a:pPr>
                      <a:r>
                        <a:rPr lang="ro-RO" sz="2400" b="1" dirty="0">
                          <a:solidFill>
                            <a:schemeClr val="tx1"/>
                          </a:solidFill>
                          <a:effectLst/>
                          <a:latin typeface="+mn-lt"/>
                          <a:ea typeface="Calibri"/>
                          <a:cs typeface="Times New Roman"/>
                        </a:rPr>
                        <a:t>Valoarea de inventar</a:t>
                      </a:r>
                      <a:r>
                        <a:rPr lang="ro-RO" sz="2400" dirty="0">
                          <a:solidFill>
                            <a:schemeClr val="tx1"/>
                          </a:solidFill>
                          <a:effectLst/>
                          <a:latin typeface="+mn-lt"/>
                          <a:ea typeface="Calibri"/>
                          <a:cs typeface="Times New Roman"/>
                        </a:rPr>
                        <a:t> &gt; Valoarea contabilă</a:t>
                      </a:r>
                    </a:p>
                    <a:p>
                      <a:pPr algn="just">
                        <a:lnSpc>
                          <a:spcPct val="150000"/>
                        </a:lnSpc>
                        <a:spcAft>
                          <a:spcPts val="0"/>
                        </a:spcAft>
                      </a:pPr>
                      <a:r>
                        <a:rPr lang="ro-RO" sz="2400" dirty="0">
                          <a:solidFill>
                            <a:schemeClr val="tx1"/>
                          </a:solidFill>
                          <a:effectLst/>
                          <a:latin typeface="+mn-lt"/>
                          <a:ea typeface="Calibri"/>
                          <a:cs typeface="Times New Roman"/>
                        </a:rPr>
                        <a:t>În acest caz </a:t>
                      </a:r>
                      <a:r>
                        <a:rPr lang="ro-RO" sz="2400" b="1" dirty="0">
                          <a:solidFill>
                            <a:schemeClr val="tx1"/>
                          </a:solidFill>
                          <a:effectLst/>
                          <a:latin typeface="+mn-lt"/>
                          <a:ea typeface="Calibri"/>
                          <a:cs typeface="Times New Roman"/>
                        </a:rPr>
                        <a:t>reluăm la venituri TOATĂ pierderea existentă</a:t>
                      </a:r>
                      <a:r>
                        <a:rPr lang="ro-RO" sz="2400" dirty="0">
                          <a:solidFill>
                            <a:schemeClr val="tx1"/>
                          </a:solidFill>
                          <a:effectLst/>
                          <a:latin typeface="+mn-lt"/>
                          <a:ea typeface="Calibri"/>
                          <a:cs typeface="Times New Roman"/>
                        </a:rPr>
                        <a:t>, adică soldul contului de ajustări pentru depreciere.</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b="1" dirty="0">
                          <a:solidFill>
                            <a:schemeClr val="tx1"/>
                          </a:solidFill>
                          <a:effectLst/>
                          <a:latin typeface="+mn-lt"/>
                          <a:ea typeface="Calibri"/>
                          <a:cs typeface="Times New Roman"/>
                        </a:rPr>
                        <a:t>Valoarea contabilă majorată a unui activ</a:t>
                      </a:r>
                      <a:r>
                        <a:rPr lang="ro-RO" sz="2400" dirty="0">
                          <a:solidFill>
                            <a:schemeClr val="tx1"/>
                          </a:solidFill>
                          <a:effectLst/>
                          <a:latin typeface="+mn-lt"/>
                          <a:ea typeface="Calibri"/>
                          <a:cs typeface="Times New Roman"/>
                        </a:rPr>
                        <a:t>, altul decât fondul comercial</a:t>
                      </a:r>
                      <a:r>
                        <a:rPr lang="ro-RO" sz="2400" b="1" dirty="0">
                          <a:solidFill>
                            <a:schemeClr val="tx1"/>
                          </a:solidFill>
                          <a:effectLst/>
                          <a:latin typeface="+mn-lt"/>
                          <a:ea typeface="Calibri"/>
                          <a:cs typeface="Times New Roman"/>
                        </a:rPr>
                        <a:t>, atribuibilă reluării unei pierderi din depreciere</a:t>
                      </a:r>
                      <a:r>
                        <a:rPr lang="ro-RO" sz="2400" dirty="0">
                          <a:solidFill>
                            <a:schemeClr val="tx1"/>
                          </a:solidFill>
                          <a:effectLst/>
                          <a:latin typeface="+mn-lt"/>
                          <a:ea typeface="Calibri"/>
                          <a:cs typeface="Times New Roman"/>
                        </a:rPr>
                        <a:t> </a:t>
                      </a:r>
                      <a:r>
                        <a:rPr lang="ro-RO" sz="2400" b="1" dirty="0">
                          <a:solidFill>
                            <a:schemeClr val="tx1"/>
                          </a:solidFill>
                          <a:effectLst/>
                          <a:latin typeface="+mn-lt"/>
                          <a:ea typeface="Calibri"/>
                          <a:cs typeface="Times New Roman"/>
                        </a:rPr>
                        <a:t>NU</a:t>
                      </a:r>
                      <a:r>
                        <a:rPr lang="ro-RO" sz="2400" dirty="0">
                          <a:solidFill>
                            <a:schemeClr val="tx1"/>
                          </a:solidFill>
                          <a:effectLst/>
                          <a:latin typeface="+mn-lt"/>
                          <a:ea typeface="Calibri"/>
                          <a:cs typeface="Times New Roman"/>
                        </a:rPr>
                        <a:t> </a:t>
                      </a:r>
                      <a:r>
                        <a:rPr lang="ro-RO" sz="2400" b="1" dirty="0">
                          <a:solidFill>
                            <a:schemeClr val="tx1"/>
                          </a:solidFill>
                          <a:effectLst/>
                          <a:latin typeface="+mn-lt"/>
                          <a:ea typeface="Calibri"/>
                          <a:cs typeface="Times New Roman"/>
                        </a:rPr>
                        <a:t>trebuie să depăşească valoarea contabilă </a:t>
                      </a:r>
                      <a:r>
                        <a:rPr lang="ro-RO" sz="2400" b="0" dirty="0">
                          <a:solidFill>
                            <a:schemeClr val="tx1"/>
                          </a:solidFill>
                          <a:effectLst/>
                          <a:latin typeface="+mn-lt"/>
                          <a:ea typeface="Calibri"/>
                          <a:cs typeface="Times New Roman"/>
                        </a:rPr>
                        <a:t>(netă de amortizarea activelor corporale /necorporale) care ar fi fost determinată în cazul în care </a:t>
                      </a:r>
                      <a:r>
                        <a:rPr lang="ro-RO" sz="2400" b="1" dirty="0">
                          <a:solidFill>
                            <a:schemeClr val="tx1"/>
                          </a:solidFill>
                          <a:effectLst/>
                          <a:latin typeface="+mn-lt"/>
                          <a:ea typeface="Calibri"/>
                          <a:cs typeface="Times New Roman"/>
                        </a:rPr>
                        <a:t>în exerciţiile anterioare</a:t>
                      </a:r>
                      <a:r>
                        <a:rPr lang="ro-RO" sz="2400" dirty="0">
                          <a:solidFill>
                            <a:schemeClr val="tx1"/>
                          </a:solidFill>
                          <a:effectLst/>
                          <a:latin typeface="+mn-lt"/>
                          <a:ea typeface="Calibri"/>
                          <a:cs typeface="Times New Roman"/>
                        </a:rPr>
                        <a:t> </a:t>
                      </a:r>
                      <a:r>
                        <a:rPr lang="ro-RO" sz="2400" b="1" dirty="0">
                          <a:solidFill>
                            <a:schemeClr val="tx1"/>
                          </a:solidFill>
                          <a:effectLst/>
                          <a:latin typeface="+mn-lt"/>
                          <a:ea typeface="Calibri"/>
                          <a:cs typeface="Times New Roman"/>
                        </a:rPr>
                        <a:t>NU ar fi fost recunoscută o pierdere din depreciere</a:t>
                      </a:r>
                      <a:r>
                        <a:rPr lang="ro-RO" sz="2400" dirty="0">
                          <a:solidFill>
                            <a:schemeClr val="tx1"/>
                          </a:solidFill>
                          <a:effectLst/>
                          <a:latin typeface="+mn-lt"/>
                          <a:ea typeface="Calibri"/>
                          <a:cs typeface="Times New Roman"/>
                        </a:rPr>
                        <a:t> pentru activul în cauză. (IAS</a:t>
                      </a:r>
                      <a:r>
                        <a:rPr lang="ro-RO" sz="2400" baseline="0" dirty="0">
                          <a:solidFill>
                            <a:schemeClr val="tx1"/>
                          </a:solidFill>
                          <a:effectLst/>
                          <a:latin typeface="+mn-lt"/>
                          <a:ea typeface="Calibri"/>
                          <a:cs typeface="Times New Roman"/>
                        </a:rPr>
                        <a:t> 36. </a:t>
                      </a:r>
                      <a:r>
                        <a:rPr lang="ro-RO" sz="2400" dirty="0">
                          <a:solidFill>
                            <a:schemeClr val="tx1"/>
                          </a:solidFill>
                          <a:effectLst/>
                          <a:latin typeface="+mn-lt"/>
                          <a:ea typeface="Calibri"/>
                          <a:cs typeface="Times New Roman"/>
                        </a:rPr>
                        <a:t>117)</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7095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E2822-2721-F770-901A-7CFEA347A3B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B5C9F5-C6B7-80F4-E950-1DF5A93B2644}"/>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776C61D0-2488-214F-0B4D-E21ED31868CF}"/>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C608006E-867E-6DA1-571C-5CD19898EDF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5FB9A61A-F71B-77C2-3B1D-12E2D8599F25}"/>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8FDD2804-13C8-5A13-4B27-A3FDA4A6293C}"/>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99641DDA-7B91-AE84-129A-E9712A80609F}"/>
              </a:ext>
            </a:extLst>
          </p:cNvPr>
          <p:cNvGraphicFramePr/>
          <p:nvPr>
            <p:extLst>
              <p:ext uri="{D42A27DB-BD31-4B8C-83A1-F6EECF244321}">
                <p14:modId xmlns:p14="http://schemas.microsoft.com/office/powerpoint/2010/main" val="3095877771"/>
              </p:ext>
            </p:extLst>
          </p:nvPr>
        </p:nvGraphicFramePr>
        <p:xfrm>
          <a:off x="2133600" y="2039013"/>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09AF91D3-D850-B48B-9D9B-73822C4FC86F}"/>
              </a:ext>
            </a:extLst>
          </p:cNvPr>
          <p:cNvGraphicFramePr>
            <a:graphicFrameLocks noGrp="1"/>
          </p:cNvGraphicFramePr>
          <p:nvPr>
            <p:extLst>
              <p:ext uri="{D42A27DB-BD31-4B8C-83A1-F6EECF244321}">
                <p14:modId xmlns:p14="http://schemas.microsoft.com/office/powerpoint/2010/main" val="370791491"/>
              </p:ext>
            </p:extLst>
          </p:nvPr>
        </p:nvGraphicFramePr>
        <p:xfrm>
          <a:off x="2103120" y="3689991"/>
          <a:ext cx="15392400" cy="436715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4205185">
                  <a:extLst>
                    <a:ext uri="{9D8B030D-6E8A-4147-A177-3AD203B41FA5}">
                      <a16:colId xmlns:a16="http://schemas.microsoft.com/office/drawing/2014/main" val="20000"/>
                    </a:ext>
                  </a:extLst>
                </a:gridCol>
                <a:gridCol w="11187215">
                  <a:extLst>
                    <a:ext uri="{9D8B030D-6E8A-4147-A177-3AD203B41FA5}">
                      <a16:colId xmlns:a16="http://schemas.microsoft.com/office/drawing/2014/main" val="20001"/>
                    </a:ext>
                  </a:extLst>
                </a:gridCol>
              </a:tblGrid>
              <a:tr h="349091">
                <a:tc>
                  <a:txBody>
                    <a:bodyPr/>
                    <a:lstStyle/>
                    <a:p>
                      <a:pPr algn="ctr">
                        <a:lnSpc>
                          <a:spcPct val="150000"/>
                        </a:lnSpc>
                      </a:pPr>
                      <a:r>
                        <a:rPr lang="ro-RO" sz="2400" dirty="0">
                          <a:solidFill>
                            <a:schemeClr val="tx1"/>
                          </a:solidFill>
                          <a:latin typeface="Calibri body"/>
                        </a:rPr>
                        <a:t>OMFP</a:t>
                      </a:r>
                      <a:r>
                        <a:rPr lang="ro-RO" sz="2400" baseline="0" dirty="0">
                          <a:solidFill>
                            <a:schemeClr val="tx1"/>
                          </a:solidFill>
                          <a:latin typeface="Calibri body"/>
                        </a:rPr>
                        <a:t> 1802/2014</a:t>
                      </a:r>
                      <a:endParaRPr lang="ro-RO" sz="2400" dirty="0">
                        <a:solidFill>
                          <a:schemeClr val="tx1"/>
                        </a:solidFill>
                        <a:latin typeface="Calibri body"/>
                      </a:endParaRPr>
                    </a:p>
                  </a:txBody>
                  <a:tcPr/>
                </a:tc>
                <a:tc>
                  <a:txBody>
                    <a:bodyPr/>
                    <a:lstStyle/>
                    <a:p>
                      <a:pPr algn="ctr">
                        <a:lnSpc>
                          <a:spcPct val="150000"/>
                        </a:lnSpc>
                      </a:pPr>
                      <a:r>
                        <a:rPr lang="ro-RO" sz="2400" dirty="0">
                          <a:solidFill>
                            <a:schemeClr val="tx1"/>
                          </a:solidFill>
                          <a:latin typeface="Calibri body"/>
                        </a:rPr>
                        <a:t> IAS 36</a:t>
                      </a:r>
                    </a:p>
                  </a:txBody>
                  <a:tcPr/>
                </a:tc>
                <a:extLst>
                  <a:ext uri="{0D108BD9-81ED-4DB2-BD59-A6C34878D82A}">
                    <a16:rowId xmlns:a16="http://schemas.microsoft.com/office/drawing/2014/main" val="10000"/>
                  </a:ext>
                </a:extLst>
              </a:tr>
              <a:tr h="2364334">
                <a:tc>
                  <a:txBody>
                    <a:bodyPr/>
                    <a:lstStyle/>
                    <a:p>
                      <a:pPr algn="just">
                        <a:lnSpc>
                          <a:spcPct val="150000"/>
                        </a:lnSpc>
                        <a:spcAft>
                          <a:spcPts val="0"/>
                        </a:spcAft>
                      </a:pPr>
                      <a:r>
                        <a:rPr lang="ro-RO" sz="2400" b="1" dirty="0">
                          <a:solidFill>
                            <a:schemeClr val="tx1"/>
                          </a:solidFill>
                          <a:effectLst/>
                          <a:latin typeface="Calibri body"/>
                          <a:ea typeface="Calibri"/>
                          <a:cs typeface="Times New Roman"/>
                        </a:rPr>
                        <a:t>NU EXISTĂ.</a:t>
                      </a:r>
                      <a:r>
                        <a:rPr lang="ro-RO" sz="2400" b="1" baseline="0" dirty="0">
                          <a:solidFill>
                            <a:schemeClr val="tx1"/>
                          </a:solidFill>
                          <a:effectLst/>
                          <a:latin typeface="Calibri body"/>
                          <a:ea typeface="Calibri"/>
                          <a:cs typeface="Times New Roman"/>
                        </a:rPr>
                        <a:t> </a:t>
                      </a:r>
                    </a:p>
                    <a:p>
                      <a:pPr algn="just">
                        <a:lnSpc>
                          <a:spcPct val="150000"/>
                        </a:lnSpc>
                        <a:spcAft>
                          <a:spcPts val="0"/>
                        </a:spcAft>
                      </a:pPr>
                      <a:r>
                        <a:rPr lang="ro-RO" sz="2400" b="1" baseline="0" dirty="0">
                          <a:solidFill>
                            <a:schemeClr val="tx1"/>
                          </a:solidFill>
                          <a:effectLst/>
                          <a:latin typeface="Calibri body"/>
                          <a:ea typeface="Calibri"/>
                          <a:cs typeface="Times New Roman"/>
                        </a:rPr>
                        <a:t>D</a:t>
                      </a:r>
                      <a:r>
                        <a:rPr lang="ro-RO" sz="2400" b="1" dirty="0">
                          <a:solidFill>
                            <a:schemeClr val="tx1"/>
                          </a:solidFill>
                          <a:effectLst/>
                          <a:latin typeface="Calibri body"/>
                          <a:ea typeface="Calibri"/>
                          <a:cs typeface="Times New Roman"/>
                        </a:rPr>
                        <a:t>eprecierea se determină la nivel individual.</a:t>
                      </a:r>
                      <a:endParaRPr lang="ro-RO" sz="2400" dirty="0">
                        <a:solidFill>
                          <a:schemeClr val="tx1"/>
                        </a:solidFill>
                        <a:effectLst/>
                        <a:latin typeface="Calibri body"/>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dirty="0">
                          <a:solidFill>
                            <a:schemeClr val="tx1"/>
                          </a:solidFill>
                          <a:effectLst/>
                          <a:latin typeface="Calibri body"/>
                          <a:ea typeface="Calibri"/>
                          <a:cs typeface="Times New Roman"/>
                        </a:rPr>
                        <a:t>O </a:t>
                      </a:r>
                      <a:r>
                        <a:rPr lang="ro-RO" sz="2400" b="1" dirty="0">
                          <a:solidFill>
                            <a:schemeClr val="tx1"/>
                          </a:solidFill>
                          <a:effectLst/>
                          <a:latin typeface="Calibri body"/>
                          <a:ea typeface="Calibri"/>
                          <a:cs typeface="Times New Roman"/>
                        </a:rPr>
                        <a:t>unitate generatoare de numerar</a:t>
                      </a:r>
                      <a:r>
                        <a:rPr lang="ro-RO" sz="2400" dirty="0">
                          <a:solidFill>
                            <a:schemeClr val="tx1"/>
                          </a:solidFill>
                          <a:effectLst/>
                          <a:latin typeface="Calibri body"/>
                          <a:ea typeface="Calibri"/>
                          <a:cs typeface="Times New Roman"/>
                        </a:rPr>
                        <a:t> este </a:t>
                      </a:r>
                      <a:r>
                        <a:rPr lang="ro-RO" sz="2400" b="1" dirty="0">
                          <a:solidFill>
                            <a:schemeClr val="tx1"/>
                          </a:solidFill>
                          <a:effectLst/>
                          <a:latin typeface="Calibri body"/>
                          <a:ea typeface="Calibri"/>
                          <a:cs typeface="Times New Roman"/>
                        </a:rPr>
                        <a:t>cel mai mic grup identificabil de active care generează intrări de numerar independente</a:t>
                      </a:r>
                      <a:r>
                        <a:rPr lang="ro-RO" sz="2400" dirty="0">
                          <a:solidFill>
                            <a:schemeClr val="tx1"/>
                          </a:solidFill>
                          <a:effectLst/>
                          <a:latin typeface="Calibri body"/>
                          <a:ea typeface="Calibri"/>
                          <a:cs typeface="Times New Roman"/>
                        </a:rPr>
                        <a:t> într-o mare măsură de intrările de numerar generate de alte active sau grupuri de active (IAS 36.6).</a:t>
                      </a:r>
                    </a:p>
                    <a:p>
                      <a:pPr algn="just">
                        <a:lnSpc>
                          <a:spcPct val="150000"/>
                        </a:lnSpc>
                        <a:spcAft>
                          <a:spcPts val="0"/>
                        </a:spcAft>
                      </a:pPr>
                      <a:r>
                        <a:rPr lang="ro-RO" altLang="en-US" sz="2400" b="1" dirty="0">
                          <a:solidFill>
                            <a:srgbClr val="0070C0"/>
                          </a:solidFill>
                          <a:latin typeface="Calibri body"/>
                          <a:cs typeface="Calibri" pitchFamily="34" charset="0"/>
                        </a:rPr>
                        <a:t>Exemplu: </a:t>
                      </a:r>
                      <a:r>
                        <a:rPr lang="ro-RO" altLang="en-US" sz="2400" dirty="0"/>
                        <a:t>pentru un lanţ de restaurante, cel mai mic grup de active poate fi grupul de active dintr-un singur restaurant, dar într-o companie minieră, toate activele companiei pot reprezenta o singură unitate generatoare de numerar</a:t>
                      </a:r>
                      <a:endParaRPr lang="ro-RO" sz="2400" dirty="0">
                        <a:solidFill>
                          <a:schemeClr val="tx1"/>
                        </a:solidFill>
                        <a:effectLst/>
                        <a:latin typeface="Calibri body"/>
                        <a:ea typeface="Calibri"/>
                        <a:cs typeface="Times New Roman"/>
                      </a:endParaRPr>
                    </a:p>
                    <a:p>
                      <a:pPr algn="just">
                        <a:lnSpc>
                          <a:spcPct val="150000"/>
                        </a:lnSpc>
                        <a:spcAft>
                          <a:spcPts val="0"/>
                        </a:spcAft>
                      </a:pPr>
                      <a:endParaRPr lang="ro-RO" sz="2400" dirty="0">
                        <a:solidFill>
                          <a:schemeClr val="tx1"/>
                        </a:solidFill>
                        <a:effectLst/>
                        <a:latin typeface="Calibri body"/>
                        <a:ea typeface="Calibri"/>
                        <a:cs typeface="Times New Roman"/>
                      </a:endParaRP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497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ABD8EFE-EAA1-4821-892F-73FD6B77E8CC}"/>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3D93E89C-F93F-41F4-9100-FA435DAE5D6D}"/>
                </a:ext>
              </a:extLst>
            </p:cNvPr>
            <p:cNvPicPr>
              <a:picLocks noChangeAspect="1"/>
            </p:cNvPicPr>
            <p:nvPr/>
          </p:nvPicPr>
          <p:blipFill>
            <a:blip r:embed="rId2"/>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8720F6D7-C21B-4FD9-9FF2-7544112AAF4F}"/>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4D02CAFC-1322-45A5-9540-B63E714FFFE3}"/>
              </a:ext>
            </a:extLst>
          </p:cNvPr>
          <p:cNvSpPr txBox="1"/>
          <p:nvPr/>
        </p:nvSpPr>
        <p:spPr>
          <a:xfrm>
            <a:off x="1028700" y="2362200"/>
            <a:ext cx="10198751" cy="2276329"/>
          </a:xfrm>
          <a:prstGeom prst="rect">
            <a:avLst/>
          </a:prstGeom>
        </p:spPr>
        <p:txBody>
          <a:bodyPr lIns="0" tIns="0" rIns="0" bIns="0" rtlCol="0" anchor="t">
            <a:spAutoFit/>
          </a:bodyPr>
          <a:lstStyle/>
          <a:p>
            <a:pPr>
              <a:lnSpc>
                <a:spcPts val="9637"/>
              </a:lnSpc>
            </a:pPr>
            <a:r>
              <a:rPr lang="en-US" sz="3600" b="1" dirty="0">
                <a:solidFill>
                  <a:srgbClr val="0070C0"/>
                </a:solidFill>
              </a:rPr>
              <a:t>IAS </a:t>
            </a:r>
            <a:r>
              <a:rPr lang="ro-MD" sz="3600" b="1" dirty="0">
                <a:solidFill>
                  <a:srgbClr val="0070C0"/>
                </a:solidFill>
              </a:rPr>
              <a:t>38</a:t>
            </a:r>
            <a:r>
              <a:rPr lang="en-US" sz="3600" b="1" dirty="0">
                <a:solidFill>
                  <a:srgbClr val="0070C0"/>
                </a:solidFill>
              </a:rPr>
              <a:t> </a:t>
            </a:r>
            <a:endParaRPr lang="ro-RO" sz="3600" b="1" dirty="0">
              <a:solidFill>
                <a:srgbClr val="0070C0"/>
              </a:solidFill>
            </a:endParaRPr>
          </a:p>
          <a:p>
            <a:pPr>
              <a:lnSpc>
                <a:spcPts val="9637"/>
              </a:lnSpc>
            </a:pPr>
            <a:r>
              <a:rPr lang="en-US" sz="3600" b="1" dirty="0">
                <a:solidFill>
                  <a:srgbClr val="0070C0"/>
                </a:solidFill>
              </a:rPr>
              <a:t>IMOBILIZĂRI </a:t>
            </a:r>
            <a:r>
              <a:rPr lang="ro-MD" sz="3600" b="1" dirty="0">
                <a:solidFill>
                  <a:srgbClr val="0070C0"/>
                </a:solidFill>
              </a:rPr>
              <a:t>NE</a:t>
            </a:r>
            <a:r>
              <a:rPr lang="en-US" sz="3600" b="1" dirty="0">
                <a:solidFill>
                  <a:srgbClr val="0070C0"/>
                </a:solidFill>
              </a:rPr>
              <a:t>CORPORALE</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4106205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23275-6880-3A70-2F12-6681B3592A4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31D482-3CA8-DC99-0F0B-0B29EC77371B}"/>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E59F3A2F-80A4-83E2-6F0F-76DC2E6A5F05}"/>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323DC4D5-AFEF-E4EF-C455-7632EC4347A0}"/>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8B3179BA-3921-80D0-903E-B933473D7110}"/>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D113D769-1EB5-8C94-E44C-48E910A13F1C}"/>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6EA3FCDA-A6C2-ABA7-2AF1-241DD332ECAF}"/>
              </a:ext>
            </a:extLst>
          </p:cNvPr>
          <p:cNvGraphicFramePr/>
          <p:nvPr>
            <p:extLst>
              <p:ext uri="{D42A27DB-BD31-4B8C-83A1-F6EECF244321}">
                <p14:modId xmlns:p14="http://schemas.microsoft.com/office/powerpoint/2010/main" val="1100163931"/>
              </p:ext>
            </p:extLst>
          </p:nvPr>
        </p:nvGraphicFramePr>
        <p:xfrm>
          <a:off x="2133600" y="2039013"/>
          <a:ext cx="15392400" cy="653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865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2E5F0-DADB-06AF-62E0-543E8AC767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E5EF20A-4F42-4DA1-86E1-E8DB22E5FA8D}"/>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F52ABA69-B425-0DCA-E206-FC00B311A740}"/>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D95F119A-50AA-C432-2DC7-472FDF2C6CF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4B00FCE4-6E41-DC16-FAB3-27200EB2BDC9}"/>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60F01B96-8563-A135-2DC5-D4F8B7BD5E10}"/>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 36 DEPRECIEREA ACTIVELOR</a:t>
            </a:r>
          </a:p>
        </p:txBody>
      </p:sp>
      <p:graphicFrame>
        <p:nvGraphicFramePr>
          <p:cNvPr id="10" name="CasetăText 7">
            <a:extLst>
              <a:ext uri="{FF2B5EF4-FFF2-40B4-BE49-F238E27FC236}">
                <a16:creationId xmlns:a16="http://schemas.microsoft.com/office/drawing/2014/main" id="{E0C8C42E-F674-A4ED-6FE5-42817BCE9F88}"/>
              </a:ext>
            </a:extLst>
          </p:cNvPr>
          <p:cNvGraphicFramePr/>
          <p:nvPr>
            <p:extLst>
              <p:ext uri="{D42A27DB-BD31-4B8C-83A1-F6EECF244321}">
                <p14:modId xmlns:p14="http://schemas.microsoft.com/office/powerpoint/2010/main" val="3427861132"/>
              </p:ext>
            </p:extLst>
          </p:nvPr>
        </p:nvGraphicFramePr>
        <p:xfrm>
          <a:off x="2133600" y="2039013"/>
          <a:ext cx="15392400" cy="653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588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D1529-18FA-8B63-B385-0A6B6D6A2ACC}"/>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995D5795-7FBB-C49C-517B-2D2C3DD95230}"/>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8E6C4615-64A4-27DF-5677-E10E8DC78CAE}"/>
              </a:ext>
            </a:extLst>
          </p:cNvPr>
          <p:cNvSpPr txBox="1"/>
          <p:nvPr/>
        </p:nvSpPr>
        <p:spPr>
          <a:xfrm>
            <a:off x="1028700" y="2362200"/>
            <a:ext cx="15278100" cy="1072281"/>
          </a:xfrm>
          <a:prstGeom prst="rect">
            <a:avLst/>
          </a:prstGeom>
        </p:spPr>
        <p:txBody>
          <a:bodyPr wrap="square" lIns="0" tIns="0" rIns="0" bIns="0" rtlCol="0" anchor="t">
            <a:spAutoFit/>
          </a:bodyPr>
          <a:lstStyle/>
          <a:p>
            <a:pPr algn="ctr">
              <a:lnSpc>
                <a:spcPts val="9637"/>
              </a:lnSpc>
            </a:pPr>
            <a:r>
              <a:rPr lang="ro-RO" sz="4400" b="1" dirty="0">
                <a:solidFill>
                  <a:srgbClr val="0070C0"/>
                </a:solidFill>
              </a:rPr>
              <a:t>APLICAȚII</a:t>
            </a:r>
            <a:endParaRPr lang="en-US" sz="4400" b="1" dirty="0">
              <a:ea typeface="Montserrat Ultra-Bold"/>
              <a:cs typeface="Montserrat Ultra-Bold"/>
              <a:sym typeface="Montserrat Ultra-Bold"/>
            </a:endParaRPr>
          </a:p>
        </p:txBody>
      </p:sp>
      <p:pic>
        <p:nvPicPr>
          <p:cNvPr id="6" name="Content Placeholder 3" descr="O imagine care conține instrument de scris, produse de papetărie, creion, papetărie&#10;&#10;Conținutul generat de inteligența artificială poate fi incorect.">
            <a:extLst>
              <a:ext uri="{FF2B5EF4-FFF2-40B4-BE49-F238E27FC236}">
                <a16:creationId xmlns:a16="http://schemas.microsoft.com/office/drawing/2014/main" id="{B1C0428E-E01E-DFE7-4CFA-2E9E43FE47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562600" y="4305300"/>
            <a:ext cx="6705600" cy="4376738"/>
          </a:xfrm>
          <a:prstGeom prst="rect">
            <a:avLst/>
          </a:prstGeom>
          <a:solidFill>
            <a:srgbClr val="002060"/>
          </a:solidFill>
          <a:ln>
            <a:solidFill>
              <a:srgbClr val="002060"/>
            </a:solidFill>
            <a:miter lim="800000"/>
            <a:headEnd/>
            <a:tailEnd/>
          </a:ln>
        </p:spPr>
      </p:pic>
      <p:sp>
        <p:nvSpPr>
          <p:cNvPr id="7" name="AutoShape 5">
            <a:extLst>
              <a:ext uri="{FF2B5EF4-FFF2-40B4-BE49-F238E27FC236}">
                <a16:creationId xmlns:a16="http://schemas.microsoft.com/office/drawing/2014/main" id="{0C36F700-DFFF-957B-37DB-4906F142EBDD}"/>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78F32DFF-A68D-8E4D-56DA-1A9EFB8D8621}"/>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3">
            <a:extLst>
              <a:ext uri="{FF2B5EF4-FFF2-40B4-BE49-F238E27FC236}">
                <a16:creationId xmlns:a16="http://schemas.microsoft.com/office/drawing/2014/main" id="{D4A6F9BA-EFE0-0A49-E779-9950C086F9BD}"/>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870835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Text Placeholder 4">
            <a:extLst>
              <a:ext uri="{FF2B5EF4-FFF2-40B4-BE49-F238E27FC236}">
                <a16:creationId xmlns:a16="http://schemas.microsoft.com/office/drawing/2014/main" id="{2DCFA0AB-E39A-B36E-FCCC-6BA79722EFC8}"/>
              </a:ext>
            </a:extLst>
          </p:cNvPr>
          <p:cNvSpPr txBox="1">
            <a:spLocks/>
          </p:cNvSpPr>
          <p:nvPr/>
        </p:nvSpPr>
        <p:spPr>
          <a:xfrm>
            <a:off x="2798805" y="3955150"/>
            <a:ext cx="5767387" cy="493283"/>
          </a:xfrm>
          <a:prstGeom prst="rect">
            <a:avLst/>
          </a:prstGeom>
        </p:spPr>
        <p:txBody>
          <a:bodyPr vert="horz" wrap="square" lIns="91440" tIns="45720" rIns="91440" bIns="45720" numCol="1" anchor="t" anchorCtr="0" compatLnSpc="1">
            <a:prstTxWarp prst="textNoShape">
              <a:avLst/>
            </a:prstTxWarp>
            <a:noAutofit/>
          </a:bodyPr>
          <a:lstStyle>
            <a:lvl1pPr marL="0" indent="0" algn="ctr" defTabSz="685800" rtl="0" eaLnBrk="1" fontAlgn="base" hangingPunct="1">
              <a:lnSpc>
                <a:spcPct val="90000"/>
              </a:lnSpc>
              <a:spcBef>
                <a:spcPts val="750"/>
              </a:spcBef>
              <a:spcAft>
                <a:spcPct val="0"/>
              </a:spcAft>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fontAlgn="base" hangingPunct="1">
              <a:lnSpc>
                <a:spcPct val="90000"/>
              </a:lnSpc>
              <a:spcBef>
                <a:spcPts val="375"/>
              </a:spcBef>
              <a:spcAft>
                <a:spcPct val="0"/>
              </a:spcAft>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fontAlgn="base" hangingPunct="1">
              <a:lnSpc>
                <a:spcPct val="90000"/>
              </a:lnSpc>
              <a:spcBef>
                <a:spcPts val="375"/>
              </a:spcBef>
              <a:spcAft>
                <a:spcPct val="0"/>
              </a:spcAft>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fontAlgn="base" hangingPunct="1">
              <a:lnSpc>
                <a:spcPct val="90000"/>
              </a:lnSpc>
              <a:spcBef>
                <a:spcPts val="375"/>
              </a:spcBef>
              <a:spcAft>
                <a:spcPct val="0"/>
              </a:spcAft>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fontAlgn="base" hangingPunct="1">
              <a:lnSpc>
                <a:spcPct val="90000"/>
              </a:lnSpc>
              <a:spcBef>
                <a:spcPts val="375"/>
              </a:spcBef>
              <a:spcAft>
                <a:spcPct val="0"/>
              </a:spcAft>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0" marR="0" lvl="0" indent="0" algn="ctr"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0" lang="ro-RO" sz="4000" b="1" i="0" u="none" strike="noStrike" kern="1200" cap="none" spc="0" normalizeH="0" baseline="0" noProof="0" dirty="0">
                <a:ln>
                  <a:noFill/>
                </a:ln>
                <a:solidFill>
                  <a:srgbClr val="4472C4">
                    <a:lumMod val="75000"/>
                  </a:srgbClr>
                </a:solidFill>
                <a:effectLst/>
                <a:uLnTx/>
                <a:uFillTx/>
                <a:latin typeface="Calibri"/>
                <a:ea typeface="+mn-ea"/>
                <a:cs typeface="+mn-cs"/>
              </a:rPr>
              <a:t>VĂ MULȚUMIM!</a:t>
            </a:r>
            <a:endParaRPr kumimoji="0" lang="en-GB" sz="4000" b="1" i="0" u="none" strike="noStrike" kern="1200" cap="none" spc="0" normalizeH="0" baseline="0" noProof="0" dirty="0">
              <a:ln>
                <a:noFill/>
              </a:ln>
              <a:solidFill>
                <a:srgbClr val="4472C4">
                  <a:lumMod val="75000"/>
                </a:srgbClr>
              </a:solidFill>
              <a:effectLst/>
              <a:uLnTx/>
              <a:uFillTx/>
              <a:latin typeface="Calibri"/>
              <a:ea typeface="+mn-ea"/>
              <a:cs typeface="+mn-cs"/>
            </a:endParaRPr>
          </a:p>
        </p:txBody>
      </p:sp>
    </p:spTree>
    <p:extLst>
      <p:ext uri="{BB962C8B-B14F-4D97-AF65-F5344CB8AC3E}">
        <p14:creationId xmlns:p14="http://schemas.microsoft.com/office/powerpoint/2010/main" val="260003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51FAD123-8669-669D-2D7B-1F26C74B6215}"/>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38</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necorporale</a:t>
            </a:r>
            <a:endParaRPr lang="ro-RO" sz="3600" dirty="0"/>
          </a:p>
        </p:txBody>
      </p:sp>
      <p:sp>
        <p:nvSpPr>
          <p:cNvPr id="9" name="Content Placeholder 2">
            <a:extLst>
              <a:ext uri="{FF2B5EF4-FFF2-40B4-BE49-F238E27FC236}">
                <a16:creationId xmlns:a16="http://schemas.microsoft.com/office/drawing/2014/main" id="{A8568B3B-8ADB-8B6A-2FD2-9BBC764B669B}"/>
              </a:ext>
            </a:extLst>
          </p:cNvPr>
          <p:cNvSpPr txBox="1">
            <a:spLocks/>
          </p:cNvSpPr>
          <p:nvPr/>
        </p:nvSpPr>
        <p:spPr>
          <a:xfrm>
            <a:off x="2331720" y="2976982"/>
            <a:ext cx="15118080" cy="529071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600"/>
              </a:spcBef>
              <a:buFont typeface="Arial" pitchFamily="34" charset="0"/>
              <a:buNone/>
              <a:defRPr/>
            </a:pPr>
            <a:r>
              <a:rPr lang="ro-RO" b="1" dirty="0">
                <a:solidFill>
                  <a:srgbClr val="FFC000"/>
                </a:solidFill>
              </a:rPr>
              <a:t>OBIECTIVE:</a:t>
            </a:r>
          </a:p>
          <a:p>
            <a:pPr algn="just">
              <a:lnSpc>
                <a:spcPct val="150000"/>
              </a:lnSpc>
              <a:spcBef>
                <a:spcPts val="600"/>
              </a:spcBef>
              <a:buClr>
                <a:srgbClr val="0070C0"/>
              </a:buClr>
              <a:buFont typeface="Wingdings" pitchFamily="2" charset="2"/>
              <a:buChar char="§"/>
              <a:defRPr/>
            </a:pPr>
            <a:r>
              <a:rPr lang="ro-RO" sz="2400" b="1" i="1" dirty="0">
                <a:solidFill>
                  <a:srgbClr val="0070C0"/>
                </a:solidFill>
              </a:rPr>
              <a:t>Identificarea diferențelor existente față de referențialul contabil național: OMFP 1802/2014</a:t>
            </a:r>
          </a:p>
          <a:p>
            <a:pPr algn="just">
              <a:lnSpc>
                <a:spcPct val="150000"/>
              </a:lnSpc>
              <a:spcBef>
                <a:spcPts val="600"/>
              </a:spcBef>
              <a:buClr>
                <a:srgbClr val="0070C0"/>
              </a:buClr>
              <a:buFont typeface="Wingdings" pitchFamily="2" charset="2"/>
              <a:buChar char="§"/>
              <a:defRPr/>
            </a:pPr>
            <a:r>
              <a:rPr lang="ro-RO" sz="2400" b="1" i="1" dirty="0">
                <a:solidFill>
                  <a:srgbClr val="0070C0"/>
                </a:solidFill>
              </a:rPr>
              <a:t>Particularități privind aplicarea IAS 38 Imobilizări necorporale:</a:t>
            </a:r>
          </a:p>
          <a:p>
            <a:pPr lvl="1" algn="just">
              <a:lnSpc>
                <a:spcPct val="150000"/>
              </a:lnSpc>
              <a:spcBef>
                <a:spcPts val="600"/>
              </a:spcBef>
              <a:buClr>
                <a:srgbClr val="0070C0"/>
              </a:buClr>
              <a:buFont typeface="Wingdings" pitchFamily="2" charset="2"/>
              <a:buChar char="ü"/>
              <a:defRPr/>
            </a:pPr>
            <a:r>
              <a:rPr lang="ro-RO" sz="2400" b="1" i="1" dirty="0">
                <a:solidFill>
                  <a:srgbClr val="FF0000"/>
                </a:solidFill>
              </a:rPr>
              <a:t> </a:t>
            </a:r>
            <a:r>
              <a:rPr lang="ro-RO" sz="2400" b="1" i="1" dirty="0">
                <a:solidFill>
                  <a:srgbClr val="0070C0"/>
                </a:solidFill>
              </a:rPr>
              <a:t>Cheltuielile de constituire</a:t>
            </a:r>
          </a:p>
          <a:p>
            <a:pPr lvl="1" algn="just">
              <a:lnSpc>
                <a:spcPct val="150000"/>
              </a:lnSpc>
              <a:spcBef>
                <a:spcPts val="600"/>
              </a:spcBef>
              <a:buClr>
                <a:srgbClr val="0070C0"/>
              </a:buClr>
              <a:buFont typeface="Wingdings" pitchFamily="2" charset="2"/>
              <a:buChar char="ü"/>
              <a:defRPr/>
            </a:pPr>
            <a:r>
              <a:rPr lang="ro-MD" sz="2400" b="1" i="1" dirty="0">
                <a:solidFill>
                  <a:srgbClr val="0070C0"/>
                </a:solidFill>
              </a:rPr>
              <a:t> Fondul comercial</a:t>
            </a:r>
            <a:endParaRPr lang="ro-RO" sz="2400" b="1" i="1" dirty="0">
              <a:solidFill>
                <a:srgbClr val="0070C0"/>
              </a:solidFill>
            </a:endParaRPr>
          </a:p>
          <a:p>
            <a:pPr lvl="1" algn="just">
              <a:lnSpc>
                <a:spcPct val="150000"/>
              </a:lnSpc>
              <a:spcBef>
                <a:spcPts val="600"/>
              </a:spcBef>
              <a:buClr>
                <a:srgbClr val="0070C0"/>
              </a:buClr>
              <a:buFont typeface="Wingdings" pitchFamily="2" charset="2"/>
              <a:buChar char="ü"/>
              <a:defRPr/>
            </a:pPr>
            <a:r>
              <a:rPr lang="ro-MD" sz="2400" b="1" i="1" dirty="0">
                <a:solidFill>
                  <a:srgbClr val="0070C0"/>
                </a:solidFill>
              </a:rPr>
              <a:t> Imobilizările necorporale  cu durată de viață nelimitată</a:t>
            </a:r>
          </a:p>
          <a:p>
            <a:pPr lvl="1" algn="just">
              <a:lnSpc>
                <a:spcPct val="150000"/>
              </a:lnSpc>
              <a:spcBef>
                <a:spcPts val="600"/>
              </a:spcBef>
              <a:buClr>
                <a:srgbClr val="0070C0"/>
              </a:buClr>
              <a:buFont typeface="Wingdings" pitchFamily="2" charset="2"/>
              <a:buChar char="ü"/>
              <a:defRPr/>
            </a:pPr>
            <a:r>
              <a:rPr lang="ro-MD" sz="2400" b="1" i="1" dirty="0">
                <a:solidFill>
                  <a:srgbClr val="0070C0"/>
                </a:solidFill>
              </a:rPr>
              <a:t>Reevaluarea imobilizărilor necorporale</a:t>
            </a:r>
            <a:endParaRPr lang="ro-RO" sz="2400" b="1" i="1" dirty="0">
              <a:solidFill>
                <a:srgbClr val="0070C0"/>
              </a:solidFill>
            </a:endParaRPr>
          </a:p>
        </p:txBody>
      </p:sp>
    </p:spTree>
    <p:extLst>
      <p:ext uri="{BB962C8B-B14F-4D97-AF65-F5344CB8AC3E}">
        <p14:creationId xmlns:p14="http://schemas.microsoft.com/office/powerpoint/2010/main" val="152337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19030-BF5D-1EF2-6F93-AA4CFD1E36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ED6A64-33CB-668E-0273-013952250014}"/>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D967E937-8ED5-86C3-D670-3865BD4EFDF5}"/>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BD0ED0D6-8885-347F-23A7-5ECFAD24EE46}"/>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192D1E09-34E4-A3F0-30FA-8C56D3D7047A}"/>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C4CA5031-226F-71BA-0F48-4CBF2A7D0FC4}"/>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38</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necorporale</a:t>
            </a:r>
            <a:endParaRPr lang="ro-RO" sz="3600" dirty="0"/>
          </a:p>
        </p:txBody>
      </p:sp>
      <p:graphicFrame>
        <p:nvGraphicFramePr>
          <p:cNvPr id="10" name="CasetăText 7">
            <a:extLst>
              <a:ext uri="{FF2B5EF4-FFF2-40B4-BE49-F238E27FC236}">
                <a16:creationId xmlns:a16="http://schemas.microsoft.com/office/drawing/2014/main" id="{35A673B1-EE65-70D8-36D3-F25F89EE6A28}"/>
              </a:ext>
            </a:extLst>
          </p:cNvPr>
          <p:cNvGraphicFramePr/>
          <p:nvPr>
            <p:extLst>
              <p:ext uri="{D42A27DB-BD31-4B8C-83A1-F6EECF244321}">
                <p14:modId xmlns:p14="http://schemas.microsoft.com/office/powerpoint/2010/main" val="4024731326"/>
              </p:ext>
            </p:extLst>
          </p:nvPr>
        </p:nvGraphicFramePr>
        <p:xfrm>
          <a:off x="2209800" y="2785815"/>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78DB28F4-1E43-9E1B-4594-99DA5BAFF8E2}"/>
              </a:ext>
            </a:extLst>
          </p:cNvPr>
          <p:cNvGraphicFramePr>
            <a:graphicFrameLocks noGrp="1"/>
          </p:cNvGraphicFramePr>
          <p:nvPr>
            <p:extLst>
              <p:ext uri="{D42A27DB-BD31-4B8C-83A1-F6EECF244321}">
                <p14:modId xmlns:p14="http://schemas.microsoft.com/office/powerpoint/2010/main" val="4208526378"/>
              </p:ext>
            </p:extLst>
          </p:nvPr>
        </p:nvGraphicFramePr>
        <p:xfrm>
          <a:off x="2209800" y="4682273"/>
          <a:ext cx="15240000" cy="434575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3209866">
                  <a:extLst>
                    <a:ext uri="{9D8B030D-6E8A-4147-A177-3AD203B41FA5}">
                      <a16:colId xmlns:a16="http://schemas.microsoft.com/office/drawing/2014/main" val="20000"/>
                    </a:ext>
                  </a:extLst>
                </a:gridCol>
                <a:gridCol w="5290161">
                  <a:extLst>
                    <a:ext uri="{9D8B030D-6E8A-4147-A177-3AD203B41FA5}">
                      <a16:colId xmlns:a16="http://schemas.microsoft.com/office/drawing/2014/main" val="20001"/>
                    </a:ext>
                  </a:extLst>
                </a:gridCol>
                <a:gridCol w="6739973">
                  <a:extLst>
                    <a:ext uri="{9D8B030D-6E8A-4147-A177-3AD203B41FA5}">
                      <a16:colId xmlns:a16="http://schemas.microsoft.com/office/drawing/2014/main" val="20002"/>
                    </a:ext>
                  </a:extLst>
                </a:gridCol>
              </a:tblGrid>
              <a:tr h="366027">
                <a:tc>
                  <a:txBody>
                    <a:bodyPr/>
                    <a:lstStyle/>
                    <a:p>
                      <a:pPr algn="ctr"/>
                      <a:r>
                        <a:rPr lang="ro-RO" sz="2400" dirty="0">
                          <a:solidFill>
                            <a:schemeClr val="tx1"/>
                          </a:solidFill>
                        </a:rPr>
                        <a:t> Informații</a:t>
                      </a:r>
                    </a:p>
                  </a:txBody>
                  <a:tcPr/>
                </a:tc>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38</a:t>
                      </a:r>
                    </a:p>
                  </a:txBody>
                  <a:tcPr/>
                </a:tc>
                <a:extLst>
                  <a:ext uri="{0D108BD9-81ED-4DB2-BD59-A6C34878D82A}">
                    <a16:rowId xmlns:a16="http://schemas.microsoft.com/office/drawing/2014/main" val="10000"/>
                  </a:ext>
                </a:extLst>
              </a:tr>
              <a:tr h="8740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o-MD" sz="2400" b="1" kern="1200" dirty="0">
                          <a:solidFill>
                            <a:schemeClr val="dk1"/>
                          </a:solidFill>
                          <a:effectLst/>
                          <a:latin typeface="+mn-lt"/>
                          <a:ea typeface="+mn-ea"/>
                          <a:cs typeface="+mn-cs"/>
                        </a:rPr>
                        <a:t>Cheltuieli</a:t>
                      </a:r>
                      <a:r>
                        <a:rPr lang="ro-MD" sz="2400" b="1" kern="1200" baseline="0" dirty="0">
                          <a:solidFill>
                            <a:schemeClr val="dk1"/>
                          </a:solidFill>
                          <a:effectLst/>
                          <a:latin typeface="+mn-lt"/>
                          <a:ea typeface="+mn-ea"/>
                          <a:cs typeface="+mn-cs"/>
                        </a:rPr>
                        <a:t> de constituire</a:t>
                      </a:r>
                      <a:endParaRPr lang="ro-RO" sz="2400" b="1" kern="1200" dirty="0">
                        <a:solidFill>
                          <a:schemeClr val="dk1"/>
                        </a:solidFill>
                        <a:effectLst/>
                        <a:latin typeface="+mn-lt"/>
                        <a:ea typeface="+mn-ea"/>
                        <a:cs typeface="+mn-cs"/>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indent="-342900" algn="l">
                        <a:buFont typeface="Arial" pitchFamily="34" charset="0"/>
                        <a:buChar char="•"/>
                      </a:pPr>
                      <a:r>
                        <a:rPr lang="ro-MD" sz="2400" dirty="0"/>
                        <a:t>Sunt recunoscute</a:t>
                      </a:r>
                      <a:r>
                        <a:rPr lang="ro-MD" sz="2400" baseline="0" dirty="0"/>
                        <a:t> ca active</a:t>
                      </a:r>
                    </a:p>
                    <a:p>
                      <a:pPr marL="342900" indent="-342900" algn="l">
                        <a:buFont typeface="Arial" pitchFamily="34" charset="0"/>
                        <a:buChar char="•"/>
                      </a:pPr>
                      <a:r>
                        <a:rPr lang="ro-MD" sz="2400" baseline="0" dirty="0"/>
                        <a:t>Se amortizează</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indent="-342900" algn="l">
                        <a:buFont typeface="Wingdings" panose="05000000000000000000" pitchFamily="2" charset="2"/>
                        <a:buChar char="§"/>
                      </a:pPr>
                      <a:r>
                        <a:rPr lang="ro-MD" sz="2400" dirty="0"/>
                        <a:t>Sunt</a:t>
                      </a:r>
                      <a:r>
                        <a:rPr lang="ro-MD" sz="2400" baseline="0" dirty="0"/>
                        <a:t> recunoscute ca și cheltuieli</a:t>
                      </a:r>
                      <a:endParaRPr lang="ro-RO" sz="2400" dirty="0"/>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r h="1136277">
                <a:tc>
                  <a:txBody>
                    <a:bodyPr/>
                    <a:lstStyle/>
                    <a:p>
                      <a:pPr algn="l"/>
                      <a:r>
                        <a:rPr lang="ro-MD" sz="2400" b="1" dirty="0"/>
                        <a:t>Fondul comercial</a:t>
                      </a:r>
                      <a:endParaRPr lang="ro-RO"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indent="-342900" algn="l">
                        <a:buFont typeface="Arial" pitchFamily="34" charset="0"/>
                        <a:buChar char="•"/>
                      </a:pPr>
                      <a:r>
                        <a:rPr lang="ro-MD" sz="2400" dirty="0"/>
                        <a:t>Este</a:t>
                      </a:r>
                      <a:r>
                        <a:rPr lang="ro-MD" sz="2400" baseline="0" dirty="0"/>
                        <a:t> recunoscut ca activ </a:t>
                      </a:r>
                    </a:p>
                    <a:p>
                      <a:pPr marL="342900" indent="-342900" algn="l">
                        <a:buFont typeface="Arial" pitchFamily="34" charset="0"/>
                        <a:buChar char="•"/>
                      </a:pPr>
                      <a:r>
                        <a:rPr lang="ro-MD" sz="2400" baseline="0" dirty="0"/>
                        <a:t>Se amortizează</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marR="0" lvl="1" indent="-342900" algn="l" defTabSz="685800" rtl="0" eaLnBrk="1" fontAlgn="auto" latinLnBrk="0" hangingPunct="1">
                        <a:lnSpc>
                          <a:spcPct val="100000"/>
                        </a:lnSpc>
                        <a:spcBef>
                          <a:spcPts val="0"/>
                        </a:spcBef>
                        <a:spcAft>
                          <a:spcPts val="0"/>
                        </a:spcAft>
                        <a:buClrTx/>
                        <a:buSzTx/>
                        <a:buFont typeface="Arial" pitchFamily="34" charset="0"/>
                        <a:buChar char="•"/>
                        <a:tabLst/>
                        <a:defRPr/>
                      </a:pPr>
                      <a:r>
                        <a:rPr lang="ro-MD" sz="2400" kern="1200" dirty="0">
                          <a:solidFill>
                            <a:schemeClr val="dk1"/>
                          </a:solidFill>
                          <a:effectLst/>
                          <a:latin typeface="+mn-lt"/>
                          <a:ea typeface="+mn-ea"/>
                          <a:cs typeface="+mn-cs"/>
                        </a:rPr>
                        <a:t>Este</a:t>
                      </a:r>
                      <a:r>
                        <a:rPr lang="ro-MD" sz="2400" kern="1200" baseline="0" dirty="0">
                          <a:solidFill>
                            <a:schemeClr val="dk1"/>
                          </a:solidFill>
                          <a:effectLst/>
                          <a:latin typeface="+mn-lt"/>
                          <a:ea typeface="+mn-ea"/>
                          <a:cs typeface="+mn-cs"/>
                        </a:rPr>
                        <a:t> recunoscut ca activ  doar în momentul achiziției</a:t>
                      </a:r>
                    </a:p>
                    <a:p>
                      <a:pPr marL="342900" marR="0" lvl="1" indent="-342900" algn="l" defTabSz="685800" rtl="0" eaLnBrk="1" fontAlgn="auto" latinLnBrk="0" hangingPunct="1">
                        <a:lnSpc>
                          <a:spcPct val="100000"/>
                        </a:lnSpc>
                        <a:spcBef>
                          <a:spcPts val="0"/>
                        </a:spcBef>
                        <a:spcAft>
                          <a:spcPts val="0"/>
                        </a:spcAft>
                        <a:buClrTx/>
                        <a:buSzTx/>
                        <a:buFont typeface="Arial" pitchFamily="34" charset="0"/>
                        <a:buChar char="•"/>
                        <a:tabLst/>
                        <a:defRPr/>
                      </a:pPr>
                      <a:r>
                        <a:rPr lang="ro-MD" sz="2400" kern="1200" baseline="0" dirty="0">
                          <a:solidFill>
                            <a:schemeClr val="dk1"/>
                          </a:solidFill>
                          <a:effectLst/>
                          <a:latin typeface="+mn-lt"/>
                          <a:ea typeface="+mn-ea"/>
                          <a:cs typeface="+mn-cs"/>
                        </a:rPr>
                        <a:t>Nu se amortizează</a:t>
                      </a:r>
                    </a:p>
                    <a:p>
                      <a:pPr marL="342900" marR="0" lvl="1" indent="-342900" algn="l" defTabSz="685800" rtl="0" eaLnBrk="1" fontAlgn="auto" latinLnBrk="0" hangingPunct="1">
                        <a:lnSpc>
                          <a:spcPct val="100000"/>
                        </a:lnSpc>
                        <a:spcBef>
                          <a:spcPts val="0"/>
                        </a:spcBef>
                        <a:spcAft>
                          <a:spcPts val="0"/>
                        </a:spcAft>
                        <a:buClrTx/>
                        <a:buSzTx/>
                        <a:buFont typeface="Arial" pitchFamily="34" charset="0"/>
                        <a:buChar char="•"/>
                        <a:tabLst/>
                        <a:defRPr/>
                      </a:pPr>
                      <a:r>
                        <a:rPr lang="ro-MD" sz="2400" kern="1200" baseline="0" dirty="0">
                          <a:solidFill>
                            <a:schemeClr val="dk1"/>
                          </a:solidFill>
                          <a:effectLst/>
                          <a:latin typeface="+mn-lt"/>
                          <a:ea typeface="+mn-ea"/>
                          <a:cs typeface="+mn-cs"/>
                        </a:rPr>
                        <a:t>Se testează pentru depreciere</a:t>
                      </a:r>
                      <a:endParaRPr lang="ro-RO" sz="2400" kern="1200" dirty="0">
                        <a:solidFill>
                          <a:schemeClr val="dk1"/>
                        </a:solidFill>
                        <a:effectLst/>
                        <a:latin typeface="+mn-lt"/>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2"/>
                  </a:ext>
                </a:extLst>
              </a:tr>
              <a:tr h="874060">
                <a:tc>
                  <a:txBody>
                    <a:bodyPr/>
                    <a:lstStyle/>
                    <a:p>
                      <a:pPr algn="l"/>
                      <a:r>
                        <a:rPr lang="ro-MD" sz="2400" b="1" baseline="0" dirty="0"/>
                        <a:t>Durata de viață nedeterminată</a:t>
                      </a:r>
                      <a:endParaRPr lang="ro-RO"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l"/>
                      <a:r>
                        <a:rPr lang="ro-MD" sz="2400" dirty="0"/>
                        <a:t> NU </a:t>
                      </a:r>
                      <a:r>
                        <a:rPr lang="ro-MD" sz="2400" baseline="0" dirty="0"/>
                        <a:t> există acest caz</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marR="0" lvl="1" indent="-342900" algn="l" defTabSz="685800" rtl="0" eaLnBrk="1" fontAlgn="auto" latinLnBrk="0" hangingPunct="1">
                        <a:lnSpc>
                          <a:spcPct val="100000"/>
                        </a:lnSpc>
                        <a:spcBef>
                          <a:spcPts val="0"/>
                        </a:spcBef>
                        <a:spcAft>
                          <a:spcPts val="0"/>
                        </a:spcAft>
                        <a:buClrTx/>
                        <a:buSzTx/>
                        <a:buFont typeface="Arial" pitchFamily="34" charset="0"/>
                        <a:buChar char="•"/>
                        <a:tabLst/>
                        <a:defRPr/>
                      </a:pPr>
                      <a:r>
                        <a:rPr lang="ro-MD" sz="2400" kern="1200" dirty="0">
                          <a:solidFill>
                            <a:schemeClr val="dk1"/>
                          </a:solidFill>
                          <a:effectLst/>
                          <a:latin typeface="+mn-lt"/>
                          <a:ea typeface="+mn-ea"/>
                          <a:cs typeface="+mn-cs"/>
                        </a:rPr>
                        <a:t>NU se</a:t>
                      </a:r>
                      <a:r>
                        <a:rPr lang="ro-MD" sz="2400" kern="1200" baseline="0" dirty="0">
                          <a:solidFill>
                            <a:schemeClr val="dk1"/>
                          </a:solidFill>
                          <a:effectLst/>
                          <a:latin typeface="+mn-lt"/>
                          <a:ea typeface="+mn-ea"/>
                          <a:cs typeface="+mn-cs"/>
                        </a:rPr>
                        <a:t> amortizează</a:t>
                      </a:r>
                    </a:p>
                    <a:p>
                      <a:pPr marL="342900" marR="0" lvl="1" indent="-342900" algn="l" defTabSz="685800" rtl="0" eaLnBrk="1" fontAlgn="auto" latinLnBrk="0" hangingPunct="1">
                        <a:lnSpc>
                          <a:spcPct val="100000"/>
                        </a:lnSpc>
                        <a:spcBef>
                          <a:spcPts val="0"/>
                        </a:spcBef>
                        <a:spcAft>
                          <a:spcPts val="0"/>
                        </a:spcAft>
                        <a:buClrTx/>
                        <a:buSzTx/>
                        <a:buFont typeface="Arial" pitchFamily="34" charset="0"/>
                        <a:buChar char="•"/>
                        <a:tabLst/>
                        <a:defRPr/>
                      </a:pPr>
                      <a:r>
                        <a:rPr lang="ro-MD" sz="2400" kern="1200" baseline="0" dirty="0">
                          <a:solidFill>
                            <a:schemeClr val="dk1"/>
                          </a:solidFill>
                          <a:effectLst/>
                          <a:latin typeface="+mn-lt"/>
                          <a:ea typeface="+mn-ea"/>
                          <a:cs typeface="+mn-cs"/>
                        </a:rPr>
                        <a:t>Se testează anual pentru depreciere</a:t>
                      </a:r>
                      <a:endParaRPr lang="ro-RO" sz="2400" kern="1200" dirty="0">
                        <a:solidFill>
                          <a:schemeClr val="dk1"/>
                        </a:solidFill>
                        <a:effectLst/>
                        <a:latin typeface="+mn-lt"/>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3"/>
                  </a:ext>
                </a:extLst>
              </a:tr>
              <a:tr h="585954">
                <a:tc>
                  <a:txBody>
                    <a:bodyPr/>
                    <a:lstStyle/>
                    <a:p>
                      <a:pPr algn="l"/>
                      <a:r>
                        <a:rPr lang="ro-MD" sz="2400" b="1" baseline="0" dirty="0"/>
                        <a:t>Reevaluarea </a:t>
                      </a:r>
                      <a:endParaRPr lang="ro-RO" sz="2400" b="1"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l"/>
                      <a:r>
                        <a:rPr lang="ro-MD" sz="2400" dirty="0"/>
                        <a:t> NU </a:t>
                      </a:r>
                      <a:r>
                        <a:rPr lang="ro-MD" sz="2400" baseline="0" dirty="0"/>
                        <a:t> este permisă</a:t>
                      </a:r>
                      <a:endParaRPr lang="ro-RO" sz="2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342900" marR="0" lvl="1" indent="-3429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ro-MD" sz="2400" kern="1200" dirty="0">
                          <a:solidFill>
                            <a:schemeClr val="dk1"/>
                          </a:solidFill>
                          <a:effectLst/>
                          <a:latin typeface="+mn-lt"/>
                          <a:ea typeface="+mn-ea"/>
                          <a:cs typeface="+mn-cs"/>
                        </a:rPr>
                        <a:t>Este</a:t>
                      </a:r>
                      <a:r>
                        <a:rPr lang="ro-MD" sz="2400" kern="1200" baseline="0" dirty="0">
                          <a:solidFill>
                            <a:schemeClr val="dk1"/>
                          </a:solidFill>
                          <a:effectLst/>
                          <a:latin typeface="+mn-lt"/>
                          <a:ea typeface="+mn-ea"/>
                          <a:cs typeface="+mn-cs"/>
                        </a:rPr>
                        <a:t> permisă</a:t>
                      </a:r>
                      <a:endParaRPr lang="ro-RO" sz="2400" kern="1200" dirty="0">
                        <a:solidFill>
                          <a:schemeClr val="dk1"/>
                        </a:solidFill>
                        <a:effectLst/>
                        <a:latin typeface="+mn-lt"/>
                        <a:ea typeface="+mn-ea"/>
                        <a:cs typeface="+mn-cs"/>
                      </a:endParaRPr>
                    </a:p>
                  </a:txBody>
                  <a:tcPr>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6644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3E3DE-B991-BC1C-9D79-370DB4A8A30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3796ED-9DA1-AB5C-86A7-DFCA561DEFDE}"/>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CF1594DC-A7D9-C556-DA36-49B22D0AD307}"/>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D64C359A-6A6B-6875-508B-DD6E568FBE4D}"/>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3987851F-D0C8-261A-964E-ABF351E44058}"/>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883CCEDF-0FEF-0A06-B594-1E7C7556A5D3}"/>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38</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necorporale</a:t>
            </a:r>
            <a:endParaRPr lang="ro-RO" sz="3600" dirty="0"/>
          </a:p>
        </p:txBody>
      </p:sp>
      <p:graphicFrame>
        <p:nvGraphicFramePr>
          <p:cNvPr id="10" name="CasetăText 7">
            <a:extLst>
              <a:ext uri="{FF2B5EF4-FFF2-40B4-BE49-F238E27FC236}">
                <a16:creationId xmlns:a16="http://schemas.microsoft.com/office/drawing/2014/main" id="{91FD9F83-43C8-3887-7BEB-01C59F074E18}"/>
              </a:ext>
            </a:extLst>
          </p:cNvPr>
          <p:cNvGraphicFramePr/>
          <p:nvPr>
            <p:extLst>
              <p:ext uri="{D42A27DB-BD31-4B8C-83A1-F6EECF244321}">
                <p14:modId xmlns:p14="http://schemas.microsoft.com/office/powerpoint/2010/main" val="1151011999"/>
              </p:ext>
            </p:extLst>
          </p:nvPr>
        </p:nvGraphicFramePr>
        <p:xfrm>
          <a:off x="2209800" y="2785815"/>
          <a:ext cx="153924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5E4E44E6-0BB0-5B2C-6EF7-EF2115EE8BA3}"/>
              </a:ext>
            </a:extLst>
          </p:cNvPr>
          <p:cNvGraphicFramePr>
            <a:graphicFrameLocks noGrp="1"/>
          </p:cNvGraphicFramePr>
          <p:nvPr>
            <p:extLst>
              <p:ext uri="{D42A27DB-BD31-4B8C-83A1-F6EECF244321}">
                <p14:modId xmlns:p14="http://schemas.microsoft.com/office/powerpoint/2010/main" val="1333720069"/>
              </p:ext>
            </p:extLst>
          </p:nvPr>
        </p:nvGraphicFramePr>
        <p:xfrm>
          <a:off x="2209800" y="4495525"/>
          <a:ext cx="15392400" cy="4199725"/>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7509283">
                  <a:extLst>
                    <a:ext uri="{9D8B030D-6E8A-4147-A177-3AD203B41FA5}">
                      <a16:colId xmlns:a16="http://schemas.microsoft.com/office/drawing/2014/main" val="20000"/>
                    </a:ext>
                  </a:extLst>
                </a:gridCol>
                <a:gridCol w="7883117">
                  <a:extLst>
                    <a:ext uri="{9D8B030D-6E8A-4147-A177-3AD203B41FA5}">
                      <a16:colId xmlns:a16="http://schemas.microsoft.com/office/drawing/2014/main" val="20001"/>
                    </a:ext>
                  </a:extLst>
                </a:gridCol>
              </a:tblGrid>
              <a:tr h="0">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38</a:t>
                      </a:r>
                    </a:p>
                  </a:txBody>
                  <a:tcPr/>
                </a:tc>
                <a:extLst>
                  <a:ext uri="{0D108BD9-81ED-4DB2-BD59-A6C34878D82A}">
                    <a16:rowId xmlns:a16="http://schemas.microsoft.com/office/drawing/2014/main" val="10000"/>
                  </a:ext>
                </a:extLst>
              </a:tr>
              <a:tr h="3742525">
                <a:tc>
                  <a:txBody>
                    <a:bodyPr/>
                    <a:lstStyle/>
                    <a:p>
                      <a:pPr algn="just">
                        <a:lnSpc>
                          <a:spcPct val="150000"/>
                        </a:lnSpc>
                        <a:spcAft>
                          <a:spcPts val="0"/>
                        </a:spcAft>
                      </a:pPr>
                      <a:r>
                        <a:rPr lang="ro-RO" sz="2400" dirty="0">
                          <a:solidFill>
                            <a:schemeClr val="tx1"/>
                          </a:solidFill>
                          <a:effectLst/>
                          <a:latin typeface="Calibri body"/>
                          <a:ea typeface="Calibri"/>
                          <a:cs typeface="Times New Roman"/>
                        </a:rPr>
                        <a:t>O entitate </a:t>
                      </a:r>
                      <a:r>
                        <a:rPr lang="ro-RO" sz="2400" b="1" dirty="0">
                          <a:solidFill>
                            <a:schemeClr val="tx1"/>
                          </a:solidFill>
                          <a:effectLst/>
                          <a:latin typeface="Calibri body"/>
                          <a:ea typeface="Calibri"/>
                          <a:cs typeface="Times New Roman"/>
                        </a:rPr>
                        <a:t>poate include cheltuielile de constituire la "Active",</a:t>
                      </a:r>
                      <a:r>
                        <a:rPr lang="ro-RO" sz="2400" dirty="0">
                          <a:solidFill>
                            <a:schemeClr val="tx1"/>
                          </a:solidFill>
                          <a:effectLst/>
                          <a:latin typeface="Calibri body"/>
                          <a:ea typeface="Calibri"/>
                          <a:cs typeface="Times New Roman"/>
                        </a:rPr>
                        <a:t> caz în care poate imobiliza cheltuielile de constituire. În această situaţie, </a:t>
                      </a:r>
                      <a:r>
                        <a:rPr lang="ro-RO" sz="2400" b="1" dirty="0">
                          <a:solidFill>
                            <a:schemeClr val="tx1"/>
                          </a:solidFill>
                          <a:effectLst/>
                          <a:latin typeface="Calibri body"/>
                          <a:ea typeface="Calibri"/>
                          <a:cs typeface="Times New Roman"/>
                        </a:rPr>
                        <a:t>cheltuielile de constituire trebuie amortizate</a:t>
                      </a:r>
                      <a:r>
                        <a:rPr lang="ro-RO" sz="2400" dirty="0">
                          <a:solidFill>
                            <a:schemeClr val="tx1"/>
                          </a:solidFill>
                          <a:effectLst/>
                          <a:latin typeface="Calibri body"/>
                          <a:ea typeface="Calibri"/>
                          <a:cs typeface="Times New Roman"/>
                        </a:rPr>
                        <a:t> în cadrul unei perioade de maximum 5 ani. (185(1)).</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50000"/>
                        </a:lnSpc>
                        <a:spcAft>
                          <a:spcPts val="0"/>
                        </a:spcAft>
                      </a:pPr>
                      <a:r>
                        <a:rPr lang="ro-RO" sz="2400" dirty="0">
                          <a:solidFill>
                            <a:schemeClr val="tx1"/>
                          </a:solidFill>
                          <a:effectLst/>
                          <a:latin typeface="Calibri body"/>
                          <a:ea typeface="Calibri"/>
                          <a:cs typeface="Times New Roman"/>
                        </a:rPr>
                        <a:t>Alte exemple de costuri care </a:t>
                      </a:r>
                      <a:r>
                        <a:rPr lang="ro-RO" sz="2400" b="1" dirty="0">
                          <a:solidFill>
                            <a:schemeClr val="tx1"/>
                          </a:solidFill>
                          <a:effectLst/>
                          <a:latin typeface="Calibri body"/>
                          <a:ea typeface="Calibri"/>
                          <a:cs typeface="Times New Roman"/>
                        </a:rPr>
                        <a:t>sunt recunoscute drept cheltuieli</a:t>
                      </a:r>
                      <a:r>
                        <a:rPr lang="ro-RO" sz="2400" dirty="0">
                          <a:solidFill>
                            <a:schemeClr val="tx1"/>
                          </a:solidFill>
                          <a:effectLst/>
                          <a:latin typeface="Calibri body"/>
                          <a:ea typeface="Calibri"/>
                          <a:cs typeface="Times New Roman"/>
                        </a:rPr>
                        <a:t> atunci când sunt suportate includ:</a:t>
                      </a:r>
                    </a:p>
                    <a:p>
                      <a:pPr marL="342900" indent="-342900" algn="just">
                        <a:lnSpc>
                          <a:spcPct val="150000"/>
                        </a:lnSpc>
                        <a:spcAft>
                          <a:spcPts val="0"/>
                        </a:spcAft>
                        <a:buFont typeface="Wingdings" panose="05000000000000000000" pitchFamily="2" charset="2"/>
                        <a:buChar char="ü"/>
                      </a:pPr>
                      <a:r>
                        <a:rPr lang="ro-RO" sz="2400" b="1" dirty="0">
                          <a:solidFill>
                            <a:schemeClr val="tx1"/>
                          </a:solidFill>
                          <a:effectLst/>
                          <a:latin typeface="Calibri body"/>
                          <a:ea typeface="Calibri"/>
                          <a:cs typeface="Times New Roman"/>
                        </a:rPr>
                        <a:t>costurile cu activităţile de constituire</a:t>
                      </a:r>
                      <a:r>
                        <a:rPr lang="ro-RO" sz="2400" dirty="0">
                          <a:solidFill>
                            <a:schemeClr val="tx1"/>
                          </a:solidFill>
                          <a:effectLst/>
                          <a:latin typeface="Calibri body"/>
                          <a:ea typeface="Calibri"/>
                          <a:cs typeface="Times New Roman"/>
                        </a:rPr>
                        <a:t> (adică costurile de constituire).IAS</a:t>
                      </a:r>
                      <a:r>
                        <a:rPr lang="ro-RO" sz="2400" baseline="0" dirty="0">
                          <a:solidFill>
                            <a:schemeClr val="tx1"/>
                          </a:solidFill>
                          <a:effectLst/>
                          <a:latin typeface="Calibri body"/>
                          <a:ea typeface="Calibri"/>
                          <a:cs typeface="Times New Roman"/>
                        </a:rPr>
                        <a:t> 38.</a:t>
                      </a:r>
                      <a:r>
                        <a:rPr lang="ro-RO" sz="2400" dirty="0">
                          <a:solidFill>
                            <a:schemeClr val="tx1"/>
                          </a:solidFill>
                          <a:effectLst/>
                          <a:latin typeface="Calibri body"/>
                          <a:ea typeface="Calibri"/>
                          <a:cs typeface="Times New Roman"/>
                        </a:rPr>
                        <a:t>69a</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6241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F54FE-40EC-DCC2-8409-F36DD30D276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8BAEF6-052E-82C4-3752-E99DD68F5537}"/>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B2C65437-F3D1-0777-1907-27B8F75744FB}"/>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0217BFA0-574C-7A56-CE87-45D987209E32}"/>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04888D0E-B815-6677-D4BD-0A57627126FB}"/>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8744C18B-10D7-7311-7AA0-284CF92B49FC}"/>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38</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necorporale</a:t>
            </a:r>
            <a:endParaRPr lang="ro-RO" sz="3600" dirty="0"/>
          </a:p>
        </p:txBody>
      </p:sp>
      <p:graphicFrame>
        <p:nvGraphicFramePr>
          <p:cNvPr id="10" name="CasetăText 7">
            <a:extLst>
              <a:ext uri="{FF2B5EF4-FFF2-40B4-BE49-F238E27FC236}">
                <a16:creationId xmlns:a16="http://schemas.microsoft.com/office/drawing/2014/main" id="{245E3094-06C9-58F6-DFF1-B58BDCD16BD6}"/>
              </a:ext>
            </a:extLst>
          </p:cNvPr>
          <p:cNvGraphicFramePr/>
          <p:nvPr>
            <p:extLst>
              <p:ext uri="{D42A27DB-BD31-4B8C-83A1-F6EECF244321}">
                <p14:modId xmlns:p14="http://schemas.microsoft.com/office/powerpoint/2010/main" val="3484595104"/>
              </p:ext>
            </p:extLst>
          </p:nvPr>
        </p:nvGraphicFramePr>
        <p:xfrm>
          <a:off x="2209800" y="2785815"/>
          <a:ext cx="152400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4">
            <a:extLst>
              <a:ext uri="{FF2B5EF4-FFF2-40B4-BE49-F238E27FC236}">
                <a16:creationId xmlns:a16="http://schemas.microsoft.com/office/drawing/2014/main" id="{98F0C9AA-2941-9801-D324-F2A6DCB94E28}"/>
              </a:ext>
            </a:extLst>
          </p:cNvPr>
          <p:cNvGraphicFramePr>
            <a:graphicFrameLocks noGrp="1"/>
          </p:cNvGraphicFramePr>
          <p:nvPr>
            <p:extLst>
              <p:ext uri="{D42A27DB-BD31-4B8C-83A1-F6EECF244321}">
                <p14:modId xmlns:p14="http://schemas.microsoft.com/office/powerpoint/2010/main" val="1586517217"/>
              </p:ext>
            </p:extLst>
          </p:nvPr>
        </p:nvGraphicFramePr>
        <p:xfrm>
          <a:off x="2270286" y="4288283"/>
          <a:ext cx="15119028" cy="427181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8381724">
                  <a:extLst>
                    <a:ext uri="{9D8B030D-6E8A-4147-A177-3AD203B41FA5}">
                      <a16:colId xmlns:a16="http://schemas.microsoft.com/office/drawing/2014/main" val="20000"/>
                    </a:ext>
                  </a:extLst>
                </a:gridCol>
                <a:gridCol w="6737304">
                  <a:extLst>
                    <a:ext uri="{9D8B030D-6E8A-4147-A177-3AD203B41FA5}">
                      <a16:colId xmlns:a16="http://schemas.microsoft.com/office/drawing/2014/main" val="20001"/>
                    </a:ext>
                  </a:extLst>
                </a:gridCol>
              </a:tblGrid>
              <a:tr h="465048">
                <a:tc>
                  <a:txBody>
                    <a:bodyPr/>
                    <a:lstStyle/>
                    <a:p>
                      <a:pPr algn="ctr"/>
                      <a:r>
                        <a:rPr lang="ro-RO" sz="2400" dirty="0">
                          <a:solidFill>
                            <a:schemeClr val="tx1"/>
                          </a:solidFill>
                        </a:rPr>
                        <a:t>OMFP</a:t>
                      </a:r>
                      <a:r>
                        <a:rPr lang="ro-RO" sz="2400" baseline="0" dirty="0">
                          <a:solidFill>
                            <a:schemeClr val="tx1"/>
                          </a:solidFill>
                        </a:rPr>
                        <a:t> 1802/2014</a:t>
                      </a:r>
                      <a:endParaRPr lang="ro-RO" sz="2400" dirty="0">
                        <a:solidFill>
                          <a:schemeClr val="tx1"/>
                        </a:solidFill>
                      </a:endParaRPr>
                    </a:p>
                  </a:txBody>
                  <a:tcPr/>
                </a:tc>
                <a:tc>
                  <a:txBody>
                    <a:bodyPr/>
                    <a:lstStyle/>
                    <a:p>
                      <a:pPr algn="ctr"/>
                      <a:r>
                        <a:rPr lang="ro-RO" sz="2400" dirty="0">
                          <a:solidFill>
                            <a:schemeClr val="tx1"/>
                          </a:solidFill>
                        </a:rPr>
                        <a:t> IAS 38</a:t>
                      </a:r>
                    </a:p>
                  </a:txBody>
                  <a:tcPr/>
                </a:tc>
                <a:extLst>
                  <a:ext uri="{0D108BD9-81ED-4DB2-BD59-A6C34878D82A}">
                    <a16:rowId xmlns:a16="http://schemas.microsoft.com/office/drawing/2014/main" val="10000"/>
                  </a:ext>
                </a:extLst>
              </a:tr>
              <a:tr h="3806768">
                <a:tc>
                  <a:txBody>
                    <a:bodyPr/>
                    <a:lstStyle/>
                    <a:p>
                      <a:pPr algn="just">
                        <a:lnSpc>
                          <a:spcPct val="107000"/>
                        </a:lnSpc>
                        <a:spcAft>
                          <a:spcPts val="0"/>
                        </a:spcAft>
                      </a:pPr>
                      <a:r>
                        <a:rPr lang="ro-RO" sz="2400" dirty="0">
                          <a:solidFill>
                            <a:schemeClr val="tx1"/>
                          </a:solidFill>
                          <a:effectLst/>
                          <a:latin typeface="Calibri body"/>
                          <a:ea typeface="Calibri"/>
                          <a:cs typeface="Times New Roman"/>
                        </a:rPr>
                        <a:t>În cazul în care </a:t>
                      </a:r>
                      <a:r>
                        <a:rPr lang="ro-RO" sz="2400" b="1" dirty="0">
                          <a:solidFill>
                            <a:schemeClr val="tx1"/>
                          </a:solidFill>
                          <a:effectLst/>
                          <a:latin typeface="Calibri body"/>
                          <a:ea typeface="Calibri"/>
                          <a:cs typeface="Times New Roman"/>
                        </a:rPr>
                        <a:t>fondul comercial</a:t>
                      </a:r>
                      <a:r>
                        <a:rPr lang="ro-RO" sz="2400" dirty="0">
                          <a:solidFill>
                            <a:schemeClr val="tx1"/>
                          </a:solidFill>
                          <a:effectLst/>
                          <a:latin typeface="Calibri body"/>
                          <a:ea typeface="Calibri"/>
                          <a:cs typeface="Times New Roman"/>
                        </a:rPr>
                        <a:t> este tratat ca un activ, acesta </a:t>
                      </a:r>
                      <a:r>
                        <a:rPr lang="ro-RO" sz="2400" b="1" dirty="0">
                          <a:solidFill>
                            <a:schemeClr val="tx1"/>
                          </a:solidFill>
                          <a:effectLst/>
                          <a:latin typeface="Calibri body"/>
                          <a:ea typeface="Calibri"/>
                          <a:cs typeface="Times New Roman"/>
                        </a:rPr>
                        <a:t>se amortizează</a:t>
                      </a:r>
                      <a:r>
                        <a:rPr lang="ro-RO" sz="2400" dirty="0">
                          <a:solidFill>
                            <a:schemeClr val="tx1"/>
                          </a:solidFill>
                          <a:effectLst/>
                          <a:latin typeface="Calibri body"/>
                          <a:ea typeface="Calibri"/>
                          <a:cs typeface="Times New Roman"/>
                        </a:rPr>
                        <a:t>, de regulă, în cadrul unei perioade de maximum 5 ani. Totuşi, în cazurile excepţionale în care durata de utilizare a fondului comercial nu poate fi estimată în mod credibil, entităţile pot să amortizeze fondul comercial în mod sistematic într-o perioadă de peste 5 ani, cu condiţia ca această perioadă să nu depăşească 10 ani. (183(1))</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7000"/>
                        </a:lnSpc>
                        <a:spcAft>
                          <a:spcPts val="0"/>
                        </a:spcAft>
                      </a:pPr>
                      <a:r>
                        <a:rPr lang="ro-RO" sz="2400" dirty="0">
                          <a:solidFill>
                            <a:schemeClr val="tx1"/>
                          </a:solidFill>
                          <a:effectLst/>
                          <a:latin typeface="Calibri body"/>
                          <a:ea typeface="Calibri"/>
                          <a:cs typeface="Times New Roman"/>
                        </a:rPr>
                        <a:t>Chiar dacă nu există niciun indiciu al deprecierii, entitatea trebuie</a:t>
                      </a:r>
                      <a:r>
                        <a:rPr lang="ro-RO" sz="2400" baseline="0" dirty="0">
                          <a:solidFill>
                            <a:schemeClr val="tx1"/>
                          </a:solidFill>
                          <a:effectLst/>
                          <a:latin typeface="Calibri body"/>
                          <a:ea typeface="Calibri"/>
                          <a:cs typeface="Times New Roman"/>
                        </a:rPr>
                        <a:t> </a:t>
                      </a:r>
                      <a:r>
                        <a:rPr lang="ro-RO" sz="2400" b="1" dirty="0">
                          <a:solidFill>
                            <a:schemeClr val="tx1"/>
                          </a:solidFill>
                          <a:effectLst/>
                          <a:latin typeface="Calibri body"/>
                          <a:ea typeface="Calibri"/>
                          <a:cs typeface="Times New Roman"/>
                        </a:rPr>
                        <a:t>să testeze anual pentru depreciere fondul comercial</a:t>
                      </a:r>
                      <a:r>
                        <a:rPr lang="ro-RO" sz="2400" dirty="0">
                          <a:solidFill>
                            <a:schemeClr val="tx1"/>
                          </a:solidFill>
                          <a:effectLst/>
                          <a:latin typeface="Calibri body"/>
                          <a:ea typeface="Calibri"/>
                          <a:cs typeface="Times New Roman"/>
                        </a:rPr>
                        <a:t> dobândit într-o combinare</a:t>
                      </a:r>
                      <a:r>
                        <a:rPr lang="ro-RO" sz="2400" baseline="0" dirty="0">
                          <a:solidFill>
                            <a:schemeClr val="tx1"/>
                          </a:solidFill>
                          <a:effectLst/>
                          <a:latin typeface="Calibri body"/>
                          <a:ea typeface="Calibri"/>
                          <a:cs typeface="Times New Roman"/>
                        </a:rPr>
                        <a:t> </a:t>
                      </a:r>
                      <a:r>
                        <a:rPr lang="ro-RO" sz="2400" dirty="0">
                          <a:solidFill>
                            <a:schemeClr val="tx1"/>
                          </a:solidFill>
                          <a:effectLst/>
                          <a:latin typeface="Calibri body"/>
                          <a:ea typeface="Calibri"/>
                          <a:cs typeface="Times New Roman"/>
                        </a:rPr>
                        <a:t>de întreprinderi (IAS 36.10a).</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4957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02197-2126-A849-C10E-11C3640CD9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E33F20A-9FF4-CF8D-721E-EDC2C58010A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a:stretch>
              <a:fillRect l="-63120" t="-43641" r="-63829" b="-54862"/>
            </a:stretch>
          </a:blipFill>
        </p:spPr>
        <p:txBody>
          <a:bodyPr/>
          <a:lstStyle/>
          <a:p>
            <a:endParaRPr lang="ro-RO"/>
          </a:p>
        </p:txBody>
      </p:sp>
      <p:sp>
        <p:nvSpPr>
          <p:cNvPr id="3" name="AutoShape 3">
            <a:extLst>
              <a:ext uri="{FF2B5EF4-FFF2-40B4-BE49-F238E27FC236}">
                <a16:creationId xmlns:a16="http://schemas.microsoft.com/office/drawing/2014/main" id="{C53CA91A-21DD-F712-6BD0-3D1BCEC31B37}"/>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4" name="TextBox 4">
            <a:extLst>
              <a:ext uri="{FF2B5EF4-FFF2-40B4-BE49-F238E27FC236}">
                <a16:creationId xmlns:a16="http://schemas.microsoft.com/office/drawing/2014/main" id="{CD3F772C-6283-27EB-9B69-22BE726E4D52}"/>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5" name="AutoShape 5">
            <a:extLst>
              <a:ext uri="{FF2B5EF4-FFF2-40B4-BE49-F238E27FC236}">
                <a16:creationId xmlns:a16="http://schemas.microsoft.com/office/drawing/2014/main" id="{E1BB3FC0-A7DF-80F8-F3BE-3D83A4EE7B53}"/>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6" name="CasetăText 5">
            <a:extLst>
              <a:ext uri="{FF2B5EF4-FFF2-40B4-BE49-F238E27FC236}">
                <a16:creationId xmlns:a16="http://schemas.microsoft.com/office/drawing/2014/main" id="{17294EB9-2065-7794-A619-0BA7C2CA6C0E}"/>
              </a:ext>
            </a:extLst>
          </p:cNvPr>
          <p:cNvSpPr txBox="1"/>
          <p:nvPr/>
        </p:nvSpPr>
        <p:spPr>
          <a:xfrm>
            <a:off x="2362200" y="1181099"/>
            <a:ext cx="12268200" cy="646331"/>
          </a:xfrm>
          <a:prstGeom prst="rect">
            <a:avLst/>
          </a:prstGeom>
          <a:noFill/>
        </p:spPr>
        <p:txBody>
          <a:bodyPr wrap="square" rtlCol="0">
            <a:spAutoFit/>
          </a:bodyPr>
          <a:lstStyle/>
          <a:p>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IAS</a:t>
            </a:r>
            <a:r>
              <a:rPr kumimoji="0" lang="fr-FR" sz="3600" b="1" i="0" u="none" strike="noStrike" kern="1200" cap="none" spc="0" normalizeH="0" baseline="0" noProof="0" dirty="0">
                <a:ln>
                  <a:noFill/>
                </a:ln>
                <a:solidFill>
                  <a:srgbClr val="002060"/>
                </a:solidFill>
                <a:effectLst/>
                <a:uLnTx/>
                <a:uFillTx/>
                <a:latin typeface="Arial Narrow" pitchFamily="34" charset="0"/>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38</a:t>
            </a:r>
            <a:r>
              <a:rPr kumimoji="0" lang="fr-FR" sz="3600" b="1" i="0" u="none" strike="noStrike" kern="1200" cap="all" spc="0" normalizeH="0" baseline="0" noProof="0" dirty="0">
                <a:ln>
                  <a:noFill/>
                </a:ln>
                <a:solidFill>
                  <a:srgbClr val="44546A">
                    <a:lumMod val="75000"/>
                  </a:srgbClr>
                </a:solidFill>
                <a:effectLst/>
                <a:uLnTx/>
                <a:uFillTx/>
                <a:latin typeface="Calibri Light"/>
                <a:ea typeface="+mj-ea"/>
                <a:cs typeface="+mj-cs"/>
              </a:rPr>
              <a:t> </a:t>
            </a:r>
            <a:r>
              <a:rPr kumimoji="0" lang="ro-RO" sz="3600" b="1" i="0" u="none" strike="noStrike" kern="1200" cap="all" spc="0" normalizeH="0" baseline="0" noProof="0" dirty="0">
                <a:ln>
                  <a:noFill/>
                </a:ln>
                <a:solidFill>
                  <a:srgbClr val="44546A">
                    <a:lumMod val="75000"/>
                  </a:srgbClr>
                </a:solidFill>
                <a:effectLst/>
                <a:uLnTx/>
                <a:uFillTx/>
                <a:latin typeface="Calibri Light"/>
                <a:ea typeface="+mj-ea"/>
                <a:cs typeface="+mj-cs"/>
              </a:rPr>
              <a:t>imobilizări necorporale</a:t>
            </a:r>
            <a:endParaRPr lang="ro-RO" sz="3600" dirty="0"/>
          </a:p>
        </p:txBody>
      </p:sp>
      <p:graphicFrame>
        <p:nvGraphicFramePr>
          <p:cNvPr id="10" name="CasetăText 7">
            <a:extLst>
              <a:ext uri="{FF2B5EF4-FFF2-40B4-BE49-F238E27FC236}">
                <a16:creationId xmlns:a16="http://schemas.microsoft.com/office/drawing/2014/main" id="{90EB56E9-20F2-E0C9-7DDB-FD89030519FD}"/>
              </a:ext>
            </a:extLst>
          </p:cNvPr>
          <p:cNvGraphicFramePr/>
          <p:nvPr>
            <p:extLst>
              <p:ext uri="{D42A27DB-BD31-4B8C-83A1-F6EECF244321}">
                <p14:modId xmlns:p14="http://schemas.microsoft.com/office/powerpoint/2010/main" val="2827582805"/>
              </p:ext>
            </p:extLst>
          </p:nvPr>
        </p:nvGraphicFramePr>
        <p:xfrm>
          <a:off x="2286000" y="2069493"/>
          <a:ext cx="14706600" cy="129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4">
            <a:extLst>
              <a:ext uri="{FF2B5EF4-FFF2-40B4-BE49-F238E27FC236}">
                <a16:creationId xmlns:a16="http://schemas.microsoft.com/office/drawing/2014/main" id="{6D8EAFBA-ED3F-F1E0-5AFE-675D0FC16240}"/>
              </a:ext>
            </a:extLst>
          </p:cNvPr>
          <p:cNvGraphicFramePr>
            <a:graphicFrameLocks noGrp="1"/>
          </p:cNvGraphicFramePr>
          <p:nvPr>
            <p:extLst>
              <p:ext uri="{D42A27DB-BD31-4B8C-83A1-F6EECF244321}">
                <p14:modId xmlns:p14="http://schemas.microsoft.com/office/powerpoint/2010/main" val="2766800078"/>
              </p:ext>
            </p:extLst>
          </p:nvPr>
        </p:nvGraphicFramePr>
        <p:xfrm>
          <a:off x="2362200" y="3461067"/>
          <a:ext cx="14706600" cy="579247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02166">
                  <a:extLst>
                    <a:ext uri="{9D8B030D-6E8A-4147-A177-3AD203B41FA5}">
                      <a16:colId xmlns:a16="http://schemas.microsoft.com/office/drawing/2014/main" val="20000"/>
                    </a:ext>
                  </a:extLst>
                </a:gridCol>
                <a:gridCol w="12004434">
                  <a:extLst>
                    <a:ext uri="{9D8B030D-6E8A-4147-A177-3AD203B41FA5}">
                      <a16:colId xmlns:a16="http://schemas.microsoft.com/office/drawing/2014/main" val="20001"/>
                    </a:ext>
                  </a:extLst>
                </a:gridCol>
              </a:tblGrid>
              <a:tr h="373260">
                <a:tc>
                  <a:txBody>
                    <a:bodyPr/>
                    <a:lstStyle/>
                    <a:p>
                      <a:pPr algn="ctr"/>
                      <a:r>
                        <a:rPr lang="ro-RO" sz="2200" dirty="0">
                          <a:solidFill>
                            <a:schemeClr val="tx1"/>
                          </a:solidFill>
                        </a:rPr>
                        <a:t>OMFP</a:t>
                      </a:r>
                      <a:r>
                        <a:rPr lang="ro-RO" sz="2200" baseline="0" dirty="0">
                          <a:solidFill>
                            <a:schemeClr val="tx1"/>
                          </a:solidFill>
                        </a:rPr>
                        <a:t> 1802/2014</a:t>
                      </a:r>
                      <a:endParaRPr lang="ro-RO" sz="2200" dirty="0">
                        <a:solidFill>
                          <a:schemeClr val="tx1"/>
                        </a:solidFill>
                      </a:endParaRPr>
                    </a:p>
                  </a:txBody>
                  <a:tcPr/>
                </a:tc>
                <a:tc>
                  <a:txBody>
                    <a:bodyPr/>
                    <a:lstStyle/>
                    <a:p>
                      <a:pPr algn="ctr"/>
                      <a:r>
                        <a:rPr lang="ro-RO" sz="2200" dirty="0">
                          <a:solidFill>
                            <a:schemeClr val="tx1"/>
                          </a:solidFill>
                        </a:rPr>
                        <a:t> IAS 38 + IAS 36</a:t>
                      </a:r>
                    </a:p>
                  </a:txBody>
                  <a:tcPr/>
                </a:tc>
                <a:extLst>
                  <a:ext uri="{0D108BD9-81ED-4DB2-BD59-A6C34878D82A}">
                    <a16:rowId xmlns:a16="http://schemas.microsoft.com/office/drawing/2014/main" val="10000"/>
                  </a:ext>
                </a:extLst>
              </a:tr>
              <a:tr h="3731705">
                <a:tc>
                  <a:txBody>
                    <a:bodyPr/>
                    <a:lstStyle/>
                    <a:p>
                      <a:pPr algn="l">
                        <a:lnSpc>
                          <a:spcPct val="107000"/>
                        </a:lnSpc>
                        <a:spcAft>
                          <a:spcPts val="0"/>
                        </a:spcAft>
                      </a:pPr>
                      <a:r>
                        <a:rPr lang="ro-RO" sz="2200" b="0" dirty="0">
                          <a:solidFill>
                            <a:schemeClr val="tx1"/>
                          </a:solidFill>
                          <a:effectLst/>
                          <a:latin typeface="Calibri body"/>
                          <a:ea typeface="Calibri"/>
                          <a:cs typeface="Times New Roman"/>
                        </a:rPr>
                        <a:t>Nu există această categorie</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algn="just">
                        <a:lnSpc>
                          <a:spcPct val="107000"/>
                        </a:lnSpc>
                        <a:spcAft>
                          <a:spcPts val="0"/>
                        </a:spcAft>
                      </a:pPr>
                      <a:r>
                        <a:rPr lang="ro-RO" sz="2200" dirty="0">
                          <a:solidFill>
                            <a:schemeClr val="tx1"/>
                          </a:solidFill>
                          <a:effectLst/>
                          <a:latin typeface="Calibri body"/>
                          <a:ea typeface="Calibri"/>
                          <a:cs typeface="Times New Roman"/>
                        </a:rPr>
                        <a:t>O </a:t>
                      </a:r>
                      <a:r>
                        <a:rPr lang="ro-RO" sz="2200" b="1" dirty="0">
                          <a:solidFill>
                            <a:schemeClr val="tx1"/>
                          </a:solidFill>
                          <a:effectLst/>
                          <a:latin typeface="Calibri body"/>
                          <a:ea typeface="Calibri"/>
                          <a:cs typeface="Times New Roman"/>
                        </a:rPr>
                        <a:t>imobilizare necorporală</a:t>
                      </a:r>
                      <a:r>
                        <a:rPr lang="ro-RO" sz="2200" dirty="0">
                          <a:solidFill>
                            <a:schemeClr val="tx1"/>
                          </a:solidFill>
                          <a:effectLst/>
                          <a:latin typeface="Calibri body"/>
                          <a:ea typeface="Calibri"/>
                          <a:cs typeface="Times New Roman"/>
                        </a:rPr>
                        <a:t> trebuie considerată de entitate ca având o </a:t>
                      </a:r>
                      <a:r>
                        <a:rPr lang="ro-RO" sz="2200" b="1" dirty="0">
                          <a:solidFill>
                            <a:schemeClr val="tx1"/>
                          </a:solidFill>
                          <a:effectLst/>
                          <a:latin typeface="Calibri body"/>
                          <a:ea typeface="Calibri"/>
                          <a:cs typeface="Times New Roman"/>
                        </a:rPr>
                        <a:t>durată de viaţă utilă nedeterminată</a:t>
                      </a:r>
                      <a:r>
                        <a:rPr lang="ro-RO" sz="2200" dirty="0">
                          <a:solidFill>
                            <a:schemeClr val="tx1"/>
                          </a:solidFill>
                          <a:effectLst/>
                          <a:latin typeface="Calibri body"/>
                          <a:ea typeface="Calibri"/>
                          <a:cs typeface="Times New Roman"/>
                        </a:rPr>
                        <a:t> atunci când, pe baza analizei tuturor factorilor relevanţi, nu există o limită previzibilă a perioadei pentru</a:t>
                      </a:r>
                      <a:r>
                        <a:rPr lang="ro-RO" sz="2200" baseline="0" dirty="0">
                          <a:solidFill>
                            <a:schemeClr val="tx1"/>
                          </a:solidFill>
                          <a:effectLst/>
                          <a:latin typeface="Calibri body"/>
                          <a:ea typeface="Calibri"/>
                          <a:cs typeface="Times New Roman"/>
                        </a:rPr>
                        <a:t> </a:t>
                      </a:r>
                      <a:r>
                        <a:rPr lang="ro-RO" sz="2200" dirty="0">
                          <a:solidFill>
                            <a:schemeClr val="tx1"/>
                          </a:solidFill>
                          <a:effectLst/>
                          <a:latin typeface="Calibri body"/>
                          <a:ea typeface="Calibri"/>
                          <a:cs typeface="Times New Roman"/>
                        </a:rPr>
                        <a:t>care se preconizează că activul va genera intrări de numerar nete pentru entitate. (IAS</a:t>
                      </a:r>
                      <a:r>
                        <a:rPr lang="ro-RO" sz="2200" baseline="0" dirty="0">
                          <a:solidFill>
                            <a:schemeClr val="tx1"/>
                          </a:solidFill>
                          <a:effectLst/>
                          <a:latin typeface="Calibri body"/>
                          <a:ea typeface="Calibri"/>
                          <a:cs typeface="Times New Roman"/>
                        </a:rPr>
                        <a:t> 38.</a:t>
                      </a:r>
                      <a:r>
                        <a:rPr lang="ro-RO" sz="2200" dirty="0">
                          <a:solidFill>
                            <a:schemeClr val="tx1"/>
                          </a:solidFill>
                          <a:effectLst/>
                          <a:latin typeface="Calibri body"/>
                          <a:ea typeface="Calibri"/>
                          <a:cs typeface="Times New Roman"/>
                        </a:rPr>
                        <a:t>88)</a:t>
                      </a:r>
                    </a:p>
                    <a:p>
                      <a:pPr algn="just">
                        <a:lnSpc>
                          <a:spcPct val="107000"/>
                        </a:lnSpc>
                        <a:spcAft>
                          <a:spcPts val="0"/>
                        </a:spcAft>
                      </a:pPr>
                      <a:r>
                        <a:rPr lang="ro-RO" sz="2200" dirty="0">
                          <a:solidFill>
                            <a:schemeClr val="tx1"/>
                          </a:solidFill>
                          <a:effectLst/>
                          <a:latin typeface="Calibri body"/>
                          <a:ea typeface="Calibri"/>
                          <a:cs typeface="Times New Roman"/>
                        </a:rPr>
                        <a:t>O imobilizare necorporală cu o durată de viaţă utilă determinată este amortizată, iar o </a:t>
                      </a:r>
                      <a:r>
                        <a:rPr lang="ro-RO" sz="2200" b="1" dirty="0">
                          <a:solidFill>
                            <a:schemeClr val="tx1"/>
                          </a:solidFill>
                          <a:effectLst/>
                          <a:latin typeface="Calibri body"/>
                          <a:ea typeface="Calibri"/>
                          <a:cs typeface="Times New Roman"/>
                        </a:rPr>
                        <a:t>imobilizare necorporală cu o durată de viaţă utilă nedeterminată NU este amortizată. </a:t>
                      </a:r>
                      <a:r>
                        <a:rPr lang="ro-RO" sz="2200" dirty="0">
                          <a:solidFill>
                            <a:schemeClr val="tx1"/>
                          </a:solidFill>
                          <a:effectLst/>
                          <a:latin typeface="Calibri body"/>
                          <a:ea typeface="Calibri"/>
                          <a:cs typeface="Times New Roman"/>
                        </a:rPr>
                        <a:t>(IAS</a:t>
                      </a:r>
                      <a:r>
                        <a:rPr lang="ro-RO" sz="2200" baseline="0" dirty="0">
                          <a:solidFill>
                            <a:schemeClr val="tx1"/>
                          </a:solidFill>
                          <a:effectLst/>
                          <a:latin typeface="Calibri body"/>
                          <a:ea typeface="Calibri"/>
                          <a:cs typeface="Times New Roman"/>
                        </a:rPr>
                        <a:t> 38.</a:t>
                      </a:r>
                      <a:r>
                        <a:rPr lang="ro-RO" sz="2200" dirty="0">
                          <a:solidFill>
                            <a:schemeClr val="tx1"/>
                          </a:solidFill>
                          <a:effectLst/>
                          <a:latin typeface="Calibri body"/>
                          <a:ea typeface="Calibri"/>
                          <a:cs typeface="Times New Roman"/>
                        </a:rPr>
                        <a:t>89)</a:t>
                      </a:r>
                    </a:p>
                    <a:p>
                      <a:pPr algn="just">
                        <a:lnSpc>
                          <a:spcPct val="107000"/>
                        </a:lnSpc>
                        <a:spcAft>
                          <a:spcPts val="0"/>
                        </a:spcAft>
                      </a:pPr>
                      <a:r>
                        <a:rPr lang="ro-RO" sz="2200" dirty="0">
                          <a:solidFill>
                            <a:schemeClr val="tx1"/>
                          </a:solidFill>
                          <a:effectLst/>
                          <a:latin typeface="Calibri body"/>
                          <a:ea typeface="Calibri"/>
                          <a:cs typeface="Times New Roman"/>
                        </a:rPr>
                        <a:t>Chiar dacă nu există niciun indiciu al deprecierii, entitatea trebuie:</a:t>
                      </a:r>
                    </a:p>
                    <a:p>
                      <a:pPr algn="just">
                        <a:lnSpc>
                          <a:spcPct val="107000"/>
                        </a:lnSpc>
                        <a:spcAft>
                          <a:spcPts val="0"/>
                        </a:spcAft>
                      </a:pPr>
                      <a:r>
                        <a:rPr lang="ro-RO" sz="2200" dirty="0">
                          <a:solidFill>
                            <a:schemeClr val="tx1"/>
                          </a:solidFill>
                          <a:effectLst/>
                          <a:latin typeface="Calibri body"/>
                          <a:ea typeface="Calibri"/>
                          <a:cs typeface="Times New Roman"/>
                        </a:rPr>
                        <a:t>(a) </a:t>
                      </a:r>
                      <a:r>
                        <a:rPr lang="ro-RO" sz="2200" b="1" dirty="0">
                          <a:solidFill>
                            <a:schemeClr val="tx1"/>
                          </a:solidFill>
                          <a:effectLst/>
                          <a:latin typeface="Calibri body"/>
                          <a:ea typeface="Calibri"/>
                          <a:cs typeface="Times New Roman"/>
                        </a:rPr>
                        <a:t>să testeze anual pentru depreciere o imobilizare necorporală cu durata de</a:t>
                      </a:r>
                      <a:r>
                        <a:rPr lang="ro-RO" sz="2200" b="0" baseline="0" dirty="0">
                          <a:solidFill>
                            <a:schemeClr val="tx1"/>
                          </a:solidFill>
                          <a:effectLst/>
                          <a:latin typeface="Calibri body"/>
                          <a:ea typeface="Calibri"/>
                          <a:cs typeface="Times New Roman"/>
                        </a:rPr>
                        <a:t> </a:t>
                      </a:r>
                      <a:r>
                        <a:rPr lang="ro-RO" sz="2200" b="1" dirty="0">
                          <a:solidFill>
                            <a:schemeClr val="tx1"/>
                          </a:solidFill>
                          <a:effectLst/>
                          <a:latin typeface="Calibri body"/>
                          <a:ea typeface="Calibri"/>
                          <a:cs typeface="Times New Roman"/>
                        </a:rPr>
                        <a:t>viaţă utilă nedeterminată</a:t>
                      </a:r>
                      <a:r>
                        <a:rPr lang="ro-RO" sz="2200" dirty="0">
                          <a:solidFill>
                            <a:schemeClr val="tx1"/>
                          </a:solidFill>
                          <a:effectLst/>
                          <a:latin typeface="Calibri body"/>
                          <a:ea typeface="Calibri"/>
                          <a:cs typeface="Times New Roman"/>
                        </a:rPr>
                        <a:t> sau o imobilizare necorporală care nu este încă disponibilă pentru utilizare, prin compararea valorii sale contabile cu valoarea sa recuperabilă. </a:t>
                      </a:r>
                      <a:r>
                        <a:rPr lang="ro-RO" sz="2200" b="1" dirty="0">
                          <a:solidFill>
                            <a:schemeClr val="tx1"/>
                          </a:solidFill>
                          <a:effectLst/>
                          <a:latin typeface="Calibri body"/>
                          <a:ea typeface="Calibri"/>
                          <a:cs typeface="Times New Roman"/>
                        </a:rPr>
                        <a:t>Acest test de depreciere se poate desfăşura oricând pe parcursul perioadei anuale</a:t>
                      </a:r>
                      <a:r>
                        <a:rPr lang="ro-RO" sz="2200" dirty="0">
                          <a:solidFill>
                            <a:schemeClr val="tx1"/>
                          </a:solidFill>
                          <a:effectLst/>
                          <a:latin typeface="Calibri body"/>
                          <a:ea typeface="Calibri"/>
                          <a:cs typeface="Times New Roman"/>
                        </a:rPr>
                        <a:t>, cu condiţia ca testarea să se realizeze la aceeaşi dată în fie care an. Imobilizările necorporale diferite pot fi testate pentru depreciere în</a:t>
                      </a:r>
                      <a:r>
                        <a:rPr lang="ro-RO" sz="2200" baseline="0" dirty="0">
                          <a:solidFill>
                            <a:schemeClr val="tx1"/>
                          </a:solidFill>
                          <a:effectLst/>
                          <a:latin typeface="Calibri body"/>
                          <a:ea typeface="Calibri"/>
                          <a:cs typeface="Times New Roman"/>
                        </a:rPr>
                        <a:t> </a:t>
                      </a:r>
                      <a:r>
                        <a:rPr lang="ro-RO" sz="2200" dirty="0">
                          <a:solidFill>
                            <a:schemeClr val="tx1"/>
                          </a:solidFill>
                          <a:effectLst/>
                          <a:latin typeface="Calibri body"/>
                          <a:ea typeface="Calibri"/>
                          <a:cs typeface="Times New Roman"/>
                        </a:rPr>
                        <a:t>momente diferite. Cu toate acestea, dacă o asemenea imobilizare necorporalăa fost iniţial recunoscută în timpul perioadei anuale curente, ea trebuie testatăpentru depreciere înainte de încheierea perioadei anuale curente. (IAS 36.10).</a:t>
                      </a:r>
                    </a:p>
                  </a:txBody>
                  <a:tcPr marL="68580" marR="68580" marT="0" marB="0">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1127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3957</Words>
  <Application>Microsoft Office PowerPoint</Application>
  <PresentationFormat>Custom</PresentationFormat>
  <Paragraphs>411</Paragraphs>
  <Slides>43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Arial Narrow</vt:lpstr>
      <vt:lpstr>Calibri body</vt:lpstr>
      <vt:lpstr>Wingdings</vt:lpstr>
      <vt:lpstr>Arial</vt:lpstr>
      <vt:lpstr>Courier New</vt:lpstr>
      <vt:lpstr>Calibri</vt:lpstr>
      <vt:lpstr>Neue Haas Grotesk Text Pro</vt:lpstr>
      <vt:lpstr>Montserrat Ultra-Bold</vt:lpstr>
      <vt:lpstr>Times New Roman</vt:lpstr>
      <vt:lpstr>Montserrat</vt:lpstr>
      <vt:lpstr>Calibri Light</vt:lpstr>
      <vt:lpstr>Office Theme</vt:lpstr>
      <vt:lpstr>PowerPoint Presentation</vt:lpstr>
      <vt:lpstr>PowerPoint Presentation</vt:lpstr>
      <vt:lpstr>AGENDA CURSULUI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www.ceccar.ro</dc:title>
  <dc:creator>Diana Dumitrescu</dc:creator>
  <cp:lastModifiedBy>Corina</cp:lastModifiedBy>
  <cp:revision>14</cp:revision>
  <dcterms:created xsi:type="dcterms:W3CDTF">2006-08-16T00:00:00Z</dcterms:created>
  <dcterms:modified xsi:type="dcterms:W3CDTF">2025-07-03T08:50:38Z</dcterms:modified>
  <dc:identifier>DAGc0lbyJp8</dc:identifier>
</cp:coreProperties>
</file>