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16" r:id="rId2"/>
    <p:sldId id="733" r:id="rId3"/>
    <p:sldId id="1023" r:id="rId4"/>
    <p:sldId id="1009" r:id="rId5"/>
    <p:sldId id="1010" r:id="rId6"/>
    <p:sldId id="1011" r:id="rId7"/>
    <p:sldId id="1012" r:id="rId8"/>
    <p:sldId id="1013" r:id="rId9"/>
    <p:sldId id="1014" r:id="rId10"/>
    <p:sldId id="1015" r:id="rId11"/>
    <p:sldId id="1016" r:id="rId12"/>
    <p:sldId id="1017" r:id="rId13"/>
    <p:sldId id="1018" r:id="rId14"/>
    <p:sldId id="1019" r:id="rId15"/>
    <p:sldId id="1031" r:id="rId16"/>
    <p:sldId id="1032" r:id="rId17"/>
    <p:sldId id="1020" r:id="rId18"/>
    <p:sldId id="1021" r:id="rId19"/>
    <p:sldId id="1022" r:id="rId20"/>
    <p:sldId id="1027" r:id="rId21"/>
    <p:sldId id="1028" r:id="rId22"/>
    <p:sldId id="1029" r:id="rId23"/>
    <p:sldId id="1030" r:id="rId24"/>
    <p:sldId id="1042" r:id="rId25"/>
    <p:sldId id="1056" r:id="rId26"/>
    <p:sldId id="1055" r:id="rId27"/>
    <p:sldId id="1043" r:id="rId28"/>
    <p:sldId id="1044" r:id="rId29"/>
    <p:sldId id="1045" r:id="rId30"/>
    <p:sldId id="1046" r:id="rId31"/>
    <p:sldId id="1047" r:id="rId32"/>
    <p:sldId id="1048" r:id="rId33"/>
    <p:sldId id="1049" r:id="rId34"/>
    <p:sldId id="1050" r:id="rId35"/>
    <p:sldId id="1051" r:id="rId36"/>
    <p:sldId id="1052" r:id="rId37"/>
    <p:sldId id="1053" r:id="rId38"/>
    <p:sldId id="1054" r:id="rId39"/>
    <p:sldId id="8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fp@gmail.com"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E31"/>
    <a:srgbClr val="1B32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F019D-BFFE-4617-8EDF-EFA2B3043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44A4353-A240-498D-B31C-43A93E1A1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8472E8-4F0E-4AFF-A206-1E9116F0EC68}"/>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19491279-09EF-450C-9696-0386BA4DE2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171E4B8-F4C9-4A77-A81F-0D202F60CE4B}"/>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15257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AD59B-DFBF-42E7-A083-633C05482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8A0ACC-9BA6-4BCF-9101-B68E73EBB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8BE143-E19B-4384-9787-1E21D567DD44}"/>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6BF864ED-3DD9-49BE-AE9B-BEBB9A900D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384BA8-B6E1-4B72-B14B-35ACD1EA2FE6}"/>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38717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BFA139-7CB1-4FA4-835C-91C77692FC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BDB8DB-9E50-41F5-8031-D7A139630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A1A7E1-3AE7-49D8-A30A-A6A92B747764}"/>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AAF0E8B0-2996-4068-8428-06DA75E938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4E0B5AD-D0C7-4373-A622-A911E1749C74}"/>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10243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7AB5F-6D03-4F11-A7AB-DC01FF484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801B5C-36BA-4064-A792-212653BD5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C5B52D-1EAE-4E85-AD88-D6BE5FA2637C}"/>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677345CC-138D-4C8A-BCFF-FEBA8041FA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51640AB-2484-4F5B-8A19-0E88A5FACD7F}"/>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409515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61CA4-3753-4869-BEC4-ECE6A40E5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75885C-3073-4BC5-A43D-62F56325B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41BE24-A762-471D-ADAC-04DB4BBE9025}"/>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30F0EAB6-1EB8-4C29-A6D4-986B635AB0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7BC98E3-BA98-4AF7-8E39-5EDA968ADDD9}"/>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384828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AB5A3-4A02-457C-A62B-0DB5C6D3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69B6FA9-B151-47E9-902B-BE5FC0727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595DA68-F63F-45A6-BBC5-6CABE9988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EB4117-319B-428F-8350-428E0DFD9916}"/>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6" name="Footer Placeholder 5">
            <a:extLst>
              <a:ext uri="{FF2B5EF4-FFF2-40B4-BE49-F238E27FC236}">
                <a16:creationId xmlns:a16="http://schemas.microsoft.com/office/drawing/2014/main" xmlns="" id="{ACD632D1-CE82-45D9-BF8F-71BF9E75A1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17C0AF9-BAF9-4E0B-ABA0-D90BE065A036}"/>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237855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0F058-E294-4101-80B1-8E139CCDD7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BBDA4C3-DDA2-4957-B549-D58CE36B1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BD2E5B-C5C4-4C83-BB54-13C927BBF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FC6A63E-0E36-48E0-BC39-0F90F7AA4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9A07F4-80BA-437D-A77A-094CA0F438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5D49945-3CF1-4948-BD83-706CAA6EFD7B}"/>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8" name="Footer Placeholder 7">
            <a:extLst>
              <a:ext uri="{FF2B5EF4-FFF2-40B4-BE49-F238E27FC236}">
                <a16:creationId xmlns:a16="http://schemas.microsoft.com/office/drawing/2014/main" xmlns="" id="{AA412FBD-E7FB-446C-B21B-8CF97F4802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6EC5866-F18C-4FCC-8607-7F9762B1B2FF}"/>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383594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8AACA-154C-4EE2-8379-946561AE8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B904AC2-2648-4BD7-B5A5-0B9AEB03463C}"/>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4" name="Footer Placeholder 3">
            <a:extLst>
              <a:ext uri="{FF2B5EF4-FFF2-40B4-BE49-F238E27FC236}">
                <a16:creationId xmlns:a16="http://schemas.microsoft.com/office/drawing/2014/main" xmlns="" id="{A558E6F4-A5EA-4FC6-80DC-6EA5A8E0CF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8A8BF9B-16CA-4F59-ABAE-FE79B0F0413F}"/>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267915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A10F56-FC4C-4245-813D-819CC1BADD51}"/>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3" name="Footer Placeholder 2">
            <a:extLst>
              <a:ext uri="{FF2B5EF4-FFF2-40B4-BE49-F238E27FC236}">
                <a16:creationId xmlns:a16="http://schemas.microsoft.com/office/drawing/2014/main" xmlns="" id="{903E84FD-22C6-44D5-A48C-0166CCED62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26492504-3B86-44B4-A6FC-299A964AA9F0}"/>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875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16C0D-7141-437B-8689-5EE1A6A87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37E10A-0FF5-4666-AAFD-73AF19270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1ACB6A-A9A3-430E-BB7A-03A30C3CD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AF8CF7-EC01-4822-9B66-EC9F52E37497}"/>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6" name="Footer Placeholder 5">
            <a:extLst>
              <a:ext uri="{FF2B5EF4-FFF2-40B4-BE49-F238E27FC236}">
                <a16:creationId xmlns:a16="http://schemas.microsoft.com/office/drawing/2014/main" xmlns="" id="{D0AF2C4A-D94A-424E-86BC-D3E48FE5CA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CB91E2F-8100-488F-BA52-9EBF865FA7A0}"/>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53434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D052C-99CD-4F7C-AE54-D20A256A2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0080AF7-B533-4A53-B083-995302745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8B2DE443-D2F1-4787-A5A3-279B96C8C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9802C-6E86-475E-8532-6A9F79DF1CB6}"/>
              </a:ext>
            </a:extLst>
          </p:cNvPr>
          <p:cNvSpPr>
            <a:spLocks noGrp="1"/>
          </p:cNvSpPr>
          <p:nvPr>
            <p:ph type="dt" sz="half" idx="10"/>
          </p:nvPr>
        </p:nvSpPr>
        <p:spPr/>
        <p:txBody>
          <a:bodyPr/>
          <a:lstStyle/>
          <a:p>
            <a:fld id="{83730FAC-31B3-4386-BB86-6C5A0BBDCA14}" type="datetimeFigureOut">
              <a:rPr lang="en-US" smtClean="0"/>
              <a:pPr/>
              <a:t>4/5/2025</a:t>
            </a:fld>
            <a:endParaRPr lang="en-US" dirty="0"/>
          </a:p>
        </p:txBody>
      </p:sp>
      <p:sp>
        <p:nvSpPr>
          <p:cNvPr id="6" name="Footer Placeholder 5">
            <a:extLst>
              <a:ext uri="{FF2B5EF4-FFF2-40B4-BE49-F238E27FC236}">
                <a16:creationId xmlns:a16="http://schemas.microsoft.com/office/drawing/2014/main" xmlns="" id="{C9C74F21-0976-421A-9AE4-2BCAADC477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BD5F3D8-E18F-4129-A665-F0B72DD8B07D}"/>
              </a:ext>
            </a:extLst>
          </p:cNvPr>
          <p:cNvSpPr>
            <a:spLocks noGrp="1"/>
          </p:cNvSpPr>
          <p:nvPr>
            <p:ph type="sldNum" sz="quarter" idx="12"/>
          </p:nvPr>
        </p:nvSpPr>
        <p:spPr/>
        <p:txBody>
          <a:body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293953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6159E2-982E-4911-B9A3-55BD40342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B76F71-C2E1-4FAB-8713-2A6C17478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86447C-DA49-4E4A-AF26-DB62B7FD7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30FAC-31B3-4386-BB86-6C5A0BBDCA14}" type="datetimeFigureOut">
              <a:rPr lang="en-US" smtClean="0"/>
              <a:pPr/>
              <a:t>4/5/2025</a:t>
            </a:fld>
            <a:endParaRPr lang="en-US" dirty="0"/>
          </a:p>
        </p:txBody>
      </p:sp>
      <p:sp>
        <p:nvSpPr>
          <p:cNvPr id="5" name="Footer Placeholder 4">
            <a:extLst>
              <a:ext uri="{FF2B5EF4-FFF2-40B4-BE49-F238E27FC236}">
                <a16:creationId xmlns:a16="http://schemas.microsoft.com/office/drawing/2014/main" xmlns="" id="{E9CEF31C-8F06-49B0-AE21-686992096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A0C824D-B7F4-4A6B-896F-B12F82BBD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572-A0BE-410F-9552-C571605E126A}" type="slidenum">
              <a:rPr lang="en-US" smtClean="0"/>
              <a:pPr/>
              <a:t>‹#›</a:t>
            </a:fld>
            <a:endParaRPr lang="en-US" dirty="0"/>
          </a:p>
        </p:txBody>
      </p:sp>
    </p:spTree>
    <p:extLst>
      <p:ext uri="{BB962C8B-B14F-4D97-AF65-F5344CB8AC3E}">
        <p14:creationId xmlns:p14="http://schemas.microsoft.com/office/powerpoint/2010/main" xmlns="" val="265760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xmlns="" id="{F119B570-6817-463F-91C1-3FF4FF02BB2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6">
            <a:extLst>
              <a:ext uri="{FF2B5EF4-FFF2-40B4-BE49-F238E27FC236}">
                <a16:creationId xmlns:a16="http://schemas.microsoft.com/office/drawing/2014/main" xmlns="" id="{6ED5DC12-619D-4706-A965-D32CA37595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b="52986"/>
          <a:stretch>
            <a:fillRect/>
          </a:stretch>
        </p:blipFill>
        <p:spPr bwMode="auto">
          <a:xfrm>
            <a:off x="0" y="4427538"/>
            <a:ext cx="6164263" cy="243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8">
            <a:extLst>
              <a:ext uri="{FF2B5EF4-FFF2-40B4-BE49-F238E27FC236}">
                <a16:creationId xmlns:a16="http://schemas.microsoft.com/office/drawing/2014/main" xmlns="" id="{7C996D33-ADFF-4800-A46F-74146D42353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t="53979"/>
          <a:stretch>
            <a:fillRect/>
          </a:stretch>
        </p:blipFill>
        <p:spPr bwMode="auto">
          <a:xfrm>
            <a:off x="6843713" y="0"/>
            <a:ext cx="5348287"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6AA2F800-3B8A-491A-B547-692018F95B55}"/>
              </a:ext>
            </a:extLst>
          </p:cNvPr>
          <p:cNvSpPr/>
          <p:nvPr/>
        </p:nvSpPr>
        <p:spPr>
          <a:xfrm>
            <a:off x="840687" y="754766"/>
            <a:ext cx="5820638" cy="523220"/>
          </a:xfrm>
          <a:prstGeom prst="rect">
            <a:avLst/>
          </a:prstGeom>
          <a:noFill/>
        </p:spPr>
        <p:txBody>
          <a:bodyPr>
            <a:spAutoFit/>
          </a:bodyPr>
          <a:lstStyle/>
          <a:p>
            <a:pPr algn="ctr">
              <a:defRPr/>
            </a:pPr>
            <a:r>
              <a:rPr lang="ro-RO" sz="2800" b="1" dirty="0" smtClean="0">
                <a:ln w="13462">
                  <a:solidFill>
                    <a:schemeClr val="bg1"/>
                  </a:solidFill>
                  <a:prstDash val="solid"/>
                </a:ln>
                <a:solidFill>
                  <a:schemeClr val="bg1"/>
                </a:solidFill>
                <a:cs typeface="Arial" panose="020B0604020202020204" pitchFamily="34" charset="0"/>
              </a:rPr>
              <a:t>Agenda </a:t>
            </a:r>
            <a:endParaRPr lang="en-US" sz="2800" b="1" dirty="0">
              <a:ln w="13462">
                <a:solidFill>
                  <a:schemeClr val="bg1"/>
                </a:solidFill>
                <a:prstDash val="solid"/>
              </a:ln>
              <a:solidFill>
                <a:schemeClr val="bg1"/>
              </a:solidFill>
            </a:endParaRPr>
          </a:p>
        </p:txBody>
      </p:sp>
      <p:pic>
        <p:nvPicPr>
          <p:cNvPr id="11" name="Picture 10">
            <a:extLst>
              <a:ext uri="{FF2B5EF4-FFF2-40B4-BE49-F238E27FC236}">
                <a16:creationId xmlns:a16="http://schemas.microsoft.com/office/drawing/2014/main" xmlns="" id="{167935CC-1DC6-47B8-BD62-162E79DE5F4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9799" y="1740755"/>
            <a:ext cx="9222031" cy="298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1BCF7B83-5FDA-4778-B55F-7FB4E277A5EB}"/>
              </a:ext>
            </a:extLst>
          </p:cNvPr>
          <p:cNvSpPr txBox="1">
            <a:spLocks noChangeArrowheads="1"/>
          </p:cNvSpPr>
          <p:nvPr/>
        </p:nvSpPr>
        <p:spPr bwMode="auto">
          <a:xfrm>
            <a:off x="3165231" y="2690446"/>
            <a:ext cx="5029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o-RO" altLang="ro-RO" sz="3200" b="1" dirty="0" smtClean="0">
                <a:solidFill>
                  <a:schemeClr val="bg1"/>
                </a:solidFill>
                <a:ea typeface="Times New Roman" panose="02020603050405020304" pitchFamily="18" charset="0"/>
                <a:cs typeface="Arial" panose="020B0604020202020204" pitchFamily="34" charset="0"/>
              </a:rPr>
              <a:t>GHIȘEU UNIC DE TVA (ONE STOP SHOP-OSS</a:t>
            </a:r>
            <a:r>
              <a:rPr lang="ro-RO" altLang="ro-RO" sz="2000" b="1" dirty="0" smtClean="0">
                <a:solidFill>
                  <a:schemeClr val="bg1"/>
                </a:solidFill>
                <a:ea typeface="Times New Roman" panose="02020603050405020304" pitchFamily="18" charset="0"/>
                <a:cs typeface="Arial" panose="020B0604020202020204" pitchFamily="34" charset="0"/>
              </a:rPr>
              <a:t>)</a:t>
            </a:r>
            <a:endParaRPr lang="ro-RO" altLang="ro-RO" sz="2000" b="1" dirty="0">
              <a:solidFill>
                <a:schemeClr val="bg1"/>
              </a:solidFill>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94844AC0-EB74-42D6-8940-BF5D12F4126E}"/>
              </a:ext>
            </a:extLst>
          </p:cNvPr>
          <p:cNvSpPr txBox="1">
            <a:spLocks noChangeArrowheads="1"/>
          </p:cNvSpPr>
          <p:nvPr/>
        </p:nvSpPr>
        <p:spPr bwMode="auto">
          <a:xfrm>
            <a:off x="8886825" y="2881313"/>
            <a:ext cx="2184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o-RO" altLang="ro-RO" sz="2000" b="1" dirty="0" smtClean="0">
                <a:solidFill>
                  <a:schemeClr val="bg1"/>
                </a:solidFill>
                <a:ea typeface="Times New Roman" panose="02020603050405020304" pitchFamily="18" charset="0"/>
                <a:cs typeface="Arial" panose="020B0604020202020204" pitchFamily="34" charset="0"/>
              </a:rPr>
              <a:t>Comunicarea cu membrii</a:t>
            </a:r>
            <a:endParaRPr lang="ro-RO" altLang="ro-RO" sz="2000" b="1" dirty="0">
              <a:solidFill>
                <a:schemeClr val="bg1"/>
              </a:solidFill>
              <a:ea typeface="Times New Roman" panose="02020603050405020304" pitchFamily="18" charset="0"/>
              <a:cs typeface="Arial" panose="020B0604020202020204" pitchFamily="34" charset="0"/>
            </a:endParaRPr>
          </a:p>
        </p:txBody>
      </p:sp>
      <p:pic>
        <p:nvPicPr>
          <p:cNvPr id="4098" name="Picture 2"/>
          <p:cNvPicPr>
            <a:picLocks noChangeAspect="1" noChangeArrowheads="1"/>
          </p:cNvPicPr>
          <p:nvPr/>
        </p:nvPicPr>
        <p:blipFill>
          <a:blip r:embed="rId6" cstate="print"/>
          <a:srcRect/>
          <a:stretch>
            <a:fillRect/>
          </a:stretch>
        </p:blipFill>
        <p:spPr bwMode="auto">
          <a:xfrm>
            <a:off x="817685" y="175845"/>
            <a:ext cx="1740876" cy="1354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7742A117-0F64-4D39-BC33-624597753DFA}"/>
              </a:ext>
            </a:extLst>
          </p:cNvPr>
          <p:cNvSpPr>
            <a:spLocks noChangeArrowheads="1"/>
          </p:cNvSpPr>
          <p:nvPr/>
        </p:nvSpPr>
        <p:spPr bwMode="auto">
          <a:xfrm>
            <a:off x="933177" y="825137"/>
            <a:ext cx="66302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o-RO" altLang="ro-RO" b="1" dirty="0" smtClean="0">
                <a:solidFill>
                  <a:schemeClr val="bg1"/>
                </a:solidFill>
              </a:rPr>
              <a:t>CAP II EDUCAIE</a:t>
            </a:r>
            <a:endParaRPr lang="ro-RO" altLang="ro-RO" dirty="0">
              <a:solidFill>
                <a:schemeClr val="bg1"/>
              </a:solidFill>
            </a:endParaRPr>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663087" y="680550"/>
            <a:ext cx="10387013" cy="5034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a:t>
            </a:r>
          </a:p>
        </p:txBody>
      </p:sp>
      <p:graphicFrame>
        <p:nvGraphicFramePr>
          <p:cNvPr id="5" name="Table 4"/>
          <p:cNvGraphicFramePr>
            <a:graphicFrameLocks noGrp="1"/>
          </p:cNvGraphicFramePr>
          <p:nvPr/>
        </p:nvGraphicFramePr>
        <p:xfrm>
          <a:off x="1046285" y="817685"/>
          <a:ext cx="9228015" cy="3915949"/>
        </p:xfrm>
        <a:graphic>
          <a:graphicData uri="http://schemas.openxmlformats.org/drawingml/2006/table">
            <a:tbl>
              <a:tblPr firstRow="1" bandRow="1">
                <a:tableStyleId>{5C22544A-7EE6-4342-B048-85BDC9FD1C3A}</a:tableStyleId>
              </a:tblPr>
              <a:tblGrid>
                <a:gridCol w="2751992"/>
                <a:gridCol w="6476023"/>
              </a:tblGrid>
              <a:tr h="286535">
                <a:tc>
                  <a:txBody>
                    <a:bodyPr/>
                    <a:lstStyle/>
                    <a:p>
                      <a:r>
                        <a:rPr lang="ro-RO" dirty="0" smtClean="0"/>
                        <a:t>Vânzări intracomunitare de bunuri la distanță</a:t>
                      </a:r>
                      <a:endParaRPr lang="ro-RO" dirty="0"/>
                    </a:p>
                  </a:txBody>
                  <a:tcPr/>
                </a:tc>
                <a:tc>
                  <a:txBody>
                    <a:bodyPr/>
                    <a:lstStyle/>
                    <a:p>
                      <a:r>
                        <a:rPr lang="ro-RO" dirty="0" smtClean="0"/>
                        <a:t>Societatea din RO  către persoane</a:t>
                      </a:r>
                      <a:r>
                        <a:rPr lang="ro-RO" baseline="0" dirty="0" smtClean="0"/>
                        <a:t> fizice </a:t>
                      </a:r>
                      <a:r>
                        <a:rPr lang="ro-RO" dirty="0" smtClean="0"/>
                        <a:t>din UE</a:t>
                      </a:r>
                      <a:endParaRPr lang="ro-RO" dirty="0"/>
                    </a:p>
                  </a:txBody>
                  <a:tcPr/>
                </a:tc>
              </a:tr>
              <a:tr h="620761">
                <a:tc>
                  <a:txBody>
                    <a:bodyPr/>
                    <a:lstStyle/>
                    <a:p>
                      <a:r>
                        <a:rPr lang="ro-RO" dirty="0" smtClean="0"/>
                        <a:t>Locul taxării cu TVA</a:t>
                      </a:r>
                      <a:endParaRPr lang="ro-RO" dirty="0"/>
                    </a:p>
                  </a:txBody>
                  <a:tcPr/>
                </a:tc>
                <a:tc>
                  <a:txBody>
                    <a:bodyPr/>
                    <a:lstStyle/>
                    <a:p>
                      <a:r>
                        <a:rPr lang="ro-RO" dirty="0" smtClean="0"/>
                        <a:t>Este în</a:t>
                      </a:r>
                      <a:r>
                        <a:rPr lang="ro-RO" baseline="0" dirty="0" smtClean="0"/>
                        <a:t>  statul membru în care se încheie expedierea/transportul bunurilor (locul în care se află beneficiarul).</a:t>
                      </a:r>
                      <a:endParaRPr lang="ro-RO" dirty="0"/>
                    </a:p>
                  </a:txBody>
                  <a:tcPr/>
                </a:tc>
              </a:tr>
              <a:tr h="434532">
                <a:tc>
                  <a:txBody>
                    <a:bodyPr/>
                    <a:lstStyle/>
                    <a:p>
                      <a:r>
                        <a:rPr lang="ro-RO" dirty="0" smtClean="0"/>
                        <a:t>Persoana obligată</a:t>
                      </a:r>
                      <a:r>
                        <a:rPr lang="ro-RO" baseline="0" dirty="0" smtClean="0"/>
                        <a:t> la plata TVA</a:t>
                      </a:r>
                      <a:endParaRPr lang="ro-RO" dirty="0"/>
                    </a:p>
                  </a:txBody>
                  <a:tcPr/>
                </a:tc>
                <a:tc>
                  <a:txBody>
                    <a:bodyPr/>
                    <a:lstStyle/>
                    <a:p>
                      <a:r>
                        <a:rPr lang="ro-RO" dirty="0" smtClean="0"/>
                        <a:t>Societatea</a:t>
                      </a:r>
                      <a:r>
                        <a:rPr lang="ro-RO" baseline="0" dirty="0" smtClean="0"/>
                        <a:t> românească se întregistează în scopuri de TVA în Italia (trebuie să obțină un CIF din Italia) </a:t>
                      </a:r>
                      <a:endParaRPr lang="ro-RO" dirty="0"/>
                    </a:p>
                  </a:txBody>
                  <a:tcPr/>
                </a:tc>
              </a:tr>
              <a:tr h="806989">
                <a:tc>
                  <a:txBody>
                    <a:bodyPr/>
                    <a:lstStyle/>
                    <a:p>
                      <a:r>
                        <a:rPr lang="ro-RO" dirty="0" smtClean="0"/>
                        <a:t>Factura</a:t>
                      </a:r>
                      <a:r>
                        <a:rPr lang="ro-RO" baseline="0" dirty="0" smtClean="0"/>
                        <a:t> și declararea TVA(varianta 1)</a:t>
                      </a:r>
                      <a:endParaRPr lang="ro-RO" dirty="0"/>
                    </a:p>
                  </a:txBody>
                  <a:tcPr/>
                </a:tc>
                <a:tc>
                  <a:txBody>
                    <a:bodyPr/>
                    <a:lstStyle/>
                    <a:p>
                      <a:r>
                        <a:rPr lang="ro-RO" dirty="0" smtClean="0"/>
                        <a:t>Facturează folosind cota de TVA din</a:t>
                      </a:r>
                      <a:r>
                        <a:rPr lang="ro-RO" baseline="0" dirty="0" smtClean="0"/>
                        <a:t> Italia, TVA datorată se va plăti în Italia nu în România.Depune declarația de TVA în Italia</a:t>
                      </a:r>
                      <a:endParaRPr lang="ro-RO" dirty="0"/>
                    </a:p>
                  </a:txBody>
                  <a:tcPr/>
                </a:tc>
              </a:tr>
              <a:tr h="620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Factura</a:t>
                      </a:r>
                      <a:r>
                        <a:rPr lang="ro-RO" baseline="0" dirty="0" smtClean="0"/>
                        <a:t> și declararea TVA(varianta 2)</a:t>
                      </a:r>
                      <a:endParaRPr lang="ro-RO" dirty="0" smtClean="0"/>
                    </a:p>
                    <a:p>
                      <a:endParaRPr lang="ro-RO" dirty="0"/>
                    </a:p>
                  </a:txBody>
                  <a:tcPr/>
                </a:tc>
                <a:tc>
                  <a:txBody>
                    <a:bodyPr/>
                    <a:lstStyle/>
                    <a:p>
                      <a:r>
                        <a:rPr lang="ro-RO" dirty="0" smtClean="0"/>
                        <a:t>Societatea</a:t>
                      </a:r>
                      <a:r>
                        <a:rPr lang="ro-RO" baseline="0" dirty="0" smtClean="0"/>
                        <a:t> românească poate opta pentru aplicarea în România  a regimului special (OSS).Va facura către cilenți persoane neimpozabile din Italia folosind codul de TVA din RO și cota de TVA din Italia.Se va raporta tranzacția în D 398.</a:t>
                      </a:r>
                      <a:endParaRPr lang="ro-RO"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5</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cu sediul activității economice și înregistrată în scopuri de TVA în România vinde online bunuri din producție proprie, transportând bunurile din România în Germania, către cumpărători  atât persoane impozabile cât și persoane neimpozabile.Cifra de afaceri din vânzările intracomunitare la distanță nu depășește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310054"/>
            <a:ext cx="10387013" cy="54199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Deoarece societatea este stabilită doar în România și cifra de afaceri din vânzările intracomunitare de bunuri la distanță nu depășește 46.337 lei , locul taxării acestor vânzări este în România și societatea va taxa cu TVA din România toate vânzările intracomunitare de bunuri la distanță.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6</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Un prestator de servicii, persoană impozabilă cu sediul activității economice și înregistrată în scopuri de TVA în România desfășoară activitate de construcții, construind imobile. Clienții săi sunt persoane fizice obișnuite pentru care construiește case în Grecia. Cifra de afaceri totală din lucrările de construcții depășește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659424"/>
            <a:ext cx="10387013" cy="607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Deoarece societatea stabilită și înregistrată în scopuri de TVA  în România prestează servicii în legătură cu bunurile imobile, locul taxării cu TVA pentru această categorie de servicii este locul unde sunt situate bunurile imobile, aceste servicii nefiind impozabile din punct de vedere al TVA în România.Cifra de afaceri din vânzările intracomunitare de bunuri la distanță depășește 46.337 lei.</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Beneficiarii fiind persoane fizice obișnuite, respectiv persoane neimpozabile, prestatorul român trebuie să se înregistreze în scopuri de TVA în statul membru în care construiește clădiri pentru persoanele fizice pentru a plăti TVA aferent sau poate opta pentru a aplica regimul special UE-OSS , caz în care va plăti în România TVA datorat în statele membre.</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Presatorul român va depune Decalrația spevcială de TVA trimestrial până la sfârșitul lunii următoare încheierii trimestrului calendaristic , chiar dacă nu a emis facturi pentru lucrările de construcții în cursul trimestrului.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7</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Societatea A din România, stabilită și înregistrată în scopuri de TVA în RO înregistrată conform art.316 CF, prestează servicii de repratații utilaje pe teritoriul Ungariei pentru o persoană neimpozabilă B.Societatea A nu are un sediu fix în Ungaria.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738554"/>
            <a:ext cx="10387013" cy="5991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Tratamentul fiscal</a:t>
            </a:r>
          </a:p>
          <a:p>
            <a:pPr marL="285750" indent="-285750" algn="just">
              <a:buClr>
                <a:srgbClr val="FFCE31"/>
              </a:buClr>
              <a:buFont typeface="Wingdings" pitchFamily="2" charset="2"/>
              <a:buChar char="Ø"/>
              <a:defRPr/>
            </a:pPr>
            <a:r>
              <a:rPr lang="ro-RO" altLang="ro-RO" sz="2200" dirty="0" smtClean="0">
                <a:solidFill>
                  <a:srgbClr val="002060"/>
                </a:solidFill>
              </a:rPr>
              <a:t>Natura serviciului-lucrări asupra bunurilor mobile corporale</a:t>
            </a:r>
          </a:p>
          <a:p>
            <a:pPr marL="285750" indent="-285750" algn="just">
              <a:buClr>
                <a:srgbClr val="FFCE31"/>
              </a:buClr>
              <a:buFont typeface="Wingdings" pitchFamily="2" charset="2"/>
              <a:buChar char="Ø"/>
              <a:defRPr/>
            </a:pPr>
            <a:endParaRPr lang="ro-RO" altLang="ro-RO" sz="2200" dirty="0" smtClean="0">
              <a:solidFill>
                <a:srgbClr val="002060"/>
              </a:solidFill>
            </a:endParaRPr>
          </a:p>
          <a:p>
            <a:pPr marL="285750" indent="-285750" algn="just">
              <a:buClr>
                <a:srgbClr val="FFCE31"/>
              </a:buClr>
              <a:buFont typeface="Wingdings" pitchFamily="2" charset="2"/>
              <a:buChar char="Ø"/>
              <a:defRPr/>
            </a:pPr>
            <a:r>
              <a:rPr lang="ro-RO" altLang="ro-RO" sz="2200" dirty="0" smtClean="0">
                <a:solidFill>
                  <a:srgbClr val="002060"/>
                </a:solidFill>
              </a:rPr>
              <a:t>Locul prestării serviciului de reparații-Ungaria conform art.278 (5) lit.d) pct.2 CF, la locul prestării respective, fiind servicii prestate către persoane neimpozabile</a:t>
            </a:r>
          </a:p>
          <a:p>
            <a:pPr marL="285750" indent="-285750" algn="just">
              <a:buClr>
                <a:srgbClr val="FFCE31"/>
              </a:buClr>
              <a:buFont typeface="Wingdings" pitchFamily="2" charset="2"/>
              <a:buChar char="Ø"/>
              <a:defRPr/>
            </a:pPr>
            <a:endParaRPr lang="ro-RO" altLang="ro-RO" sz="2200" dirty="0" smtClean="0">
              <a:solidFill>
                <a:srgbClr val="002060"/>
              </a:solidFill>
            </a:endParaRPr>
          </a:p>
          <a:p>
            <a:pPr marL="457200" indent="-457200" algn="just">
              <a:buClr>
                <a:srgbClr val="FFCE31"/>
              </a:buClr>
              <a:buFont typeface="Wingdings" pitchFamily="2" charset="2"/>
              <a:buChar char="Ø"/>
              <a:defRPr/>
            </a:pPr>
            <a:r>
              <a:rPr lang="ro-RO" altLang="ro-RO" sz="2200" dirty="0" smtClean="0">
                <a:solidFill>
                  <a:srgbClr val="002060"/>
                </a:solidFill>
              </a:rPr>
              <a:t>În RO prestarea este neimpozabilă și se înregistează pe rândul 3 din decontul de TVA (art.268 (1) b) coroborat cu art 278 (5) lit.d) pct.2 CF)</a:t>
            </a:r>
          </a:p>
          <a:p>
            <a:pPr marL="457200" indent="-457200" algn="just">
              <a:buClr>
                <a:srgbClr val="FFCE31"/>
              </a:buClr>
              <a:buFont typeface="Wingdings" pitchFamily="2" charset="2"/>
              <a:buChar char="Ø"/>
              <a:defRPr/>
            </a:pPr>
            <a:endParaRPr lang="ro-RO" altLang="ro-RO" sz="2200" dirty="0" smtClean="0">
              <a:solidFill>
                <a:srgbClr val="002060"/>
              </a:solidFill>
            </a:endParaRPr>
          </a:p>
          <a:p>
            <a:pPr marL="285750" indent="-285750" algn="just">
              <a:buClr>
                <a:srgbClr val="FFCE31"/>
              </a:buClr>
              <a:buFont typeface="Wingdings" pitchFamily="2" charset="2"/>
              <a:buChar char="Ø"/>
              <a:defRPr/>
            </a:pPr>
            <a:r>
              <a:rPr lang="ro-RO" altLang="ro-RO" sz="2200" dirty="0" smtClean="0">
                <a:solidFill>
                  <a:srgbClr val="002060"/>
                </a:solidFill>
              </a:rPr>
              <a:t>TVA este datorată în Ungaria , nu există nici un plafon, persoana impozabil din RO având două opțiuni</a:t>
            </a:r>
          </a:p>
          <a:p>
            <a:pPr marL="457200" indent="-457200" algn="just">
              <a:buClr>
                <a:srgbClr val="FFCE31"/>
              </a:buClr>
              <a:defRPr/>
            </a:pPr>
            <a:r>
              <a:rPr lang="ro-RO" altLang="ro-RO" sz="2200" dirty="0" smtClean="0">
                <a:solidFill>
                  <a:srgbClr val="002060"/>
                </a:solidFill>
              </a:rPr>
              <a:t>1) Ori se va înregistra în scopuri de TVA în Ungaria pentru a plăti TVA datorată în Ungaria, sau</a:t>
            </a:r>
          </a:p>
          <a:p>
            <a:pPr marL="457200" indent="-457200" algn="just">
              <a:buClr>
                <a:srgbClr val="FFCE31"/>
              </a:buClr>
              <a:buAutoNum type="arabicParenR"/>
              <a:defRPr/>
            </a:pPr>
            <a:endParaRPr lang="ro-RO" altLang="ro-RO" sz="2200" dirty="0" smtClean="0">
              <a:solidFill>
                <a:srgbClr val="002060"/>
              </a:solidFill>
            </a:endParaRPr>
          </a:p>
          <a:p>
            <a:pPr marL="457200" indent="-457200" algn="just">
              <a:buClr>
                <a:srgbClr val="FFCE31"/>
              </a:buClr>
              <a:defRPr/>
            </a:pPr>
            <a:r>
              <a:rPr lang="ro-RO" altLang="ro-RO" sz="2200" dirty="0" smtClean="0">
                <a:solidFill>
                  <a:srgbClr val="002060"/>
                </a:solidFill>
              </a:rPr>
              <a:t>2) Va aplica în RO pentru OSS art 315, care presupune plata TVA în RO a TVA datorată în Ungaria</a:t>
            </a:r>
          </a:p>
          <a:p>
            <a:pPr marL="457200" indent="-457200" algn="just">
              <a:buClr>
                <a:srgbClr val="FFCE31"/>
              </a:buClr>
              <a:defRPr/>
            </a:pPr>
            <a:endParaRPr lang="ro-RO" altLang="ro-RO" sz="2200" dirty="0" smtClean="0">
              <a:solidFill>
                <a:srgbClr val="002060"/>
              </a:solidFill>
            </a:endParaRPr>
          </a:p>
          <a:p>
            <a:pPr marL="457200" indent="-457200" algn="just">
              <a:buClr>
                <a:srgbClr val="FFCE31"/>
              </a:buClr>
              <a:buAutoNum type="arabicParenR"/>
              <a:defRPr/>
            </a:pPr>
            <a:endParaRPr lang="ro-RO" altLang="ro-RO" sz="22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8</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Societatea A din România, stabilită dar neînregistrată în scopuri de TVA conform art.316 și nici 317 CF, beneficiază pe teritoriul României de servicii de reparații ale unor utilaje. Serviciile sunt prestate de societatea B din Budapesta (stabilită în Ungaria).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055078"/>
            <a:ext cx="10387013" cy="56749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Cazul 1) prestatorul B  aplică în Ungaria regimul UE (OSS).</a:t>
            </a:r>
          </a:p>
          <a:p>
            <a:pPr marL="285750" indent="-285750" algn="just">
              <a:buClr>
                <a:srgbClr val="FFCE31"/>
              </a:buClr>
              <a:defRPr/>
            </a:pPr>
            <a:r>
              <a:rPr lang="ro-RO" altLang="ro-RO" sz="2200" dirty="0" smtClean="0">
                <a:solidFill>
                  <a:srgbClr val="002060"/>
                </a:solidFill>
              </a:rPr>
              <a:t>Tratamentul fiscal</a:t>
            </a:r>
          </a:p>
          <a:p>
            <a:pPr marL="285750" indent="-285750" algn="just">
              <a:buClr>
                <a:srgbClr val="FFCE31"/>
              </a:buClr>
              <a:buFont typeface="Wingdings" pitchFamily="2" charset="2"/>
              <a:buChar char="q"/>
              <a:defRPr/>
            </a:pPr>
            <a:r>
              <a:rPr lang="ro-RO" altLang="ro-RO" sz="2200" dirty="0" smtClean="0">
                <a:solidFill>
                  <a:srgbClr val="002060"/>
                </a:solidFill>
              </a:rPr>
              <a:t>Prestatorul B din Ungaria consideră pe A drept o persoană neimpozabilă (nu are cod de TVA) și va considera că locul prestării serviciilor este în RO conform art.278 (5) lit.d) pct.2</a:t>
            </a:r>
          </a:p>
          <a:p>
            <a:pPr marL="285750" indent="-285750" algn="just">
              <a:buClr>
                <a:srgbClr val="FFCE31"/>
              </a:buClr>
              <a:buFont typeface="Wingdings" pitchFamily="2" charset="2"/>
              <a:buChar char="q"/>
              <a:defRPr/>
            </a:pPr>
            <a:r>
              <a:rPr lang="ro-RO" altLang="ro-RO" sz="2200" dirty="0" smtClean="0">
                <a:solidFill>
                  <a:srgbClr val="002060"/>
                </a:solidFill>
              </a:rPr>
              <a:t>În RO</a:t>
            </a:r>
            <a:r>
              <a:rPr lang="en-US" altLang="ro-RO" sz="2200" dirty="0" smtClean="0">
                <a:solidFill>
                  <a:srgbClr val="002060"/>
                </a:solidFill>
              </a:rPr>
              <a:t>:</a:t>
            </a:r>
          </a:p>
          <a:p>
            <a:pPr marL="285750" indent="-285750" algn="just">
              <a:buClr>
                <a:srgbClr val="FFCE31"/>
              </a:buClr>
              <a:defRPr/>
            </a:pPr>
            <a:r>
              <a:rPr lang="en-US" altLang="ro-RO" sz="2200" dirty="0" smtClean="0">
                <a:solidFill>
                  <a:srgbClr val="002060"/>
                </a:solidFill>
              </a:rPr>
              <a:t>-</a:t>
            </a:r>
            <a:r>
              <a:rPr lang="en-US" altLang="ro-RO" sz="2200" dirty="0" err="1" smtClean="0">
                <a:solidFill>
                  <a:srgbClr val="002060"/>
                </a:solidFill>
              </a:rPr>
              <a:t>serviciile</a:t>
            </a:r>
            <a:r>
              <a:rPr lang="en-US" altLang="ro-RO" sz="2200" dirty="0" smtClean="0">
                <a:solidFill>
                  <a:srgbClr val="002060"/>
                </a:solidFill>
              </a:rPr>
              <a:t> </a:t>
            </a:r>
            <a:r>
              <a:rPr lang="en-US" altLang="ro-RO" sz="2200" dirty="0" err="1" smtClean="0">
                <a:solidFill>
                  <a:srgbClr val="002060"/>
                </a:solidFill>
              </a:rPr>
              <a:t>presate</a:t>
            </a:r>
            <a:r>
              <a:rPr lang="en-US" altLang="ro-RO" sz="2200" dirty="0" smtClean="0">
                <a:solidFill>
                  <a:srgbClr val="002060"/>
                </a:solidFill>
              </a:rPr>
              <a:t> c</a:t>
            </a:r>
            <a:r>
              <a:rPr lang="ro-RO" altLang="ro-RO" sz="2200" dirty="0" smtClean="0">
                <a:solidFill>
                  <a:srgbClr val="002060"/>
                </a:solidFill>
              </a:rPr>
              <a:t>ătre A sunt impozabile, RO fiind locul unde este stabilit beneficiarul persoană impozabilă al acestor servicii conform art.278(2) CF</a:t>
            </a:r>
          </a:p>
          <a:p>
            <a:pPr marL="285750" indent="-285750" algn="just">
              <a:buClr>
                <a:srgbClr val="FFCE31"/>
              </a:buClr>
              <a:defRPr/>
            </a:pPr>
            <a:r>
              <a:rPr lang="ro-RO" altLang="ro-RO" sz="2200" dirty="0" smtClean="0">
                <a:solidFill>
                  <a:srgbClr val="002060"/>
                </a:solidFill>
              </a:rPr>
              <a:t>DAR</a:t>
            </a:r>
          </a:p>
          <a:p>
            <a:pPr marL="285750" indent="-285750" algn="just">
              <a:buClr>
                <a:srgbClr val="FFCE31"/>
              </a:buClr>
              <a:defRPr/>
            </a:pPr>
            <a:r>
              <a:rPr lang="ro-RO" altLang="ro-RO" sz="2200" dirty="0" smtClean="0">
                <a:solidFill>
                  <a:srgbClr val="002060"/>
                </a:solidFill>
              </a:rPr>
              <a:t>-deși sunt achiziții intracomunitare de servicii, persoana obligată la plata TVA nu este beneficiarul A conform art.307 (2) , ci se aplică excepția de la art.307 (6) în cazul în care B plătește în Ungaria prin intermediul OSS TVA datorată în România.Ca urmare societatea A nu are obligația să se înregistreze conform art.317 CF și nici să declare achiziția intracomunitară de servicii în D 390.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055078"/>
            <a:ext cx="10387013" cy="56749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Cazul 2) prestatorul B  nu aplică în Ungaria regimul UE (OSS) și nici nu s-a înregistrat în RO în scopuri de TVA.</a:t>
            </a:r>
          </a:p>
          <a:p>
            <a:pPr marL="285750" indent="-285750" algn="just">
              <a:buClr>
                <a:srgbClr val="FFCE31"/>
              </a:buClr>
              <a:defRPr/>
            </a:pPr>
            <a:r>
              <a:rPr lang="ro-RO" altLang="ro-RO" sz="2200" dirty="0" smtClean="0">
                <a:solidFill>
                  <a:srgbClr val="002060"/>
                </a:solidFill>
              </a:rPr>
              <a:t>Tratamentul fiscal</a:t>
            </a:r>
          </a:p>
          <a:p>
            <a:pPr marL="285750" indent="-285750" algn="just">
              <a:buClr>
                <a:srgbClr val="FFCE31"/>
              </a:buClr>
              <a:buFont typeface="Wingdings" pitchFamily="2" charset="2"/>
              <a:buChar char="q"/>
              <a:defRPr/>
            </a:pPr>
            <a:r>
              <a:rPr lang="ro-RO" altLang="ro-RO" sz="2200" dirty="0" smtClean="0">
                <a:solidFill>
                  <a:srgbClr val="002060"/>
                </a:solidFill>
              </a:rPr>
              <a:t>Dacă prestatorul B din Ungaria este înregistrat în scopuri de TVA în Ungaria , serviciile presate către A sunt impozabile , RO fiind locul unde este stabilit beneficiarul persoană impozabilă a acestor servicii conform art.278 (2) CF-este o achiziție intracomunitară de servicii.</a:t>
            </a:r>
          </a:p>
          <a:p>
            <a:pPr marL="285750" indent="-285750" algn="just">
              <a:buClr>
                <a:srgbClr val="FFCE31"/>
              </a:buClr>
              <a:defRPr/>
            </a:pPr>
            <a:r>
              <a:rPr lang="ro-RO" altLang="ro-RO" sz="2200" dirty="0" smtClean="0">
                <a:solidFill>
                  <a:srgbClr val="002060"/>
                </a:solidFill>
              </a:rPr>
              <a:t>DAR</a:t>
            </a:r>
          </a:p>
          <a:p>
            <a:pPr marL="285750" indent="-285750" algn="just">
              <a:buClr>
                <a:srgbClr val="FFCE31"/>
              </a:buClr>
              <a:defRPr/>
            </a:pPr>
            <a:r>
              <a:rPr lang="ro-RO" altLang="ro-RO" sz="2200" dirty="0" smtClean="0">
                <a:solidFill>
                  <a:srgbClr val="002060"/>
                </a:solidFill>
              </a:rPr>
              <a:t>-deoarece prestatorul B  nu aplică în Ungaria regimul UE (OSS) , nu se aplică prevederile art.307(6) CF persoana obligată la plata TVA fiind beneficiarul A , conform , art.307 (2).</a:t>
            </a:r>
          </a:p>
          <a:p>
            <a:pPr marL="285750" indent="-285750" algn="just">
              <a:buClr>
                <a:srgbClr val="FFCE31"/>
              </a:buClr>
              <a:defRPr/>
            </a:pPr>
            <a:r>
              <a:rPr lang="ro-RO" altLang="ro-RO" sz="2200" dirty="0" smtClean="0">
                <a:solidFill>
                  <a:srgbClr val="002060"/>
                </a:solidFill>
              </a:rPr>
              <a:t>-în acest caz A ar trebui să plătească TVA pe baza decontului special de TVA 301, să se înregistreze conform art.317 și să declare operațiunea în D 390.</a:t>
            </a:r>
          </a:p>
          <a:p>
            <a:pPr marL="285750" indent="-285750" algn="just">
              <a:buClr>
                <a:srgbClr val="FFCE31"/>
              </a:buClr>
              <a:defRPr/>
            </a:pPr>
            <a:endParaRPr lang="ro-RO" altLang="ro-RO" sz="22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742217" y="1028699"/>
            <a:ext cx="6635750" cy="1389185"/>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29323" y="1890346"/>
            <a:ext cx="10141254" cy="3376246"/>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3200" b="1" dirty="0" smtClean="0"/>
              <a:t>STUDII DE CAZ</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9</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cu sediul activității economice în Ungaria , având un sediu fix în România (un depozit de  bunuri) vinde bunuri persoanelor fizice din România, Grecia și Italia, din depozitul din România și dorește să se înregistreze în OSS în România.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055078"/>
            <a:ext cx="10387013" cy="56749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Nu poate alege România ca stat membru de înregistrare , având sediul activității economice în alt stat UE.Se poate înregistra în OSS în Ungaria.</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smtClean="0">
                <a:solidFill>
                  <a:srgbClr val="002060"/>
                </a:solidFill>
              </a:rPr>
              <a:t>     In </a:t>
            </a:r>
            <a:r>
              <a:rPr lang="ro-RO" altLang="ro-RO" sz="2200" dirty="0" smtClean="0">
                <a:solidFill>
                  <a:srgbClr val="002060"/>
                </a:solidFill>
              </a:rPr>
              <a:t>declarația specială depusă în OSS nu va include livrările efectuate din România către clienți români , care vor fi declarate în decontul de TVA pe care societatea îl depune </a:t>
            </a:r>
            <a:r>
              <a:rPr lang="ro-RO" altLang="ro-RO" sz="2200" smtClean="0">
                <a:solidFill>
                  <a:srgbClr val="002060"/>
                </a:solidFill>
              </a:rPr>
              <a:t>în România, acestea nefiind livrări intracomunitare de bunuri la distanță.</a:t>
            </a:r>
            <a:endParaRPr lang="ro-RO" altLang="ro-RO" sz="22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10</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A din RO , prestează servicii de reparații echipamente tehnologice pe teritoriul Ucrainei pentru o persoană neimpozabilă B. Societatea A este stabilită în RO și înregistrată în scopuri de TVA conform art.316 CF și  nu are un sediu fix în Ucraina.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055078"/>
            <a:ext cx="10387013" cy="56749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Tratamentul fiscal</a:t>
            </a:r>
          </a:p>
          <a:p>
            <a:pPr marL="285750" indent="-285750" algn="just">
              <a:buClr>
                <a:srgbClr val="FFCE31"/>
              </a:buClr>
              <a:buFont typeface="Wingdings" pitchFamily="2" charset="2"/>
              <a:buChar char="Ø"/>
              <a:defRPr/>
            </a:pPr>
            <a:r>
              <a:rPr lang="ro-RO" altLang="ro-RO" sz="2200" dirty="0" smtClean="0">
                <a:solidFill>
                  <a:srgbClr val="002060"/>
                </a:solidFill>
              </a:rPr>
              <a:t>Natura serviciului-lucrări asupra bunurilor mobile corporale</a:t>
            </a:r>
          </a:p>
          <a:p>
            <a:pPr marL="285750" indent="-285750" algn="just">
              <a:buClr>
                <a:srgbClr val="FFCE31"/>
              </a:buClr>
              <a:buFont typeface="Wingdings" pitchFamily="2" charset="2"/>
              <a:buChar char="Ø"/>
              <a:defRPr/>
            </a:pPr>
            <a:endParaRPr lang="ro-RO" altLang="ro-RO" sz="2200" dirty="0" smtClean="0">
              <a:solidFill>
                <a:srgbClr val="002060"/>
              </a:solidFill>
            </a:endParaRPr>
          </a:p>
          <a:p>
            <a:pPr marL="285750" indent="-285750" algn="just">
              <a:buClr>
                <a:srgbClr val="FFCE31"/>
              </a:buClr>
              <a:buFont typeface="Wingdings" pitchFamily="2" charset="2"/>
              <a:buChar char="Ø"/>
              <a:defRPr/>
            </a:pPr>
            <a:r>
              <a:rPr lang="ro-RO" altLang="ro-RO" sz="2200" dirty="0" smtClean="0">
                <a:solidFill>
                  <a:srgbClr val="002060"/>
                </a:solidFill>
              </a:rPr>
              <a:t>Locul prestării serviciului de reparații-Ucraina conform art.278 (5) lit.d) pct.2 CF, la locul prestării respective fiind servicii prestate către persoane neimpozabile</a:t>
            </a:r>
          </a:p>
          <a:p>
            <a:pPr marL="285750" indent="-285750" algn="just">
              <a:buClr>
                <a:srgbClr val="FFCE31"/>
              </a:buClr>
              <a:buFont typeface="Wingdings" pitchFamily="2" charset="2"/>
              <a:buChar char="Ø"/>
              <a:defRPr/>
            </a:pPr>
            <a:endParaRPr lang="ro-RO" altLang="ro-RO" sz="2200" dirty="0" smtClean="0">
              <a:solidFill>
                <a:srgbClr val="002060"/>
              </a:solidFill>
            </a:endParaRPr>
          </a:p>
          <a:p>
            <a:pPr marL="457200" indent="-457200" algn="just">
              <a:buClr>
                <a:srgbClr val="FFCE31"/>
              </a:buClr>
              <a:buFont typeface="Wingdings" pitchFamily="2" charset="2"/>
              <a:buChar char="Ø"/>
              <a:defRPr/>
            </a:pPr>
            <a:r>
              <a:rPr lang="ro-RO" altLang="ro-RO" sz="2200" dirty="0" smtClean="0">
                <a:solidFill>
                  <a:srgbClr val="002060"/>
                </a:solidFill>
              </a:rPr>
              <a:t>În RO prestarea este neimpozabilă și se înregistează pe rândul 3 din decontul de TVA (art.268 (1) b) coroborat cu art 278 (5) lit.d) pct.2 CF)</a:t>
            </a:r>
          </a:p>
          <a:p>
            <a:pPr marL="457200" indent="-457200" algn="just">
              <a:buClr>
                <a:srgbClr val="FFCE31"/>
              </a:buClr>
              <a:buFont typeface="Wingdings" pitchFamily="2" charset="2"/>
              <a:buChar char="Ø"/>
              <a:defRPr/>
            </a:pPr>
            <a:endParaRPr lang="ro-RO" altLang="ro-RO" sz="2200" dirty="0" smtClean="0">
              <a:solidFill>
                <a:srgbClr val="002060"/>
              </a:solidFill>
            </a:endParaRPr>
          </a:p>
          <a:p>
            <a:pPr marL="285750" indent="-285750" algn="just">
              <a:buClr>
                <a:srgbClr val="FFCE31"/>
              </a:buClr>
              <a:buFont typeface="Wingdings" pitchFamily="2" charset="2"/>
              <a:buChar char="Ø"/>
              <a:defRPr/>
            </a:pPr>
            <a:r>
              <a:rPr lang="ro-RO" altLang="ro-RO" sz="2200" dirty="0" smtClean="0">
                <a:solidFill>
                  <a:srgbClr val="002060"/>
                </a:solidFill>
              </a:rPr>
              <a:t>Ucraina nefiind stat membru UE , nu se apică regimul UE (OSS) , dar este necesar să se analizeze dacă revin obligații pe teritoriul acestui stat pentru prestatorul din 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1424353"/>
            <a:ext cx="9297192" cy="2892669"/>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SESIUNEA DE INTREBARI ȘI RĂSPUNSURI</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Diferenta 398/390?</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Operațiunile pe care le declar în 398 nu le pun și în 390, pentru că sunt operațiuni diferite.</a:t>
            </a:r>
          </a:p>
          <a:p>
            <a:pPr marL="285750" indent="-285750" algn="just">
              <a:buClr>
                <a:srgbClr val="FFCE31"/>
              </a:buClr>
              <a:buFont typeface="Wingdings" pitchFamily="2" charset="2"/>
              <a:buChar char="Ø"/>
              <a:defRPr/>
            </a:pPr>
            <a:r>
              <a:rPr lang="ro-RO" altLang="ro-RO" sz="2200" dirty="0" smtClean="0">
                <a:solidFill>
                  <a:srgbClr val="002060"/>
                </a:solidFill>
              </a:rPr>
              <a:t>În 398 mă duc cu ce am către consumatori (B2C)</a:t>
            </a:r>
          </a:p>
          <a:p>
            <a:pPr marL="285750" indent="-285750" algn="just">
              <a:buClr>
                <a:srgbClr val="FFCE31"/>
              </a:buClr>
              <a:buFont typeface="Wingdings" pitchFamily="2" charset="2"/>
              <a:buChar char="Ø"/>
              <a:defRPr/>
            </a:pPr>
            <a:r>
              <a:rPr lang="ro-RO" altLang="ro-RO" sz="2200" dirty="0" smtClean="0">
                <a:solidFill>
                  <a:srgbClr val="002060"/>
                </a:solidFill>
              </a:rPr>
              <a:t>În 390 mă duc cu ce am către alte afaceri (B2B)</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398 nu se suprapune nici cu alte declarații obișnuite de TVA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Pot renunța să folosesc TVA OSS?</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538654"/>
            <a:ext cx="10387013" cy="5191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Comercianții se pot retrage din regimul UE sau din regimul pentru importuri.Este necesar o notificare făcută în avans către autoritățile fiscale.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Deducerea TVA-ului</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Nu putem deduce TVA prin declarașia 398 , ci doar colectăm TVA.Vom deduce TVA prin D 318 în România sau echivalentul ei în alte state membre ale 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Plata TVA-ului</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Aceasta se face la momentul depunerii declarației (dacă declarația specială se face mai devreme) sau cel târziu la termenul limită de depunere.</a:t>
            </a:r>
          </a:p>
          <a:p>
            <a:pPr marL="285750" indent="-285750" algn="just">
              <a:buClr>
                <a:srgbClr val="FFCE31"/>
              </a:buClr>
              <a:defRPr/>
            </a:pPr>
            <a:r>
              <a:rPr lang="ro-RO" altLang="ro-RO" sz="2200" dirty="0" smtClean="0">
                <a:solidFill>
                  <a:srgbClr val="002060"/>
                </a:solidFill>
              </a:rPr>
              <a:t>Plata se face în euro , la valoarea totală indicată în declarație iar ulterio Fiscul redistribuie TVA-ul căte alte state cărora li se cuvin.</a:t>
            </a:r>
          </a:p>
          <a:p>
            <a:pPr marL="285750" indent="-285750" algn="just">
              <a:buClr>
                <a:srgbClr val="FFCE31"/>
              </a:buClr>
              <a:defRPr/>
            </a:pPr>
            <a:r>
              <a:rPr lang="ro-RO" altLang="ro-RO" sz="2200" dirty="0" smtClean="0">
                <a:solidFill>
                  <a:srgbClr val="002060"/>
                </a:solidFill>
              </a:rPr>
              <a:t>Există nu număr de referință a plății de tipul RO/CUI/Trimestru/an .este important să îl punem în OP-ul de plată, acesta fiind valabil pentru regimuriule UE și non UE.Pentru regimul de import numărul de referință este de tipul RO/codul de identificare în cadrul schemei de import/lună/an.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Rectificarea la declarațiile depuse</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Corecturile nu se fac prin rectificative, ci prin declarațiile depuse ulterior ,însă într-un termen de maxim 3 ani.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1</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cu sediul activității economice și înregistrată în scopuri de TVA în România vinde bunuri unor persoane fizice din Belgia prin intermediul unei platforme electronice deținute de o societate din Slovacia. Cifra de afaceri din aceste vânzări depășește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Pot să folosesc OSS dacă sunt într-un grup de TVA?</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Un grup de TVA poate folosi ghișeul unic , dar trebuie să precizez această calitate la momentul înregistrării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Comercianți scutiți de TVA pot folosi ghișeul unic dacă vând produse în UE?</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Pentru ca acești comercianți să se întregistreze în ghișeul unic de TVA , va trebui obținut un cod de TVA.Pot păstra în paralel scutirea de TVA pentru operațiunile din 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Pot declara selectiv operațiunile din UE?</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Dacă un furnizor decide să se înregistreze pentru regimul UE , acesta trebuie să declarare și să plătească TVA pentru toate operațiunile care intră sub incidența regimului UE.Nu poate alege să le declare în declarația națională privind TVA.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Ce se declară în regimul UE/pentru importuri?</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buFont typeface="Wingdings" pitchFamily="2" charset="2"/>
              <a:buChar char="Ø"/>
              <a:defRPr/>
            </a:pPr>
            <a:r>
              <a:rPr lang="ro-RO" altLang="ro-RO" sz="2200" dirty="0" smtClean="0">
                <a:solidFill>
                  <a:srgbClr val="002060"/>
                </a:solidFill>
              </a:rPr>
              <a:t>   Regimul UE este folosit pentru prestările de servicii B2C (business to client) , pentru vânzările intracomunitar de bunuri și pentru livrările interne de bunuri (făcute numai de furnizori considerați).</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buFont typeface="Wingdings" pitchFamily="2" charset="2"/>
              <a:buChar char="Ø"/>
              <a:defRPr/>
            </a:pPr>
            <a:r>
              <a:rPr lang="ro-RO" altLang="ro-RO" sz="2200" dirty="0" smtClean="0">
                <a:solidFill>
                  <a:srgbClr val="002060"/>
                </a:solidFill>
              </a:rPr>
              <a:t>   În regimul pentru importuri se declară vânzările online de bunuri importate în trimiteri cu o valoare maximă de 150 euro.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Când se depun declarațiie de TVA prin OSS?</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buFont typeface="Wingdings" pitchFamily="2" charset="2"/>
              <a:buChar char="Ø"/>
              <a:defRPr/>
            </a:pPr>
            <a:r>
              <a:rPr lang="ro-RO" altLang="ro-RO" sz="2200" dirty="0" smtClean="0">
                <a:solidFill>
                  <a:srgbClr val="002060"/>
                </a:solidFill>
              </a:rPr>
              <a:t>Declarația de TVA se va depune trimestrial în cazul regimului UE și nonUE</a:t>
            </a:r>
          </a:p>
          <a:p>
            <a:pPr marL="285750" indent="-285750" algn="just">
              <a:buClr>
                <a:srgbClr val="FFCE31"/>
              </a:buClr>
              <a:buFont typeface="Wingdings" pitchFamily="2" charset="2"/>
              <a:buChar char="Ø"/>
              <a:defRPr/>
            </a:pPr>
            <a:r>
              <a:rPr lang="ro-RO" altLang="ro-RO" sz="2200" dirty="0" smtClean="0">
                <a:solidFill>
                  <a:srgbClr val="002060"/>
                </a:solidFill>
              </a:rPr>
              <a:t>Declarația de TVA se va depune lunar în cazul regimului pentru importuri</a:t>
            </a:r>
          </a:p>
          <a:p>
            <a:pPr marL="285750" indent="-285750" algn="just">
              <a:buClr>
                <a:srgbClr val="FFCE31"/>
              </a:buClr>
              <a:defRPr/>
            </a:pPr>
            <a:r>
              <a:rPr lang="ro-RO" altLang="ro-RO" sz="2200" dirty="0" smtClean="0">
                <a:solidFill>
                  <a:srgbClr val="002060"/>
                </a:solidFill>
              </a:rPr>
              <a:t> (în ambele cazuri se va depune până la finalul lunii de după perioada fiscală vizată)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Moneda folosită în declarațiile speciale de TVA</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556238"/>
            <a:ext cx="10387013" cy="5173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buFont typeface="Wingdings" pitchFamily="2" charset="2"/>
              <a:buChar char="q"/>
              <a:defRPr/>
            </a:pPr>
            <a:r>
              <a:rPr lang="ro-RO" altLang="ro-RO" sz="2200" dirty="0" smtClean="0">
                <a:solidFill>
                  <a:srgbClr val="002060"/>
                </a:solidFill>
              </a:rPr>
              <a:t>Se va folosi euro.La completarea declarației se va folosi cursul de schimb în vigoare în ultima zi a perioadei fiscale de raportare.Cursurile de schimb utilizate sunt cele publicate de Banca Centrală Europeană pentru ziua respectivă sau cele din ziua următoare, dacă nu sunt publicate în acea zi.</a:t>
            </a:r>
          </a:p>
          <a:p>
            <a:pPr marL="285750" indent="-285750" algn="just">
              <a:buClr>
                <a:srgbClr val="FFCE31"/>
              </a:buClr>
              <a:buFont typeface="Wingdings" pitchFamily="2" charset="2"/>
              <a:buChar char="q"/>
              <a:defRPr/>
            </a:pPr>
            <a:r>
              <a:rPr lang="ro-RO" altLang="ro-RO" sz="2200" dirty="0" smtClean="0">
                <a:solidFill>
                  <a:srgbClr val="002060"/>
                </a:solidFill>
              </a:rPr>
              <a:t>În cadrul regimului special de TVA OSS, persoana impozabilă plătește TVA datorată statului membru de identificare.Acesta plătește suma totală care acoperă toate statele membre de consum.Statul membru de identificare (RO) distribuie ulterior sumele corespunzătoare statelor membre de consum ale UE.</a:t>
            </a:r>
          </a:p>
          <a:p>
            <a:pPr marL="285750" indent="-285750" algn="just">
              <a:buClr>
                <a:srgbClr val="FFCE31"/>
              </a:buClr>
              <a:buFont typeface="Wingdings" pitchFamily="2" charset="2"/>
              <a:buChar char="q"/>
              <a:defRPr/>
            </a:pPr>
            <a:r>
              <a:rPr lang="ro-RO" altLang="ro-RO" sz="2200" dirty="0" smtClean="0">
                <a:solidFill>
                  <a:srgbClr val="002060"/>
                </a:solidFill>
              </a:rPr>
              <a:t>Pe documentul de plată trebuie să fie specificate</a:t>
            </a:r>
          </a:p>
          <a:p>
            <a:pPr marL="285750" indent="-285750" algn="just">
              <a:buClr>
                <a:srgbClr val="FFCE31"/>
              </a:buClr>
              <a:defRPr/>
            </a:pPr>
            <a:r>
              <a:rPr lang="ro-RO" altLang="ro-RO" sz="2200" dirty="0" smtClean="0">
                <a:solidFill>
                  <a:srgbClr val="002060"/>
                </a:solidFill>
              </a:rPr>
              <a:t>-denumirea societății</a:t>
            </a:r>
          </a:p>
          <a:p>
            <a:pPr marL="285750" indent="-285750" algn="just">
              <a:buClr>
                <a:srgbClr val="FFCE31"/>
              </a:buClr>
              <a:defRPr/>
            </a:pPr>
            <a:r>
              <a:rPr lang="ro-RO" altLang="ro-RO" sz="2200" dirty="0" smtClean="0">
                <a:solidFill>
                  <a:srgbClr val="002060"/>
                </a:solidFill>
              </a:rPr>
              <a:t>-codul de identificare al TVA</a:t>
            </a:r>
          </a:p>
          <a:p>
            <a:pPr marL="285750" indent="-285750" algn="just">
              <a:buClr>
                <a:srgbClr val="FFCE31"/>
              </a:buClr>
              <a:defRPr/>
            </a:pPr>
            <a:r>
              <a:rPr lang="ro-RO" altLang="ro-RO" sz="2200" dirty="0" smtClean="0">
                <a:solidFill>
                  <a:srgbClr val="002060"/>
                </a:solidFill>
              </a:rPr>
              <a:t>-numărul de referință al declarației TVA OSS are următorul format</a:t>
            </a:r>
          </a:p>
          <a:p>
            <a:pPr marL="285750" indent="-285750" algn="just">
              <a:buClr>
                <a:srgbClr val="FFCE31"/>
              </a:buClr>
              <a:defRPr/>
            </a:pPr>
            <a:r>
              <a:rPr lang="ro-RO" altLang="ro-RO" sz="2200" dirty="0" smtClean="0">
                <a:solidFill>
                  <a:srgbClr val="002060"/>
                </a:solidFill>
              </a:rPr>
              <a:t>       RO/CUI/trimestru/an  în cadrul schemei UE și nonUE</a:t>
            </a:r>
          </a:p>
          <a:p>
            <a:pPr marL="285750" indent="-285750" algn="just">
              <a:buClr>
                <a:srgbClr val="FFCE31"/>
              </a:buClr>
              <a:defRPr/>
            </a:pPr>
            <a:r>
              <a:rPr lang="ro-RO" altLang="ro-RO" sz="2200" dirty="0" smtClean="0">
                <a:solidFill>
                  <a:srgbClr val="002060"/>
                </a:solidFill>
              </a:rPr>
              <a:t>       RO/codul de identificare în cadrul schemei de import/luna/an pentru schema de import</a:t>
            </a:r>
          </a:p>
          <a:p>
            <a:pPr marL="285750" indent="-285750" algn="just">
              <a:buClr>
                <a:srgbClr val="FFCE31"/>
              </a:buClr>
              <a:defRPr/>
            </a:pPr>
            <a:r>
              <a:rPr lang="ro-RO" altLang="ro-RO" sz="2200" dirty="0" smtClean="0">
                <a:solidFill>
                  <a:srgbClr val="00206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Trebuie depuse declarațiile speciale de TVA dacă nu vând bunuri/prestez servicii?</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538654"/>
            <a:ext cx="10387013" cy="5191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Declarațiile de TVA trebuiesc depuse pe zero în OSS, dacă nu s-au prestat servicii sau nu s-au vândut bunuri.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Facturarea?</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538654"/>
            <a:ext cx="10387013" cy="5191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Facturarea va fi opțională pentru comerțul electronic în 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55700" y="527857"/>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Pot renunța să folosesc TVA OSS?</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538654"/>
            <a:ext cx="10387013" cy="5191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Comercianții se pot retrage din regimul UE sau din regimul pentru importuri.Este necesar o notificare făcută în avans către autoritățile fiscale.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xmlns="" id="{46867392-24C1-42AF-8B49-61F65BCECE0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6">
            <a:extLst>
              <a:ext uri="{FF2B5EF4-FFF2-40B4-BE49-F238E27FC236}">
                <a16:creationId xmlns:a16="http://schemas.microsoft.com/office/drawing/2014/main" xmlns="" id="{C2C03495-3BB6-4972-BF83-56A5ADEC611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b="52986"/>
          <a:stretch>
            <a:fillRect/>
          </a:stretch>
        </p:blipFill>
        <p:spPr bwMode="auto">
          <a:xfrm>
            <a:off x="0" y="4427538"/>
            <a:ext cx="6164263" cy="243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8">
            <a:extLst>
              <a:ext uri="{FF2B5EF4-FFF2-40B4-BE49-F238E27FC236}">
                <a16:creationId xmlns:a16="http://schemas.microsoft.com/office/drawing/2014/main" xmlns="" id="{A1C25033-A7D5-4A94-86C3-A85BE4FAB8F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t="53979"/>
          <a:stretch>
            <a:fillRect/>
          </a:stretch>
        </p:blipFill>
        <p:spPr bwMode="auto">
          <a:xfrm>
            <a:off x="6919913" y="-14288"/>
            <a:ext cx="5348287" cy="2063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5AE56073-1A46-4D42-A8C2-F884696E55BE}"/>
              </a:ext>
            </a:extLst>
          </p:cNvPr>
          <p:cNvSpPr/>
          <p:nvPr/>
        </p:nvSpPr>
        <p:spPr>
          <a:xfrm>
            <a:off x="589323" y="831275"/>
            <a:ext cx="5820638" cy="584775"/>
          </a:xfrm>
          <a:prstGeom prst="rect">
            <a:avLst/>
          </a:prstGeom>
          <a:noFill/>
        </p:spPr>
        <p:txBody>
          <a:bodyPr>
            <a:spAutoFit/>
          </a:bodyPr>
          <a:lstStyle/>
          <a:p>
            <a:pPr algn="ctr">
              <a:defRPr/>
            </a:pPr>
            <a:r>
              <a:rPr lang="ro-RO" sz="3200" b="1" dirty="0">
                <a:solidFill>
                  <a:schemeClr val="bg1"/>
                </a:solidFill>
                <a:latin typeface="calibri" panose="020F0502020204030204" pitchFamily="34" charset="0"/>
              </a:rPr>
              <a:t>Titlu</a:t>
            </a:r>
            <a:endParaRPr lang="en-US" sz="3000" b="1" dirty="0">
              <a:ln w="13462">
                <a:solidFill>
                  <a:schemeClr val="bg1"/>
                </a:solidFill>
                <a:prstDash val="solid"/>
              </a:ln>
              <a:solidFill>
                <a:schemeClr val="bg1"/>
              </a:solidFill>
              <a:effectLst>
                <a:outerShdw dist="38100" dir="2700000" algn="bl" rotWithShape="0">
                  <a:schemeClr val="accent5"/>
                </a:outerShdw>
              </a:effectLst>
            </a:endParaRPr>
          </a:p>
        </p:txBody>
      </p:sp>
      <p:sp>
        <p:nvSpPr>
          <p:cNvPr id="9" name="TextBox 12">
            <a:extLst>
              <a:ext uri="{FF2B5EF4-FFF2-40B4-BE49-F238E27FC236}">
                <a16:creationId xmlns:a16="http://schemas.microsoft.com/office/drawing/2014/main" xmlns="" id="{DDBD7477-0FDF-4E61-998E-A12EE22A4FBB}"/>
              </a:ext>
            </a:extLst>
          </p:cNvPr>
          <p:cNvSpPr txBox="1"/>
          <p:nvPr/>
        </p:nvSpPr>
        <p:spPr>
          <a:xfrm>
            <a:off x="3499642" y="1416050"/>
            <a:ext cx="4786184" cy="2400657"/>
          </a:xfrm>
          <a:prstGeom prst="rect">
            <a:avLst/>
          </a:prstGeom>
          <a:noFill/>
        </p:spPr>
        <p:txBody>
          <a:bodyPr wrap="square" rtlCol="0">
            <a:spAutoFit/>
          </a:bodyPr>
          <a:lstStyle/>
          <a:p>
            <a:pPr algn="ctr"/>
            <a:r>
              <a:rPr lang="ro-RO" sz="5000" b="1" dirty="0">
                <a:effectLst>
                  <a:outerShdw blurRad="38100" dist="38100" dir="2700000" algn="tl">
                    <a:srgbClr val="000000">
                      <a:alpha val="43137"/>
                    </a:srgbClr>
                  </a:outerShdw>
                </a:effectLst>
                <a:latin typeface="Caveat" panose="00000500000000000000" pitchFamily="2" charset="0"/>
              </a:rPr>
              <a:t>Vă mulțumim pentru participa</a:t>
            </a:r>
            <a:r>
              <a:rPr lang="en-US" sz="5000" b="1" dirty="0">
                <a:effectLst>
                  <a:outerShdw blurRad="38100" dist="38100" dir="2700000" algn="tl">
                    <a:srgbClr val="000000">
                      <a:alpha val="43137"/>
                    </a:srgbClr>
                  </a:outerShdw>
                </a:effectLst>
                <a:latin typeface="Caveat" panose="00000500000000000000" pitchFamily="2" charset="0"/>
              </a:rPr>
              <a:t>r</a:t>
            </a:r>
            <a:r>
              <a:rPr lang="ro-RO" sz="5000" b="1" dirty="0">
                <a:effectLst>
                  <a:outerShdw blurRad="38100" dist="38100" dir="2700000" algn="tl">
                    <a:srgbClr val="000000">
                      <a:alpha val="43137"/>
                    </a:srgbClr>
                  </a:outerShdw>
                </a:effectLst>
                <a:latin typeface="Caveat" panose="00000500000000000000" pitchFamily="2" charset="0"/>
              </a:rPr>
              <a:t>e!</a:t>
            </a:r>
          </a:p>
        </p:txBody>
      </p:sp>
      <p:pic>
        <p:nvPicPr>
          <p:cNvPr id="1026" name="Picture 2"/>
          <p:cNvPicPr>
            <a:picLocks noChangeAspect="1" noChangeArrowheads="1"/>
          </p:cNvPicPr>
          <p:nvPr/>
        </p:nvPicPr>
        <p:blipFill>
          <a:blip r:embed="rId5" cstate="print"/>
          <a:srcRect/>
          <a:stretch>
            <a:fillRect/>
          </a:stretch>
        </p:blipFill>
        <p:spPr bwMode="auto">
          <a:xfrm>
            <a:off x="448408" y="0"/>
            <a:ext cx="2927838" cy="1562100"/>
          </a:xfrm>
          <a:prstGeom prst="rect">
            <a:avLst/>
          </a:prstGeom>
          <a:noFill/>
          <a:ln w="9525">
            <a:noFill/>
            <a:miter lim="800000"/>
            <a:headEnd/>
            <a:tailEnd/>
          </a:ln>
        </p:spPr>
      </p:pic>
    </p:spTree>
    <p:extLst>
      <p:ext uri="{BB962C8B-B14F-4D97-AF65-F5344CB8AC3E}">
        <p14:creationId xmlns:p14="http://schemas.microsoft.com/office/powerpoint/2010/main" xmlns="" val="85594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7742A117-0F64-4D39-BC33-624597753DFA}"/>
              </a:ext>
            </a:extLst>
          </p:cNvPr>
          <p:cNvSpPr>
            <a:spLocks noChangeArrowheads="1"/>
          </p:cNvSpPr>
          <p:nvPr/>
        </p:nvSpPr>
        <p:spPr bwMode="auto">
          <a:xfrm>
            <a:off x="933177" y="825137"/>
            <a:ext cx="66302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o-RO" altLang="ro-RO" b="1" dirty="0" smtClean="0">
                <a:solidFill>
                  <a:schemeClr val="bg1"/>
                </a:solidFill>
              </a:rPr>
              <a:t>CAP II EDUCAIE</a:t>
            </a:r>
            <a:endParaRPr lang="ro-RO" altLang="ro-RO" dirty="0">
              <a:solidFill>
                <a:schemeClr val="bg1"/>
              </a:solidFill>
            </a:endParaRPr>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663087" y="680550"/>
            <a:ext cx="10387013" cy="5034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S</a:t>
            </a:r>
          </a:p>
        </p:txBody>
      </p:sp>
      <p:graphicFrame>
        <p:nvGraphicFramePr>
          <p:cNvPr id="5" name="Table 4"/>
          <p:cNvGraphicFramePr>
            <a:graphicFrameLocks noGrp="1"/>
          </p:cNvGraphicFramePr>
          <p:nvPr/>
        </p:nvGraphicFramePr>
        <p:xfrm>
          <a:off x="1046285" y="817685"/>
          <a:ext cx="9228015" cy="5120640"/>
        </p:xfrm>
        <a:graphic>
          <a:graphicData uri="http://schemas.openxmlformats.org/drawingml/2006/table">
            <a:tbl>
              <a:tblPr firstRow="1" bandRow="1">
                <a:tableStyleId>{5C22544A-7EE6-4342-B048-85BDC9FD1C3A}</a:tableStyleId>
              </a:tblPr>
              <a:tblGrid>
                <a:gridCol w="2751992"/>
                <a:gridCol w="6476023"/>
              </a:tblGrid>
              <a:tr h="286535">
                <a:tc>
                  <a:txBody>
                    <a:bodyPr/>
                    <a:lstStyle/>
                    <a:p>
                      <a:r>
                        <a:rPr lang="ro-RO" dirty="0" smtClean="0"/>
                        <a:t>Prestare de servicii</a:t>
                      </a:r>
                      <a:endParaRPr lang="ro-RO" dirty="0"/>
                    </a:p>
                  </a:txBody>
                  <a:tcPr/>
                </a:tc>
                <a:tc>
                  <a:txBody>
                    <a:bodyPr/>
                    <a:lstStyle/>
                    <a:p>
                      <a:r>
                        <a:rPr lang="ro-RO" dirty="0" smtClean="0"/>
                        <a:t>Societatea din RO  către persoane fizice din UE</a:t>
                      </a:r>
                      <a:endParaRPr lang="ro-RO" dirty="0"/>
                    </a:p>
                  </a:txBody>
                  <a:tcPr/>
                </a:tc>
              </a:tr>
              <a:tr h="620761">
                <a:tc>
                  <a:txBody>
                    <a:bodyPr/>
                    <a:lstStyle/>
                    <a:p>
                      <a:r>
                        <a:rPr lang="ro-RO" dirty="0" smtClean="0"/>
                        <a:t>Locul taxării cu TVA</a:t>
                      </a:r>
                      <a:endParaRPr lang="ro-RO" dirty="0"/>
                    </a:p>
                  </a:txBody>
                  <a:tcPr/>
                </a:tc>
                <a:tc>
                  <a:txBody>
                    <a:bodyPr/>
                    <a:lstStyle/>
                    <a:p>
                      <a:pPr algn="just"/>
                      <a:r>
                        <a:rPr lang="ro-RO" dirty="0" smtClean="0"/>
                        <a:t>Este în fiecare stat membru în care se încheie expedierea/transportul bunurilor (locul unde persoana fizică-clientul își</a:t>
                      </a:r>
                      <a:r>
                        <a:rPr lang="ro-RO" baseline="0" dirty="0" smtClean="0"/>
                        <a:t> are domiciliul /</a:t>
                      </a:r>
                      <a:r>
                        <a:rPr lang="ro-RO" baseline="0" dirty="0" smtClean="0"/>
                        <a:t>reședința)</a:t>
                      </a:r>
                      <a:endParaRPr lang="ro-RO" dirty="0"/>
                    </a:p>
                  </a:txBody>
                  <a:tcPr/>
                </a:tc>
              </a:tr>
              <a:tr h="434532">
                <a:tc>
                  <a:txBody>
                    <a:bodyPr/>
                    <a:lstStyle/>
                    <a:p>
                      <a:r>
                        <a:rPr lang="ro-RO" dirty="0" smtClean="0"/>
                        <a:t>Persoana obligată</a:t>
                      </a:r>
                      <a:r>
                        <a:rPr lang="ro-RO" baseline="0" dirty="0" smtClean="0"/>
                        <a:t> la plata TVA</a:t>
                      </a:r>
                      <a:endParaRPr lang="ro-RO" dirty="0"/>
                    </a:p>
                  </a:txBody>
                  <a:tcPr/>
                </a:tc>
                <a:tc>
                  <a:txBody>
                    <a:bodyPr/>
                    <a:lstStyle/>
                    <a:p>
                      <a:pPr algn="just"/>
                      <a:r>
                        <a:rPr lang="ro-RO" dirty="0" smtClean="0"/>
                        <a:t>Societatea</a:t>
                      </a:r>
                      <a:r>
                        <a:rPr lang="ro-RO" baseline="0" dirty="0" smtClean="0"/>
                        <a:t> din România</a:t>
                      </a:r>
                      <a:endParaRPr lang="ro-RO" dirty="0"/>
                    </a:p>
                  </a:txBody>
                  <a:tcPr/>
                </a:tc>
              </a:tr>
              <a:tr h="806989">
                <a:tc>
                  <a:txBody>
                    <a:bodyPr/>
                    <a:lstStyle/>
                    <a:p>
                      <a:r>
                        <a:rPr lang="ro-RO" dirty="0" smtClean="0"/>
                        <a:t>Factura</a:t>
                      </a:r>
                      <a:r>
                        <a:rPr lang="ro-RO" baseline="0" dirty="0" smtClean="0"/>
                        <a:t> și declararea TVA(varianta 1)</a:t>
                      </a:r>
                      <a:endParaRPr lang="ro-RO" dirty="0"/>
                    </a:p>
                  </a:txBody>
                  <a:tcPr/>
                </a:tc>
                <a:tc>
                  <a:txBody>
                    <a:bodyPr/>
                    <a:lstStyle/>
                    <a:p>
                      <a:pPr algn="just"/>
                      <a:r>
                        <a:rPr lang="ro-RO" dirty="0" smtClean="0"/>
                        <a:t>Societatea românească</a:t>
                      </a:r>
                      <a:r>
                        <a:rPr lang="ro-RO" baseline="0" dirty="0" smtClean="0"/>
                        <a:t> se înregistrează în scopuri de TVA în SM în care sunt expediate/transportate bunurile (Belgia).Solicita cod de TVA din Belgia și plătește TVA-ul prin declarația de TVA din Belgia.Factura se face cu TVA din Belgia</a:t>
                      </a:r>
                      <a:endParaRPr lang="ro-RO" dirty="0"/>
                    </a:p>
                  </a:txBody>
                  <a:tcPr/>
                </a:tc>
              </a:tr>
              <a:tr h="620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Factura</a:t>
                      </a:r>
                      <a:r>
                        <a:rPr lang="ro-RO" baseline="0" dirty="0" smtClean="0"/>
                        <a:t> și declararea TVA(varianta 2)</a:t>
                      </a:r>
                      <a:endParaRPr lang="ro-RO" dirty="0" smtClean="0"/>
                    </a:p>
                    <a:p>
                      <a:endParaRPr lang="ro-RO" dirty="0"/>
                    </a:p>
                  </a:txBody>
                  <a:tcPr/>
                </a:tc>
                <a:tc>
                  <a:txBody>
                    <a:bodyPr/>
                    <a:lstStyle/>
                    <a:p>
                      <a:pPr algn="just"/>
                      <a:r>
                        <a:rPr lang="ro-RO" dirty="0" smtClean="0"/>
                        <a:t>Aplică regimul special (OSS) în România .Solicită înregistrarea în OSS (art 315 CF) și emite factura folosind codul său de TVA din RO și cota de TVA din Belgia.Va raporta în </a:t>
                      </a:r>
                      <a:r>
                        <a:rPr lang="ro-RO" dirty="0" smtClean="0"/>
                        <a:t>D398 și în D300 (randul 3).</a:t>
                      </a:r>
                      <a:endParaRPr lang="ro-RO" dirty="0" smtClean="0"/>
                    </a:p>
                    <a:p>
                      <a:pPr algn="just"/>
                      <a:r>
                        <a:rPr lang="ro-RO" dirty="0" smtClean="0"/>
                        <a:t>Precizare</a:t>
                      </a:r>
                      <a:r>
                        <a:rPr lang="en-US" dirty="0" smtClean="0"/>
                        <a:t>:</a:t>
                      </a:r>
                      <a:r>
                        <a:rPr lang="en-US" dirty="0" err="1" smtClean="0"/>
                        <a:t>Societ</a:t>
                      </a:r>
                      <a:r>
                        <a:rPr lang="ro-RO" dirty="0" smtClean="0"/>
                        <a:t>ății</a:t>
                      </a:r>
                      <a:r>
                        <a:rPr lang="ro-RO" baseline="0" dirty="0" smtClean="0"/>
                        <a:t> din Slovacia nu i se aplică prevederile privind calitatea de cumpărător-revânzător al bunurilor întrucât nu intermediază  bunuri vândute de către persoane impozabile nestabilite în UE.</a:t>
                      </a:r>
                      <a:endParaRPr lang="ro-RO"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2</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Un prestator de servicii, cu sediul activității economice și înregistrată în scopuri de TVA în România încheie un contract de furnizare și actualizare software cu persoane fizice obișnuite din Franța.Cifra de afaceri din prestarea acestor servicii către persoane fizice din Franța nu depășește 46.337 lei.</a:t>
            </a: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FF0000"/>
                </a:solidFill>
              </a:rPr>
              <a:t>!!! În cazul serviciilor furnizate pe cale electronică statul membru în care se datorează TVA se stabilește în funcție de valoarea acestora raportată la pragul de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7742A117-0F64-4D39-BC33-624597753DFA}"/>
              </a:ext>
            </a:extLst>
          </p:cNvPr>
          <p:cNvSpPr>
            <a:spLocks noChangeArrowheads="1"/>
          </p:cNvSpPr>
          <p:nvPr/>
        </p:nvSpPr>
        <p:spPr bwMode="auto">
          <a:xfrm>
            <a:off x="933177" y="825137"/>
            <a:ext cx="66302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o-RO" altLang="ro-RO" b="1" dirty="0" smtClean="0">
                <a:solidFill>
                  <a:schemeClr val="bg1"/>
                </a:solidFill>
              </a:rPr>
              <a:t>CAP II EDUCAIE</a:t>
            </a:r>
            <a:endParaRPr lang="ro-RO" altLang="ro-RO" dirty="0">
              <a:solidFill>
                <a:schemeClr val="bg1"/>
              </a:solidFill>
            </a:endParaRPr>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663087" y="680550"/>
            <a:ext cx="10387013" cy="5034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a:t>
            </a:r>
          </a:p>
        </p:txBody>
      </p:sp>
      <p:graphicFrame>
        <p:nvGraphicFramePr>
          <p:cNvPr id="5" name="Table 4"/>
          <p:cNvGraphicFramePr>
            <a:graphicFrameLocks noGrp="1"/>
          </p:cNvGraphicFramePr>
          <p:nvPr/>
        </p:nvGraphicFramePr>
        <p:xfrm>
          <a:off x="1046285" y="817685"/>
          <a:ext cx="9228015" cy="5268230"/>
        </p:xfrm>
        <a:graphic>
          <a:graphicData uri="http://schemas.openxmlformats.org/drawingml/2006/table">
            <a:tbl>
              <a:tblPr firstRow="1" bandRow="1">
                <a:tableStyleId>{5C22544A-7EE6-4342-B048-85BDC9FD1C3A}</a:tableStyleId>
              </a:tblPr>
              <a:tblGrid>
                <a:gridCol w="2751992"/>
                <a:gridCol w="6476023"/>
              </a:tblGrid>
              <a:tr h="286535">
                <a:tc>
                  <a:txBody>
                    <a:bodyPr/>
                    <a:lstStyle/>
                    <a:p>
                      <a:r>
                        <a:rPr lang="ro-RO" dirty="0" smtClean="0"/>
                        <a:t>Prestare de servicii</a:t>
                      </a:r>
                      <a:endParaRPr lang="ro-RO" dirty="0"/>
                    </a:p>
                  </a:txBody>
                  <a:tcPr/>
                </a:tc>
                <a:tc>
                  <a:txBody>
                    <a:bodyPr/>
                    <a:lstStyle/>
                    <a:p>
                      <a:r>
                        <a:rPr lang="ro-RO" dirty="0" smtClean="0"/>
                        <a:t>Societatea din RO  către persoane fizice din UE</a:t>
                      </a:r>
                      <a:endParaRPr lang="ro-RO" dirty="0"/>
                    </a:p>
                  </a:txBody>
                  <a:tcPr/>
                </a:tc>
              </a:tr>
              <a:tr h="620761">
                <a:tc>
                  <a:txBody>
                    <a:bodyPr/>
                    <a:lstStyle/>
                    <a:p>
                      <a:r>
                        <a:rPr lang="ro-RO" dirty="0" smtClean="0"/>
                        <a:t>Locul taxării cu TVA</a:t>
                      </a:r>
                      <a:endParaRPr lang="ro-RO" dirty="0"/>
                    </a:p>
                  </a:txBody>
                  <a:tcPr/>
                </a:tc>
                <a:tc>
                  <a:txBody>
                    <a:bodyPr/>
                    <a:lstStyle/>
                    <a:p>
                      <a:r>
                        <a:rPr lang="ro-RO" dirty="0" smtClean="0"/>
                        <a:t>Este în statul</a:t>
                      </a:r>
                      <a:r>
                        <a:rPr lang="ro-RO" baseline="0" dirty="0" smtClean="0"/>
                        <a:t> membru în care este stabilit prestatorul (RO)</a:t>
                      </a:r>
                      <a:endParaRPr lang="ro-RO" dirty="0"/>
                    </a:p>
                  </a:txBody>
                  <a:tcPr/>
                </a:tc>
              </a:tr>
              <a:tr h="434532">
                <a:tc>
                  <a:txBody>
                    <a:bodyPr/>
                    <a:lstStyle/>
                    <a:p>
                      <a:r>
                        <a:rPr lang="ro-RO" dirty="0" smtClean="0"/>
                        <a:t>Persoana obligată</a:t>
                      </a:r>
                      <a:r>
                        <a:rPr lang="ro-RO" baseline="0" dirty="0" smtClean="0"/>
                        <a:t> la plata TVA</a:t>
                      </a:r>
                      <a:endParaRPr lang="ro-RO" dirty="0"/>
                    </a:p>
                  </a:txBody>
                  <a:tcPr/>
                </a:tc>
                <a:tc>
                  <a:txBody>
                    <a:bodyPr/>
                    <a:lstStyle/>
                    <a:p>
                      <a:r>
                        <a:rPr lang="ro-RO" dirty="0" smtClean="0"/>
                        <a:t>Societatea</a:t>
                      </a:r>
                      <a:r>
                        <a:rPr lang="ro-RO" baseline="0" dirty="0" smtClean="0"/>
                        <a:t> din România</a:t>
                      </a:r>
                      <a:endParaRPr lang="ro-RO" dirty="0"/>
                    </a:p>
                  </a:txBody>
                  <a:tcPr/>
                </a:tc>
              </a:tr>
              <a:tr h="806989">
                <a:tc>
                  <a:txBody>
                    <a:bodyPr/>
                    <a:lstStyle/>
                    <a:p>
                      <a:r>
                        <a:rPr lang="ro-RO" dirty="0" smtClean="0"/>
                        <a:t>Factura</a:t>
                      </a:r>
                      <a:r>
                        <a:rPr lang="ro-RO" baseline="0" dirty="0" smtClean="0"/>
                        <a:t> și declararea TVA(varianta 1)</a:t>
                      </a:r>
                      <a:endParaRPr lang="ro-RO" dirty="0"/>
                    </a:p>
                  </a:txBody>
                  <a:tcPr/>
                </a:tc>
                <a:tc>
                  <a:txBody>
                    <a:bodyPr/>
                    <a:lstStyle/>
                    <a:p>
                      <a:r>
                        <a:rPr lang="ro-RO" dirty="0" smtClean="0"/>
                        <a:t>Se</a:t>
                      </a:r>
                      <a:r>
                        <a:rPr lang="ro-RO" baseline="0" dirty="0" smtClean="0"/>
                        <a:t> facturează cu cota de TVA din RO (unde este stabilit presatorul)</a:t>
                      </a:r>
                      <a:endParaRPr lang="ro-RO" dirty="0"/>
                    </a:p>
                  </a:txBody>
                  <a:tcPr/>
                </a:tc>
              </a:tr>
              <a:tr h="620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Factura</a:t>
                      </a:r>
                      <a:r>
                        <a:rPr lang="ro-RO" baseline="0" dirty="0" smtClean="0"/>
                        <a:t> și declararea TVA(varianta 2)</a:t>
                      </a:r>
                      <a:endParaRPr lang="ro-RO" dirty="0" smtClean="0"/>
                    </a:p>
                    <a:p>
                      <a:endParaRPr lang="ro-RO" dirty="0"/>
                    </a:p>
                  </a:txBody>
                  <a:tcPr/>
                </a:tc>
                <a:tc>
                  <a:txBody>
                    <a:bodyPr/>
                    <a:lstStyle/>
                    <a:p>
                      <a:pPr algn="just"/>
                      <a:r>
                        <a:rPr lang="ro-RO" dirty="0" smtClean="0"/>
                        <a:t>Presatorul român poate opta, dacă dorește, pentru plata TVA în statul membru al</a:t>
                      </a:r>
                      <a:r>
                        <a:rPr lang="ro-RO" baseline="0" dirty="0" smtClean="0"/>
                        <a:t> beneficiarului (Franța), prin transmiterea în format electronic a declarației de începere a activității supusă regimului </a:t>
                      </a:r>
                      <a:r>
                        <a:rPr lang="ro-RO" baseline="0" dirty="0" smtClean="0"/>
                        <a:t>special pentru vânzările de bunuri la distanță (OSS), </a:t>
                      </a:r>
                      <a:r>
                        <a:rPr lang="ro-RO" baseline="0" dirty="0" smtClean="0"/>
                        <a:t>fiind îndeplinite condițiile de valoare a serviciilor sub 10.000 euro și de clienți persoane fizice obișnuite</a:t>
                      </a:r>
                      <a:r>
                        <a:rPr lang="ro-RO" baseline="0" dirty="0" smtClean="0"/>
                        <a:t>. În </a:t>
                      </a:r>
                      <a:r>
                        <a:rPr lang="ro-RO" baseline="0" dirty="0" smtClean="0"/>
                        <a:t>acest caz, prestatorul fie are obligația să se înregistreze în Franța pentru a declara și plăti TVA aferent acestor servicii în </a:t>
                      </a:r>
                      <a:r>
                        <a:rPr lang="ro-RO" baseline="0" dirty="0" smtClean="0"/>
                        <a:t>Franța, </a:t>
                      </a:r>
                      <a:r>
                        <a:rPr lang="ro-RO" baseline="0" dirty="0" smtClean="0"/>
                        <a:t>fie poate să opteze pentru aplicarea regimului special OSS și va plăti în RO TVA datorat în Franța (stat membru UE).</a:t>
                      </a:r>
                      <a:endParaRPr lang="ro-RO"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3</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cu sediul activității economice și înregistrată în scopuri de TVA în România livrează bunuri consumabile unor clinici medicale, persoane impozabile neînregistrate în scopuri de TVA care efectuează prestări de servicii pentru care taxa nu este deductibilă, stabilite în UE. Cifra de afaceri din aceste operațiuni depășește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7742A117-0F64-4D39-BC33-624597753DFA}"/>
              </a:ext>
            </a:extLst>
          </p:cNvPr>
          <p:cNvSpPr>
            <a:spLocks noChangeArrowheads="1"/>
          </p:cNvSpPr>
          <p:nvPr/>
        </p:nvSpPr>
        <p:spPr bwMode="auto">
          <a:xfrm>
            <a:off x="933177" y="825137"/>
            <a:ext cx="66302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o-RO" altLang="ro-RO" b="1" dirty="0" smtClean="0">
                <a:solidFill>
                  <a:schemeClr val="bg1"/>
                </a:solidFill>
              </a:rPr>
              <a:t>CAP II EDUCAIE</a:t>
            </a:r>
            <a:endParaRPr lang="ro-RO" altLang="ro-RO" dirty="0">
              <a:solidFill>
                <a:schemeClr val="bg1"/>
              </a:solidFill>
            </a:endParaRPr>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663087" y="680550"/>
            <a:ext cx="10387013" cy="5034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en-US" altLang="ro-RO" sz="2200" dirty="0" smtClean="0">
              <a:solidFill>
                <a:srgbClr val="002060"/>
              </a:solidFill>
            </a:endParaRPr>
          </a:p>
          <a:p>
            <a:pPr marL="285750" indent="-285750" algn="just">
              <a:buClr>
                <a:srgbClr val="FFCE31"/>
              </a:buClr>
              <a:defRPr/>
            </a:pPr>
            <a:endParaRPr lang="ro-RO" altLang="ro-RO" sz="2200" dirty="0" smtClean="0">
              <a:solidFill>
                <a:srgbClr val="002060"/>
              </a:solidFill>
            </a:endParaRPr>
          </a:p>
          <a:p>
            <a:pPr marL="285750" indent="-285750" algn="just">
              <a:buClr>
                <a:srgbClr val="FFCE31"/>
              </a:buClr>
              <a:defRPr/>
            </a:pPr>
            <a:r>
              <a:rPr lang="ro-RO" altLang="ro-RO" sz="2200" dirty="0" smtClean="0">
                <a:solidFill>
                  <a:srgbClr val="002060"/>
                </a:solidFill>
              </a:rPr>
              <a:t>		</a:t>
            </a:r>
          </a:p>
        </p:txBody>
      </p:sp>
      <p:graphicFrame>
        <p:nvGraphicFramePr>
          <p:cNvPr id="5" name="Table 4"/>
          <p:cNvGraphicFramePr>
            <a:graphicFrameLocks noGrp="1"/>
          </p:cNvGraphicFramePr>
          <p:nvPr/>
        </p:nvGraphicFramePr>
        <p:xfrm>
          <a:off x="1046285" y="817685"/>
          <a:ext cx="9228015" cy="4190269"/>
        </p:xfrm>
        <a:graphic>
          <a:graphicData uri="http://schemas.openxmlformats.org/drawingml/2006/table">
            <a:tbl>
              <a:tblPr firstRow="1" bandRow="1">
                <a:tableStyleId>{5C22544A-7EE6-4342-B048-85BDC9FD1C3A}</a:tableStyleId>
              </a:tblPr>
              <a:tblGrid>
                <a:gridCol w="2751992"/>
                <a:gridCol w="6476023"/>
              </a:tblGrid>
              <a:tr h="286535">
                <a:tc>
                  <a:txBody>
                    <a:bodyPr/>
                    <a:lstStyle/>
                    <a:p>
                      <a:r>
                        <a:rPr lang="ro-RO" dirty="0" smtClean="0"/>
                        <a:t>Vânzări intracomunitare de bunuri la distanță</a:t>
                      </a:r>
                      <a:endParaRPr lang="ro-RO" dirty="0"/>
                    </a:p>
                  </a:txBody>
                  <a:tcPr/>
                </a:tc>
                <a:tc>
                  <a:txBody>
                    <a:bodyPr/>
                    <a:lstStyle/>
                    <a:p>
                      <a:r>
                        <a:rPr lang="ro-RO" dirty="0" smtClean="0"/>
                        <a:t>Societatea din RO  către persoane impozabile neînregistrate în</a:t>
                      </a:r>
                      <a:r>
                        <a:rPr lang="ro-RO" baseline="0" dirty="0" smtClean="0"/>
                        <a:t> scopuri de TVA</a:t>
                      </a:r>
                      <a:r>
                        <a:rPr lang="ro-RO" dirty="0" smtClean="0"/>
                        <a:t> din UE</a:t>
                      </a:r>
                      <a:endParaRPr lang="ro-RO" dirty="0"/>
                    </a:p>
                  </a:txBody>
                  <a:tcPr/>
                </a:tc>
              </a:tr>
              <a:tr h="620761">
                <a:tc>
                  <a:txBody>
                    <a:bodyPr/>
                    <a:lstStyle/>
                    <a:p>
                      <a:r>
                        <a:rPr lang="ro-RO" dirty="0" smtClean="0"/>
                        <a:t>Locul taxării cu TVA</a:t>
                      </a:r>
                      <a:endParaRPr lang="ro-RO" dirty="0"/>
                    </a:p>
                  </a:txBody>
                  <a:tcPr/>
                </a:tc>
                <a:tc>
                  <a:txBody>
                    <a:bodyPr/>
                    <a:lstStyle/>
                    <a:p>
                      <a:r>
                        <a:rPr lang="ro-RO" dirty="0" smtClean="0"/>
                        <a:t>Este în</a:t>
                      </a:r>
                      <a:r>
                        <a:rPr lang="ro-RO" baseline="0" dirty="0" smtClean="0"/>
                        <a:t> fiecare stat membru în care se încheie expedierea/transportul bunurilor.</a:t>
                      </a:r>
                      <a:endParaRPr lang="ro-RO" dirty="0"/>
                    </a:p>
                  </a:txBody>
                  <a:tcPr/>
                </a:tc>
              </a:tr>
              <a:tr h="434532">
                <a:tc>
                  <a:txBody>
                    <a:bodyPr/>
                    <a:lstStyle/>
                    <a:p>
                      <a:r>
                        <a:rPr lang="ro-RO" dirty="0" smtClean="0"/>
                        <a:t>Persoana obligată</a:t>
                      </a:r>
                      <a:r>
                        <a:rPr lang="ro-RO" baseline="0" dirty="0" smtClean="0"/>
                        <a:t> la plata TVA</a:t>
                      </a:r>
                      <a:endParaRPr lang="ro-RO" dirty="0"/>
                    </a:p>
                  </a:txBody>
                  <a:tcPr/>
                </a:tc>
                <a:tc>
                  <a:txBody>
                    <a:bodyPr/>
                    <a:lstStyle/>
                    <a:p>
                      <a:r>
                        <a:rPr lang="ro-RO" dirty="0" smtClean="0"/>
                        <a:t>Clientul</a:t>
                      </a:r>
                      <a:r>
                        <a:rPr lang="ro-RO" baseline="0" dirty="0" smtClean="0"/>
                        <a:t> va fi obligat la plata TVA, conform articolului din legislația intracomunitară echivalent articolului 307 alin.(6) CF</a:t>
                      </a:r>
                      <a:endParaRPr lang="ro-RO" dirty="0"/>
                    </a:p>
                  </a:txBody>
                  <a:tcPr/>
                </a:tc>
              </a:tr>
              <a:tr h="806989">
                <a:tc>
                  <a:txBody>
                    <a:bodyPr/>
                    <a:lstStyle/>
                    <a:p>
                      <a:r>
                        <a:rPr lang="ro-RO" dirty="0" smtClean="0"/>
                        <a:t>Factura</a:t>
                      </a:r>
                      <a:r>
                        <a:rPr lang="ro-RO" baseline="0" dirty="0" smtClean="0"/>
                        <a:t> și declararea TVA(varianta 1)</a:t>
                      </a:r>
                      <a:endParaRPr lang="ro-RO" dirty="0"/>
                    </a:p>
                  </a:txBody>
                  <a:tcPr/>
                </a:tc>
                <a:tc>
                  <a:txBody>
                    <a:bodyPr/>
                    <a:lstStyle/>
                    <a:p>
                      <a:r>
                        <a:rPr lang="ro-RO" dirty="0" smtClean="0"/>
                        <a:t>Furnizorul emite factura cu mențiunea taxare inversă</a:t>
                      </a:r>
                      <a:endParaRPr lang="ro-RO" dirty="0"/>
                    </a:p>
                  </a:txBody>
                  <a:tcPr/>
                </a:tc>
              </a:tr>
              <a:tr h="620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Factura</a:t>
                      </a:r>
                      <a:r>
                        <a:rPr lang="ro-RO" baseline="0" dirty="0" smtClean="0"/>
                        <a:t> și declararea TVA(varianta 2)</a:t>
                      </a:r>
                      <a:endParaRPr lang="ro-RO" dirty="0" smtClean="0"/>
                    </a:p>
                    <a:p>
                      <a:endParaRPr lang="ro-RO" dirty="0"/>
                    </a:p>
                  </a:txBody>
                  <a:tcPr/>
                </a:tc>
                <a:tc>
                  <a:txBody>
                    <a:bodyPr/>
                    <a:lstStyle/>
                    <a:p>
                      <a:r>
                        <a:rPr lang="ro-RO" dirty="0" smtClean="0"/>
                        <a:t>Societatea</a:t>
                      </a:r>
                      <a:r>
                        <a:rPr lang="ro-RO" baseline="0" dirty="0" smtClean="0"/>
                        <a:t> românească poate opta pentru aplicarea în România a regimului special (OSS) , caz în care ea este cea care va declara și plăti TVA datorat fiecărui stat membru.În această situație, clientul nu are obligația de plată a TVA dacă furnizorul aplică regimul special OSS.</a:t>
                      </a:r>
                      <a:endParaRPr lang="ro-RO"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xmlns="" id="{B611BBAD-FEC6-4BB9-9158-D0D063370E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45572" b="28966"/>
          <a:stretch>
            <a:fillRect/>
          </a:stretch>
        </p:blipFill>
        <p:spPr bwMode="auto">
          <a:xfrm>
            <a:off x="10318750" y="4808538"/>
            <a:ext cx="187325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E2D35645-1405-43CA-896A-7F835CF3228C}"/>
              </a:ext>
            </a:extLst>
          </p:cNvPr>
          <p:cNvSpPr/>
          <p:nvPr/>
        </p:nvSpPr>
        <p:spPr>
          <a:xfrm>
            <a:off x="504825" y="457200"/>
            <a:ext cx="6635750" cy="1055688"/>
          </a:xfrm>
          <a:prstGeom prst="roundRect">
            <a:avLst>
              <a:gd name="adj" fmla="val 16667"/>
            </a:avLst>
          </a:prstGeom>
          <a:solidFill>
            <a:srgbClr val="FFCE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Rounded Corners 9">
            <a:extLst>
              <a:ext uri="{FF2B5EF4-FFF2-40B4-BE49-F238E27FC236}">
                <a16:creationId xmlns:a16="http://schemas.microsoft.com/office/drawing/2014/main" xmlns="" id="{D10F36B0-CAE2-4F13-A3D7-7E59451EB4A9}"/>
              </a:ext>
            </a:extLst>
          </p:cNvPr>
          <p:cNvSpPr/>
          <p:nvPr/>
        </p:nvSpPr>
        <p:spPr>
          <a:xfrm>
            <a:off x="638116" y="650949"/>
            <a:ext cx="6623162" cy="711860"/>
          </a:xfrm>
          <a:prstGeom prst="roundRect">
            <a:avLst/>
          </a:prstGeom>
          <a:solidFill>
            <a:srgbClr val="1B32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o-RO" sz="2400" b="1" dirty="0" smtClean="0"/>
              <a:t>Exemplu 4</a:t>
            </a:r>
            <a:endParaRPr lang="en-US" sz="2400" b="1" dirty="0"/>
          </a:p>
        </p:txBody>
      </p:sp>
      <p:sp>
        <p:nvSpPr>
          <p:cNvPr id="17" name="Rectangle: Rounded Corners 16">
            <a:extLst>
              <a:ext uri="{FF2B5EF4-FFF2-40B4-BE49-F238E27FC236}">
                <a16:creationId xmlns:a16="http://schemas.microsoft.com/office/drawing/2014/main" xmlns="" id="{90E2D8EE-DF70-4EFF-9BC5-D10A4F9E5720}"/>
              </a:ext>
            </a:extLst>
          </p:cNvPr>
          <p:cNvSpPr/>
          <p:nvPr/>
        </p:nvSpPr>
        <p:spPr>
          <a:xfrm>
            <a:off x="478448" y="1890346"/>
            <a:ext cx="10387013" cy="48396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Clr>
                <a:srgbClr val="FFCE31"/>
              </a:buClr>
              <a:defRPr/>
            </a:pPr>
            <a:r>
              <a:rPr lang="ro-RO" altLang="ro-RO" sz="2200" dirty="0" smtClean="0">
                <a:solidFill>
                  <a:srgbClr val="002060"/>
                </a:solidFill>
              </a:rPr>
              <a:t>     O societate cu sediul activității economice și înregistrată în scopuri de TVA în România vinde bunuri către persoane fizice din Italia. Bunurile sunt expediate  de persoana juridică din România, din Deva la Roma, existând documente ce dovedesc transportul.Cifra de afaceri din aceste operațiuni depășește 46.337 lei.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2683</Words>
  <Application>Microsoft Office PowerPoint</Application>
  <PresentationFormat>Custom</PresentationFormat>
  <Paragraphs>198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ceccar104</dc:creator>
  <cp:lastModifiedBy>Lucian Cernusca</cp:lastModifiedBy>
  <cp:revision>322</cp:revision>
  <dcterms:created xsi:type="dcterms:W3CDTF">2021-03-27T21:52:31Z</dcterms:created>
  <dcterms:modified xsi:type="dcterms:W3CDTF">2025-04-05T07:06:50Z</dcterms:modified>
</cp:coreProperties>
</file>