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B1963-3784-41F1-86DB-C5D98441BAEB}" type="datetimeFigureOut">
              <a:rPr lang="ro-RO" smtClean="0"/>
              <a:pPr/>
              <a:t>13.03.2025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E4D16-C8FB-4D92-83E9-C1C58F168563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362038" y="1092200"/>
            <a:ext cx="8400964" cy="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62037" y="183092"/>
            <a:ext cx="7029364" cy="762000"/>
          </a:xfrm>
          <a:prstGeom prst="rect">
            <a:avLst/>
          </a:prstGeom>
        </p:spPr>
        <p:txBody>
          <a:bodyPr vert="horz" lIns="51206" tIns="25603" rIns="51206" bIns="25603" rtlCol="0" anchor="ctr">
            <a:normAutofit/>
          </a:bodyPr>
          <a:lstStyle>
            <a:lvl1pPr algn="l">
              <a:defRPr sz="2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362037" y="1262037"/>
            <a:ext cx="8372892" cy="5214965"/>
          </a:xfrm>
          <a:prstGeom prst="rect">
            <a:avLst/>
          </a:prstGeom>
        </p:spPr>
        <p:txBody>
          <a:bodyPr vert="horz" lIns="51206" tIns="25603" rIns="51206" bIns="25603" rtlCol="0">
            <a:normAutofit/>
          </a:bodyPr>
          <a:lstStyle>
            <a:lvl1pPr>
              <a:spcBef>
                <a:spcPts val="0"/>
              </a:spcBef>
              <a:defRPr sz="1800"/>
            </a:lvl1pPr>
            <a:lvl2pPr>
              <a:spcBef>
                <a:spcPts val="0"/>
              </a:spcBef>
              <a:defRPr sz="1800"/>
            </a:lvl2pPr>
            <a:lvl3pPr>
              <a:spcBef>
                <a:spcPts val="0"/>
              </a:spcBef>
              <a:defRPr sz="1800"/>
            </a:lvl3pPr>
            <a:lvl4pPr>
              <a:spcBef>
                <a:spcPts val="0"/>
              </a:spcBef>
              <a:defRPr sz="1800"/>
            </a:lvl4pPr>
            <a:lvl5pPr>
              <a:spcBef>
                <a:spcPts val="0"/>
              </a:spcBef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0CE4047-14FD-45D8-B95B-FB3D8005C97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10682"/>
            <a:ext cx="1660977" cy="88622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23520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706E3CB-C302-1E35-A513-96BDF168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000" dirty="0">
                <a:latin typeface="+mn-lt"/>
              </a:rPr>
              <a:t>Venituri neimpozabile (art 76 alin </a:t>
            </a:r>
            <a:r>
              <a:rPr lang="en-GB" sz="2000" dirty="0">
                <a:solidFill>
                  <a:srgbClr val="000000"/>
                </a:solidFill>
                <a:latin typeface="+mn-lt"/>
              </a:rPr>
              <a:t>4</a:t>
            </a:r>
            <a:r>
              <a:rPr lang="en-GB" sz="2000" baseline="30000" dirty="0">
                <a:solidFill>
                  <a:srgbClr val="000000"/>
                </a:solidFill>
                <a:latin typeface="+mn-lt"/>
              </a:rPr>
              <a:t>1</a:t>
            </a:r>
            <a:r>
              <a:rPr lang="ro-RO" sz="2000" dirty="0">
                <a:latin typeface="+mn-lt"/>
              </a:rPr>
              <a:t>) actualizat 01.01.2024</a:t>
            </a:r>
            <a:r>
              <a:rPr lang="en-US" sz="2000" dirty="0">
                <a:latin typeface="+mn-lt"/>
              </a:rPr>
              <a:t/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OUG 115/2023</a:t>
            </a:r>
            <a:endParaRPr lang="en-GB" sz="2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44934C-6127-1061-E156-E99B0BD54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037" y="6008490"/>
            <a:ext cx="8372892" cy="6664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1600" dirty="0"/>
              <a:t> </a:t>
            </a:r>
            <a:r>
              <a:rPr lang="ro-RO" sz="1600" b="1" i="1" dirty="0"/>
              <a:t>* Atentie la cine le suportă! </a:t>
            </a:r>
          </a:p>
          <a:p>
            <a:pPr marL="0" indent="0">
              <a:buNone/>
            </a:pPr>
            <a:r>
              <a:rPr lang="ro-RO" sz="1600" dirty="0"/>
              <a:t>    Art. 78 (2) lit a) pct v) Abonament sport suportat de angajați-plafon 100  </a:t>
            </a:r>
            <a:r>
              <a:rPr lang="ro-RO" dirty="0">
                <a:solidFill>
                  <a:schemeClr val="bg1"/>
                </a:solidFill>
              </a:rPr>
              <a:t>euro/an</a:t>
            </a: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4711BC33-5AE9-00B5-62A4-4651FE2D7E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97823173"/>
              </p:ext>
            </p:extLst>
          </p:nvPr>
        </p:nvGraphicFramePr>
        <p:xfrm>
          <a:off x="401967" y="1268760"/>
          <a:ext cx="8201529" cy="5412977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377946">
                  <a:extLst>
                    <a:ext uri="{9D8B030D-6E8A-4147-A177-3AD203B41FA5}">
                      <a16:colId xmlns="" xmlns:a16="http://schemas.microsoft.com/office/drawing/2014/main" val="1911252416"/>
                    </a:ext>
                  </a:extLst>
                </a:gridCol>
                <a:gridCol w="3588162">
                  <a:extLst>
                    <a:ext uri="{9D8B030D-6E8A-4147-A177-3AD203B41FA5}">
                      <a16:colId xmlns="" xmlns:a16="http://schemas.microsoft.com/office/drawing/2014/main" val="3899061479"/>
                    </a:ext>
                  </a:extLst>
                </a:gridCol>
                <a:gridCol w="1235421">
                  <a:extLst>
                    <a:ext uri="{9D8B030D-6E8A-4147-A177-3AD203B41FA5}">
                      <a16:colId xmlns="" xmlns:a16="http://schemas.microsoft.com/office/drawing/2014/main" val="2690613221"/>
                    </a:ext>
                  </a:extLst>
                </a:gridCol>
              </a:tblGrid>
              <a:tr h="509803">
                <a:tc>
                  <a:txBody>
                    <a:bodyPr/>
                    <a:lstStyle/>
                    <a:p>
                      <a:pPr algn="ctr" rtl="0" fontAlgn="ctr"/>
                      <a:r>
                        <a:rPr lang="ro-RO" sz="2100" u="none" strike="noStrike" dirty="0">
                          <a:effectLst/>
                        </a:rPr>
                        <a:t>Beneficii</a:t>
                      </a:r>
                      <a:endParaRPr lang="ro-RO" sz="2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100" u="none" strike="noStrike" dirty="0" err="1">
                          <a:effectLst/>
                        </a:rPr>
                        <a:t>Plafon</a:t>
                      </a:r>
                      <a:r>
                        <a:rPr lang="en-GB" sz="2100" u="none" strike="noStrike" dirty="0">
                          <a:effectLst/>
                        </a:rPr>
                        <a:t> individual </a:t>
                      </a:r>
                      <a:r>
                        <a:rPr lang="en-GB" sz="2100" u="none" strike="noStrike" dirty="0" err="1">
                          <a:effectLst/>
                        </a:rPr>
                        <a:t>neimpozabil</a:t>
                      </a:r>
                      <a:endParaRPr lang="en-GB" sz="2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100" u="none" strike="noStrike">
                          <a:effectLst/>
                        </a:rPr>
                        <a:t>Plafon comun</a:t>
                      </a:r>
                      <a:endParaRPr lang="en-GB" sz="2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extLst>
                  <a:ext uri="{0D108BD9-81ED-4DB2-BD59-A6C34878D82A}">
                    <a16:rowId xmlns="" xmlns:a16="http://schemas.microsoft.com/office/drawing/2014/main" val="1114879471"/>
                  </a:ext>
                </a:extLst>
              </a:tr>
              <a:tr h="3900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 err="1">
                          <a:effectLst/>
                        </a:rPr>
                        <a:t>Clauza</a:t>
                      </a:r>
                      <a:r>
                        <a:rPr lang="en-GB" sz="2100" u="none" strike="noStrike" dirty="0">
                          <a:effectLst/>
                        </a:rPr>
                        <a:t> de </a:t>
                      </a:r>
                      <a:r>
                        <a:rPr lang="en-GB" sz="2100" u="none" strike="noStrike" dirty="0" err="1">
                          <a:effectLst/>
                        </a:rPr>
                        <a:t>mobilitate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2,5 </a:t>
                      </a:r>
                      <a:r>
                        <a:rPr lang="en-GB" sz="2100" u="none" strike="noStrike" dirty="0" err="1">
                          <a:effectLst/>
                        </a:rPr>
                        <a:t>ori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r>
                        <a:rPr lang="en-GB" sz="2100" u="none" strike="noStrike" dirty="0" err="1">
                          <a:effectLst/>
                        </a:rPr>
                        <a:t>nivelul</a:t>
                      </a:r>
                      <a:r>
                        <a:rPr lang="en-GB" sz="2100" u="none" strike="noStrike" dirty="0">
                          <a:effectLst/>
                        </a:rPr>
                        <a:t> legal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rowSpan="9">
                  <a:txBody>
                    <a:bodyPr/>
                    <a:lstStyle/>
                    <a:p>
                      <a:pPr algn="ctr" rtl="0" fontAlgn="ctr"/>
                      <a:r>
                        <a:rPr lang="en-GB" sz="2100" u="none" strike="noStrike" dirty="0">
                          <a:effectLst/>
                        </a:rPr>
                        <a:t>33% din </a:t>
                      </a:r>
                      <a:r>
                        <a:rPr lang="en-GB" sz="2100" u="none" strike="noStrike" dirty="0" err="1">
                          <a:effectLst/>
                        </a:rPr>
                        <a:t>salariul</a:t>
                      </a:r>
                      <a:r>
                        <a:rPr lang="en-GB" sz="2100" u="none" strike="noStrike" dirty="0">
                          <a:effectLst/>
                        </a:rPr>
                        <a:t> de </a:t>
                      </a:r>
                      <a:r>
                        <a:rPr lang="en-GB" sz="2100" u="none" strike="noStrike" dirty="0" err="1">
                          <a:effectLst/>
                        </a:rPr>
                        <a:t>bază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r>
                        <a:rPr lang="en-GB" sz="2100" u="none" strike="noStrike" dirty="0" err="1">
                          <a:effectLst/>
                        </a:rPr>
                        <a:t>corespunzător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r>
                        <a:rPr lang="en-GB" sz="2100" u="none" strike="noStrike" dirty="0" err="1">
                          <a:effectLst/>
                        </a:rPr>
                        <a:t>locului</a:t>
                      </a:r>
                      <a:r>
                        <a:rPr lang="en-GB" sz="2100" u="none" strike="noStrike" dirty="0">
                          <a:effectLst/>
                        </a:rPr>
                        <a:t> de </a:t>
                      </a:r>
                      <a:r>
                        <a:rPr lang="en-GB" sz="2100" u="none" strike="noStrike" dirty="0" err="1">
                          <a:effectLst/>
                        </a:rPr>
                        <a:t>muncă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r>
                        <a:rPr lang="en-GB" sz="2100" u="none" strike="noStrike" dirty="0" err="1">
                          <a:effectLst/>
                        </a:rPr>
                        <a:t>ocupat</a:t>
                      </a:r>
                      <a:endParaRPr lang="en-GB" sz="2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extLst>
                  <a:ext uri="{0D108BD9-81ED-4DB2-BD59-A6C34878D82A}">
                    <a16:rowId xmlns="" xmlns:a16="http://schemas.microsoft.com/office/drawing/2014/main" val="4200301384"/>
                  </a:ext>
                </a:extLst>
              </a:tr>
              <a:tr h="390097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100" u="none" strike="noStrike" dirty="0">
                          <a:effectLst/>
                        </a:rPr>
                        <a:t>Hrana acordat</a:t>
                      </a:r>
                      <a:r>
                        <a:rPr lang="ro-RO" sz="2100" u="none" strike="noStrike" dirty="0">
                          <a:effectLst/>
                        </a:rPr>
                        <a:t>ă</a:t>
                      </a:r>
                      <a:r>
                        <a:rPr lang="pt-BR" sz="2100" u="none" strike="noStrike" dirty="0">
                          <a:effectLst/>
                        </a:rPr>
                        <a:t> de către angajator 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1 </a:t>
                      </a:r>
                      <a:r>
                        <a:rPr lang="en-GB" sz="2100" u="none" strike="noStrike" dirty="0" err="1">
                          <a:effectLst/>
                        </a:rPr>
                        <a:t>tichet</a:t>
                      </a:r>
                      <a:r>
                        <a:rPr lang="en-GB" sz="2100" u="none" strike="noStrike" dirty="0">
                          <a:effectLst/>
                        </a:rPr>
                        <a:t> pe zi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1106917"/>
                  </a:ext>
                </a:extLst>
              </a:tr>
              <a:tr h="40616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 err="1">
                          <a:effectLst/>
                        </a:rPr>
                        <a:t>Cazare</a:t>
                      </a:r>
                      <a:r>
                        <a:rPr lang="en-GB" sz="2100" u="none" strike="noStrike" dirty="0">
                          <a:effectLst/>
                        </a:rPr>
                        <a:t> / </a:t>
                      </a:r>
                      <a:r>
                        <a:rPr lang="en-GB" sz="2100" u="none" strike="noStrike" dirty="0" err="1">
                          <a:effectLst/>
                        </a:rPr>
                        <a:t>chirie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20% din </a:t>
                      </a:r>
                      <a:r>
                        <a:rPr lang="en-GB" sz="2100" u="none" strike="noStrike" dirty="0" err="1">
                          <a:effectLst/>
                        </a:rPr>
                        <a:t>salariul</a:t>
                      </a:r>
                      <a:r>
                        <a:rPr lang="en-GB" sz="2100" u="none" strike="noStrike" dirty="0">
                          <a:effectLst/>
                        </a:rPr>
                        <a:t> de </a:t>
                      </a:r>
                      <a:r>
                        <a:rPr lang="en-GB" sz="2100" u="none" strike="noStrike" dirty="0" err="1">
                          <a:effectLst/>
                        </a:rPr>
                        <a:t>bază</a:t>
                      </a:r>
                      <a:r>
                        <a:rPr lang="en-GB" sz="2100" u="none" strike="noStrike" dirty="0">
                          <a:effectLst/>
                        </a:rPr>
                        <a:t> minim brut pe </a:t>
                      </a:r>
                      <a:r>
                        <a:rPr lang="en-GB" sz="2100" u="none" strike="noStrike" dirty="0" err="1">
                          <a:effectLst/>
                        </a:rPr>
                        <a:t>țară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4757895"/>
                  </a:ext>
                </a:extLst>
              </a:tr>
              <a:tr h="39009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>
                          <a:effectLst/>
                        </a:rPr>
                        <a:t>Contravaloarea serviciilor turistice 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2100" u="none" strike="noStrike" dirty="0">
                          <a:effectLst/>
                        </a:rPr>
                        <a:t>1 salariu mediu brut  - </a:t>
                      </a:r>
                      <a:r>
                        <a:rPr lang="ro-RO" sz="2100" u="none" strike="noStrike" smtClean="0">
                          <a:effectLst/>
                        </a:rPr>
                        <a:t>8.260</a:t>
                      </a:r>
                      <a:r>
                        <a:rPr lang="pt-BR" sz="2100" u="none" strike="noStrike" smtClean="0">
                          <a:effectLst/>
                        </a:rPr>
                        <a:t> </a:t>
                      </a:r>
                      <a:r>
                        <a:rPr lang="pt-BR" sz="2100" u="none" strike="noStrike" dirty="0">
                          <a:effectLst/>
                        </a:rPr>
                        <a:t>lei</a:t>
                      </a:r>
                      <a:endParaRPr lang="pt-BR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30601977"/>
                  </a:ext>
                </a:extLst>
              </a:tr>
              <a:tr h="654407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2100" u="none" strike="noStrike" dirty="0" err="1">
                          <a:effectLst/>
                        </a:rPr>
                        <a:t>Contribuţiile</a:t>
                      </a:r>
                      <a:r>
                        <a:rPr lang="fr-FR" sz="2100" u="none" strike="noStrike" dirty="0">
                          <a:effectLst/>
                        </a:rPr>
                        <a:t> la un fond de </a:t>
                      </a:r>
                      <a:r>
                        <a:rPr lang="fr-FR" sz="2100" u="none" strike="noStrike" dirty="0" err="1">
                          <a:effectLst/>
                        </a:rPr>
                        <a:t>pensii</a:t>
                      </a:r>
                      <a:r>
                        <a:rPr lang="fr-FR" sz="2100" u="none" strike="noStrike" dirty="0">
                          <a:effectLst/>
                        </a:rPr>
                        <a:t> facultative* </a:t>
                      </a:r>
                      <a:endParaRPr lang="fr-FR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400 euro </a:t>
                      </a:r>
                      <a:r>
                        <a:rPr lang="en-GB" sz="2100" u="none" strike="noStrike" dirty="0" err="1">
                          <a:effectLst/>
                        </a:rPr>
                        <a:t>anual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0900299"/>
                  </a:ext>
                </a:extLst>
              </a:tr>
              <a:tr h="3292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>
                          <a:effectLst/>
                        </a:rPr>
                        <a:t>Primele/Abonamente de sănătate, *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400</a:t>
                      </a:r>
                      <a:r>
                        <a:rPr lang="ro-RO" sz="2100" u="none" strike="noStrike" dirty="0">
                          <a:effectLst/>
                        </a:rPr>
                        <a:t> </a:t>
                      </a:r>
                      <a:r>
                        <a:rPr lang="en-GB" sz="2100" u="none" strike="noStrike" dirty="0">
                          <a:effectLst/>
                        </a:rPr>
                        <a:t>euro </a:t>
                      </a:r>
                      <a:r>
                        <a:rPr lang="en-GB" sz="2100" u="none" strike="noStrike" dirty="0" err="1">
                          <a:effectLst/>
                        </a:rPr>
                        <a:t>anual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06642091"/>
                  </a:ext>
                </a:extLst>
              </a:tr>
              <a:tr h="48866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 err="1">
                          <a:effectLst/>
                        </a:rPr>
                        <a:t>Abonament</a:t>
                      </a:r>
                      <a:r>
                        <a:rPr lang="en-GB" sz="2100" u="none" strike="noStrike" dirty="0">
                          <a:effectLst/>
                        </a:rPr>
                        <a:t> la </a:t>
                      </a:r>
                      <a:r>
                        <a:rPr lang="en-GB" sz="2100" u="none" strike="noStrike" dirty="0" err="1">
                          <a:effectLst/>
                        </a:rPr>
                        <a:t>sali</a:t>
                      </a:r>
                      <a:r>
                        <a:rPr lang="en-GB" sz="2100" u="none" strike="noStrike" dirty="0">
                          <a:effectLst/>
                        </a:rPr>
                        <a:t> de sport *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100 euro </a:t>
                      </a:r>
                      <a:r>
                        <a:rPr lang="en-GB" sz="2100" u="none" strike="noStrike" dirty="0" err="1">
                          <a:effectLst/>
                        </a:rPr>
                        <a:t>anual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29192008"/>
                  </a:ext>
                </a:extLst>
              </a:tr>
              <a:tr h="3292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 err="1">
                          <a:effectLst/>
                        </a:rPr>
                        <a:t>Educație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r>
                        <a:rPr lang="en-GB" sz="2100" u="none" strike="noStrike" dirty="0" err="1">
                          <a:effectLst/>
                        </a:rPr>
                        <a:t>timpurie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1500 lei/</a:t>
                      </a:r>
                      <a:r>
                        <a:rPr lang="en-GB" sz="2100" u="none" strike="noStrike" dirty="0" err="1">
                          <a:effectLst/>
                        </a:rPr>
                        <a:t>copil</a:t>
                      </a:r>
                      <a:r>
                        <a:rPr lang="en-GB" sz="2100" u="none" strike="noStrike" dirty="0">
                          <a:effectLst/>
                        </a:rPr>
                        <a:t>/</a:t>
                      </a:r>
                      <a:r>
                        <a:rPr lang="en-GB" sz="2100" u="none" strike="noStrike" dirty="0" err="1">
                          <a:effectLst/>
                        </a:rPr>
                        <a:t>lună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08092417"/>
                  </a:ext>
                </a:extLst>
              </a:tr>
              <a:tr h="3292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 err="1">
                          <a:effectLst/>
                        </a:rPr>
                        <a:t>Diferenta</a:t>
                      </a:r>
                      <a:r>
                        <a:rPr lang="en-GB" sz="2100" u="none" strike="noStrike" dirty="0">
                          <a:effectLst/>
                        </a:rPr>
                        <a:t> de </a:t>
                      </a:r>
                      <a:r>
                        <a:rPr lang="en-GB" sz="2100" u="none" strike="noStrike" dirty="0" err="1">
                          <a:effectLst/>
                        </a:rPr>
                        <a:t>dobanda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100" u="none" strike="noStrike" dirty="0">
                          <a:effectLst/>
                        </a:rPr>
                        <a:t>Fara </a:t>
                      </a:r>
                      <a:r>
                        <a:rPr lang="en-GB" sz="2100" u="none" strike="noStrike" dirty="0" err="1">
                          <a:effectLst/>
                        </a:rPr>
                        <a:t>limita</a:t>
                      </a:r>
                      <a:r>
                        <a:rPr lang="en-GB" sz="2100" u="none" strike="noStrike" dirty="0">
                          <a:effectLst/>
                        </a:rPr>
                        <a:t> </a:t>
                      </a:r>
                      <a:r>
                        <a:rPr lang="en-GB" sz="2100" u="none" strike="noStrike" dirty="0" err="1">
                          <a:effectLst/>
                        </a:rPr>
                        <a:t>individuala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25" marR="3125" marT="4167" marB="0" anchor="ctr"/>
                </a:tc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6308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53011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133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Venituri neimpozabile (art 76 alin 41) actualizat 01.01.2024 OUG 115/2023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Venituri neimpozabile (art 76 alin 41) actualizat 01.01.2024 OUG 115/2023</dc:title>
  <dc:creator>Lucian Cernusca</dc:creator>
  <cp:lastModifiedBy>Lucian Cernusca</cp:lastModifiedBy>
  <cp:revision>2</cp:revision>
  <dcterms:created xsi:type="dcterms:W3CDTF">2006-08-16T00:00:00Z</dcterms:created>
  <dcterms:modified xsi:type="dcterms:W3CDTF">2025-03-13T18:06:42Z</dcterms:modified>
</cp:coreProperties>
</file>