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81"/>
  </p:handoutMasterIdLst>
  <p:sldIdLst>
    <p:sldId id="256" r:id="rId2"/>
    <p:sldId id="257" r:id="rId3"/>
    <p:sldId id="259" r:id="rId4"/>
    <p:sldId id="332" r:id="rId5"/>
    <p:sldId id="260" r:id="rId6"/>
    <p:sldId id="261" r:id="rId7"/>
    <p:sldId id="289" r:id="rId8"/>
    <p:sldId id="288" r:id="rId9"/>
    <p:sldId id="262" r:id="rId10"/>
    <p:sldId id="333" r:id="rId11"/>
    <p:sldId id="263" r:id="rId12"/>
    <p:sldId id="290" r:id="rId13"/>
    <p:sldId id="293" r:id="rId14"/>
    <p:sldId id="294" r:id="rId15"/>
    <p:sldId id="295" r:id="rId16"/>
    <p:sldId id="264" r:id="rId17"/>
    <p:sldId id="265" r:id="rId18"/>
    <p:sldId id="292" r:id="rId19"/>
    <p:sldId id="266" r:id="rId20"/>
    <p:sldId id="300" r:id="rId21"/>
    <p:sldId id="296" r:id="rId22"/>
    <p:sldId id="301" r:id="rId23"/>
    <p:sldId id="297" r:id="rId24"/>
    <p:sldId id="298" r:id="rId25"/>
    <p:sldId id="302" r:id="rId26"/>
    <p:sldId id="299" r:id="rId27"/>
    <p:sldId id="303" r:id="rId28"/>
    <p:sldId id="268" r:id="rId29"/>
    <p:sldId id="269" r:id="rId30"/>
    <p:sldId id="270" r:id="rId31"/>
    <p:sldId id="271" r:id="rId32"/>
    <p:sldId id="334" r:id="rId33"/>
    <p:sldId id="304" r:id="rId34"/>
    <p:sldId id="309" r:id="rId35"/>
    <p:sldId id="310" r:id="rId36"/>
    <p:sldId id="308" r:id="rId37"/>
    <p:sldId id="305" r:id="rId38"/>
    <p:sldId id="307" r:id="rId39"/>
    <p:sldId id="306" r:id="rId40"/>
    <p:sldId id="311" r:id="rId41"/>
    <p:sldId id="313" r:id="rId42"/>
    <p:sldId id="272" r:id="rId43"/>
    <p:sldId id="335" r:id="rId44"/>
    <p:sldId id="273" r:id="rId45"/>
    <p:sldId id="314" r:id="rId46"/>
    <p:sldId id="315" r:id="rId47"/>
    <p:sldId id="316" r:id="rId48"/>
    <p:sldId id="274" r:id="rId49"/>
    <p:sldId id="317" r:id="rId50"/>
    <p:sldId id="318" r:id="rId51"/>
    <p:sldId id="275" r:id="rId52"/>
    <p:sldId id="276" r:id="rId53"/>
    <p:sldId id="277" r:id="rId54"/>
    <p:sldId id="320" r:id="rId55"/>
    <p:sldId id="319" r:id="rId56"/>
    <p:sldId id="322" r:id="rId57"/>
    <p:sldId id="324" r:id="rId58"/>
    <p:sldId id="278" r:id="rId59"/>
    <p:sldId id="321" r:id="rId60"/>
    <p:sldId id="325" r:id="rId61"/>
    <p:sldId id="323" r:id="rId62"/>
    <p:sldId id="279" r:id="rId63"/>
    <p:sldId id="280" r:id="rId64"/>
    <p:sldId id="326" r:id="rId65"/>
    <p:sldId id="281" r:id="rId66"/>
    <p:sldId id="282" r:id="rId67"/>
    <p:sldId id="283" r:id="rId68"/>
    <p:sldId id="284" r:id="rId69"/>
    <p:sldId id="327" r:id="rId70"/>
    <p:sldId id="328" r:id="rId71"/>
    <p:sldId id="285" r:id="rId72"/>
    <p:sldId id="329" r:id="rId73"/>
    <p:sldId id="330" r:id="rId74"/>
    <p:sldId id="331" r:id="rId75"/>
    <p:sldId id="286" r:id="rId76"/>
    <p:sldId id="287" r:id="rId77"/>
    <p:sldId id="337" r:id="rId78"/>
    <p:sldId id="350" r:id="rId79"/>
    <p:sldId id="336" r:id="rId80"/>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3360"/>
    <a:srgbClr val="173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1596" y="108"/>
      </p:cViewPr>
      <p:guideLst/>
    </p:cSldViewPr>
  </p:slideViewPr>
  <p:notesTextViewPr>
    <p:cViewPr>
      <p:scale>
        <a:sx n="1" d="1"/>
        <a:sy n="1" d="1"/>
      </p:scale>
      <p:origin x="0" y="0"/>
    </p:cViewPr>
  </p:notesTextViewPr>
  <p:notesViewPr>
    <p:cSldViewPr snapToGrid="0">
      <p:cViewPr varScale="1">
        <p:scale>
          <a:sx n="88" d="100"/>
          <a:sy n="88" d="100"/>
        </p:scale>
        <p:origin x="3822" y="72"/>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E877C9-C649-4CBF-A012-3E709A588A66}"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1662AE82-91E7-4F6D-B328-34B0D4E58888}">
      <dgm:prSet phldrT="[Text]"/>
      <dgm:spPr>
        <a:solidFill>
          <a:srgbClr val="173060"/>
        </a:solidFill>
      </dgm:spPr>
      <dgm:t>
        <a:bodyPr/>
        <a:lstStyle/>
        <a:p>
          <a:r>
            <a:rPr lang="ro-RO" b="1" dirty="0"/>
            <a:t>Cota standard</a:t>
          </a:r>
          <a:endParaRPr lang="en-US" b="1" dirty="0"/>
        </a:p>
      </dgm:t>
    </dgm:pt>
    <dgm:pt modelId="{E13EA57C-90FF-420F-997E-1815BA42BB6C}" type="parTrans" cxnId="{6C344E67-BF21-4B1E-AFC2-AA2A28E2FF80}">
      <dgm:prSet/>
      <dgm:spPr/>
      <dgm:t>
        <a:bodyPr/>
        <a:lstStyle/>
        <a:p>
          <a:endParaRPr lang="en-US"/>
        </a:p>
      </dgm:t>
    </dgm:pt>
    <dgm:pt modelId="{21B47EFE-E757-48B9-BE87-DDCE4F7A4748}" type="sibTrans" cxnId="{6C344E67-BF21-4B1E-AFC2-AA2A28E2FF80}">
      <dgm:prSet/>
      <dgm:spPr/>
      <dgm:t>
        <a:bodyPr/>
        <a:lstStyle/>
        <a:p>
          <a:endParaRPr lang="en-US"/>
        </a:p>
      </dgm:t>
    </dgm:pt>
    <dgm:pt modelId="{45CBFC63-C921-4298-B81E-EB612A61C988}">
      <dgm:prSet phldrT="[Text]"/>
      <dgm:spPr>
        <a:solidFill>
          <a:srgbClr val="1B3360"/>
        </a:solidFill>
      </dgm:spPr>
      <dgm:t>
        <a:bodyPr/>
        <a:lstStyle/>
        <a:p>
          <a:r>
            <a:rPr lang="ro-RO" b="1" dirty="0"/>
            <a:t>Cota majorată de impunere</a:t>
          </a:r>
          <a:endParaRPr lang="en-US" b="1" dirty="0"/>
        </a:p>
      </dgm:t>
    </dgm:pt>
    <dgm:pt modelId="{FE0DB4EF-0983-4491-A77B-44F592CE3D51}" type="parTrans" cxnId="{FB609E19-FB77-484D-9FFF-0518D5A08F12}">
      <dgm:prSet/>
      <dgm:spPr/>
      <dgm:t>
        <a:bodyPr/>
        <a:lstStyle/>
        <a:p>
          <a:endParaRPr lang="en-US"/>
        </a:p>
      </dgm:t>
    </dgm:pt>
    <dgm:pt modelId="{BAA3E3E7-5E3A-4BCB-95A5-7FF1E347B2C2}" type="sibTrans" cxnId="{FB609E19-FB77-484D-9FFF-0518D5A08F12}">
      <dgm:prSet/>
      <dgm:spPr/>
      <dgm:t>
        <a:bodyPr/>
        <a:lstStyle/>
        <a:p>
          <a:endParaRPr lang="en-US"/>
        </a:p>
      </dgm:t>
    </dgm:pt>
    <dgm:pt modelId="{71A0B235-2C65-49B6-A555-95CA25EBAEE1}">
      <dgm:prSet phldrT="[Text]" custT="1"/>
      <dgm:spPr/>
      <dgm:t>
        <a:bodyPr/>
        <a:lstStyle/>
        <a:p>
          <a:pPr marL="171450" lvl="1" indent="-171450" algn="just" defTabSz="685800" rtl="0" eaLnBrk="1" fontAlgn="base" hangingPunct="1">
            <a:lnSpc>
              <a:spcPct val="100000"/>
            </a:lnSpc>
            <a:spcBef>
              <a:spcPct val="0"/>
            </a:spcBef>
            <a:spcAft>
              <a:spcPct val="0"/>
            </a:spcAft>
            <a:buClr>
              <a:srgbClr val="FFC000"/>
            </a:buClr>
            <a:buFont typeface="Wingdings" panose="05000000000000000000" pitchFamily="2" charset="2"/>
            <a:buChar char="§"/>
          </a:pPr>
          <a:r>
            <a:rPr lang="ro-RO" sz="1800" kern="1200" dirty="0">
              <a:solidFill>
                <a:prstClr val="black"/>
              </a:solidFill>
              <a:latin typeface="+mn-lt"/>
              <a:ea typeface="+mn-ea"/>
              <a:cs typeface="+mn-cs"/>
            </a:rPr>
            <a:t>plătite într-un cont dintr-un stat cu care România nu are încheiat un instrument juridic în baza căruia se realizează schimbul de informații;</a:t>
          </a:r>
          <a:endParaRPr lang="en-US" sz="1800" kern="1200" dirty="0">
            <a:solidFill>
              <a:prstClr val="black"/>
            </a:solidFill>
            <a:latin typeface="+mn-lt"/>
            <a:ea typeface="+mn-ea"/>
            <a:cs typeface="+mn-cs"/>
          </a:endParaRPr>
        </a:p>
      </dgm:t>
    </dgm:pt>
    <dgm:pt modelId="{88AAC2C8-AF55-4ABD-9CF6-2BFBCF40AEA9}" type="parTrans" cxnId="{FA80AE14-99A8-4A64-BC7B-126B1A7F59CE}">
      <dgm:prSet/>
      <dgm:spPr/>
      <dgm:t>
        <a:bodyPr/>
        <a:lstStyle/>
        <a:p>
          <a:endParaRPr lang="en-US"/>
        </a:p>
      </dgm:t>
    </dgm:pt>
    <dgm:pt modelId="{BE0EB423-F3BA-4E0D-94DA-1995CB4887E7}" type="sibTrans" cxnId="{FA80AE14-99A8-4A64-BC7B-126B1A7F59CE}">
      <dgm:prSet/>
      <dgm:spPr/>
      <dgm:t>
        <a:bodyPr/>
        <a:lstStyle/>
        <a:p>
          <a:endParaRPr lang="en-US"/>
        </a:p>
      </dgm:t>
    </dgm:pt>
    <dgm:pt modelId="{D0C2F3ED-CE98-40BC-BDAA-E87FFA918301}">
      <dgm:prSet phldrT="[Text]" custT="1"/>
      <dgm:spPr/>
      <dgm:t>
        <a:bodyPr/>
        <a:lstStyle/>
        <a:p>
          <a:pPr marL="171450" lvl="1" indent="-171450" algn="just" defTabSz="685800" rtl="0" eaLnBrk="1" fontAlgn="base" hangingPunct="1">
            <a:lnSpc>
              <a:spcPct val="100000"/>
            </a:lnSpc>
            <a:spcBef>
              <a:spcPts val="750"/>
            </a:spcBef>
            <a:spcAft>
              <a:spcPct val="0"/>
            </a:spcAft>
            <a:buClr>
              <a:srgbClr val="FFC000"/>
            </a:buClr>
            <a:buFont typeface="Wingdings" panose="05000000000000000000" pitchFamily="2" charset="2"/>
            <a:buChar char="§"/>
          </a:pPr>
          <a:r>
            <a:rPr lang="ro-RO" sz="1800" kern="1200" dirty="0">
              <a:solidFill>
                <a:schemeClr val="dk1"/>
              </a:solidFill>
              <a:latin typeface="+mn-lt"/>
              <a:ea typeface="+mn-ea"/>
              <a:cs typeface="+mn-cs"/>
            </a:rPr>
            <a:t>plătite în urma unor tranzacții (sau serii de tranzacții) transfrontaliere calificate ca fiind artificiale. </a:t>
          </a:r>
          <a:endParaRPr lang="en-US" sz="1800" kern="1200" dirty="0">
            <a:solidFill>
              <a:schemeClr val="dk1"/>
            </a:solidFill>
            <a:latin typeface="+mn-lt"/>
            <a:ea typeface="+mn-ea"/>
            <a:cs typeface="+mn-cs"/>
          </a:endParaRPr>
        </a:p>
      </dgm:t>
    </dgm:pt>
    <dgm:pt modelId="{0B995318-9F11-4C46-B9B6-919D8E6ECEB1}" type="parTrans" cxnId="{A339EC20-9224-4204-B696-35D3BC2D3742}">
      <dgm:prSet/>
      <dgm:spPr/>
      <dgm:t>
        <a:bodyPr/>
        <a:lstStyle/>
        <a:p>
          <a:endParaRPr lang="en-US"/>
        </a:p>
      </dgm:t>
    </dgm:pt>
    <dgm:pt modelId="{0DD94BC7-8114-4E76-B602-BABD22A720F5}" type="sibTrans" cxnId="{A339EC20-9224-4204-B696-35D3BC2D3742}">
      <dgm:prSet/>
      <dgm:spPr/>
      <dgm:t>
        <a:bodyPr/>
        <a:lstStyle/>
        <a:p>
          <a:endParaRPr lang="en-US"/>
        </a:p>
      </dgm:t>
    </dgm:pt>
    <dgm:pt modelId="{3B918D4A-875F-4641-9812-38B0D4069AAD}">
      <dgm:prSet phldrT="[Text]" custT="1"/>
      <dgm:spPr/>
      <dgm:t>
        <a:bodyPr/>
        <a:lstStyle/>
        <a:p>
          <a:pPr marL="171450" lvl="1" indent="-171450" algn="just" defTabSz="685800" rtl="0" eaLnBrk="1" fontAlgn="base" hangingPunct="1">
            <a:lnSpc>
              <a:spcPct val="100000"/>
            </a:lnSpc>
            <a:spcBef>
              <a:spcPct val="0"/>
            </a:spcBef>
            <a:spcAft>
              <a:spcPct val="0"/>
            </a:spcAft>
            <a:buClr>
              <a:srgbClr val="FFC000"/>
            </a:buClr>
            <a:buFont typeface="Wingdings" panose="05000000000000000000" pitchFamily="2" charset="2"/>
            <a:buChar char="§"/>
          </a:pPr>
          <a:r>
            <a:rPr lang="ro-RO" sz="1800" kern="1200" dirty="0">
              <a:solidFill>
                <a:prstClr val="black"/>
              </a:solidFill>
              <a:latin typeface="Calibri" panose="020F0502020204030204"/>
              <a:ea typeface="+mn-ea"/>
              <a:cs typeface="+mn-cs"/>
            </a:rPr>
            <a:t>16%* pentru dobânzi; redevențe, comisioane, venituri din servicii de management și consultanță, venituri din servicii prestate în România </a:t>
          </a:r>
          <a:r>
            <a:rPr lang="en-US" sz="1800" kern="1200" dirty="0">
              <a:solidFill>
                <a:prstClr val="black"/>
              </a:solidFill>
              <a:latin typeface="Calibri" panose="020F0502020204030204"/>
              <a:ea typeface="+mn-ea"/>
              <a:cs typeface="+mn-cs"/>
            </a:rPr>
            <a:t>(10% </a:t>
          </a:r>
          <a:r>
            <a:rPr lang="ro-RO" sz="1800" kern="1200" dirty="0">
              <a:solidFill>
                <a:prstClr val="black"/>
              </a:solidFill>
              <a:latin typeface="Calibri" panose="020F0502020204030204"/>
              <a:ea typeface="+mn-ea"/>
              <a:cs typeface="+mn-cs"/>
            </a:rPr>
            <a:t>î</a:t>
          </a:r>
          <a:r>
            <a:rPr lang="en-US" sz="1800" kern="1200" dirty="0">
              <a:solidFill>
                <a:prstClr val="black"/>
              </a:solidFill>
              <a:latin typeface="Calibri" panose="020F0502020204030204"/>
              <a:ea typeface="+mn-ea"/>
              <a:cs typeface="+mn-cs"/>
            </a:rPr>
            <a:t>n </a:t>
          </a:r>
          <a:r>
            <a:rPr lang="en-US" sz="1800" kern="1200" dirty="0" err="1">
              <a:solidFill>
                <a:prstClr val="black"/>
              </a:solidFill>
              <a:latin typeface="Calibri" panose="020F0502020204030204"/>
              <a:ea typeface="+mn-ea"/>
              <a:cs typeface="+mn-cs"/>
            </a:rPr>
            <a:t>cazul</a:t>
          </a:r>
          <a:r>
            <a:rPr lang="en-US" sz="1800" kern="1200" dirty="0">
              <a:solidFill>
                <a:prstClr val="black"/>
              </a:solidFill>
              <a:latin typeface="Calibri" panose="020F0502020204030204"/>
              <a:ea typeface="+mn-ea"/>
              <a:cs typeface="+mn-cs"/>
            </a:rPr>
            <a:t> dob</a:t>
          </a:r>
          <a:r>
            <a:rPr lang="ro-RO" sz="1800" kern="1200" dirty="0">
              <a:solidFill>
                <a:prstClr val="black"/>
              </a:solidFill>
              <a:latin typeface="Calibri" panose="020F0502020204030204"/>
              <a:ea typeface="+mn-ea"/>
              <a:cs typeface="+mn-cs"/>
            </a:rPr>
            <a:t>â</a:t>
          </a:r>
          <a:r>
            <a:rPr lang="en-US" sz="1800" kern="1200" dirty="0" err="1">
              <a:solidFill>
                <a:prstClr val="black"/>
              </a:solidFill>
              <a:latin typeface="Calibri" panose="020F0502020204030204"/>
              <a:ea typeface="+mn-ea"/>
              <a:cs typeface="+mn-cs"/>
            </a:rPr>
            <a:t>nzilor</a:t>
          </a:r>
          <a:r>
            <a:rPr lang="en-US" sz="1800" kern="1200" dirty="0">
              <a:solidFill>
                <a:prstClr val="black"/>
              </a:solidFill>
              <a:latin typeface="Calibri" panose="020F0502020204030204"/>
              <a:ea typeface="+mn-ea"/>
              <a:cs typeface="+mn-cs"/>
            </a:rPr>
            <a:t> pl</a:t>
          </a:r>
          <a:r>
            <a:rPr lang="ro-RO" sz="1800" kern="1200" dirty="0">
              <a:solidFill>
                <a:prstClr val="black"/>
              </a:solidFill>
              <a:latin typeface="Calibri" panose="020F0502020204030204"/>
              <a:ea typeface="+mn-ea"/>
              <a:cs typeface="+mn-cs"/>
            </a:rPr>
            <a:t>ă</a:t>
          </a:r>
          <a:r>
            <a:rPr lang="en-US" sz="1800" kern="1200" dirty="0" err="1">
              <a:solidFill>
                <a:prstClr val="black"/>
              </a:solidFill>
              <a:latin typeface="Calibri" panose="020F0502020204030204"/>
              <a:ea typeface="+mn-ea"/>
              <a:cs typeface="+mn-cs"/>
            </a:rPr>
            <a:t>tite</a:t>
          </a:r>
          <a:r>
            <a:rPr lang="en-US" sz="1800" kern="1200" dirty="0">
              <a:solidFill>
                <a:prstClr val="black"/>
              </a:solidFill>
              <a:latin typeface="Calibri" panose="020F0502020204030204"/>
              <a:ea typeface="+mn-ea"/>
              <a:cs typeface="+mn-cs"/>
            </a:rPr>
            <a:t> c</a:t>
          </a:r>
          <a:r>
            <a:rPr lang="ro-RO" sz="1800" kern="1200" dirty="0">
              <a:solidFill>
                <a:prstClr val="black"/>
              </a:solidFill>
              <a:latin typeface="Calibri" panose="020F0502020204030204"/>
              <a:ea typeface="+mn-ea"/>
              <a:cs typeface="+mn-cs"/>
            </a:rPr>
            <a:t>ă</a:t>
          </a:r>
          <a:r>
            <a:rPr lang="en-US" sz="1800" kern="1200" dirty="0" err="1">
              <a:solidFill>
                <a:prstClr val="black"/>
              </a:solidFill>
              <a:latin typeface="Calibri" panose="020F0502020204030204"/>
              <a:ea typeface="+mn-ea"/>
              <a:cs typeface="+mn-cs"/>
            </a:rPr>
            <a:t>tre</a:t>
          </a:r>
          <a:r>
            <a:rPr lang="en-US" sz="1800" kern="1200" dirty="0">
              <a:solidFill>
                <a:prstClr val="black"/>
              </a:solidFill>
              <a:latin typeface="Calibri" panose="020F0502020204030204"/>
              <a:ea typeface="+mn-ea"/>
              <a:cs typeface="+mn-cs"/>
            </a:rPr>
            <a:t> </a:t>
          </a:r>
          <a:r>
            <a:rPr lang="en-US" sz="1800" kern="1200" dirty="0" err="1">
              <a:solidFill>
                <a:prstClr val="black"/>
              </a:solidFill>
              <a:latin typeface="Calibri" panose="020F0502020204030204"/>
              <a:ea typeface="+mn-ea"/>
              <a:cs typeface="+mn-cs"/>
            </a:rPr>
            <a:t>persoanele</a:t>
          </a:r>
          <a:r>
            <a:rPr lang="en-US" sz="1800" kern="1200" dirty="0">
              <a:solidFill>
                <a:prstClr val="black"/>
              </a:solidFill>
              <a:latin typeface="Calibri" panose="020F0502020204030204"/>
              <a:ea typeface="+mn-ea"/>
              <a:cs typeface="+mn-cs"/>
            </a:rPr>
            <a:t> </a:t>
          </a:r>
          <a:r>
            <a:rPr lang="en-US" sz="1800" kern="1200" dirty="0" err="1">
              <a:solidFill>
                <a:prstClr val="black"/>
              </a:solidFill>
              <a:latin typeface="Calibri" panose="020F0502020204030204"/>
              <a:ea typeface="+mn-ea"/>
              <a:cs typeface="+mn-cs"/>
            </a:rPr>
            <a:t>fizice</a:t>
          </a:r>
          <a:r>
            <a:rPr lang="en-US" sz="1800" kern="1200" dirty="0">
              <a:solidFill>
                <a:prstClr val="black"/>
              </a:solidFill>
              <a:latin typeface="Calibri" panose="020F0502020204030204"/>
              <a:ea typeface="+mn-ea"/>
              <a:cs typeface="+mn-cs"/>
            </a:rPr>
            <a:t> </a:t>
          </a:r>
          <a:r>
            <a:rPr lang="en-US" sz="1800" kern="1200" dirty="0" err="1">
              <a:solidFill>
                <a:prstClr val="black"/>
              </a:solidFill>
              <a:latin typeface="Calibri" panose="020F0502020204030204"/>
              <a:ea typeface="+mn-ea"/>
              <a:cs typeface="+mn-cs"/>
            </a:rPr>
            <a:t>nerezidente</a:t>
          </a:r>
          <a:r>
            <a:rPr lang="en-US" sz="1800" kern="1200" dirty="0">
              <a:solidFill>
                <a:prstClr val="black"/>
              </a:solidFill>
              <a:latin typeface="Calibri" panose="020F0502020204030204"/>
              <a:ea typeface="+mn-ea"/>
              <a:cs typeface="+mn-cs"/>
            </a:rPr>
            <a:t>*)</a:t>
          </a:r>
          <a:r>
            <a:rPr lang="ro-RO" sz="1800" kern="1200" dirty="0">
              <a:solidFill>
                <a:prstClr val="black"/>
              </a:solidFill>
              <a:latin typeface="Calibri" panose="020F0502020204030204"/>
              <a:ea typeface="+mn-ea"/>
              <a:cs typeface="+mn-cs"/>
            </a:rPr>
            <a:t>.</a:t>
          </a:r>
          <a:endParaRPr lang="en-US" sz="1800" kern="1200" dirty="0">
            <a:solidFill>
              <a:prstClr val="black"/>
            </a:solidFill>
            <a:latin typeface="Calibri" panose="020F0502020204030204"/>
            <a:ea typeface="+mn-ea"/>
            <a:cs typeface="+mn-cs"/>
          </a:endParaRPr>
        </a:p>
      </dgm:t>
    </dgm:pt>
    <dgm:pt modelId="{8F58AF4B-A438-4F04-997D-19AB6A2EA3AF}" type="parTrans" cxnId="{16D52347-F5A5-4A21-BEBF-F42A31F3E296}">
      <dgm:prSet/>
      <dgm:spPr/>
      <dgm:t>
        <a:bodyPr/>
        <a:lstStyle/>
        <a:p>
          <a:endParaRPr lang="en-US"/>
        </a:p>
      </dgm:t>
    </dgm:pt>
    <dgm:pt modelId="{546246E4-D039-4CF6-BB86-55E2B5E3F12E}" type="sibTrans" cxnId="{16D52347-F5A5-4A21-BEBF-F42A31F3E296}">
      <dgm:prSet/>
      <dgm:spPr/>
      <dgm:t>
        <a:bodyPr/>
        <a:lstStyle/>
        <a:p>
          <a:endParaRPr lang="en-US"/>
        </a:p>
      </dgm:t>
    </dgm:pt>
    <dgm:pt modelId="{E70265F5-A4BA-4CC1-A07A-BED6887991AC}">
      <dgm:prSet phldrT="[Text]" custT="1"/>
      <dgm:spPr/>
      <dgm:t>
        <a:bodyPr/>
        <a:lstStyle/>
        <a:p>
          <a:pPr marL="171450" lvl="1" indent="-171450" algn="just" defTabSz="685800" rtl="0" eaLnBrk="1" fontAlgn="base" hangingPunct="1">
            <a:lnSpc>
              <a:spcPct val="100000"/>
            </a:lnSpc>
            <a:spcBef>
              <a:spcPct val="0"/>
            </a:spcBef>
            <a:spcAft>
              <a:spcPct val="0"/>
            </a:spcAft>
            <a:buClr>
              <a:srgbClr val="FFC000"/>
            </a:buClr>
            <a:buFont typeface="Wingdings" panose="05000000000000000000" pitchFamily="2" charset="2"/>
            <a:buChar char="§"/>
          </a:pPr>
          <a:r>
            <a:rPr lang="en-US" sz="1800" kern="1200" dirty="0">
              <a:solidFill>
                <a:prstClr val="black"/>
              </a:solidFill>
              <a:latin typeface="Calibri" panose="020F0502020204030204"/>
              <a:ea typeface="+mn-ea"/>
              <a:cs typeface="+mn-cs"/>
            </a:rPr>
            <a:t>16% pentru </a:t>
          </a:r>
          <a:r>
            <a:rPr lang="en-US" sz="1800" kern="1200" dirty="0" err="1">
              <a:solidFill>
                <a:prstClr val="black"/>
              </a:solidFill>
              <a:latin typeface="Calibri" panose="020F0502020204030204"/>
              <a:ea typeface="+mn-ea"/>
              <a:cs typeface="+mn-cs"/>
            </a:rPr>
            <a:t>dividende</a:t>
          </a:r>
          <a:r>
            <a:rPr lang="en-US" sz="1800" kern="1200" dirty="0">
              <a:solidFill>
                <a:prstClr val="black"/>
              </a:solidFill>
              <a:latin typeface="Calibri" panose="020F0502020204030204"/>
              <a:ea typeface="+mn-ea"/>
              <a:cs typeface="+mn-cs"/>
            </a:rPr>
            <a:t> (</a:t>
          </a:r>
          <a:r>
            <a:rPr lang="en-US" sz="1800" kern="1200" dirty="0" err="1">
              <a:solidFill>
                <a:prstClr val="black"/>
              </a:solidFill>
              <a:latin typeface="Calibri" panose="020F0502020204030204"/>
              <a:ea typeface="+mn-ea"/>
              <a:cs typeface="+mn-cs"/>
            </a:rPr>
            <a:t>incepand</a:t>
          </a:r>
          <a:r>
            <a:rPr lang="en-US" sz="1800" kern="1200" dirty="0">
              <a:solidFill>
                <a:prstClr val="black"/>
              </a:solidFill>
              <a:latin typeface="Calibri" panose="020F0502020204030204"/>
              <a:ea typeface="+mn-ea"/>
              <a:cs typeface="+mn-cs"/>
            </a:rPr>
            <a:t> cu 01.01.2026);</a:t>
          </a:r>
        </a:p>
      </dgm:t>
    </dgm:pt>
    <dgm:pt modelId="{F00FEB41-7E36-4762-803F-9B6988D6156C}" type="parTrans" cxnId="{E08203D2-50E9-4668-A2DA-B28E9876E27E}">
      <dgm:prSet/>
      <dgm:spPr/>
      <dgm:t>
        <a:bodyPr/>
        <a:lstStyle/>
        <a:p>
          <a:endParaRPr lang="en-US"/>
        </a:p>
      </dgm:t>
    </dgm:pt>
    <dgm:pt modelId="{6E98E1C9-E4F2-45E9-AD66-14CFB033A6A7}" type="sibTrans" cxnId="{E08203D2-50E9-4668-A2DA-B28E9876E27E}">
      <dgm:prSet/>
      <dgm:spPr/>
      <dgm:t>
        <a:bodyPr/>
        <a:lstStyle/>
        <a:p>
          <a:endParaRPr lang="en-US"/>
        </a:p>
      </dgm:t>
    </dgm:pt>
    <dgm:pt modelId="{2101BC12-A65B-4E7B-8E26-27FCEB73CA74}">
      <dgm:prSet phldrT="[Text]" custT="1"/>
      <dgm:spPr/>
      <dgm:t>
        <a:bodyPr/>
        <a:lstStyle/>
        <a:p>
          <a:pPr marL="171450" lvl="1" indent="-171450" algn="just" defTabSz="685800" rtl="0" eaLnBrk="1" fontAlgn="base" hangingPunct="1">
            <a:lnSpc>
              <a:spcPct val="100000"/>
            </a:lnSpc>
            <a:spcBef>
              <a:spcPct val="0"/>
            </a:spcBef>
            <a:spcAft>
              <a:spcPct val="0"/>
            </a:spcAft>
            <a:buClr>
              <a:srgbClr val="FFC000"/>
            </a:buClr>
            <a:buFont typeface="Wingdings" panose="05000000000000000000" pitchFamily="2" charset="2"/>
            <a:buNone/>
          </a:pPr>
          <a:r>
            <a:rPr lang="en-US" sz="1700" kern="1200" dirty="0">
              <a:solidFill>
                <a:prstClr val="black"/>
              </a:solidFill>
              <a:latin typeface="Calibri" panose="020F0502020204030204"/>
              <a:ea typeface="+mn-ea"/>
              <a:cs typeface="+mn-cs"/>
            </a:rPr>
            <a:t>   </a:t>
          </a:r>
          <a:r>
            <a:rPr lang="en-US" sz="1800" kern="1200" dirty="0">
              <a:solidFill>
                <a:prstClr val="black"/>
              </a:solidFill>
              <a:latin typeface="+mn-lt"/>
              <a:ea typeface="+mn-ea"/>
              <a:cs typeface="+mn-cs"/>
            </a:rPr>
            <a:t>50% </a:t>
          </a:r>
          <a:r>
            <a:rPr lang="en-US" sz="1800" kern="1200" dirty="0" err="1">
              <a:solidFill>
                <a:prstClr val="black"/>
              </a:solidFill>
              <a:latin typeface="+mn-lt"/>
              <a:ea typeface="+mn-ea"/>
              <a:cs typeface="+mn-cs"/>
            </a:rPr>
            <a:t>pentru</a:t>
          </a:r>
          <a:r>
            <a:rPr lang="en-US" sz="1800" kern="1200" dirty="0">
              <a:solidFill>
                <a:prstClr val="black"/>
              </a:solidFill>
              <a:latin typeface="+mn-lt"/>
              <a:ea typeface="+mn-ea"/>
              <a:cs typeface="+mn-cs"/>
            </a:rPr>
            <a:t> </a:t>
          </a:r>
          <a:r>
            <a:rPr lang="en-US" sz="1800" kern="1200" dirty="0" err="1">
              <a:solidFill>
                <a:prstClr val="black"/>
              </a:solidFill>
              <a:latin typeface="+mn-lt"/>
              <a:ea typeface="+mn-ea"/>
              <a:cs typeface="+mn-cs"/>
            </a:rPr>
            <a:t>veniturile</a:t>
          </a:r>
          <a:r>
            <a:rPr lang="en-US" sz="1800" kern="1200" dirty="0">
              <a:solidFill>
                <a:prstClr val="black"/>
              </a:solidFill>
              <a:latin typeface="+mn-lt"/>
              <a:ea typeface="+mn-ea"/>
              <a:cs typeface="+mn-cs"/>
            </a:rPr>
            <a:t> din dob</a:t>
          </a:r>
          <a:r>
            <a:rPr lang="ro-RO" sz="1800" kern="1200" dirty="0">
              <a:solidFill>
                <a:prstClr val="black"/>
              </a:solidFill>
              <a:latin typeface="+mn-lt"/>
              <a:ea typeface="+mn-ea"/>
              <a:cs typeface="+mn-cs"/>
            </a:rPr>
            <a:t>â</a:t>
          </a:r>
          <a:r>
            <a:rPr lang="en-US" sz="1800" kern="1200" dirty="0" err="1">
              <a:solidFill>
                <a:prstClr val="black"/>
              </a:solidFill>
              <a:latin typeface="+mn-lt"/>
              <a:ea typeface="+mn-ea"/>
              <a:cs typeface="+mn-cs"/>
            </a:rPr>
            <a:t>nzi</a:t>
          </a:r>
          <a:r>
            <a:rPr lang="en-US" sz="1800" kern="1200" dirty="0">
              <a:solidFill>
                <a:prstClr val="black"/>
              </a:solidFill>
              <a:latin typeface="+mn-lt"/>
              <a:ea typeface="+mn-ea"/>
              <a:cs typeface="+mn-cs"/>
            </a:rPr>
            <a:t>, </a:t>
          </a:r>
          <a:r>
            <a:rPr lang="en-US" sz="1800" kern="1200" dirty="0" err="1">
              <a:solidFill>
                <a:prstClr val="black"/>
              </a:solidFill>
              <a:latin typeface="+mn-lt"/>
              <a:ea typeface="+mn-ea"/>
              <a:cs typeface="+mn-cs"/>
            </a:rPr>
            <a:t>redeven</a:t>
          </a:r>
          <a:r>
            <a:rPr lang="ro-RO" sz="1800" kern="1200" dirty="0">
              <a:solidFill>
                <a:prstClr val="black"/>
              </a:solidFill>
              <a:latin typeface="+mn-lt"/>
              <a:ea typeface="+mn-ea"/>
              <a:cs typeface="+mn-cs"/>
            </a:rPr>
            <a:t>ț</a:t>
          </a:r>
          <a:r>
            <a:rPr lang="en-US" sz="1800" kern="1200" dirty="0">
              <a:solidFill>
                <a:prstClr val="black"/>
              </a:solidFill>
              <a:latin typeface="+mn-lt"/>
              <a:ea typeface="+mn-ea"/>
              <a:cs typeface="+mn-cs"/>
            </a:rPr>
            <a:t>e, </a:t>
          </a:r>
          <a:r>
            <a:rPr lang="en-US" sz="1800" kern="1200" dirty="0" err="1">
              <a:solidFill>
                <a:prstClr val="black"/>
              </a:solidFill>
              <a:latin typeface="+mn-lt"/>
              <a:ea typeface="+mn-ea"/>
              <a:cs typeface="+mn-cs"/>
            </a:rPr>
            <a:t>comisioane</a:t>
          </a:r>
          <a:r>
            <a:rPr lang="en-US" sz="1800" kern="1200" dirty="0">
              <a:solidFill>
                <a:prstClr val="black"/>
              </a:solidFill>
              <a:latin typeface="+mn-lt"/>
              <a:ea typeface="+mn-ea"/>
              <a:cs typeface="+mn-cs"/>
            </a:rPr>
            <a:t>, </a:t>
          </a:r>
          <a:r>
            <a:rPr lang="en-US" sz="1800" kern="1200" dirty="0" err="1">
              <a:solidFill>
                <a:prstClr val="black"/>
              </a:solidFill>
              <a:latin typeface="+mn-lt"/>
              <a:ea typeface="+mn-ea"/>
              <a:cs typeface="+mn-cs"/>
            </a:rPr>
            <a:t>servicii</a:t>
          </a:r>
          <a:r>
            <a:rPr lang="en-US" sz="1800" kern="1200" dirty="0">
              <a:solidFill>
                <a:prstClr val="black"/>
              </a:solidFill>
              <a:latin typeface="+mn-lt"/>
              <a:ea typeface="+mn-ea"/>
              <a:cs typeface="+mn-cs"/>
            </a:rPr>
            <a:t> de management </a:t>
          </a:r>
          <a:r>
            <a:rPr lang="ro-RO" sz="1800" kern="1200" dirty="0">
              <a:solidFill>
                <a:prstClr val="black"/>
              </a:solidFill>
              <a:latin typeface="+mn-lt"/>
              <a:ea typeface="+mn-ea"/>
              <a:cs typeface="+mn-cs"/>
            </a:rPr>
            <a:t>ș</a:t>
          </a:r>
          <a:r>
            <a:rPr lang="en-US" sz="1800" kern="1200" dirty="0" err="1">
              <a:solidFill>
                <a:prstClr val="black"/>
              </a:solidFill>
              <a:latin typeface="+mn-lt"/>
              <a:ea typeface="+mn-ea"/>
              <a:cs typeface="+mn-cs"/>
            </a:rPr>
            <a:t>i</a:t>
          </a:r>
          <a:r>
            <a:rPr lang="en-US" sz="1800" kern="1200" dirty="0">
              <a:solidFill>
                <a:prstClr val="black"/>
              </a:solidFill>
              <a:latin typeface="+mn-lt"/>
              <a:ea typeface="+mn-ea"/>
              <a:cs typeface="+mn-cs"/>
            </a:rPr>
            <a:t> </a:t>
          </a:r>
          <a:r>
            <a:rPr lang="en-US" sz="1800" kern="1200" dirty="0" err="1">
              <a:solidFill>
                <a:prstClr val="black"/>
              </a:solidFill>
              <a:latin typeface="+mn-lt"/>
              <a:ea typeface="+mn-ea"/>
              <a:cs typeface="+mn-cs"/>
            </a:rPr>
            <a:t>consultan</a:t>
          </a:r>
          <a:r>
            <a:rPr lang="ro-RO" sz="1800" kern="1200" dirty="0">
              <a:solidFill>
                <a:prstClr val="black"/>
              </a:solidFill>
              <a:latin typeface="+mn-lt"/>
              <a:ea typeface="+mn-ea"/>
              <a:cs typeface="+mn-cs"/>
            </a:rPr>
            <a:t>ță</a:t>
          </a:r>
          <a:r>
            <a:rPr lang="en-US" sz="1800" kern="1200" dirty="0">
              <a:solidFill>
                <a:prstClr val="black"/>
              </a:solidFill>
              <a:latin typeface="+mn-lt"/>
              <a:ea typeface="+mn-ea"/>
              <a:cs typeface="+mn-cs"/>
            </a:rPr>
            <a:t>, </a:t>
          </a:r>
          <a:r>
            <a:rPr lang="en-US" sz="1800" kern="1200" dirty="0" err="1">
              <a:solidFill>
                <a:prstClr val="black"/>
              </a:solidFill>
              <a:latin typeface="+mn-lt"/>
              <a:ea typeface="+mn-ea"/>
              <a:cs typeface="+mn-cs"/>
            </a:rPr>
            <a:t>servicii</a:t>
          </a:r>
          <a:r>
            <a:rPr lang="en-US" sz="1800" kern="1200" dirty="0">
              <a:solidFill>
                <a:prstClr val="black"/>
              </a:solidFill>
              <a:latin typeface="+mn-lt"/>
              <a:ea typeface="+mn-ea"/>
              <a:cs typeface="+mn-cs"/>
            </a:rPr>
            <a:t> </a:t>
          </a:r>
          <a:r>
            <a:rPr lang="en-US" sz="1800" kern="1200" dirty="0" err="1">
              <a:solidFill>
                <a:prstClr val="black"/>
              </a:solidFill>
              <a:latin typeface="+mn-lt"/>
              <a:ea typeface="+mn-ea"/>
              <a:cs typeface="+mn-cs"/>
            </a:rPr>
            <a:t>prestate</a:t>
          </a:r>
          <a:r>
            <a:rPr lang="en-US" sz="1800" kern="1200" dirty="0">
              <a:solidFill>
                <a:prstClr val="black"/>
              </a:solidFill>
              <a:latin typeface="+mn-lt"/>
              <a:ea typeface="+mn-ea"/>
              <a:cs typeface="+mn-cs"/>
            </a:rPr>
            <a:t> </a:t>
          </a:r>
          <a:r>
            <a:rPr lang="ro-RO" sz="1800" kern="1200" dirty="0">
              <a:solidFill>
                <a:prstClr val="black"/>
              </a:solidFill>
              <a:latin typeface="+mn-lt"/>
              <a:ea typeface="+mn-ea"/>
              <a:cs typeface="+mn-cs"/>
            </a:rPr>
            <a:t>î</a:t>
          </a:r>
          <a:r>
            <a:rPr lang="en-US" sz="1800" kern="1200" dirty="0">
              <a:solidFill>
                <a:prstClr val="black"/>
              </a:solidFill>
              <a:latin typeface="+mn-lt"/>
              <a:ea typeface="+mn-ea"/>
              <a:cs typeface="+mn-cs"/>
            </a:rPr>
            <a:t>n Rom</a:t>
          </a:r>
          <a:r>
            <a:rPr lang="ro-RO" sz="1800" kern="1200" dirty="0">
              <a:solidFill>
                <a:prstClr val="black"/>
              </a:solidFill>
              <a:latin typeface="+mn-lt"/>
              <a:ea typeface="+mn-ea"/>
              <a:cs typeface="+mn-cs"/>
            </a:rPr>
            <a:t>â</a:t>
          </a:r>
          <a:r>
            <a:rPr lang="en-US" sz="1800" kern="1200" dirty="0" err="1">
              <a:solidFill>
                <a:prstClr val="black"/>
              </a:solidFill>
              <a:latin typeface="+mn-lt"/>
              <a:ea typeface="+mn-ea"/>
              <a:cs typeface="+mn-cs"/>
            </a:rPr>
            <a:t>nia</a:t>
          </a:r>
          <a:r>
            <a:rPr lang="en-US" sz="1800" kern="1200" dirty="0">
              <a:solidFill>
                <a:prstClr val="black"/>
              </a:solidFill>
              <a:latin typeface="+mn-lt"/>
              <a:ea typeface="+mn-ea"/>
              <a:cs typeface="+mn-cs"/>
            </a:rPr>
            <a:t>:</a:t>
          </a:r>
        </a:p>
      </dgm:t>
    </dgm:pt>
    <dgm:pt modelId="{1039846F-715F-4C54-B67E-641274B74D43}" type="parTrans" cxnId="{D196D43C-2DA0-4ADA-8E68-9EF04C8514B1}">
      <dgm:prSet/>
      <dgm:spPr/>
      <dgm:t>
        <a:bodyPr/>
        <a:lstStyle/>
        <a:p>
          <a:endParaRPr lang="en-US"/>
        </a:p>
      </dgm:t>
    </dgm:pt>
    <dgm:pt modelId="{2FE4AAA1-071D-4BD3-9AFC-951CD9B28D4E}" type="sibTrans" cxnId="{D196D43C-2DA0-4ADA-8E68-9EF04C8514B1}">
      <dgm:prSet/>
      <dgm:spPr/>
      <dgm:t>
        <a:bodyPr/>
        <a:lstStyle/>
        <a:p>
          <a:endParaRPr lang="en-US"/>
        </a:p>
      </dgm:t>
    </dgm:pt>
    <dgm:pt modelId="{9488330E-2E3F-4D62-B66D-F217E07FF201}" type="pres">
      <dgm:prSet presAssocID="{1BE877C9-C649-4CBF-A012-3E709A588A66}" presName="linearFlow" presStyleCnt="0">
        <dgm:presLayoutVars>
          <dgm:dir/>
          <dgm:animLvl val="lvl"/>
          <dgm:resizeHandles val="exact"/>
        </dgm:presLayoutVars>
      </dgm:prSet>
      <dgm:spPr/>
    </dgm:pt>
    <dgm:pt modelId="{0CD4AA10-7445-47F9-A209-4BD420129915}" type="pres">
      <dgm:prSet presAssocID="{1662AE82-91E7-4F6D-B328-34B0D4E58888}" presName="composite" presStyleCnt="0"/>
      <dgm:spPr/>
    </dgm:pt>
    <dgm:pt modelId="{D8111ACF-8552-4FF2-B049-A7213F8DD461}" type="pres">
      <dgm:prSet presAssocID="{1662AE82-91E7-4F6D-B328-34B0D4E58888}" presName="parentText" presStyleLbl="alignNode1" presStyleIdx="0" presStyleCnt="2" custLinFactNeighborX="2126" custLinFactNeighborY="960">
        <dgm:presLayoutVars>
          <dgm:chMax val="1"/>
          <dgm:bulletEnabled val="1"/>
        </dgm:presLayoutVars>
      </dgm:prSet>
      <dgm:spPr/>
    </dgm:pt>
    <dgm:pt modelId="{91E6ED20-1E9F-4E3C-8D50-E3C3E1034690}" type="pres">
      <dgm:prSet presAssocID="{1662AE82-91E7-4F6D-B328-34B0D4E58888}" presName="descendantText" presStyleLbl="alignAcc1" presStyleIdx="0" presStyleCnt="2" custScaleX="96197" custScaleY="135735" custLinFactNeighborX="0" custLinFactNeighborY="-33">
        <dgm:presLayoutVars>
          <dgm:bulletEnabled val="1"/>
        </dgm:presLayoutVars>
      </dgm:prSet>
      <dgm:spPr/>
    </dgm:pt>
    <dgm:pt modelId="{834FDA7F-02B6-45BE-98A5-BB7B1D55EF25}" type="pres">
      <dgm:prSet presAssocID="{21B47EFE-E757-48B9-BE87-DDCE4F7A4748}" presName="sp" presStyleCnt="0"/>
      <dgm:spPr/>
    </dgm:pt>
    <dgm:pt modelId="{BC4F03FA-47AD-4849-98F5-B0D064698E22}" type="pres">
      <dgm:prSet presAssocID="{45CBFC63-C921-4298-B81E-EB612A61C988}" presName="composite" presStyleCnt="0"/>
      <dgm:spPr/>
    </dgm:pt>
    <dgm:pt modelId="{EB940FC3-D891-45C0-9251-9EB393FF3A9C}" type="pres">
      <dgm:prSet presAssocID="{45CBFC63-C921-4298-B81E-EB612A61C988}" presName="parentText" presStyleLbl="alignNode1" presStyleIdx="1" presStyleCnt="2">
        <dgm:presLayoutVars>
          <dgm:chMax val="1"/>
          <dgm:bulletEnabled val="1"/>
        </dgm:presLayoutVars>
      </dgm:prSet>
      <dgm:spPr/>
    </dgm:pt>
    <dgm:pt modelId="{45D48719-2599-4F66-BEF7-8A8F7E0A392C}" type="pres">
      <dgm:prSet presAssocID="{45CBFC63-C921-4298-B81E-EB612A61C988}" presName="descendantText" presStyleLbl="alignAcc1" presStyleIdx="1" presStyleCnt="2" custScaleX="96914" custScaleY="175380" custLinFactNeighborX="187" custLinFactNeighborY="61885">
        <dgm:presLayoutVars>
          <dgm:bulletEnabled val="1"/>
        </dgm:presLayoutVars>
      </dgm:prSet>
      <dgm:spPr/>
    </dgm:pt>
  </dgm:ptLst>
  <dgm:cxnLst>
    <dgm:cxn modelId="{FA80AE14-99A8-4A64-BC7B-126B1A7F59CE}" srcId="{45CBFC63-C921-4298-B81E-EB612A61C988}" destId="{71A0B235-2C65-49B6-A555-95CA25EBAEE1}" srcOrd="1" destOrd="0" parTransId="{88AAC2C8-AF55-4ABD-9CF6-2BFBCF40AEA9}" sibTransId="{BE0EB423-F3BA-4E0D-94DA-1995CB4887E7}"/>
    <dgm:cxn modelId="{FB609E19-FB77-484D-9FFF-0518D5A08F12}" srcId="{1BE877C9-C649-4CBF-A012-3E709A588A66}" destId="{45CBFC63-C921-4298-B81E-EB612A61C988}" srcOrd="1" destOrd="0" parTransId="{FE0DB4EF-0983-4491-A77B-44F592CE3D51}" sibTransId="{BAA3E3E7-5E3A-4BCB-95A5-7FF1E347B2C2}"/>
    <dgm:cxn modelId="{A339EC20-9224-4204-B696-35D3BC2D3742}" srcId="{45CBFC63-C921-4298-B81E-EB612A61C988}" destId="{D0C2F3ED-CE98-40BC-BDAA-E87FFA918301}" srcOrd="2" destOrd="0" parTransId="{0B995318-9F11-4C46-B9B6-919D8E6ECEB1}" sibTransId="{0DD94BC7-8114-4E76-B602-BABD22A720F5}"/>
    <dgm:cxn modelId="{D196D43C-2DA0-4ADA-8E68-9EF04C8514B1}" srcId="{45CBFC63-C921-4298-B81E-EB612A61C988}" destId="{2101BC12-A65B-4E7B-8E26-27FCEB73CA74}" srcOrd="0" destOrd="0" parTransId="{1039846F-715F-4C54-B67E-641274B74D43}" sibTransId="{2FE4AAA1-071D-4BD3-9AFC-951CD9B28D4E}"/>
    <dgm:cxn modelId="{8C805F3F-E04D-4F3D-AF13-86B28A9A94FF}" type="presOf" srcId="{45CBFC63-C921-4298-B81E-EB612A61C988}" destId="{EB940FC3-D891-45C0-9251-9EB393FF3A9C}" srcOrd="0" destOrd="0" presId="urn:microsoft.com/office/officeart/2005/8/layout/chevron2"/>
    <dgm:cxn modelId="{16D52347-F5A5-4A21-BEBF-F42A31F3E296}" srcId="{1662AE82-91E7-4F6D-B328-34B0D4E58888}" destId="{3B918D4A-875F-4641-9812-38B0D4069AAD}" srcOrd="1" destOrd="0" parTransId="{8F58AF4B-A438-4F04-997D-19AB6A2EA3AF}" sibTransId="{546246E4-D039-4CF6-BB86-55E2B5E3F12E}"/>
    <dgm:cxn modelId="{6C344E67-BF21-4B1E-AFC2-AA2A28E2FF80}" srcId="{1BE877C9-C649-4CBF-A012-3E709A588A66}" destId="{1662AE82-91E7-4F6D-B328-34B0D4E58888}" srcOrd="0" destOrd="0" parTransId="{E13EA57C-90FF-420F-997E-1815BA42BB6C}" sibTransId="{21B47EFE-E757-48B9-BE87-DDCE4F7A4748}"/>
    <dgm:cxn modelId="{5FC80356-60A7-41E0-8022-10983C5737DF}" type="presOf" srcId="{2101BC12-A65B-4E7B-8E26-27FCEB73CA74}" destId="{45D48719-2599-4F66-BEF7-8A8F7E0A392C}" srcOrd="0" destOrd="0" presId="urn:microsoft.com/office/officeart/2005/8/layout/chevron2"/>
    <dgm:cxn modelId="{2BC7BF7C-2336-423E-9BB4-7B15850FD914}" type="presOf" srcId="{1662AE82-91E7-4F6D-B328-34B0D4E58888}" destId="{D8111ACF-8552-4FF2-B049-A7213F8DD461}" srcOrd="0" destOrd="0" presId="urn:microsoft.com/office/officeart/2005/8/layout/chevron2"/>
    <dgm:cxn modelId="{ED30F4B2-1EC7-49B0-9E4F-06C472A8C3AD}" type="presOf" srcId="{D0C2F3ED-CE98-40BC-BDAA-E87FFA918301}" destId="{45D48719-2599-4F66-BEF7-8A8F7E0A392C}" srcOrd="0" destOrd="2" presId="urn:microsoft.com/office/officeart/2005/8/layout/chevron2"/>
    <dgm:cxn modelId="{257518B5-D959-47D1-8A28-45A56D9F3E77}" type="presOf" srcId="{E70265F5-A4BA-4CC1-A07A-BED6887991AC}" destId="{91E6ED20-1E9F-4E3C-8D50-E3C3E1034690}" srcOrd="0" destOrd="0" presId="urn:microsoft.com/office/officeart/2005/8/layout/chevron2"/>
    <dgm:cxn modelId="{3D08A9BB-870F-469D-ABC6-E0DEC2DEDCD0}" type="presOf" srcId="{71A0B235-2C65-49B6-A555-95CA25EBAEE1}" destId="{45D48719-2599-4F66-BEF7-8A8F7E0A392C}" srcOrd="0" destOrd="1" presId="urn:microsoft.com/office/officeart/2005/8/layout/chevron2"/>
    <dgm:cxn modelId="{024622CF-5F20-459C-8700-10D62E24F89A}" type="presOf" srcId="{1BE877C9-C649-4CBF-A012-3E709A588A66}" destId="{9488330E-2E3F-4D62-B66D-F217E07FF201}" srcOrd="0" destOrd="0" presId="urn:microsoft.com/office/officeart/2005/8/layout/chevron2"/>
    <dgm:cxn modelId="{E08203D2-50E9-4668-A2DA-B28E9876E27E}" srcId="{1662AE82-91E7-4F6D-B328-34B0D4E58888}" destId="{E70265F5-A4BA-4CC1-A07A-BED6887991AC}" srcOrd="0" destOrd="0" parTransId="{F00FEB41-7E36-4762-803F-9B6988D6156C}" sibTransId="{6E98E1C9-E4F2-45E9-AD66-14CFB033A6A7}"/>
    <dgm:cxn modelId="{17B2A1FA-EC03-4262-882A-9A3CA429174C}" type="presOf" srcId="{3B918D4A-875F-4641-9812-38B0D4069AAD}" destId="{91E6ED20-1E9F-4E3C-8D50-E3C3E1034690}" srcOrd="0" destOrd="1" presId="urn:microsoft.com/office/officeart/2005/8/layout/chevron2"/>
    <dgm:cxn modelId="{CBDD144C-0340-4107-9CAC-C4711AF67268}" type="presParOf" srcId="{9488330E-2E3F-4D62-B66D-F217E07FF201}" destId="{0CD4AA10-7445-47F9-A209-4BD420129915}" srcOrd="0" destOrd="0" presId="urn:microsoft.com/office/officeart/2005/8/layout/chevron2"/>
    <dgm:cxn modelId="{C3F17418-5555-4FD0-8CDD-917A7D861954}" type="presParOf" srcId="{0CD4AA10-7445-47F9-A209-4BD420129915}" destId="{D8111ACF-8552-4FF2-B049-A7213F8DD461}" srcOrd="0" destOrd="0" presId="urn:microsoft.com/office/officeart/2005/8/layout/chevron2"/>
    <dgm:cxn modelId="{20DA78CD-E794-4F2F-82DD-44FDC6793D66}" type="presParOf" srcId="{0CD4AA10-7445-47F9-A209-4BD420129915}" destId="{91E6ED20-1E9F-4E3C-8D50-E3C3E1034690}" srcOrd="1" destOrd="0" presId="urn:microsoft.com/office/officeart/2005/8/layout/chevron2"/>
    <dgm:cxn modelId="{F74A461C-39B0-4157-8FE6-CF9DD0B696C7}" type="presParOf" srcId="{9488330E-2E3F-4D62-B66D-F217E07FF201}" destId="{834FDA7F-02B6-45BE-98A5-BB7B1D55EF25}" srcOrd="1" destOrd="0" presId="urn:microsoft.com/office/officeart/2005/8/layout/chevron2"/>
    <dgm:cxn modelId="{470972E2-1B70-4373-A926-9C1194179EE1}" type="presParOf" srcId="{9488330E-2E3F-4D62-B66D-F217E07FF201}" destId="{BC4F03FA-47AD-4849-98F5-B0D064698E22}" srcOrd="2" destOrd="0" presId="urn:microsoft.com/office/officeart/2005/8/layout/chevron2"/>
    <dgm:cxn modelId="{768C4941-8831-4D83-9342-50F5B3A76823}" type="presParOf" srcId="{BC4F03FA-47AD-4849-98F5-B0D064698E22}" destId="{EB940FC3-D891-45C0-9251-9EB393FF3A9C}" srcOrd="0" destOrd="0" presId="urn:microsoft.com/office/officeart/2005/8/layout/chevron2"/>
    <dgm:cxn modelId="{D4A1A3E7-101E-4AC5-86E5-E050EDB42005}" type="presParOf" srcId="{BC4F03FA-47AD-4849-98F5-B0D064698E22}" destId="{45D48719-2599-4F66-BEF7-8A8F7E0A392C}"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111ACF-8552-4FF2-B049-A7213F8DD461}">
      <dsp:nvSpPr>
        <dsp:cNvPr id="0" name=""/>
        <dsp:cNvSpPr/>
      </dsp:nvSpPr>
      <dsp:spPr>
        <a:xfrm rot="5400000">
          <a:off x="-132228" y="388928"/>
          <a:ext cx="1401408" cy="980986"/>
        </a:xfrm>
        <a:prstGeom prst="chevron">
          <a:avLst/>
        </a:prstGeom>
        <a:solidFill>
          <a:srgbClr val="17306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ro-RO" sz="1200" b="1" kern="1200" dirty="0"/>
            <a:t>Cota standard</a:t>
          </a:r>
          <a:endParaRPr lang="en-US" sz="1200" b="1" kern="1200" dirty="0"/>
        </a:p>
      </dsp:txBody>
      <dsp:txXfrm rot="-5400000">
        <a:off x="77983" y="669210"/>
        <a:ext cx="980986" cy="420422"/>
      </dsp:txXfrm>
    </dsp:sp>
    <dsp:sp modelId="{91E6ED20-1E9F-4E3C-8D50-E3C3E1034690}">
      <dsp:nvSpPr>
        <dsp:cNvPr id="0" name=""/>
        <dsp:cNvSpPr/>
      </dsp:nvSpPr>
      <dsp:spPr>
        <a:xfrm rot="5400000">
          <a:off x="4122254" y="-2941134"/>
          <a:ext cx="1236431" cy="712311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just" defTabSz="685800" rtl="0" eaLnBrk="1" fontAlgn="base" hangingPunct="1">
            <a:lnSpc>
              <a:spcPct val="100000"/>
            </a:lnSpc>
            <a:spcBef>
              <a:spcPct val="0"/>
            </a:spcBef>
            <a:spcAft>
              <a:spcPct val="0"/>
            </a:spcAft>
            <a:buClr>
              <a:srgbClr val="FFC000"/>
            </a:buClr>
            <a:buFont typeface="Wingdings" panose="05000000000000000000" pitchFamily="2" charset="2"/>
            <a:buChar char="§"/>
          </a:pPr>
          <a:r>
            <a:rPr lang="en-US" sz="1800" kern="1200" dirty="0">
              <a:solidFill>
                <a:prstClr val="black"/>
              </a:solidFill>
              <a:latin typeface="Calibri" panose="020F0502020204030204"/>
              <a:ea typeface="+mn-ea"/>
              <a:cs typeface="+mn-cs"/>
            </a:rPr>
            <a:t>16% pentru </a:t>
          </a:r>
          <a:r>
            <a:rPr lang="en-US" sz="1800" kern="1200" dirty="0" err="1">
              <a:solidFill>
                <a:prstClr val="black"/>
              </a:solidFill>
              <a:latin typeface="Calibri" panose="020F0502020204030204"/>
              <a:ea typeface="+mn-ea"/>
              <a:cs typeface="+mn-cs"/>
            </a:rPr>
            <a:t>dividende</a:t>
          </a:r>
          <a:r>
            <a:rPr lang="en-US" sz="1800" kern="1200" dirty="0">
              <a:solidFill>
                <a:prstClr val="black"/>
              </a:solidFill>
              <a:latin typeface="Calibri" panose="020F0502020204030204"/>
              <a:ea typeface="+mn-ea"/>
              <a:cs typeface="+mn-cs"/>
            </a:rPr>
            <a:t> (</a:t>
          </a:r>
          <a:r>
            <a:rPr lang="en-US" sz="1800" kern="1200" dirty="0" err="1">
              <a:solidFill>
                <a:prstClr val="black"/>
              </a:solidFill>
              <a:latin typeface="Calibri" panose="020F0502020204030204"/>
              <a:ea typeface="+mn-ea"/>
              <a:cs typeface="+mn-cs"/>
            </a:rPr>
            <a:t>incepand</a:t>
          </a:r>
          <a:r>
            <a:rPr lang="en-US" sz="1800" kern="1200" dirty="0">
              <a:solidFill>
                <a:prstClr val="black"/>
              </a:solidFill>
              <a:latin typeface="Calibri" panose="020F0502020204030204"/>
              <a:ea typeface="+mn-ea"/>
              <a:cs typeface="+mn-cs"/>
            </a:rPr>
            <a:t> cu 01.01.2026);</a:t>
          </a:r>
        </a:p>
        <a:p>
          <a:pPr marL="171450" lvl="1" indent="-171450" algn="just" defTabSz="685800" rtl="0" eaLnBrk="1" fontAlgn="base" hangingPunct="1">
            <a:lnSpc>
              <a:spcPct val="100000"/>
            </a:lnSpc>
            <a:spcBef>
              <a:spcPct val="0"/>
            </a:spcBef>
            <a:spcAft>
              <a:spcPct val="0"/>
            </a:spcAft>
            <a:buClr>
              <a:srgbClr val="FFC000"/>
            </a:buClr>
            <a:buFont typeface="Wingdings" panose="05000000000000000000" pitchFamily="2" charset="2"/>
            <a:buChar char="§"/>
          </a:pPr>
          <a:r>
            <a:rPr lang="ro-RO" sz="1800" kern="1200" dirty="0">
              <a:solidFill>
                <a:prstClr val="black"/>
              </a:solidFill>
              <a:latin typeface="Calibri" panose="020F0502020204030204"/>
              <a:ea typeface="+mn-ea"/>
              <a:cs typeface="+mn-cs"/>
            </a:rPr>
            <a:t>16%* pentru dobânzi; redevențe, comisioane, venituri din servicii de management și consultanță, venituri din servicii prestate în România </a:t>
          </a:r>
          <a:r>
            <a:rPr lang="en-US" sz="1800" kern="1200" dirty="0">
              <a:solidFill>
                <a:prstClr val="black"/>
              </a:solidFill>
              <a:latin typeface="Calibri" panose="020F0502020204030204"/>
              <a:ea typeface="+mn-ea"/>
              <a:cs typeface="+mn-cs"/>
            </a:rPr>
            <a:t>(10% </a:t>
          </a:r>
          <a:r>
            <a:rPr lang="ro-RO" sz="1800" kern="1200" dirty="0">
              <a:solidFill>
                <a:prstClr val="black"/>
              </a:solidFill>
              <a:latin typeface="Calibri" panose="020F0502020204030204"/>
              <a:ea typeface="+mn-ea"/>
              <a:cs typeface="+mn-cs"/>
            </a:rPr>
            <a:t>î</a:t>
          </a:r>
          <a:r>
            <a:rPr lang="en-US" sz="1800" kern="1200" dirty="0">
              <a:solidFill>
                <a:prstClr val="black"/>
              </a:solidFill>
              <a:latin typeface="Calibri" panose="020F0502020204030204"/>
              <a:ea typeface="+mn-ea"/>
              <a:cs typeface="+mn-cs"/>
            </a:rPr>
            <a:t>n </a:t>
          </a:r>
          <a:r>
            <a:rPr lang="en-US" sz="1800" kern="1200" dirty="0" err="1">
              <a:solidFill>
                <a:prstClr val="black"/>
              </a:solidFill>
              <a:latin typeface="Calibri" panose="020F0502020204030204"/>
              <a:ea typeface="+mn-ea"/>
              <a:cs typeface="+mn-cs"/>
            </a:rPr>
            <a:t>cazul</a:t>
          </a:r>
          <a:r>
            <a:rPr lang="en-US" sz="1800" kern="1200" dirty="0">
              <a:solidFill>
                <a:prstClr val="black"/>
              </a:solidFill>
              <a:latin typeface="Calibri" panose="020F0502020204030204"/>
              <a:ea typeface="+mn-ea"/>
              <a:cs typeface="+mn-cs"/>
            </a:rPr>
            <a:t> dob</a:t>
          </a:r>
          <a:r>
            <a:rPr lang="ro-RO" sz="1800" kern="1200" dirty="0">
              <a:solidFill>
                <a:prstClr val="black"/>
              </a:solidFill>
              <a:latin typeface="Calibri" panose="020F0502020204030204"/>
              <a:ea typeface="+mn-ea"/>
              <a:cs typeface="+mn-cs"/>
            </a:rPr>
            <a:t>â</a:t>
          </a:r>
          <a:r>
            <a:rPr lang="en-US" sz="1800" kern="1200" dirty="0" err="1">
              <a:solidFill>
                <a:prstClr val="black"/>
              </a:solidFill>
              <a:latin typeface="Calibri" panose="020F0502020204030204"/>
              <a:ea typeface="+mn-ea"/>
              <a:cs typeface="+mn-cs"/>
            </a:rPr>
            <a:t>nzilor</a:t>
          </a:r>
          <a:r>
            <a:rPr lang="en-US" sz="1800" kern="1200" dirty="0">
              <a:solidFill>
                <a:prstClr val="black"/>
              </a:solidFill>
              <a:latin typeface="Calibri" panose="020F0502020204030204"/>
              <a:ea typeface="+mn-ea"/>
              <a:cs typeface="+mn-cs"/>
            </a:rPr>
            <a:t> pl</a:t>
          </a:r>
          <a:r>
            <a:rPr lang="ro-RO" sz="1800" kern="1200" dirty="0">
              <a:solidFill>
                <a:prstClr val="black"/>
              </a:solidFill>
              <a:latin typeface="Calibri" panose="020F0502020204030204"/>
              <a:ea typeface="+mn-ea"/>
              <a:cs typeface="+mn-cs"/>
            </a:rPr>
            <a:t>ă</a:t>
          </a:r>
          <a:r>
            <a:rPr lang="en-US" sz="1800" kern="1200" dirty="0" err="1">
              <a:solidFill>
                <a:prstClr val="black"/>
              </a:solidFill>
              <a:latin typeface="Calibri" panose="020F0502020204030204"/>
              <a:ea typeface="+mn-ea"/>
              <a:cs typeface="+mn-cs"/>
            </a:rPr>
            <a:t>tite</a:t>
          </a:r>
          <a:r>
            <a:rPr lang="en-US" sz="1800" kern="1200" dirty="0">
              <a:solidFill>
                <a:prstClr val="black"/>
              </a:solidFill>
              <a:latin typeface="Calibri" panose="020F0502020204030204"/>
              <a:ea typeface="+mn-ea"/>
              <a:cs typeface="+mn-cs"/>
            </a:rPr>
            <a:t> c</a:t>
          </a:r>
          <a:r>
            <a:rPr lang="ro-RO" sz="1800" kern="1200" dirty="0">
              <a:solidFill>
                <a:prstClr val="black"/>
              </a:solidFill>
              <a:latin typeface="Calibri" panose="020F0502020204030204"/>
              <a:ea typeface="+mn-ea"/>
              <a:cs typeface="+mn-cs"/>
            </a:rPr>
            <a:t>ă</a:t>
          </a:r>
          <a:r>
            <a:rPr lang="en-US" sz="1800" kern="1200" dirty="0" err="1">
              <a:solidFill>
                <a:prstClr val="black"/>
              </a:solidFill>
              <a:latin typeface="Calibri" panose="020F0502020204030204"/>
              <a:ea typeface="+mn-ea"/>
              <a:cs typeface="+mn-cs"/>
            </a:rPr>
            <a:t>tre</a:t>
          </a:r>
          <a:r>
            <a:rPr lang="en-US" sz="1800" kern="1200" dirty="0">
              <a:solidFill>
                <a:prstClr val="black"/>
              </a:solidFill>
              <a:latin typeface="Calibri" panose="020F0502020204030204"/>
              <a:ea typeface="+mn-ea"/>
              <a:cs typeface="+mn-cs"/>
            </a:rPr>
            <a:t> </a:t>
          </a:r>
          <a:r>
            <a:rPr lang="en-US" sz="1800" kern="1200" dirty="0" err="1">
              <a:solidFill>
                <a:prstClr val="black"/>
              </a:solidFill>
              <a:latin typeface="Calibri" panose="020F0502020204030204"/>
              <a:ea typeface="+mn-ea"/>
              <a:cs typeface="+mn-cs"/>
            </a:rPr>
            <a:t>persoanele</a:t>
          </a:r>
          <a:r>
            <a:rPr lang="en-US" sz="1800" kern="1200" dirty="0">
              <a:solidFill>
                <a:prstClr val="black"/>
              </a:solidFill>
              <a:latin typeface="Calibri" panose="020F0502020204030204"/>
              <a:ea typeface="+mn-ea"/>
              <a:cs typeface="+mn-cs"/>
            </a:rPr>
            <a:t> </a:t>
          </a:r>
          <a:r>
            <a:rPr lang="en-US" sz="1800" kern="1200" dirty="0" err="1">
              <a:solidFill>
                <a:prstClr val="black"/>
              </a:solidFill>
              <a:latin typeface="Calibri" panose="020F0502020204030204"/>
              <a:ea typeface="+mn-ea"/>
              <a:cs typeface="+mn-cs"/>
            </a:rPr>
            <a:t>fizice</a:t>
          </a:r>
          <a:r>
            <a:rPr lang="en-US" sz="1800" kern="1200" dirty="0">
              <a:solidFill>
                <a:prstClr val="black"/>
              </a:solidFill>
              <a:latin typeface="Calibri" panose="020F0502020204030204"/>
              <a:ea typeface="+mn-ea"/>
              <a:cs typeface="+mn-cs"/>
            </a:rPr>
            <a:t> </a:t>
          </a:r>
          <a:r>
            <a:rPr lang="en-US" sz="1800" kern="1200" dirty="0" err="1">
              <a:solidFill>
                <a:prstClr val="black"/>
              </a:solidFill>
              <a:latin typeface="Calibri" panose="020F0502020204030204"/>
              <a:ea typeface="+mn-ea"/>
              <a:cs typeface="+mn-cs"/>
            </a:rPr>
            <a:t>nerezidente</a:t>
          </a:r>
          <a:r>
            <a:rPr lang="en-US" sz="1800" kern="1200" dirty="0">
              <a:solidFill>
                <a:prstClr val="black"/>
              </a:solidFill>
              <a:latin typeface="Calibri" panose="020F0502020204030204"/>
              <a:ea typeface="+mn-ea"/>
              <a:cs typeface="+mn-cs"/>
            </a:rPr>
            <a:t>*)</a:t>
          </a:r>
          <a:r>
            <a:rPr lang="ro-RO" sz="1800" kern="1200" dirty="0">
              <a:solidFill>
                <a:prstClr val="black"/>
              </a:solidFill>
              <a:latin typeface="Calibri" panose="020F0502020204030204"/>
              <a:ea typeface="+mn-ea"/>
              <a:cs typeface="+mn-cs"/>
            </a:rPr>
            <a:t>.</a:t>
          </a:r>
          <a:endParaRPr lang="en-US" sz="1800" kern="1200" dirty="0">
            <a:solidFill>
              <a:prstClr val="black"/>
            </a:solidFill>
            <a:latin typeface="Calibri" panose="020F0502020204030204"/>
            <a:ea typeface="+mn-ea"/>
            <a:cs typeface="+mn-cs"/>
          </a:endParaRPr>
        </a:p>
      </dsp:txBody>
      <dsp:txXfrm rot="-5400000">
        <a:off x="1178914" y="62564"/>
        <a:ext cx="7062753" cy="1115715"/>
      </dsp:txXfrm>
    </dsp:sp>
    <dsp:sp modelId="{EB940FC3-D891-45C0-9251-9EB393FF3A9C}">
      <dsp:nvSpPr>
        <dsp:cNvPr id="0" name=""/>
        <dsp:cNvSpPr/>
      </dsp:nvSpPr>
      <dsp:spPr>
        <a:xfrm rot="5400000">
          <a:off x="-153083" y="1875624"/>
          <a:ext cx="1401408" cy="980986"/>
        </a:xfrm>
        <a:prstGeom prst="chevron">
          <a:avLst/>
        </a:prstGeom>
        <a:solidFill>
          <a:srgbClr val="1B336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ro-RO" sz="1200" b="1" kern="1200" dirty="0"/>
            <a:t>Cota majorată de impunere</a:t>
          </a:r>
          <a:endParaRPr lang="en-US" sz="1200" b="1" kern="1200" dirty="0"/>
        </a:p>
      </dsp:txBody>
      <dsp:txXfrm rot="-5400000">
        <a:off x="57128" y="2155906"/>
        <a:ext cx="980986" cy="420422"/>
      </dsp:txXfrm>
    </dsp:sp>
    <dsp:sp modelId="{45D48719-2599-4F66-BEF7-8A8F7E0A392C}">
      <dsp:nvSpPr>
        <dsp:cNvPr id="0" name=""/>
        <dsp:cNvSpPr/>
      </dsp:nvSpPr>
      <dsp:spPr>
        <a:xfrm rot="5400000">
          <a:off x="3955534" y="-1317555"/>
          <a:ext cx="1597564" cy="717620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just" defTabSz="685800" rtl="0" eaLnBrk="1" fontAlgn="base" hangingPunct="1">
            <a:lnSpc>
              <a:spcPct val="100000"/>
            </a:lnSpc>
            <a:spcBef>
              <a:spcPct val="0"/>
            </a:spcBef>
            <a:spcAft>
              <a:spcPct val="0"/>
            </a:spcAft>
            <a:buClr>
              <a:srgbClr val="FFC000"/>
            </a:buClr>
            <a:buFont typeface="Wingdings" panose="05000000000000000000" pitchFamily="2" charset="2"/>
            <a:buNone/>
          </a:pPr>
          <a:r>
            <a:rPr lang="en-US" sz="1700" kern="1200" dirty="0">
              <a:solidFill>
                <a:prstClr val="black"/>
              </a:solidFill>
              <a:latin typeface="Calibri" panose="020F0502020204030204"/>
              <a:ea typeface="+mn-ea"/>
              <a:cs typeface="+mn-cs"/>
            </a:rPr>
            <a:t>   </a:t>
          </a:r>
          <a:r>
            <a:rPr lang="en-US" sz="1800" kern="1200" dirty="0">
              <a:solidFill>
                <a:prstClr val="black"/>
              </a:solidFill>
              <a:latin typeface="+mn-lt"/>
              <a:ea typeface="+mn-ea"/>
              <a:cs typeface="+mn-cs"/>
            </a:rPr>
            <a:t>50% </a:t>
          </a:r>
          <a:r>
            <a:rPr lang="en-US" sz="1800" kern="1200" dirty="0" err="1">
              <a:solidFill>
                <a:prstClr val="black"/>
              </a:solidFill>
              <a:latin typeface="+mn-lt"/>
              <a:ea typeface="+mn-ea"/>
              <a:cs typeface="+mn-cs"/>
            </a:rPr>
            <a:t>pentru</a:t>
          </a:r>
          <a:r>
            <a:rPr lang="en-US" sz="1800" kern="1200" dirty="0">
              <a:solidFill>
                <a:prstClr val="black"/>
              </a:solidFill>
              <a:latin typeface="+mn-lt"/>
              <a:ea typeface="+mn-ea"/>
              <a:cs typeface="+mn-cs"/>
            </a:rPr>
            <a:t> </a:t>
          </a:r>
          <a:r>
            <a:rPr lang="en-US" sz="1800" kern="1200" dirty="0" err="1">
              <a:solidFill>
                <a:prstClr val="black"/>
              </a:solidFill>
              <a:latin typeface="+mn-lt"/>
              <a:ea typeface="+mn-ea"/>
              <a:cs typeface="+mn-cs"/>
            </a:rPr>
            <a:t>veniturile</a:t>
          </a:r>
          <a:r>
            <a:rPr lang="en-US" sz="1800" kern="1200" dirty="0">
              <a:solidFill>
                <a:prstClr val="black"/>
              </a:solidFill>
              <a:latin typeface="+mn-lt"/>
              <a:ea typeface="+mn-ea"/>
              <a:cs typeface="+mn-cs"/>
            </a:rPr>
            <a:t> din dob</a:t>
          </a:r>
          <a:r>
            <a:rPr lang="ro-RO" sz="1800" kern="1200" dirty="0">
              <a:solidFill>
                <a:prstClr val="black"/>
              </a:solidFill>
              <a:latin typeface="+mn-lt"/>
              <a:ea typeface="+mn-ea"/>
              <a:cs typeface="+mn-cs"/>
            </a:rPr>
            <a:t>â</a:t>
          </a:r>
          <a:r>
            <a:rPr lang="en-US" sz="1800" kern="1200" dirty="0" err="1">
              <a:solidFill>
                <a:prstClr val="black"/>
              </a:solidFill>
              <a:latin typeface="+mn-lt"/>
              <a:ea typeface="+mn-ea"/>
              <a:cs typeface="+mn-cs"/>
            </a:rPr>
            <a:t>nzi</a:t>
          </a:r>
          <a:r>
            <a:rPr lang="en-US" sz="1800" kern="1200" dirty="0">
              <a:solidFill>
                <a:prstClr val="black"/>
              </a:solidFill>
              <a:latin typeface="+mn-lt"/>
              <a:ea typeface="+mn-ea"/>
              <a:cs typeface="+mn-cs"/>
            </a:rPr>
            <a:t>, </a:t>
          </a:r>
          <a:r>
            <a:rPr lang="en-US" sz="1800" kern="1200" dirty="0" err="1">
              <a:solidFill>
                <a:prstClr val="black"/>
              </a:solidFill>
              <a:latin typeface="+mn-lt"/>
              <a:ea typeface="+mn-ea"/>
              <a:cs typeface="+mn-cs"/>
            </a:rPr>
            <a:t>redeven</a:t>
          </a:r>
          <a:r>
            <a:rPr lang="ro-RO" sz="1800" kern="1200" dirty="0">
              <a:solidFill>
                <a:prstClr val="black"/>
              </a:solidFill>
              <a:latin typeface="+mn-lt"/>
              <a:ea typeface="+mn-ea"/>
              <a:cs typeface="+mn-cs"/>
            </a:rPr>
            <a:t>ț</a:t>
          </a:r>
          <a:r>
            <a:rPr lang="en-US" sz="1800" kern="1200" dirty="0">
              <a:solidFill>
                <a:prstClr val="black"/>
              </a:solidFill>
              <a:latin typeface="+mn-lt"/>
              <a:ea typeface="+mn-ea"/>
              <a:cs typeface="+mn-cs"/>
            </a:rPr>
            <a:t>e, </a:t>
          </a:r>
          <a:r>
            <a:rPr lang="en-US" sz="1800" kern="1200" dirty="0" err="1">
              <a:solidFill>
                <a:prstClr val="black"/>
              </a:solidFill>
              <a:latin typeface="+mn-lt"/>
              <a:ea typeface="+mn-ea"/>
              <a:cs typeface="+mn-cs"/>
            </a:rPr>
            <a:t>comisioane</a:t>
          </a:r>
          <a:r>
            <a:rPr lang="en-US" sz="1800" kern="1200" dirty="0">
              <a:solidFill>
                <a:prstClr val="black"/>
              </a:solidFill>
              <a:latin typeface="+mn-lt"/>
              <a:ea typeface="+mn-ea"/>
              <a:cs typeface="+mn-cs"/>
            </a:rPr>
            <a:t>, </a:t>
          </a:r>
          <a:r>
            <a:rPr lang="en-US" sz="1800" kern="1200" dirty="0" err="1">
              <a:solidFill>
                <a:prstClr val="black"/>
              </a:solidFill>
              <a:latin typeface="+mn-lt"/>
              <a:ea typeface="+mn-ea"/>
              <a:cs typeface="+mn-cs"/>
            </a:rPr>
            <a:t>servicii</a:t>
          </a:r>
          <a:r>
            <a:rPr lang="en-US" sz="1800" kern="1200" dirty="0">
              <a:solidFill>
                <a:prstClr val="black"/>
              </a:solidFill>
              <a:latin typeface="+mn-lt"/>
              <a:ea typeface="+mn-ea"/>
              <a:cs typeface="+mn-cs"/>
            </a:rPr>
            <a:t> de management </a:t>
          </a:r>
          <a:r>
            <a:rPr lang="ro-RO" sz="1800" kern="1200" dirty="0">
              <a:solidFill>
                <a:prstClr val="black"/>
              </a:solidFill>
              <a:latin typeface="+mn-lt"/>
              <a:ea typeface="+mn-ea"/>
              <a:cs typeface="+mn-cs"/>
            </a:rPr>
            <a:t>ș</a:t>
          </a:r>
          <a:r>
            <a:rPr lang="en-US" sz="1800" kern="1200" dirty="0" err="1">
              <a:solidFill>
                <a:prstClr val="black"/>
              </a:solidFill>
              <a:latin typeface="+mn-lt"/>
              <a:ea typeface="+mn-ea"/>
              <a:cs typeface="+mn-cs"/>
            </a:rPr>
            <a:t>i</a:t>
          </a:r>
          <a:r>
            <a:rPr lang="en-US" sz="1800" kern="1200" dirty="0">
              <a:solidFill>
                <a:prstClr val="black"/>
              </a:solidFill>
              <a:latin typeface="+mn-lt"/>
              <a:ea typeface="+mn-ea"/>
              <a:cs typeface="+mn-cs"/>
            </a:rPr>
            <a:t> </a:t>
          </a:r>
          <a:r>
            <a:rPr lang="en-US" sz="1800" kern="1200" dirty="0" err="1">
              <a:solidFill>
                <a:prstClr val="black"/>
              </a:solidFill>
              <a:latin typeface="+mn-lt"/>
              <a:ea typeface="+mn-ea"/>
              <a:cs typeface="+mn-cs"/>
            </a:rPr>
            <a:t>consultan</a:t>
          </a:r>
          <a:r>
            <a:rPr lang="ro-RO" sz="1800" kern="1200" dirty="0">
              <a:solidFill>
                <a:prstClr val="black"/>
              </a:solidFill>
              <a:latin typeface="+mn-lt"/>
              <a:ea typeface="+mn-ea"/>
              <a:cs typeface="+mn-cs"/>
            </a:rPr>
            <a:t>ță</a:t>
          </a:r>
          <a:r>
            <a:rPr lang="en-US" sz="1800" kern="1200" dirty="0">
              <a:solidFill>
                <a:prstClr val="black"/>
              </a:solidFill>
              <a:latin typeface="+mn-lt"/>
              <a:ea typeface="+mn-ea"/>
              <a:cs typeface="+mn-cs"/>
            </a:rPr>
            <a:t>, </a:t>
          </a:r>
          <a:r>
            <a:rPr lang="en-US" sz="1800" kern="1200" dirty="0" err="1">
              <a:solidFill>
                <a:prstClr val="black"/>
              </a:solidFill>
              <a:latin typeface="+mn-lt"/>
              <a:ea typeface="+mn-ea"/>
              <a:cs typeface="+mn-cs"/>
            </a:rPr>
            <a:t>servicii</a:t>
          </a:r>
          <a:r>
            <a:rPr lang="en-US" sz="1800" kern="1200" dirty="0">
              <a:solidFill>
                <a:prstClr val="black"/>
              </a:solidFill>
              <a:latin typeface="+mn-lt"/>
              <a:ea typeface="+mn-ea"/>
              <a:cs typeface="+mn-cs"/>
            </a:rPr>
            <a:t> </a:t>
          </a:r>
          <a:r>
            <a:rPr lang="en-US" sz="1800" kern="1200" dirty="0" err="1">
              <a:solidFill>
                <a:prstClr val="black"/>
              </a:solidFill>
              <a:latin typeface="+mn-lt"/>
              <a:ea typeface="+mn-ea"/>
              <a:cs typeface="+mn-cs"/>
            </a:rPr>
            <a:t>prestate</a:t>
          </a:r>
          <a:r>
            <a:rPr lang="en-US" sz="1800" kern="1200" dirty="0">
              <a:solidFill>
                <a:prstClr val="black"/>
              </a:solidFill>
              <a:latin typeface="+mn-lt"/>
              <a:ea typeface="+mn-ea"/>
              <a:cs typeface="+mn-cs"/>
            </a:rPr>
            <a:t> </a:t>
          </a:r>
          <a:r>
            <a:rPr lang="ro-RO" sz="1800" kern="1200" dirty="0">
              <a:solidFill>
                <a:prstClr val="black"/>
              </a:solidFill>
              <a:latin typeface="+mn-lt"/>
              <a:ea typeface="+mn-ea"/>
              <a:cs typeface="+mn-cs"/>
            </a:rPr>
            <a:t>î</a:t>
          </a:r>
          <a:r>
            <a:rPr lang="en-US" sz="1800" kern="1200" dirty="0">
              <a:solidFill>
                <a:prstClr val="black"/>
              </a:solidFill>
              <a:latin typeface="+mn-lt"/>
              <a:ea typeface="+mn-ea"/>
              <a:cs typeface="+mn-cs"/>
            </a:rPr>
            <a:t>n Rom</a:t>
          </a:r>
          <a:r>
            <a:rPr lang="ro-RO" sz="1800" kern="1200" dirty="0">
              <a:solidFill>
                <a:prstClr val="black"/>
              </a:solidFill>
              <a:latin typeface="+mn-lt"/>
              <a:ea typeface="+mn-ea"/>
              <a:cs typeface="+mn-cs"/>
            </a:rPr>
            <a:t>â</a:t>
          </a:r>
          <a:r>
            <a:rPr lang="en-US" sz="1800" kern="1200" dirty="0" err="1">
              <a:solidFill>
                <a:prstClr val="black"/>
              </a:solidFill>
              <a:latin typeface="+mn-lt"/>
              <a:ea typeface="+mn-ea"/>
              <a:cs typeface="+mn-cs"/>
            </a:rPr>
            <a:t>nia</a:t>
          </a:r>
          <a:r>
            <a:rPr lang="en-US" sz="1800" kern="1200" dirty="0">
              <a:solidFill>
                <a:prstClr val="black"/>
              </a:solidFill>
              <a:latin typeface="+mn-lt"/>
              <a:ea typeface="+mn-ea"/>
              <a:cs typeface="+mn-cs"/>
            </a:rPr>
            <a:t>:</a:t>
          </a:r>
        </a:p>
        <a:p>
          <a:pPr marL="171450" lvl="1" indent="-171450" algn="just" defTabSz="685800" rtl="0" eaLnBrk="1" fontAlgn="base" hangingPunct="1">
            <a:lnSpc>
              <a:spcPct val="100000"/>
            </a:lnSpc>
            <a:spcBef>
              <a:spcPct val="0"/>
            </a:spcBef>
            <a:spcAft>
              <a:spcPct val="0"/>
            </a:spcAft>
            <a:buClr>
              <a:srgbClr val="FFC000"/>
            </a:buClr>
            <a:buFont typeface="Wingdings" panose="05000000000000000000" pitchFamily="2" charset="2"/>
            <a:buChar char="§"/>
          </a:pPr>
          <a:r>
            <a:rPr lang="ro-RO" sz="1800" kern="1200" dirty="0">
              <a:solidFill>
                <a:prstClr val="black"/>
              </a:solidFill>
              <a:latin typeface="+mn-lt"/>
              <a:ea typeface="+mn-ea"/>
              <a:cs typeface="+mn-cs"/>
            </a:rPr>
            <a:t>plătite într-un cont dintr-un stat cu care România nu are încheiat un instrument juridic în baza căruia se realizează schimbul de informații;</a:t>
          </a:r>
          <a:endParaRPr lang="en-US" sz="1800" kern="1200" dirty="0">
            <a:solidFill>
              <a:prstClr val="black"/>
            </a:solidFill>
            <a:latin typeface="+mn-lt"/>
            <a:ea typeface="+mn-ea"/>
            <a:cs typeface="+mn-cs"/>
          </a:endParaRPr>
        </a:p>
        <a:p>
          <a:pPr marL="171450" lvl="1" indent="-171450" algn="just" defTabSz="685800" rtl="0" eaLnBrk="1" fontAlgn="base" hangingPunct="1">
            <a:lnSpc>
              <a:spcPct val="100000"/>
            </a:lnSpc>
            <a:spcBef>
              <a:spcPts val="750"/>
            </a:spcBef>
            <a:spcAft>
              <a:spcPct val="0"/>
            </a:spcAft>
            <a:buClr>
              <a:srgbClr val="FFC000"/>
            </a:buClr>
            <a:buFont typeface="Wingdings" panose="05000000000000000000" pitchFamily="2" charset="2"/>
            <a:buChar char="§"/>
          </a:pPr>
          <a:r>
            <a:rPr lang="ro-RO" sz="1800" kern="1200" dirty="0">
              <a:solidFill>
                <a:schemeClr val="dk1"/>
              </a:solidFill>
              <a:latin typeface="+mn-lt"/>
              <a:ea typeface="+mn-ea"/>
              <a:cs typeface="+mn-cs"/>
            </a:rPr>
            <a:t>plătite în urma unor tranzacții (sau serii de tranzacții) transfrontaliere calificate ca fiind artificiale. </a:t>
          </a:r>
          <a:endParaRPr lang="en-US" sz="1800" kern="1200" dirty="0">
            <a:solidFill>
              <a:schemeClr val="dk1"/>
            </a:solidFill>
            <a:latin typeface="+mn-lt"/>
            <a:ea typeface="+mn-ea"/>
            <a:cs typeface="+mn-cs"/>
          </a:endParaRPr>
        </a:p>
      </dsp:txBody>
      <dsp:txXfrm rot="-5400000">
        <a:off x="1166215" y="1549751"/>
        <a:ext cx="7098216" cy="144159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D44B2A8-24F7-4ADD-8848-576626CEAA87}" type="datetimeFigureOut">
              <a:rPr lang="en-GB" smtClean="0"/>
              <a:t>19/05/2026</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87CE28-C65F-4450-A631-158C9D7FC912}" type="slidenum">
              <a:rPr lang="en-GB" smtClean="0"/>
              <a:t>‹#›</a:t>
            </a:fld>
            <a:endParaRPr lang="en-GB"/>
          </a:p>
        </p:txBody>
      </p:sp>
    </p:spTree>
    <p:extLst>
      <p:ext uri="{BB962C8B-B14F-4D97-AF65-F5344CB8AC3E}">
        <p14:creationId xmlns:p14="http://schemas.microsoft.com/office/powerpoint/2010/main" val="20940045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25265" y="329942"/>
            <a:ext cx="1201738"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895865" y="2439894"/>
            <a:ext cx="6858000" cy="1002999"/>
          </a:xfrm>
        </p:spPr>
        <p:txBody>
          <a:bodyPr anchor="b">
            <a:normAutofit/>
          </a:bodyPr>
          <a:lstStyle>
            <a:lvl1pPr algn="ctr">
              <a:defRPr sz="3600"/>
            </a:lvl1pPr>
          </a:lstStyle>
          <a:p>
            <a:r>
              <a:rPr lang="en-US"/>
              <a:t>Click to edit Master title style</a:t>
            </a:r>
            <a:endParaRPr lang="en-GB" dirty="0"/>
          </a:p>
        </p:txBody>
      </p:sp>
      <p:sp>
        <p:nvSpPr>
          <p:cNvPr id="3" name="Subtitle 2"/>
          <p:cNvSpPr>
            <a:spLocks noGrp="1"/>
          </p:cNvSpPr>
          <p:nvPr>
            <p:ph type="subTitle" idx="1"/>
          </p:nvPr>
        </p:nvSpPr>
        <p:spPr>
          <a:xfrm>
            <a:off x="1834978" y="3528865"/>
            <a:ext cx="5115698" cy="96996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dirty="0"/>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973516" y="5512186"/>
            <a:ext cx="3430809" cy="116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4667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F584873-2AE5-4CD8-B8B0-B232D34D5044}" type="datetimeFigureOut">
              <a:rPr lang="en-GB"/>
              <a:pPr>
                <a:defRPr/>
              </a:pPr>
              <a:t>19/05/2026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6F0BEBB-7FFE-4766-B0F4-986CADE4ABEE}" type="slidenum">
              <a:rPr lang="en-GB"/>
              <a:pPr>
                <a:defRPr/>
              </a:pPr>
              <a:t>‹#›</a:t>
            </a:fld>
            <a:endParaRPr lang="en-GB"/>
          </a:p>
        </p:txBody>
      </p:sp>
    </p:spTree>
    <p:extLst>
      <p:ext uri="{BB962C8B-B14F-4D97-AF65-F5344CB8AC3E}">
        <p14:creationId xmlns:p14="http://schemas.microsoft.com/office/powerpoint/2010/main" val="4024382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A7AB8245-7306-4579-94C2-B6CB1283032E}" type="datetimeFigureOut">
              <a:rPr lang="en-GB"/>
              <a:pPr>
                <a:defRPr/>
              </a:pPr>
              <a:t>19/05/2026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0A292C9-8CE1-45B0-96C4-9A6798231549}" type="slidenum">
              <a:rPr lang="en-GB"/>
              <a:pPr>
                <a:defRPr/>
              </a:pPr>
              <a:t>‹#›</a:t>
            </a:fld>
            <a:endParaRPr lang="en-GB"/>
          </a:p>
        </p:txBody>
      </p:sp>
    </p:spTree>
    <p:extLst>
      <p:ext uri="{BB962C8B-B14F-4D97-AF65-F5344CB8AC3E}">
        <p14:creationId xmlns:p14="http://schemas.microsoft.com/office/powerpoint/2010/main" val="1395725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5"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150100" y="6154738"/>
            <a:ext cx="1663700" cy="56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96599" y="306559"/>
            <a:ext cx="7620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671899" y="1471398"/>
            <a:ext cx="7886700" cy="464107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p:nvPr>
        </p:nvSpPr>
        <p:spPr>
          <a:xfrm>
            <a:off x="671899" y="414639"/>
            <a:ext cx="7736989" cy="812886"/>
          </a:xfrm>
        </p:spPr>
        <p:txBody>
          <a:bodyPr/>
          <a:lstStyle>
            <a:lvl1pPr>
              <a:defRPr>
                <a:solidFill>
                  <a:schemeClr val="tx2">
                    <a:lumMod val="75000"/>
                  </a:schemeClr>
                </a:solidFill>
              </a:defRPr>
            </a:lvl1pPr>
          </a:lstStyle>
          <a:p>
            <a:r>
              <a:rPr lang="en-US" dirty="0"/>
              <a:t>Click to edit Master title style</a:t>
            </a:r>
            <a:endParaRPr lang="en-GB" dirty="0"/>
          </a:p>
        </p:txBody>
      </p:sp>
      <p:sp>
        <p:nvSpPr>
          <p:cNvPr id="7" name="Footer Placeholder 4"/>
          <p:cNvSpPr>
            <a:spLocks noGrp="1"/>
          </p:cNvSpPr>
          <p:nvPr>
            <p:ph type="ftr" sz="quarter" idx="10"/>
          </p:nvPr>
        </p:nvSpPr>
        <p:spPr>
          <a:xfrm>
            <a:off x="200025" y="6356350"/>
            <a:ext cx="3086100" cy="365125"/>
          </a:xfrm>
        </p:spPr>
        <p:txBody>
          <a:bodyPr/>
          <a:lstStyle>
            <a:lvl1pPr>
              <a:defRPr dirty="0"/>
            </a:lvl1pPr>
          </a:lstStyle>
          <a:p>
            <a:pPr>
              <a:defRPr/>
            </a:pPr>
            <a:endParaRPr lang="en-GB"/>
          </a:p>
        </p:txBody>
      </p:sp>
      <p:sp>
        <p:nvSpPr>
          <p:cNvPr id="8" name="Slide Number Placeholder 5"/>
          <p:cNvSpPr>
            <a:spLocks noGrp="1"/>
          </p:cNvSpPr>
          <p:nvPr>
            <p:ph type="sldNum" sz="quarter" idx="11"/>
          </p:nvPr>
        </p:nvSpPr>
        <p:spPr>
          <a:xfrm>
            <a:off x="3879850" y="6356350"/>
            <a:ext cx="1217613" cy="365125"/>
          </a:xfrm>
        </p:spPr>
        <p:txBody>
          <a:bodyPr/>
          <a:lstStyle>
            <a:lvl1pPr algn="ctr">
              <a:defRPr smtClean="0"/>
            </a:lvl1pPr>
          </a:lstStyle>
          <a:p>
            <a:pPr>
              <a:defRPr/>
            </a:pPr>
            <a:fld id="{CCA2E915-9A36-40F6-99F7-6FF98824D28F}" type="slidenum">
              <a:rPr lang="en-GB"/>
              <a:pPr>
                <a:defRPr/>
              </a:pPr>
              <a:t>‹#›</a:t>
            </a:fld>
            <a:endParaRPr lang="en-GB" dirty="0"/>
          </a:p>
        </p:txBody>
      </p:sp>
    </p:spTree>
    <p:extLst>
      <p:ext uri="{BB962C8B-B14F-4D97-AF65-F5344CB8AC3E}">
        <p14:creationId xmlns:p14="http://schemas.microsoft.com/office/powerpoint/2010/main" val="1409299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89686" y="2973859"/>
            <a:ext cx="7620902" cy="766120"/>
          </a:xfrm>
        </p:spPr>
        <p:txBody>
          <a:bodyPr anchor="b">
            <a:normAutofit/>
          </a:bodyPr>
          <a:lstStyle>
            <a:lvl1pPr algn="ctr">
              <a:defRPr sz="2700"/>
            </a:lvl1pPr>
          </a:lstStyle>
          <a:p>
            <a:r>
              <a:rPr lang="en-US"/>
              <a:t>Click to edit Master title style</a:t>
            </a:r>
            <a:endParaRPr lang="en-GB" dirty="0"/>
          </a:p>
        </p:txBody>
      </p:sp>
      <p:sp>
        <p:nvSpPr>
          <p:cNvPr id="3" name="Text Placeholder 2"/>
          <p:cNvSpPr>
            <a:spLocks noGrp="1"/>
          </p:cNvSpPr>
          <p:nvPr>
            <p:ph type="body" idx="1"/>
          </p:nvPr>
        </p:nvSpPr>
        <p:spPr>
          <a:xfrm>
            <a:off x="889687" y="3955150"/>
            <a:ext cx="7676506" cy="493283"/>
          </a:xfrm>
        </p:spPr>
        <p:txBody>
          <a:bodyPr/>
          <a:lstStyle>
            <a:lvl1pPr marL="0" indent="0" algn="ctr">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225491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F3739C34-D591-4606-A97C-167A7EA4713E}" type="datetimeFigureOut">
              <a:rPr lang="en-GB"/>
              <a:pPr>
                <a:defRPr/>
              </a:pPr>
              <a:t>19/05/2026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204D72D-31EC-4745-BCDD-71D8CD208043}" type="slidenum">
              <a:rPr lang="en-GB"/>
              <a:pPr>
                <a:defRPr/>
              </a:pPr>
              <a:t>‹#›</a:t>
            </a:fld>
            <a:endParaRPr lang="en-GB"/>
          </a:p>
        </p:txBody>
      </p:sp>
    </p:spTree>
    <p:extLst>
      <p:ext uri="{BB962C8B-B14F-4D97-AF65-F5344CB8AC3E}">
        <p14:creationId xmlns:p14="http://schemas.microsoft.com/office/powerpoint/2010/main" val="1473410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8E31EA57-9EA0-448E-A278-E18146C5DAF1}" type="datetimeFigureOut">
              <a:rPr lang="en-GB"/>
              <a:pPr>
                <a:defRPr/>
              </a:pPr>
              <a:t>19/05/2026</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88A5281E-9531-42C4-938A-4088F784FA11}" type="slidenum">
              <a:rPr lang="en-GB"/>
              <a:pPr>
                <a:defRPr/>
              </a:pPr>
              <a:t>‹#›</a:t>
            </a:fld>
            <a:endParaRPr lang="en-GB"/>
          </a:p>
        </p:txBody>
      </p:sp>
    </p:spTree>
    <p:extLst>
      <p:ext uri="{BB962C8B-B14F-4D97-AF65-F5344CB8AC3E}">
        <p14:creationId xmlns:p14="http://schemas.microsoft.com/office/powerpoint/2010/main" val="2163948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B823F176-A398-4167-9060-E1A1CA633F4E}" type="datetimeFigureOut">
              <a:rPr lang="en-GB"/>
              <a:pPr>
                <a:defRPr/>
              </a:pPr>
              <a:t>19/05/2026</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F8A31547-01E5-45FF-B420-94E17268D32A}" type="slidenum">
              <a:rPr lang="en-GB"/>
              <a:pPr>
                <a:defRPr/>
              </a:pPr>
              <a:t>‹#›</a:t>
            </a:fld>
            <a:endParaRPr lang="en-GB"/>
          </a:p>
        </p:txBody>
      </p:sp>
    </p:spTree>
    <p:extLst>
      <p:ext uri="{BB962C8B-B14F-4D97-AF65-F5344CB8AC3E}">
        <p14:creationId xmlns:p14="http://schemas.microsoft.com/office/powerpoint/2010/main" val="786200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8EDCFA3-ADC9-46E0-BEA6-D87A5E627906}" type="datetimeFigureOut">
              <a:rPr lang="en-GB"/>
              <a:pPr>
                <a:defRPr/>
              </a:pPr>
              <a:t>19/05/2026</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6556E939-0027-4527-8FA8-F8A4E2A74858}" type="slidenum">
              <a:rPr lang="en-GB"/>
              <a:pPr>
                <a:defRPr/>
              </a:pPr>
              <a:t>‹#›</a:t>
            </a:fld>
            <a:endParaRPr lang="en-GB"/>
          </a:p>
        </p:txBody>
      </p:sp>
    </p:spTree>
    <p:extLst>
      <p:ext uri="{BB962C8B-B14F-4D97-AF65-F5344CB8AC3E}">
        <p14:creationId xmlns:p14="http://schemas.microsoft.com/office/powerpoint/2010/main" val="3226820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AC9C5A8A-FEAC-475D-8F02-7B864DA429B6}" type="datetimeFigureOut">
              <a:rPr lang="en-GB"/>
              <a:pPr>
                <a:defRPr/>
              </a:pPr>
              <a:t>19/05/2026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CFAF9BA-8806-48AD-8659-9A6AC75B72F5}" type="slidenum">
              <a:rPr lang="en-GB"/>
              <a:pPr>
                <a:defRPr/>
              </a:pPr>
              <a:t>‹#›</a:t>
            </a:fld>
            <a:endParaRPr lang="en-GB"/>
          </a:p>
        </p:txBody>
      </p:sp>
    </p:spTree>
    <p:extLst>
      <p:ext uri="{BB962C8B-B14F-4D97-AF65-F5344CB8AC3E}">
        <p14:creationId xmlns:p14="http://schemas.microsoft.com/office/powerpoint/2010/main" val="849647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rtlCol="0"/>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D3739CA8-3E35-48F7-83DB-871D518BD663}" type="datetimeFigureOut">
              <a:rPr lang="en-GB"/>
              <a:pPr>
                <a:defRPr/>
              </a:pPr>
              <a:t>19/05/2026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75515EA-38F1-4121-B686-E7AAFB93B809}" type="slidenum">
              <a:rPr lang="en-GB"/>
              <a:pPr>
                <a:defRPr/>
              </a:pPr>
              <a:t>‹#›</a:t>
            </a:fld>
            <a:endParaRPr lang="en-GB"/>
          </a:p>
        </p:txBody>
      </p:sp>
    </p:spTree>
    <p:extLst>
      <p:ext uri="{BB962C8B-B14F-4D97-AF65-F5344CB8AC3E}">
        <p14:creationId xmlns:p14="http://schemas.microsoft.com/office/powerpoint/2010/main" val="1836194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3" name="Text Placeholder 2"/>
          <p:cNvSpPr>
            <a:spLocks noGrp="1"/>
          </p:cNvSpPr>
          <p:nvPr>
            <p:ph type="body" idx="1"/>
          </p:nvPr>
        </p:nvSpPr>
        <p:spPr>
          <a:xfrm>
            <a:off x="628650" y="1825625"/>
            <a:ext cx="7886700" cy="4351338"/>
          </a:xfrm>
          <a:prstGeom prst="rect">
            <a:avLst/>
          </a:prstGeom>
        </p:spPr>
        <p:txBody>
          <a:bodyPr vert="horz" wrap="square" lIns="91440" tIns="45720" rIns="91440" bIns="45720" numCol="1" anchor="t" anchorCtr="0" compatLnSpc="1">
            <a:prstTxWarp prst="textNoShape">
              <a:avLst/>
            </a:prstTxWarp>
            <a:normAutofit/>
          </a:bodyPr>
          <a:lstStyle/>
          <a:p>
            <a:pPr lvl="0"/>
            <a:r>
              <a:rPr lang="en-GB" altLang="en-US"/>
              <a:t>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smtClean="0">
                <a:solidFill>
                  <a:schemeClr val="tx1">
                    <a:tint val="75000"/>
                  </a:schemeClr>
                </a:solidFill>
                <a:latin typeface="+mn-lt"/>
              </a:defRPr>
            </a:lvl1pPr>
          </a:lstStyle>
          <a:p>
            <a:pPr>
              <a:defRPr/>
            </a:pPr>
            <a:fld id="{47912EF6-F77C-48CA-B0E6-AFFAD66AEF90}" type="datetimeFigureOut">
              <a:rPr lang="en-GB"/>
              <a:pPr>
                <a:defRPr/>
              </a:pPr>
              <a:t>19/05/2026</a:t>
            </a:fld>
            <a:endParaRPr lang="en-GB"/>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tx1">
                    <a:tint val="75000"/>
                  </a:schemeClr>
                </a:solidFill>
                <a:latin typeface="+mn-lt"/>
              </a:defRPr>
            </a:lvl1pPr>
          </a:lstStyle>
          <a:p>
            <a:pPr>
              <a:defRPr/>
            </a:pPr>
            <a:fld id="{74CF0267-4F25-4366-BEBC-3835FA7FDA8E}"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defTabSz="685800" rtl="0" eaLnBrk="1" fontAlgn="base" hangingPunct="1">
        <a:lnSpc>
          <a:spcPct val="90000"/>
        </a:lnSpc>
        <a:spcBef>
          <a:spcPct val="0"/>
        </a:spcBef>
        <a:spcAft>
          <a:spcPct val="0"/>
        </a:spcAft>
        <a:defRPr sz="3300" kern="1200">
          <a:solidFill>
            <a:schemeClr val="tx1"/>
          </a:solidFill>
          <a:latin typeface="+mj-lt"/>
          <a:ea typeface="+mj-ea"/>
          <a:cs typeface="+mj-cs"/>
        </a:defRPr>
      </a:lvl1pPr>
      <a:lvl2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mfinante.ro/"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lege5.ro/App/Document/g43donzvgi/codul-fiscal-din-2015?pid=82434797&amp;d=2019-09-15#p-82434797" TargetMode="External"/><Relationship Id="rId2" Type="http://schemas.openxmlformats.org/officeDocument/2006/relationships/hyperlink" Target="https://lege5.ro/App/Document/g43donzvgi/codul-fiscal-din-2015?pid=82434767&amp;d=2019-09-15#p-82434767"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hyperlink" Target="https://lege5.ro/App/Document/g43donzvgi/codul-fiscal-din-2015?pid=82434986&amp;d=2019-09-10#p-82434986"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s://lege5.ro/App/Document/g43donzvgi/codul-fiscal-din-2015?pid=82436993&amp;d=2019-09-10#p-82436993"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hyperlink" Target="https://lege5.ro/App/Document/g43donzvgi/codul-fiscal-din-2015?pid=82436944&amp;d=2019-09-10#p-82436944"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1134366" y="2633453"/>
            <a:ext cx="6858000" cy="1003300"/>
          </a:xfrm>
        </p:spPr>
        <p:txBody>
          <a:bodyPr>
            <a:normAutofit fontScale="90000"/>
          </a:bodyPr>
          <a:lstStyle/>
          <a:p>
            <a:r>
              <a:rPr lang="ro-RO" b="1" dirty="0">
                <a:solidFill>
                  <a:srgbClr val="1B3360"/>
                </a:solidFill>
              </a:rPr>
              <a:t>IMPOZITAREA VENITURILOR</a:t>
            </a:r>
            <a:r>
              <a:rPr lang="en-US" b="1" dirty="0">
                <a:solidFill>
                  <a:srgbClr val="1B3360"/>
                </a:solidFill>
              </a:rPr>
              <a:t>*</a:t>
            </a:r>
            <a:r>
              <a:rPr lang="ro-RO" b="1" dirty="0">
                <a:solidFill>
                  <a:srgbClr val="1B3360"/>
                </a:solidFill>
              </a:rPr>
              <a:t> OBȚINUTE DIN ROMÂNIA DE NEREZIDENȚI</a:t>
            </a:r>
            <a:endParaRPr lang="en-GB" altLang="en-US" b="1" dirty="0">
              <a:solidFill>
                <a:srgbClr val="1B3360"/>
              </a:solidFill>
            </a:endParaRPr>
          </a:p>
        </p:txBody>
      </p:sp>
      <p:sp>
        <p:nvSpPr>
          <p:cNvPr id="3" name="Title 1">
            <a:extLst>
              <a:ext uri="{FF2B5EF4-FFF2-40B4-BE49-F238E27FC236}">
                <a16:creationId xmlns:a16="http://schemas.microsoft.com/office/drawing/2014/main" id="{EA20069C-364D-430F-930E-F5FF2AA0202F}"/>
              </a:ext>
            </a:extLst>
          </p:cNvPr>
          <p:cNvSpPr txBox="1">
            <a:spLocks/>
          </p:cNvSpPr>
          <p:nvPr/>
        </p:nvSpPr>
        <p:spPr bwMode="auto">
          <a:xfrm>
            <a:off x="459113" y="3636752"/>
            <a:ext cx="6858000" cy="1948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normAutofit fontScale="90000" lnSpcReduction="20000"/>
          </a:bodyPr>
          <a:lstStyle>
            <a:lvl1pPr algn="ctr" defTabSz="685800" rtl="0" eaLnBrk="1" fontAlgn="base" hangingPunct="1">
              <a:lnSpc>
                <a:spcPct val="90000"/>
              </a:lnSpc>
              <a:spcBef>
                <a:spcPct val="0"/>
              </a:spcBef>
              <a:spcAft>
                <a:spcPct val="0"/>
              </a:spcAft>
              <a:defRPr sz="3600" kern="1200">
                <a:solidFill>
                  <a:schemeClr val="tx1"/>
                </a:solidFill>
                <a:latin typeface="+mj-lt"/>
                <a:ea typeface="+mj-ea"/>
                <a:cs typeface="+mj-cs"/>
              </a:defRPr>
            </a:lvl1pPr>
            <a:lvl2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9pPr>
          </a:lstStyle>
          <a:p>
            <a:pPr algn="just"/>
            <a:endParaRPr lang="en-US" sz="1300" b="1" dirty="0">
              <a:solidFill>
                <a:srgbClr val="1B3360"/>
              </a:solidFill>
            </a:endParaRPr>
          </a:p>
          <a:p>
            <a:pPr algn="just"/>
            <a:endParaRPr lang="en-US" sz="1300" b="1" dirty="0">
              <a:solidFill>
                <a:srgbClr val="1B3360"/>
              </a:solidFill>
            </a:endParaRPr>
          </a:p>
          <a:p>
            <a:pPr algn="just"/>
            <a:endParaRPr lang="en-US" sz="1300" b="1" dirty="0">
              <a:solidFill>
                <a:srgbClr val="1B3360"/>
              </a:solidFill>
            </a:endParaRPr>
          </a:p>
          <a:p>
            <a:pPr algn="just"/>
            <a:r>
              <a:rPr lang="en-US" sz="1300" b="1" dirty="0">
                <a:solidFill>
                  <a:srgbClr val="1B3360"/>
                </a:solidFill>
              </a:rPr>
              <a:t>Lector:  </a:t>
            </a:r>
          </a:p>
          <a:p>
            <a:pPr algn="just"/>
            <a:endParaRPr lang="en-US" sz="1300" b="1" dirty="0">
              <a:solidFill>
                <a:srgbClr val="1B3360"/>
              </a:solidFill>
            </a:endParaRPr>
          </a:p>
          <a:p>
            <a:pPr algn="just"/>
            <a:r>
              <a:rPr lang="en-US" sz="1300" b="1" dirty="0">
                <a:solidFill>
                  <a:srgbClr val="1B3360"/>
                </a:solidFill>
              </a:rPr>
              <a:t>Dan Barascu, BDO Romania </a:t>
            </a:r>
          </a:p>
          <a:p>
            <a:pPr algn="just"/>
            <a:r>
              <a:rPr lang="en-US" sz="1300" b="1" dirty="0">
                <a:solidFill>
                  <a:srgbClr val="1B3360"/>
                </a:solidFill>
              </a:rPr>
              <a:t>Head of Tax, </a:t>
            </a:r>
            <a:r>
              <a:rPr lang="en-US" sz="1300" b="1" dirty="0" err="1">
                <a:solidFill>
                  <a:srgbClr val="1B3360"/>
                </a:solidFill>
              </a:rPr>
              <a:t>Partener</a:t>
            </a:r>
            <a:r>
              <a:rPr lang="en-US" sz="1300" b="1" dirty="0">
                <a:solidFill>
                  <a:srgbClr val="1B3360"/>
                </a:solidFill>
              </a:rPr>
              <a:t> </a:t>
            </a:r>
          </a:p>
          <a:p>
            <a:pPr algn="just"/>
            <a:r>
              <a:rPr lang="en-US" sz="1300" b="1" dirty="0">
                <a:solidFill>
                  <a:srgbClr val="1B3360"/>
                </a:solidFill>
              </a:rPr>
              <a:t>National Practice Leader </a:t>
            </a:r>
          </a:p>
          <a:p>
            <a:pPr algn="just"/>
            <a:endParaRPr lang="en-US" sz="1200" dirty="0">
              <a:solidFill>
                <a:srgbClr val="1B3360"/>
              </a:solidFill>
            </a:endParaRPr>
          </a:p>
          <a:p>
            <a:pPr algn="just"/>
            <a:endParaRPr lang="en-US" sz="1200" dirty="0">
              <a:solidFill>
                <a:srgbClr val="1B3360"/>
              </a:solidFill>
            </a:endParaRPr>
          </a:p>
          <a:p>
            <a:pPr algn="just"/>
            <a:endParaRPr lang="en-US" sz="1200" dirty="0">
              <a:solidFill>
                <a:srgbClr val="1B3360"/>
              </a:solidFill>
            </a:endParaRPr>
          </a:p>
          <a:p>
            <a:pPr algn="just"/>
            <a:endParaRPr lang="en-US" sz="1200" dirty="0">
              <a:solidFill>
                <a:srgbClr val="1B3360"/>
              </a:solidFill>
            </a:endParaRPr>
          </a:p>
          <a:p>
            <a:pPr algn="just"/>
            <a:r>
              <a:rPr lang="en-US" sz="1200" dirty="0">
                <a:solidFill>
                  <a:srgbClr val="1B3360"/>
                </a:solidFill>
              </a:rPr>
              <a:t>*Nota: </a:t>
            </a:r>
            <a:r>
              <a:rPr lang="en-US" sz="1200" dirty="0" err="1">
                <a:solidFill>
                  <a:srgbClr val="1B3360"/>
                </a:solidFill>
              </a:rPr>
              <a:t>impozitarea</a:t>
            </a:r>
            <a:r>
              <a:rPr lang="en-US" sz="1200" dirty="0">
                <a:solidFill>
                  <a:srgbClr val="1B3360"/>
                </a:solidFill>
              </a:rPr>
              <a:t> </a:t>
            </a:r>
            <a:r>
              <a:rPr lang="en-US" sz="1200" dirty="0" err="1">
                <a:solidFill>
                  <a:srgbClr val="1B3360"/>
                </a:solidFill>
              </a:rPr>
              <a:t>celor</a:t>
            </a:r>
            <a:r>
              <a:rPr lang="en-US" sz="1200" dirty="0">
                <a:solidFill>
                  <a:srgbClr val="1B3360"/>
                </a:solidFill>
              </a:rPr>
              <a:t> </a:t>
            </a:r>
            <a:r>
              <a:rPr lang="en-US" sz="1200" dirty="0" err="1">
                <a:solidFill>
                  <a:srgbClr val="1B3360"/>
                </a:solidFill>
              </a:rPr>
              <a:t>mai</a:t>
            </a:r>
            <a:r>
              <a:rPr lang="en-US" sz="1200" dirty="0">
                <a:solidFill>
                  <a:srgbClr val="1B3360"/>
                </a:solidFill>
              </a:rPr>
              <a:t> </a:t>
            </a:r>
            <a:r>
              <a:rPr lang="ro-RO" sz="1200" dirty="0">
                <a:solidFill>
                  <a:srgbClr val="1B3360"/>
                </a:solidFill>
              </a:rPr>
              <a:t>î</a:t>
            </a:r>
            <a:r>
              <a:rPr lang="en-US" sz="1200" dirty="0" err="1">
                <a:solidFill>
                  <a:srgbClr val="1B3360"/>
                </a:solidFill>
              </a:rPr>
              <a:t>ntalnite</a:t>
            </a:r>
            <a:r>
              <a:rPr lang="en-US" sz="1200" dirty="0">
                <a:solidFill>
                  <a:srgbClr val="1B3360"/>
                </a:solidFill>
              </a:rPr>
              <a:t> </a:t>
            </a:r>
            <a:r>
              <a:rPr lang="en-US" sz="1200" dirty="0" err="1">
                <a:solidFill>
                  <a:srgbClr val="1B3360"/>
                </a:solidFill>
              </a:rPr>
              <a:t>categorii</a:t>
            </a:r>
            <a:r>
              <a:rPr lang="en-US" sz="1200" dirty="0">
                <a:solidFill>
                  <a:srgbClr val="1B3360"/>
                </a:solidFill>
              </a:rPr>
              <a:t> de </a:t>
            </a:r>
            <a:r>
              <a:rPr lang="en-US" sz="1200" dirty="0" err="1">
                <a:solidFill>
                  <a:srgbClr val="1B3360"/>
                </a:solidFill>
              </a:rPr>
              <a:t>venituri</a:t>
            </a:r>
            <a:r>
              <a:rPr lang="en-US" sz="1200" dirty="0">
                <a:solidFill>
                  <a:srgbClr val="1B3360"/>
                </a:solidFill>
              </a:rPr>
              <a:t> </a:t>
            </a:r>
            <a:r>
              <a:rPr lang="en-US" sz="1200" dirty="0" err="1">
                <a:solidFill>
                  <a:srgbClr val="1B3360"/>
                </a:solidFill>
              </a:rPr>
              <a:t>ob</a:t>
            </a:r>
            <a:r>
              <a:rPr lang="ro-RO" sz="1200" dirty="0">
                <a:solidFill>
                  <a:srgbClr val="1B3360"/>
                </a:solidFill>
              </a:rPr>
              <a:t>ț</a:t>
            </a:r>
            <a:r>
              <a:rPr lang="en-US" sz="1200" dirty="0" err="1">
                <a:solidFill>
                  <a:srgbClr val="1B3360"/>
                </a:solidFill>
              </a:rPr>
              <a:t>inute</a:t>
            </a:r>
            <a:r>
              <a:rPr lang="en-US" sz="1200" dirty="0">
                <a:solidFill>
                  <a:srgbClr val="1B3360"/>
                </a:solidFill>
              </a:rPr>
              <a:t> din Romania de </a:t>
            </a:r>
            <a:r>
              <a:rPr lang="en-US" sz="1200" dirty="0" err="1">
                <a:solidFill>
                  <a:srgbClr val="1B3360"/>
                </a:solidFill>
              </a:rPr>
              <a:t>nereziden</a:t>
            </a:r>
            <a:r>
              <a:rPr lang="ro-RO" sz="1200" dirty="0">
                <a:solidFill>
                  <a:srgbClr val="1B3360"/>
                </a:solidFill>
              </a:rPr>
              <a:t>ț</a:t>
            </a:r>
            <a:r>
              <a:rPr lang="en-US" sz="1200" dirty="0" err="1">
                <a:solidFill>
                  <a:srgbClr val="1B3360"/>
                </a:solidFill>
              </a:rPr>
              <a:t>i</a:t>
            </a:r>
            <a:r>
              <a:rPr lang="en-US" sz="1200" dirty="0">
                <a:solidFill>
                  <a:srgbClr val="1B3360"/>
                </a:solidFill>
              </a:rPr>
              <a:t> (</a:t>
            </a:r>
            <a:r>
              <a:rPr lang="en-US" sz="1200" dirty="0" err="1">
                <a:solidFill>
                  <a:srgbClr val="1B3360"/>
                </a:solidFill>
              </a:rPr>
              <a:t>dividende</a:t>
            </a:r>
            <a:r>
              <a:rPr lang="en-US" sz="1200" dirty="0">
                <a:solidFill>
                  <a:srgbClr val="1B3360"/>
                </a:solidFill>
              </a:rPr>
              <a:t>, dob</a:t>
            </a:r>
            <a:r>
              <a:rPr lang="ro-RO" sz="1200" dirty="0">
                <a:solidFill>
                  <a:srgbClr val="1B3360"/>
                </a:solidFill>
              </a:rPr>
              <a:t>â</a:t>
            </a:r>
            <a:r>
              <a:rPr lang="en-US" sz="1200" dirty="0" err="1">
                <a:solidFill>
                  <a:srgbClr val="1B3360"/>
                </a:solidFill>
              </a:rPr>
              <a:t>nzi</a:t>
            </a:r>
            <a:r>
              <a:rPr lang="en-US" sz="1200" dirty="0">
                <a:solidFill>
                  <a:srgbClr val="1B3360"/>
                </a:solidFill>
              </a:rPr>
              <a:t>, </a:t>
            </a:r>
            <a:r>
              <a:rPr lang="en-US" sz="1200" dirty="0" err="1">
                <a:solidFill>
                  <a:srgbClr val="1B3360"/>
                </a:solidFill>
              </a:rPr>
              <a:t>comisioane</a:t>
            </a:r>
            <a:r>
              <a:rPr lang="en-US" sz="1200" dirty="0">
                <a:solidFill>
                  <a:srgbClr val="1B3360"/>
                </a:solidFill>
              </a:rPr>
              <a:t>, </a:t>
            </a:r>
            <a:r>
              <a:rPr lang="en-US" sz="1200" dirty="0" err="1">
                <a:solidFill>
                  <a:srgbClr val="1B3360"/>
                </a:solidFill>
              </a:rPr>
              <a:t>servicii</a:t>
            </a:r>
            <a:r>
              <a:rPr lang="en-US" sz="1200" dirty="0">
                <a:solidFill>
                  <a:srgbClr val="1B3360"/>
                </a:solidFill>
              </a:rPr>
              <a:t> de management </a:t>
            </a:r>
            <a:r>
              <a:rPr lang="ro-RO" sz="1200" dirty="0">
                <a:solidFill>
                  <a:srgbClr val="1B3360"/>
                </a:solidFill>
              </a:rPr>
              <a:t>ș</a:t>
            </a:r>
            <a:r>
              <a:rPr lang="en-US" sz="1200" dirty="0" err="1">
                <a:solidFill>
                  <a:srgbClr val="1B3360"/>
                </a:solidFill>
              </a:rPr>
              <a:t>i</a:t>
            </a:r>
            <a:r>
              <a:rPr lang="en-US" sz="1200" dirty="0">
                <a:solidFill>
                  <a:srgbClr val="1B3360"/>
                </a:solidFill>
              </a:rPr>
              <a:t> </a:t>
            </a:r>
            <a:r>
              <a:rPr lang="en-US" sz="1200" dirty="0" err="1">
                <a:solidFill>
                  <a:srgbClr val="1B3360"/>
                </a:solidFill>
              </a:rPr>
              <a:t>consultan</a:t>
            </a:r>
            <a:r>
              <a:rPr lang="ro-RO" sz="1200" dirty="0">
                <a:solidFill>
                  <a:srgbClr val="1B3360"/>
                </a:solidFill>
              </a:rPr>
              <a:t>ță</a:t>
            </a:r>
            <a:r>
              <a:rPr lang="en-US" sz="1200" dirty="0">
                <a:solidFill>
                  <a:srgbClr val="1B3360"/>
                </a:solidFill>
              </a:rPr>
              <a:t> </a:t>
            </a:r>
            <a:r>
              <a:rPr lang="ro-RO" sz="1200" dirty="0">
                <a:solidFill>
                  <a:srgbClr val="1B3360"/>
                </a:solidFill>
              </a:rPr>
              <a:t>ș</a:t>
            </a:r>
            <a:r>
              <a:rPr lang="en-US" sz="1200" dirty="0" err="1">
                <a:solidFill>
                  <a:srgbClr val="1B3360"/>
                </a:solidFill>
              </a:rPr>
              <a:t>i</a:t>
            </a:r>
            <a:r>
              <a:rPr lang="en-US" sz="1200" dirty="0">
                <a:solidFill>
                  <a:srgbClr val="1B3360"/>
                </a:solidFill>
              </a:rPr>
              <a:t> </a:t>
            </a:r>
            <a:r>
              <a:rPr lang="en-US" sz="1200" dirty="0" err="1">
                <a:solidFill>
                  <a:srgbClr val="1B3360"/>
                </a:solidFill>
              </a:rPr>
              <a:t>servicii</a:t>
            </a:r>
            <a:r>
              <a:rPr lang="en-US" sz="1200" dirty="0">
                <a:solidFill>
                  <a:srgbClr val="1B3360"/>
                </a:solidFill>
              </a:rPr>
              <a:t> </a:t>
            </a:r>
            <a:r>
              <a:rPr lang="en-US" sz="1200" dirty="0" err="1">
                <a:solidFill>
                  <a:srgbClr val="1B3360"/>
                </a:solidFill>
              </a:rPr>
              <a:t>prestate</a:t>
            </a:r>
            <a:r>
              <a:rPr lang="en-US" sz="1200" dirty="0">
                <a:solidFill>
                  <a:srgbClr val="1B3360"/>
                </a:solidFill>
              </a:rPr>
              <a:t> </a:t>
            </a:r>
            <a:r>
              <a:rPr lang="ro-RO" sz="1200" dirty="0">
                <a:solidFill>
                  <a:srgbClr val="1B3360"/>
                </a:solidFill>
              </a:rPr>
              <a:t>î</a:t>
            </a:r>
            <a:r>
              <a:rPr lang="en-US" sz="1200" dirty="0">
                <a:solidFill>
                  <a:srgbClr val="1B3360"/>
                </a:solidFill>
              </a:rPr>
              <a:t>n Romania</a:t>
            </a:r>
            <a:endParaRPr lang="en-GB" altLang="en-US" sz="1200" dirty="0">
              <a:solidFill>
                <a:srgbClr val="1B33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35BA806-EB55-4A7C-A3FF-3A604702CAA0}"/>
              </a:ext>
            </a:extLst>
          </p:cNvPr>
          <p:cNvSpPr>
            <a:spLocks noGrp="1"/>
          </p:cNvSpPr>
          <p:nvPr>
            <p:ph idx="1"/>
          </p:nvPr>
        </p:nvSpPr>
        <p:spPr>
          <a:xfrm>
            <a:off x="344659" y="1302026"/>
            <a:ext cx="8560802" cy="4493864"/>
          </a:xfrm>
          <a:ln>
            <a:solidFill>
              <a:srgbClr val="1B33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marL="0" indent="0" algn="just">
              <a:lnSpc>
                <a:spcPct val="100000"/>
              </a:lnSpc>
              <a:buClr>
                <a:srgbClr val="FFC000"/>
              </a:buClr>
              <a:buNone/>
            </a:pPr>
            <a:endParaRPr lang="en-US" sz="2000" b="1" dirty="0">
              <a:solidFill>
                <a:srgbClr val="1B3360"/>
              </a:solidFill>
            </a:endParaRPr>
          </a:p>
          <a:p>
            <a:pPr marL="0" indent="0" algn="just">
              <a:buNone/>
            </a:pPr>
            <a:r>
              <a:rPr lang="ro-RO" sz="1900" dirty="0"/>
              <a:t>Legislația internă prevede o serie de scutiri aplicabile pentru anumite categorii de venituri, altele decât cele pentru care se pot aplica scutirile </a:t>
            </a:r>
            <a:r>
              <a:rPr lang="en-US" sz="1900" dirty="0" err="1"/>
              <a:t>stabilite</a:t>
            </a:r>
            <a:r>
              <a:rPr lang="en-US" sz="1900" dirty="0"/>
              <a:t> de </a:t>
            </a:r>
            <a:r>
              <a:rPr lang="ro-RO" sz="1900" dirty="0"/>
              <a:t>legislați</a:t>
            </a:r>
            <a:r>
              <a:rPr lang="en-US" sz="1900" dirty="0"/>
              <a:t>a</a:t>
            </a:r>
            <a:r>
              <a:rPr lang="ro-RO" sz="1900" dirty="0"/>
              <a:t> UE</a:t>
            </a:r>
            <a:r>
              <a:rPr lang="en-US" sz="1900" dirty="0"/>
              <a:t>, ca de </a:t>
            </a:r>
            <a:r>
              <a:rPr lang="en-US" sz="1900" dirty="0" err="1"/>
              <a:t>exemplu</a:t>
            </a:r>
            <a:r>
              <a:rPr lang="en-US" sz="1900" dirty="0"/>
              <a:t>: </a:t>
            </a:r>
            <a:r>
              <a:rPr lang="ro-RO" sz="1900" dirty="0"/>
              <a:t> </a:t>
            </a:r>
            <a:endParaRPr lang="en-US" sz="1900" dirty="0"/>
          </a:p>
          <a:p>
            <a:pPr marL="0" indent="0" algn="just">
              <a:buNone/>
            </a:pPr>
            <a:r>
              <a:rPr lang="en-US" sz="1900" dirty="0"/>
              <a:t>- </a:t>
            </a:r>
            <a:r>
              <a:rPr lang="ro-RO" sz="1900" dirty="0"/>
              <a:t> dobânda aferentă instrumentelor de datorie publică în lei și în valută</a:t>
            </a:r>
            <a:r>
              <a:rPr lang="en-US" sz="1900" dirty="0"/>
              <a:t>;</a:t>
            </a:r>
          </a:p>
          <a:p>
            <a:pPr algn="just">
              <a:buFontTx/>
              <a:buChar char="-"/>
            </a:pPr>
            <a:r>
              <a:rPr lang="ro-RO" sz="1900" dirty="0"/>
              <a:t>veniturile obținute din tranzacțiile cu instrumente financiare derivate utilizate pentru realizarea operațiunilor de administrare a riscurilor asociate obligațiilor de natura datoriei publice guvernamentale</a:t>
            </a:r>
            <a:r>
              <a:rPr lang="en-US" sz="1900" dirty="0"/>
              <a:t>;</a:t>
            </a:r>
            <a:r>
              <a:rPr lang="ro-RO" sz="1900" dirty="0"/>
              <a:t> </a:t>
            </a:r>
            <a:endParaRPr lang="en-US" sz="1900" dirty="0"/>
          </a:p>
          <a:p>
            <a:pPr algn="just">
              <a:buFontTx/>
              <a:buChar char="-"/>
            </a:pPr>
            <a:r>
              <a:rPr lang="ro-RO" sz="1900" dirty="0"/>
              <a:t>dobânda la instrumente/titluri de creanță emise de societățile române</a:t>
            </a:r>
            <a:r>
              <a:rPr lang="en-US" sz="1900" dirty="0"/>
              <a:t>;</a:t>
            </a:r>
            <a:r>
              <a:rPr lang="ro-RO" sz="1900" dirty="0"/>
              <a:t> </a:t>
            </a:r>
            <a:endParaRPr lang="en-US" sz="1900" dirty="0"/>
          </a:p>
          <a:p>
            <a:pPr algn="just">
              <a:buFontTx/>
              <a:buChar char="-"/>
            </a:pPr>
            <a:r>
              <a:rPr lang="ro-RO" sz="1900" dirty="0"/>
              <a:t>veniturile persoanelor juridice străine care desfășoară în România activități de consultanță în cadrul unor acorduri de finanțare gratuită, încheiate de Guvernul României</a:t>
            </a:r>
            <a:r>
              <a:rPr lang="en-US" sz="1900" dirty="0"/>
              <a:t> cu </a:t>
            </a:r>
            <a:r>
              <a:rPr lang="en-US" sz="1900" dirty="0" err="1"/>
              <a:t>alte</a:t>
            </a:r>
            <a:r>
              <a:rPr lang="en-US" sz="1900" dirty="0"/>
              <a:t> </a:t>
            </a:r>
            <a:r>
              <a:rPr lang="en-US" sz="1900" dirty="0" err="1"/>
              <a:t>guverne</a:t>
            </a:r>
            <a:r>
              <a:rPr lang="en-US" sz="1900" dirty="0"/>
              <a:t>; </a:t>
            </a:r>
          </a:p>
          <a:p>
            <a:pPr algn="just">
              <a:buFontTx/>
              <a:buChar char="-"/>
            </a:pPr>
            <a:r>
              <a:rPr lang="ro-RO" sz="1900" dirty="0"/>
              <a:t>dobânzile și/sau dividendele plătite către fonduri de pensii, astfel cum sunt ele definite în legislația statului membru al U</a:t>
            </a:r>
            <a:r>
              <a:rPr lang="en-US" sz="1900" dirty="0"/>
              <a:t>E </a:t>
            </a:r>
            <a:r>
              <a:rPr lang="en-US" sz="1900" dirty="0" err="1"/>
              <a:t>sau</a:t>
            </a:r>
            <a:r>
              <a:rPr lang="en-US" sz="1900" dirty="0"/>
              <a:t> SEE; </a:t>
            </a:r>
          </a:p>
          <a:p>
            <a:pPr algn="just">
              <a:buFontTx/>
              <a:buChar char="-"/>
            </a:pPr>
            <a:r>
              <a:rPr lang="ro-RO" sz="1900" dirty="0"/>
              <a:t>scutirile specifice acordate prin Acordul de înființare a Băncii Europene pentru Reconstrucție și Dezvoltare din 1990. </a:t>
            </a:r>
            <a:endParaRPr lang="en-US" sz="1900" dirty="0"/>
          </a:p>
          <a:p>
            <a:pPr marL="0" indent="0" algn="just">
              <a:lnSpc>
                <a:spcPct val="100000"/>
              </a:lnSpc>
              <a:buClr>
                <a:srgbClr val="FFC000"/>
              </a:buClr>
              <a:buNone/>
            </a:pPr>
            <a:endParaRPr lang="en-US" dirty="0"/>
          </a:p>
        </p:txBody>
      </p:sp>
      <p:sp>
        <p:nvSpPr>
          <p:cNvPr id="3" name="Rectangle 2">
            <a:extLst>
              <a:ext uri="{FF2B5EF4-FFF2-40B4-BE49-F238E27FC236}">
                <a16:creationId xmlns:a16="http://schemas.microsoft.com/office/drawing/2014/main" id="{24A1B62E-7D42-4789-8B99-420A1750A6C7}"/>
              </a:ext>
            </a:extLst>
          </p:cNvPr>
          <p:cNvSpPr/>
          <p:nvPr/>
        </p:nvSpPr>
        <p:spPr>
          <a:xfrm>
            <a:off x="266449" y="447794"/>
            <a:ext cx="2712971" cy="369332"/>
          </a:xfrm>
          <a:prstGeom prst="rect">
            <a:avLst/>
          </a:prstGeom>
        </p:spPr>
        <p:txBody>
          <a:bodyPr wrap="square">
            <a:spAutoFit/>
          </a:bodyPr>
          <a:lstStyle/>
          <a:p>
            <a:pPr algn="just">
              <a:lnSpc>
                <a:spcPct val="100000"/>
              </a:lnSpc>
              <a:buClr>
                <a:srgbClr val="FFC000"/>
              </a:buClr>
              <a:buFont typeface="Wingdings" panose="05000000000000000000" pitchFamily="2" charset="2"/>
              <a:buChar char="q"/>
            </a:pPr>
            <a:r>
              <a:rPr lang="en-US" b="1" dirty="0">
                <a:solidFill>
                  <a:srgbClr val="1B3360"/>
                </a:solidFill>
              </a:rPr>
              <a:t> </a:t>
            </a:r>
            <a:r>
              <a:rPr lang="en-US" b="1" dirty="0" err="1">
                <a:solidFill>
                  <a:srgbClr val="1B3360"/>
                </a:solidFill>
              </a:rPr>
              <a:t>Scutiri</a:t>
            </a:r>
            <a:r>
              <a:rPr lang="en-US" b="1" dirty="0">
                <a:solidFill>
                  <a:srgbClr val="1B3360"/>
                </a:solidFill>
              </a:rPr>
              <a:t> </a:t>
            </a:r>
            <a:r>
              <a:rPr lang="en-US" b="1" dirty="0" err="1">
                <a:solidFill>
                  <a:srgbClr val="1B3360"/>
                </a:solidFill>
              </a:rPr>
              <a:t>specifice</a:t>
            </a:r>
            <a:r>
              <a:rPr lang="en-US" b="1" dirty="0">
                <a:solidFill>
                  <a:srgbClr val="1B3360"/>
                </a:solidFill>
              </a:rPr>
              <a:t> </a:t>
            </a:r>
            <a:endParaRPr lang="ro-RO" b="1" dirty="0">
              <a:solidFill>
                <a:srgbClr val="1B3360"/>
              </a:solidFill>
            </a:endParaRPr>
          </a:p>
        </p:txBody>
      </p:sp>
    </p:spTree>
    <p:extLst>
      <p:ext uri="{BB962C8B-B14F-4D97-AF65-F5344CB8AC3E}">
        <p14:creationId xmlns:p14="http://schemas.microsoft.com/office/powerpoint/2010/main" val="2471199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417694A-FD53-4481-8E50-9FE65DCA4E8F}"/>
              </a:ext>
            </a:extLst>
          </p:cNvPr>
          <p:cNvSpPr txBox="1"/>
          <p:nvPr/>
        </p:nvSpPr>
        <p:spPr>
          <a:xfrm>
            <a:off x="499740" y="1445855"/>
            <a:ext cx="7950839" cy="3108543"/>
          </a:xfrm>
          <a:prstGeom prst="rect">
            <a:avLst/>
          </a:prstGeom>
          <a:ln>
            <a:solidFill>
              <a:srgbClr val="1730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algn="just" defTabSz="685800" eaLnBrk="1" hangingPunct="1">
              <a:lnSpc>
                <a:spcPct val="90000"/>
              </a:lnSpc>
              <a:spcBef>
                <a:spcPts val="750"/>
              </a:spcBef>
              <a:buClr>
                <a:srgbClr val="FFC000"/>
              </a:buClr>
            </a:pPr>
            <a:endParaRPr lang="ro-RO" sz="2000" b="1" dirty="0">
              <a:solidFill>
                <a:srgbClr val="1B3360"/>
              </a:solidFill>
            </a:endParaRPr>
          </a:p>
          <a:p>
            <a:pPr algn="just"/>
            <a:endParaRPr lang="en-US" b="0" dirty="0">
              <a:solidFill>
                <a:schemeClr val="tx1"/>
              </a:solidFill>
              <a:highlight>
                <a:srgbClr val="FFFF00"/>
              </a:highlight>
            </a:endParaRPr>
          </a:p>
          <a:p>
            <a:pPr marL="342900" indent="-342900" algn="just">
              <a:buFont typeface="+mj-lt"/>
              <a:buAutoNum type="arabicPeriod"/>
            </a:pPr>
            <a:r>
              <a:rPr lang="en-US" dirty="0">
                <a:solidFill>
                  <a:schemeClr val="dk1"/>
                </a:solidFill>
                <a:latin typeface="+mn-lt"/>
              </a:rPr>
              <a:t>I</a:t>
            </a:r>
            <a:r>
              <a:rPr lang="ro-RO" dirty="0">
                <a:solidFill>
                  <a:schemeClr val="dk1"/>
                </a:solidFill>
                <a:latin typeface="+mn-lt"/>
              </a:rPr>
              <a:t>dentific</a:t>
            </a:r>
            <a:r>
              <a:rPr lang="en-US" dirty="0">
                <a:solidFill>
                  <a:schemeClr val="dk1"/>
                </a:solidFill>
                <a:latin typeface="+mn-lt"/>
              </a:rPr>
              <a:t>area</a:t>
            </a:r>
            <a:r>
              <a:rPr lang="ro-RO" dirty="0">
                <a:solidFill>
                  <a:schemeClr val="dk1"/>
                </a:solidFill>
                <a:latin typeface="+mn-lt"/>
              </a:rPr>
              <a:t> categori</a:t>
            </a:r>
            <a:r>
              <a:rPr lang="en-US" dirty="0" err="1">
                <a:solidFill>
                  <a:schemeClr val="dk1"/>
                </a:solidFill>
                <a:latin typeface="+mn-lt"/>
              </a:rPr>
              <a:t>ei</a:t>
            </a:r>
            <a:r>
              <a:rPr lang="ro-RO" dirty="0">
                <a:solidFill>
                  <a:schemeClr val="dk1"/>
                </a:solidFill>
                <a:latin typeface="+mn-lt"/>
              </a:rPr>
              <a:t> de venit obținut de nerezidenții din România</a:t>
            </a:r>
            <a:r>
              <a:rPr lang="en-US" dirty="0">
                <a:solidFill>
                  <a:schemeClr val="dk1"/>
                </a:solidFill>
                <a:latin typeface="+mn-lt"/>
              </a:rPr>
              <a:t> (</a:t>
            </a:r>
            <a:r>
              <a:rPr lang="en-US" dirty="0" err="1">
                <a:solidFill>
                  <a:schemeClr val="dk1"/>
                </a:solidFill>
                <a:latin typeface="+mn-lt"/>
              </a:rPr>
              <a:t>detalii</a:t>
            </a:r>
            <a:r>
              <a:rPr lang="en-US" dirty="0">
                <a:solidFill>
                  <a:schemeClr val="dk1"/>
                </a:solidFill>
                <a:latin typeface="+mn-lt"/>
              </a:rPr>
              <a:t> la</a:t>
            </a:r>
            <a:r>
              <a:rPr lang="en-US" dirty="0"/>
              <a:t> </a:t>
            </a:r>
            <a:r>
              <a:rPr lang="en-US" dirty="0" err="1"/>
              <a:t>pasul</a:t>
            </a:r>
            <a:r>
              <a:rPr lang="en-US" dirty="0"/>
              <a:t> 4</a:t>
            </a:r>
            <a:r>
              <a:rPr lang="en-US" dirty="0">
                <a:solidFill>
                  <a:schemeClr val="dk1"/>
                </a:solidFill>
                <a:latin typeface="+mn-lt"/>
              </a:rPr>
              <a:t>)</a:t>
            </a:r>
            <a:r>
              <a:rPr lang="ro-RO" dirty="0">
                <a:solidFill>
                  <a:schemeClr val="dk1"/>
                </a:solidFill>
                <a:latin typeface="+mn-lt"/>
              </a:rPr>
              <a:t>;</a:t>
            </a:r>
            <a:endParaRPr lang="en-US" dirty="0">
              <a:solidFill>
                <a:schemeClr val="dk1"/>
              </a:solidFill>
              <a:latin typeface="+mn-lt"/>
            </a:endParaRPr>
          </a:p>
          <a:p>
            <a:pPr marL="342900" indent="-342900" algn="just">
              <a:buFont typeface="+mj-lt"/>
              <a:buAutoNum type="arabicPeriod"/>
            </a:pPr>
            <a:endParaRPr lang="en-US" dirty="0">
              <a:solidFill>
                <a:schemeClr val="dk1"/>
              </a:solidFill>
              <a:latin typeface="+mn-lt"/>
            </a:endParaRPr>
          </a:p>
          <a:p>
            <a:pPr marL="342900" indent="-342900" algn="just">
              <a:buFont typeface="+mj-lt"/>
              <a:buAutoNum type="arabicPeriod"/>
            </a:pPr>
            <a:endParaRPr lang="en-US" dirty="0">
              <a:solidFill>
                <a:schemeClr val="dk1"/>
              </a:solidFill>
              <a:latin typeface="+mn-lt"/>
            </a:endParaRPr>
          </a:p>
          <a:p>
            <a:pPr marL="342900" indent="-342900" algn="just">
              <a:buFont typeface="+mj-lt"/>
              <a:buAutoNum type="arabicPeriod"/>
            </a:pPr>
            <a:r>
              <a:rPr lang="en-US" dirty="0" err="1">
                <a:solidFill>
                  <a:schemeClr val="dk1"/>
                </a:solidFill>
                <a:latin typeface="+mn-lt"/>
              </a:rPr>
              <a:t>Analiza</a:t>
            </a:r>
            <a:r>
              <a:rPr lang="en-US" dirty="0">
                <a:solidFill>
                  <a:schemeClr val="dk1"/>
                </a:solidFill>
                <a:latin typeface="+mn-lt"/>
              </a:rPr>
              <a:t> </a:t>
            </a:r>
            <a:r>
              <a:rPr lang="en-US" dirty="0" err="1">
                <a:solidFill>
                  <a:schemeClr val="dk1"/>
                </a:solidFill>
                <a:latin typeface="+mn-lt"/>
              </a:rPr>
              <a:t>categoriei</a:t>
            </a:r>
            <a:r>
              <a:rPr lang="en-US" dirty="0">
                <a:solidFill>
                  <a:schemeClr val="dk1"/>
                </a:solidFill>
                <a:latin typeface="+mn-lt"/>
              </a:rPr>
              <a:t> de </a:t>
            </a:r>
            <a:r>
              <a:rPr lang="en-US" dirty="0" err="1">
                <a:solidFill>
                  <a:schemeClr val="dk1"/>
                </a:solidFill>
                <a:latin typeface="+mn-lt"/>
              </a:rPr>
              <a:t>venit</a:t>
            </a:r>
            <a:r>
              <a:rPr lang="en-US" dirty="0">
                <a:solidFill>
                  <a:schemeClr val="dk1"/>
                </a:solidFill>
                <a:latin typeface="+mn-lt"/>
              </a:rPr>
              <a:t> </a:t>
            </a:r>
            <a:r>
              <a:rPr lang="ro-RO" dirty="0">
                <a:solidFill>
                  <a:schemeClr val="dk1"/>
                </a:solidFill>
                <a:latin typeface="+mn-lt"/>
              </a:rPr>
              <a:t>din punct de vedere</a:t>
            </a:r>
            <a:r>
              <a:rPr lang="en-US" dirty="0">
                <a:solidFill>
                  <a:schemeClr val="dk1"/>
                </a:solidFill>
                <a:latin typeface="+mn-lt"/>
              </a:rPr>
              <a:t> al </a:t>
            </a:r>
            <a:r>
              <a:rPr lang="en-US" dirty="0" err="1">
                <a:solidFill>
                  <a:schemeClr val="dk1"/>
                </a:solidFill>
                <a:latin typeface="+mn-lt"/>
              </a:rPr>
              <a:t>impozit</a:t>
            </a:r>
            <a:r>
              <a:rPr lang="ro-RO" dirty="0">
                <a:solidFill>
                  <a:schemeClr val="dk1"/>
                </a:solidFill>
                <a:latin typeface="+mn-lt"/>
              </a:rPr>
              <a:t>ă</a:t>
            </a:r>
            <a:r>
              <a:rPr lang="en-US" dirty="0" err="1">
                <a:solidFill>
                  <a:schemeClr val="dk1"/>
                </a:solidFill>
                <a:latin typeface="+mn-lt"/>
              </a:rPr>
              <a:t>rii</a:t>
            </a:r>
            <a:r>
              <a:rPr lang="en-US" dirty="0">
                <a:solidFill>
                  <a:schemeClr val="dk1"/>
                </a:solidFill>
                <a:latin typeface="+mn-lt"/>
              </a:rPr>
              <a:t>: (</a:t>
            </a:r>
            <a:r>
              <a:rPr lang="en-US" dirty="0" err="1">
                <a:solidFill>
                  <a:schemeClr val="dk1"/>
                </a:solidFill>
                <a:latin typeface="+mn-lt"/>
              </a:rPr>
              <a:t>i</a:t>
            </a:r>
            <a:r>
              <a:rPr lang="en-US" dirty="0">
                <a:solidFill>
                  <a:schemeClr val="dk1"/>
                </a:solidFill>
                <a:latin typeface="+mn-lt"/>
              </a:rPr>
              <a:t>) </a:t>
            </a:r>
            <a:r>
              <a:rPr lang="ro-RO" dirty="0">
                <a:solidFill>
                  <a:schemeClr val="dk1"/>
                </a:solidFill>
                <a:latin typeface="+mn-lt"/>
              </a:rPr>
              <a:t>venit</a:t>
            </a:r>
            <a:r>
              <a:rPr lang="en-US" dirty="0">
                <a:solidFill>
                  <a:schemeClr val="dk1"/>
                </a:solidFill>
                <a:latin typeface="+mn-lt"/>
              </a:rPr>
              <a:t> </a:t>
            </a:r>
            <a:r>
              <a:rPr lang="en-US" dirty="0" err="1">
                <a:solidFill>
                  <a:schemeClr val="dk1"/>
                </a:solidFill>
                <a:latin typeface="+mn-lt"/>
              </a:rPr>
              <a:t>impozabil</a:t>
            </a:r>
            <a:r>
              <a:rPr lang="en-US" dirty="0">
                <a:solidFill>
                  <a:schemeClr val="dk1"/>
                </a:solidFill>
                <a:latin typeface="+mn-lt"/>
              </a:rPr>
              <a:t> (ii) </a:t>
            </a:r>
            <a:r>
              <a:rPr lang="en-US" dirty="0" err="1">
                <a:solidFill>
                  <a:schemeClr val="dk1"/>
                </a:solidFill>
                <a:latin typeface="+mn-lt"/>
              </a:rPr>
              <a:t>venit</a:t>
            </a:r>
            <a:r>
              <a:rPr lang="en-US" dirty="0">
                <a:solidFill>
                  <a:schemeClr val="dk1"/>
                </a:solidFill>
                <a:latin typeface="+mn-lt"/>
              </a:rPr>
              <a:t> </a:t>
            </a:r>
            <a:r>
              <a:rPr lang="en-US" dirty="0" err="1">
                <a:solidFill>
                  <a:schemeClr val="dk1"/>
                </a:solidFill>
                <a:latin typeface="+mn-lt"/>
              </a:rPr>
              <a:t>neimpozabil</a:t>
            </a:r>
            <a:r>
              <a:rPr lang="en-US" dirty="0">
                <a:solidFill>
                  <a:schemeClr val="dk1"/>
                </a:solidFill>
                <a:latin typeface="+mn-lt"/>
              </a:rPr>
              <a:t> </a:t>
            </a:r>
            <a:r>
              <a:rPr lang="ro-RO" dirty="0">
                <a:solidFill>
                  <a:schemeClr val="dk1"/>
                </a:solidFill>
                <a:latin typeface="+mn-lt"/>
              </a:rPr>
              <a:t>î</a:t>
            </a:r>
            <a:r>
              <a:rPr lang="en-US" dirty="0">
                <a:solidFill>
                  <a:schemeClr val="dk1"/>
                </a:solidFill>
                <a:latin typeface="+mn-lt"/>
              </a:rPr>
              <a:t>n Rom</a:t>
            </a:r>
            <a:r>
              <a:rPr lang="ro-RO" dirty="0">
                <a:solidFill>
                  <a:schemeClr val="dk1"/>
                </a:solidFill>
                <a:latin typeface="+mn-lt"/>
              </a:rPr>
              <a:t>â</a:t>
            </a:r>
            <a:r>
              <a:rPr lang="en-US" dirty="0" err="1">
                <a:solidFill>
                  <a:schemeClr val="dk1"/>
                </a:solidFill>
                <a:latin typeface="+mn-lt"/>
              </a:rPr>
              <a:t>nia</a:t>
            </a:r>
            <a:r>
              <a:rPr lang="en-US" dirty="0">
                <a:solidFill>
                  <a:schemeClr val="dk1"/>
                </a:solidFill>
                <a:latin typeface="+mn-lt"/>
              </a:rPr>
              <a:t> </a:t>
            </a:r>
            <a:r>
              <a:rPr lang="en-US" dirty="0" err="1">
                <a:solidFill>
                  <a:schemeClr val="dk1"/>
                </a:solidFill>
                <a:latin typeface="+mn-lt"/>
              </a:rPr>
              <a:t>sau</a:t>
            </a:r>
            <a:r>
              <a:rPr lang="en-US" dirty="0">
                <a:solidFill>
                  <a:schemeClr val="dk1"/>
                </a:solidFill>
                <a:latin typeface="+mn-lt"/>
              </a:rPr>
              <a:t> </a:t>
            </a:r>
            <a:r>
              <a:rPr lang="en-US" dirty="0" err="1">
                <a:solidFill>
                  <a:schemeClr val="dk1"/>
                </a:solidFill>
                <a:latin typeface="+mn-lt"/>
              </a:rPr>
              <a:t>pentru</a:t>
            </a:r>
            <a:r>
              <a:rPr lang="en-US" dirty="0">
                <a:solidFill>
                  <a:schemeClr val="dk1"/>
                </a:solidFill>
                <a:latin typeface="+mn-lt"/>
              </a:rPr>
              <a:t> care exist</a:t>
            </a:r>
            <a:r>
              <a:rPr lang="ro-RO" dirty="0">
                <a:solidFill>
                  <a:schemeClr val="dk1"/>
                </a:solidFill>
                <a:latin typeface="+mn-lt"/>
              </a:rPr>
              <a:t>ă scutiri</a:t>
            </a:r>
            <a:r>
              <a:rPr lang="en-US" dirty="0">
                <a:solidFill>
                  <a:schemeClr val="dk1"/>
                </a:solidFill>
                <a:latin typeface="+mn-lt"/>
              </a:rPr>
              <a:t> </a:t>
            </a:r>
            <a:r>
              <a:rPr lang="en-US" dirty="0" err="1">
                <a:solidFill>
                  <a:schemeClr val="dk1"/>
                </a:solidFill>
                <a:latin typeface="+mn-lt"/>
              </a:rPr>
              <a:t>speciale</a:t>
            </a:r>
            <a:r>
              <a:rPr lang="ro-RO" dirty="0">
                <a:solidFill>
                  <a:schemeClr val="dk1"/>
                </a:solidFill>
                <a:latin typeface="+mn-lt"/>
              </a:rPr>
              <a:t> aplicabil</a:t>
            </a:r>
            <a:r>
              <a:rPr lang="en-US" dirty="0">
                <a:solidFill>
                  <a:schemeClr val="dk1"/>
                </a:solidFill>
                <a:latin typeface="+mn-lt"/>
              </a:rPr>
              <a:t>e; (ii) </a:t>
            </a:r>
            <a:r>
              <a:rPr lang="en-US" dirty="0" err="1">
                <a:solidFill>
                  <a:schemeClr val="dk1"/>
                </a:solidFill>
                <a:latin typeface="+mn-lt"/>
              </a:rPr>
              <a:t>aplicarea</a:t>
            </a:r>
            <a:r>
              <a:rPr lang="en-US" dirty="0">
                <a:solidFill>
                  <a:schemeClr val="dk1"/>
                </a:solidFill>
                <a:latin typeface="+mn-lt"/>
              </a:rPr>
              <a:t> </a:t>
            </a:r>
            <a:r>
              <a:rPr lang="en-US" dirty="0" err="1">
                <a:solidFill>
                  <a:schemeClr val="dk1"/>
                </a:solidFill>
                <a:latin typeface="+mn-lt"/>
              </a:rPr>
              <a:t>tratatelor</a:t>
            </a:r>
            <a:r>
              <a:rPr lang="ro-RO" dirty="0"/>
              <a:t>;</a:t>
            </a:r>
            <a:r>
              <a:rPr lang="en-US" dirty="0">
                <a:solidFill>
                  <a:schemeClr val="dk1"/>
                </a:solidFill>
                <a:latin typeface="+mn-lt"/>
              </a:rPr>
              <a:t> </a:t>
            </a:r>
          </a:p>
          <a:p>
            <a:pPr marL="342900" indent="-342900" algn="just">
              <a:buFont typeface="+mj-lt"/>
              <a:buAutoNum type="arabicPeriod"/>
            </a:pPr>
            <a:endParaRPr lang="en-US" sz="1700" b="0" dirty="0"/>
          </a:p>
          <a:p>
            <a:pPr algn="just"/>
            <a:endParaRPr lang="en-US" sz="1700" dirty="0">
              <a:solidFill>
                <a:schemeClr val="tx1"/>
              </a:solidFill>
            </a:endParaRPr>
          </a:p>
        </p:txBody>
      </p:sp>
      <p:sp>
        <p:nvSpPr>
          <p:cNvPr id="2" name="Rectangle 1">
            <a:extLst>
              <a:ext uri="{FF2B5EF4-FFF2-40B4-BE49-F238E27FC236}">
                <a16:creationId xmlns:a16="http://schemas.microsoft.com/office/drawing/2014/main" id="{818D6299-3E3C-498B-860A-DFB7B1CF6A33}"/>
              </a:ext>
            </a:extLst>
          </p:cNvPr>
          <p:cNvSpPr/>
          <p:nvPr/>
        </p:nvSpPr>
        <p:spPr>
          <a:xfrm>
            <a:off x="419100" y="440945"/>
            <a:ext cx="6621780" cy="590931"/>
          </a:xfrm>
          <a:prstGeom prst="rect">
            <a:avLst/>
          </a:prstGeom>
        </p:spPr>
        <p:txBody>
          <a:bodyPr wrap="square">
            <a:spAutoFit/>
          </a:bodyPr>
          <a:lstStyle/>
          <a:p>
            <a:pPr marL="342900" indent="-342900" algn="just" defTabSz="685800" eaLnBrk="1" hangingPunct="1">
              <a:lnSpc>
                <a:spcPct val="90000"/>
              </a:lnSpc>
              <a:spcBef>
                <a:spcPts val="750"/>
              </a:spcBef>
              <a:buClr>
                <a:srgbClr val="FFC000"/>
              </a:buClr>
              <a:buFont typeface="Wingdings" panose="05000000000000000000" pitchFamily="2" charset="2"/>
              <a:buChar char="q"/>
            </a:pPr>
            <a:r>
              <a:rPr lang="en-US" b="1" dirty="0" err="1">
                <a:solidFill>
                  <a:srgbClr val="1B3360"/>
                </a:solidFill>
              </a:rPr>
              <a:t>Etape</a:t>
            </a:r>
            <a:r>
              <a:rPr lang="en-US" b="1" dirty="0">
                <a:solidFill>
                  <a:srgbClr val="1B3360"/>
                </a:solidFill>
              </a:rPr>
              <a:t> de </a:t>
            </a:r>
            <a:r>
              <a:rPr lang="en-US" b="1" dirty="0" err="1">
                <a:solidFill>
                  <a:srgbClr val="1B3360"/>
                </a:solidFill>
              </a:rPr>
              <a:t>urmat</a:t>
            </a:r>
            <a:r>
              <a:rPr lang="en-US" b="1" dirty="0">
                <a:solidFill>
                  <a:srgbClr val="1B3360"/>
                </a:solidFill>
              </a:rPr>
              <a:t> </a:t>
            </a:r>
            <a:r>
              <a:rPr lang="ro-RO" b="1" dirty="0">
                <a:solidFill>
                  <a:srgbClr val="1B3360"/>
                </a:solidFill>
              </a:rPr>
              <a:t>î</a:t>
            </a:r>
            <a:r>
              <a:rPr lang="en-US" b="1" dirty="0">
                <a:solidFill>
                  <a:srgbClr val="1B3360"/>
                </a:solidFill>
              </a:rPr>
              <a:t>n </a:t>
            </a:r>
            <a:r>
              <a:rPr lang="en-US" b="1" dirty="0" err="1">
                <a:solidFill>
                  <a:srgbClr val="1B3360"/>
                </a:solidFill>
              </a:rPr>
              <a:t>analiza</a:t>
            </a:r>
            <a:r>
              <a:rPr lang="en-US" b="1" dirty="0">
                <a:solidFill>
                  <a:srgbClr val="1B3360"/>
                </a:solidFill>
              </a:rPr>
              <a:t> </a:t>
            </a:r>
            <a:r>
              <a:rPr lang="en-US" b="1" dirty="0" err="1">
                <a:solidFill>
                  <a:srgbClr val="1B3360"/>
                </a:solidFill>
              </a:rPr>
              <a:t>impozit</a:t>
            </a:r>
            <a:r>
              <a:rPr lang="ro-RO" b="1" dirty="0">
                <a:solidFill>
                  <a:srgbClr val="1B3360"/>
                </a:solidFill>
              </a:rPr>
              <a:t>ă</a:t>
            </a:r>
            <a:r>
              <a:rPr lang="en-US" b="1" dirty="0" err="1">
                <a:solidFill>
                  <a:srgbClr val="1B3360"/>
                </a:solidFill>
              </a:rPr>
              <a:t>rii</a:t>
            </a:r>
            <a:r>
              <a:rPr lang="en-US" b="1" dirty="0">
                <a:solidFill>
                  <a:srgbClr val="1B3360"/>
                </a:solidFill>
              </a:rPr>
              <a:t> </a:t>
            </a:r>
            <a:r>
              <a:rPr lang="en-US" b="1" dirty="0" err="1">
                <a:solidFill>
                  <a:srgbClr val="1B3360"/>
                </a:solidFill>
              </a:rPr>
              <a:t>veniturilor</a:t>
            </a:r>
            <a:r>
              <a:rPr lang="en-US" b="1" dirty="0">
                <a:solidFill>
                  <a:srgbClr val="1B3360"/>
                </a:solidFill>
              </a:rPr>
              <a:t> </a:t>
            </a:r>
            <a:r>
              <a:rPr lang="en-US" b="1" dirty="0" err="1">
                <a:solidFill>
                  <a:srgbClr val="1B3360"/>
                </a:solidFill>
              </a:rPr>
              <a:t>ob</a:t>
            </a:r>
            <a:r>
              <a:rPr lang="ro-RO" b="1" dirty="0">
                <a:solidFill>
                  <a:srgbClr val="1B3360"/>
                </a:solidFill>
              </a:rPr>
              <a:t>ț</a:t>
            </a:r>
            <a:r>
              <a:rPr lang="en-US" b="1" dirty="0" err="1">
                <a:solidFill>
                  <a:srgbClr val="1B3360"/>
                </a:solidFill>
              </a:rPr>
              <a:t>inute</a:t>
            </a:r>
            <a:r>
              <a:rPr lang="en-US" b="1" dirty="0">
                <a:solidFill>
                  <a:srgbClr val="1B3360"/>
                </a:solidFill>
              </a:rPr>
              <a:t> din Rom</a:t>
            </a:r>
            <a:r>
              <a:rPr lang="ro-RO" b="1" dirty="0">
                <a:solidFill>
                  <a:srgbClr val="1B3360"/>
                </a:solidFill>
              </a:rPr>
              <a:t>â</a:t>
            </a:r>
            <a:r>
              <a:rPr lang="en-US" b="1" dirty="0" err="1">
                <a:solidFill>
                  <a:srgbClr val="1B3360"/>
                </a:solidFill>
              </a:rPr>
              <a:t>nia</a:t>
            </a:r>
            <a:r>
              <a:rPr lang="en-US" b="1" dirty="0">
                <a:solidFill>
                  <a:srgbClr val="1B3360"/>
                </a:solidFill>
              </a:rPr>
              <a:t> de </a:t>
            </a:r>
            <a:r>
              <a:rPr lang="en-US" b="1" dirty="0" err="1">
                <a:solidFill>
                  <a:srgbClr val="1B3360"/>
                </a:solidFill>
              </a:rPr>
              <a:t>nereziden</a:t>
            </a:r>
            <a:r>
              <a:rPr lang="ro-RO" b="1" dirty="0">
                <a:solidFill>
                  <a:srgbClr val="1B3360"/>
                </a:solidFill>
              </a:rPr>
              <a:t>ț</a:t>
            </a:r>
            <a:r>
              <a:rPr lang="en-US" b="1" dirty="0" err="1">
                <a:solidFill>
                  <a:srgbClr val="1B3360"/>
                </a:solidFill>
              </a:rPr>
              <a:t>i</a:t>
            </a:r>
            <a:r>
              <a:rPr lang="ro-RO" b="1" dirty="0">
                <a:solidFill>
                  <a:srgbClr val="1B3360"/>
                </a:solidFill>
              </a:rPr>
              <a:t>:</a:t>
            </a:r>
            <a:endParaRPr lang="en-US" b="1" dirty="0">
              <a:solidFill>
                <a:srgbClr val="1B3360"/>
              </a:solidFill>
            </a:endParaRPr>
          </a:p>
        </p:txBody>
      </p:sp>
    </p:spTree>
    <p:extLst>
      <p:ext uri="{BB962C8B-B14F-4D97-AF65-F5344CB8AC3E}">
        <p14:creationId xmlns:p14="http://schemas.microsoft.com/office/powerpoint/2010/main" val="787531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417694A-FD53-4481-8E50-9FE65DCA4E8F}"/>
              </a:ext>
            </a:extLst>
          </p:cNvPr>
          <p:cNvSpPr txBox="1"/>
          <p:nvPr/>
        </p:nvSpPr>
        <p:spPr>
          <a:xfrm>
            <a:off x="236686" y="1236547"/>
            <a:ext cx="8670628" cy="4662815"/>
          </a:xfrm>
          <a:prstGeom prst="rect">
            <a:avLst/>
          </a:prstGeom>
          <a:ln>
            <a:solidFill>
              <a:srgbClr val="1730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b="1" dirty="0" err="1">
                <a:solidFill>
                  <a:schemeClr val="tx1"/>
                </a:solidFill>
              </a:rPr>
              <a:t>Etape</a:t>
            </a:r>
            <a:r>
              <a:rPr lang="en-US" b="1" dirty="0">
                <a:solidFill>
                  <a:schemeClr val="tx1"/>
                </a:solidFill>
              </a:rPr>
              <a:t> de </a:t>
            </a:r>
            <a:r>
              <a:rPr lang="en-US" b="1" dirty="0" err="1">
                <a:solidFill>
                  <a:schemeClr val="tx1"/>
                </a:solidFill>
              </a:rPr>
              <a:t>urmat</a:t>
            </a:r>
            <a:r>
              <a:rPr lang="en-US" b="1" dirty="0">
                <a:solidFill>
                  <a:schemeClr val="tx1"/>
                </a:solidFill>
              </a:rPr>
              <a:t> </a:t>
            </a:r>
            <a:r>
              <a:rPr lang="ro-RO" b="1" dirty="0">
                <a:solidFill>
                  <a:schemeClr val="tx1"/>
                </a:solidFill>
              </a:rPr>
              <a:t>î</a:t>
            </a:r>
            <a:r>
              <a:rPr lang="en-US" b="1" dirty="0">
                <a:solidFill>
                  <a:schemeClr val="tx1"/>
                </a:solidFill>
              </a:rPr>
              <a:t>n </a:t>
            </a:r>
            <a:r>
              <a:rPr lang="en-US" b="1" dirty="0" err="1">
                <a:solidFill>
                  <a:schemeClr val="tx1"/>
                </a:solidFill>
              </a:rPr>
              <a:t>analiza</a:t>
            </a:r>
            <a:r>
              <a:rPr lang="en-US" b="1" dirty="0">
                <a:solidFill>
                  <a:schemeClr val="tx1"/>
                </a:solidFill>
              </a:rPr>
              <a:t> </a:t>
            </a:r>
            <a:r>
              <a:rPr lang="en-US" b="1" dirty="0" err="1">
                <a:solidFill>
                  <a:schemeClr val="tx1"/>
                </a:solidFill>
              </a:rPr>
              <a:t>impozit</a:t>
            </a:r>
            <a:r>
              <a:rPr lang="ro-RO" b="1" dirty="0">
                <a:solidFill>
                  <a:schemeClr val="tx1"/>
                </a:solidFill>
              </a:rPr>
              <a:t>ă</a:t>
            </a:r>
            <a:r>
              <a:rPr lang="en-US" b="1" dirty="0" err="1">
                <a:solidFill>
                  <a:schemeClr val="tx1"/>
                </a:solidFill>
              </a:rPr>
              <a:t>rii</a:t>
            </a:r>
            <a:r>
              <a:rPr lang="en-US" b="1" dirty="0">
                <a:solidFill>
                  <a:schemeClr val="tx1"/>
                </a:solidFill>
              </a:rPr>
              <a:t> </a:t>
            </a:r>
            <a:r>
              <a:rPr lang="en-US" b="1" dirty="0" err="1">
                <a:solidFill>
                  <a:schemeClr val="tx1"/>
                </a:solidFill>
              </a:rPr>
              <a:t>veniturilor</a:t>
            </a:r>
            <a:r>
              <a:rPr lang="en-US" b="1" dirty="0">
                <a:solidFill>
                  <a:schemeClr val="tx1"/>
                </a:solidFill>
              </a:rPr>
              <a:t> </a:t>
            </a:r>
            <a:r>
              <a:rPr lang="en-US" b="1" dirty="0" err="1">
                <a:solidFill>
                  <a:schemeClr val="tx1"/>
                </a:solidFill>
              </a:rPr>
              <a:t>ob</a:t>
            </a:r>
            <a:r>
              <a:rPr lang="ro-RO" b="1" dirty="0">
                <a:solidFill>
                  <a:schemeClr val="tx1"/>
                </a:solidFill>
              </a:rPr>
              <a:t>ț</a:t>
            </a:r>
            <a:r>
              <a:rPr lang="en-US" b="1" dirty="0" err="1">
                <a:solidFill>
                  <a:schemeClr val="tx1"/>
                </a:solidFill>
              </a:rPr>
              <a:t>inute</a:t>
            </a:r>
            <a:r>
              <a:rPr lang="en-US" b="1" dirty="0">
                <a:solidFill>
                  <a:schemeClr val="tx1"/>
                </a:solidFill>
              </a:rPr>
              <a:t> </a:t>
            </a:r>
            <a:r>
              <a:rPr lang="ro-RO" b="1" dirty="0">
                <a:solidFill>
                  <a:schemeClr val="tx1"/>
                </a:solidFill>
              </a:rPr>
              <a:t>din Româ</a:t>
            </a:r>
            <a:r>
              <a:rPr lang="en-US" b="1" dirty="0" err="1">
                <a:solidFill>
                  <a:schemeClr val="tx1"/>
                </a:solidFill>
              </a:rPr>
              <a:t>nia</a:t>
            </a:r>
            <a:r>
              <a:rPr lang="en-US" b="1" dirty="0">
                <a:solidFill>
                  <a:schemeClr val="tx1"/>
                </a:solidFill>
              </a:rPr>
              <a:t> de </a:t>
            </a:r>
            <a:r>
              <a:rPr lang="en-US" b="1" dirty="0" err="1">
                <a:solidFill>
                  <a:schemeClr val="tx1"/>
                </a:solidFill>
              </a:rPr>
              <a:t>nereziden</a:t>
            </a:r>
            <a:r>
              <a:rPr lang="ro-RO" b="1" dirty="0">
                <a:solidFill>
                  <a:schemeClr val="tx1"/>
                </a:solidFill>
              </a:rPr>
              <a:t>ț</a:t>
            </a:r>
            <a:r>
              <a:rPr lang="en-US" b="1" dirty="0" err="1">
                <a:solidFill>
                  <a:schemeClr val="tx1"/>
                </a:solidFill>
              </a:rPr>
              <a:t>i</a:t>
            </a:r>
            <a:endParaRPr lang="en-US" b="1" dirty="0"/>
          </a:p>
          <a:p>
            <a:pPr algn="just"/>
            <a:endParaRPr lang="en-US" dirty="0">
              <a:solidFill>
                <a:schemeClr val="tx1"/>
              </a:solidFill>
              <a:highlight>
                <a:srgbClr val="FFFF00"/>
              </a:highlight>
            </a:endParaRPr>
          </a:p>
          <a:p>
            <a:pPr algn="just"/>
            <a:r>
              <a:rPr lang="ro-RO" dirty="0">
                <a:solidFill>
                  <a:schemeClr val="dk1"/>
                </a:solidFill>
                <a:latin typeface="+mn-lt"/>
              </a:rPr>
              <a:t>Identificarea cotei de impozitare a veniturilor potrivit legislației interne</a:t>
            </a:r>
          </a:p>
          <a:p>
            <a:pPr marL="342900" indent="-342900" algn="just">
              <a:buFont typeface="+mj-lt"/>
              <a:buAutoNum type="arabicPeriod" startAt="3"/>
            </a:pPr>
            <a:endParaRPr lang="ro-RO" sz="1700" b="0" dirty="0"/>
          </a:p>
          <a:p>
            <a:pPr marL="342900" indent="-342900" algn="just">
              <a:buFont typeface="+mj-lt"/>
              <a:buAutoNum type="arabicPeriod" startAt="3"/>
            </a:pPr>
            <a:endParaRPr lang="ro-RO" sz="1700" dirty="0">
              <a:solidFill>
                <a:schemeClr val="tx1"/>
              </a:solidFill>
            </a:endParaRPr>
          </a:p>
          <a:p>
            <a:pPr marL="342900" indent="-342900" algn="just">
              <a:buFont typeface="+mj-lt"/>
              <a:buAutoNum type="arabicPeriod" startAt="3"/>
            </a:pPr>
            <a:endParaRPr lang="ro-RO" sz="1700" b="0" dirty="0">
              <a:solidFill>
                <a:schemeClr val="tx1"/>
              </a:solidFill>
            </a:endParaRPr>
          </a:p>
          <a:p>
            <a:pPr marL="342900" indent="-342900" algn="just">
              <a:buFont typeface="+mj-lt"/>
              <a:buAutoNum type="arabicPeriod" startAt="3"/>
            </a:pPr>
            <a:endParaRPr lang="ro-RO" sz="1700" dirty="0">
              <a:solidFill>
                <a:schemeClr val="tx1"/>
              </a:solidFill>
            </a:endParaRPr>
          </a:p>
          <a:p>
            <a:pPr marL="342900" indent="-342900" algn="just">
              <a:buFont typeface="+mj-lt"/>
              <a:buAutoNum type="arabicPeriod" startAt="3"/>
            </a:pPr>
            <a:endParaRPr lang="ro-RO" sz="1700" b="0" dirty="0">
              <a:solidFill>
                <a:schemeClr val="tx1"/>
              </a:solidFill>
            </a:endParaRPr>
          </a:p>
          <a:p>
            <a:pPr marL="342900" indent="-342900" algn="just">
              <a:buFont typeface="+mj-lt"/>
              <a:buAutoNum type="arabicPeriod" startAt="3"/>
            </a:pPr>
            <a:endParaRPr lang="ro-RO" sz="1700" dirty="0">
              <a:solidFill>
                <a:schemeClr val="tx1"/>
              </a:solidFill>
            </a:endParaRPr>
          </a:p>
          <a:p>
            <a:pPr marL="342900" indent="-342900" algn="just">
              <a:buFont typeface="+mj-lt"/>
              <a:buAutoNum type="arabicPeriod" startAt="3"/>
            </a:pPr>
            <a:endParaRPr lang="ro-RO" sz="1700" b="0" dirty="0">
              <a:solidFill>
                <a:schemeClr val="tx1"/>
              </a:solidFill>
            </a:endParaRPr>
          </a:p>
          <a:p>
            <a:pPr marL="342900" indent="-342900" algn="just">
              <a:buFont typeface="+mj-lt"/>
              <a:buAutoNum type="arabicPeriod" startAt="3"/>
            </a:pPr>
            <a:endParaRPr lang="ro-RO" sz="1700" dirty="0">
              <a:solidFill>
                <a:schemeClr val="tx1"/>
              </a:solidFill>
            </a:endParaRPr>
          </a:p>
          <a:p>
            <a:pPr marL="342900" indent="-342900" algn="just">
              <a:buFont typeface="+mj-lt"/>
              <a:buAutoNum type="arabicPeriod" startAt="3"/>
            </a:pPr>
            <a:endParaRPr lang="ro-RO" sz="1700" b="0" dirty="0">
              <a:solidFill>
                <a:schemeClr val="tx1"/>
              </a:solidFill>
            </a:endParaRPr>
          </a:p>
          <a:p>
            <a:pPr algn="just"/>
            <a:endParaRPr lang="ro-RO" b="0" dirty="0">
              <a:solidFill>
                <a:schemeClr val="tx1"/>
              </a:solidFill>
            </a:endParaRPr>
          </a:p>
          <a:p>
            <a:pPr marL="288925" algn="just"/>
            <a:endParaRPr lang="en-US" b="0" dirty="0">
              <a:solidFill>
                <a:schemeClr val="tx1"/>
              </a:solidFill>
            </a:endParaRPr>
          </a:p>
          <a:p>
            <a:pPr marL="288925" algn="just"/>
            <a:endParaRPr lang="ro-RO" b="0" dirty="0">
              <a:solidFill>
                <a:schemeClr val="tx1"/>
              </a:solidFill>
            </a:endParaRPr>
          </a:p>
          <a:p>
            <a:pPr marL="288925" algn="just"/>
            <a:endParaRPr lang="ro-RO" b="0" dirty="0">
              <a:solidFill>
                <a:schemeClr val="tx1"/>
              </a:solidFill>
            </a:endParaRPr>
          </a:p>
          <a:p>
            <a:pPr marL="288925" algn="just"/>
            <a:endParaRPr lang="ro-RO" b="0" dirty="0">
              <a:solidFill>
                <a:schemeClr val="tx1"/>
              </a:solidFill>
            </a:endParaRPr>
          </a:p>
        </p:txBody>
      </p:sp>
      <p:graphicFrame>
        <p:nvGraphicFramePr>
          <p:cNvPr id="5" name="Diagram 4">
            <a:extLst>
              <a:ext uri="{FF2B5EF4-FFF2-40B4-BE49-F238E27FC236}">
                <a16:creationId xmlns:a16="http://schemas.microsoft.com/office/drawing/2014/main" id="{4B41810E-CBE4-4795-B92B-260F6D0E909E}"/>
              </a:ext>
            </a:extLst>
          </p:cNvPr>
          <p:cNvGraphicFramePr/>
          <p:nvPr>
            <p:extLst>
              <p:ext uri="{D42A27DB-BD31-4B8C-83A1-F6EECF244321}">
                <p14:modId xmlns:p14="http://schemas.microsoft.com/office/powerpoint/2010/main" val="558037659"/>
              </p:ext>
            </p:extLst>
          </p:nvPr>
        </p:nvGraphicFramePr>
        <p:xfrm>
          <a:off x="388619" y="2179321"/>
          <a:ext cx="8385699" cy="3069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5014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417694A-FD53-4481-8E50-9FE65DCA4E8F}"/>
              </a:ext>
            </a:extLst>
          </p:cNvPr>
          <p:cNvSpPr txBox="1"/>
          <p:nvPr/>
        </p:nvSpPr>
        <p:spPr>
          <a:xfrm>
            <a:off x="419100" y="1272354"/>
            <a:ext cx="8488214" cy="4247317"/>
          </a:xfrm>
          <a:prstGeom prst="rect">
            <a:avLst/>
          </a:prstGeom>
          <a:ln>
            <a:solidFill>
              <a:srgbClr val="1730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algn="just"/>
            <a:endParaRPr lang="en-US" b="1" dirty="0">
              <a:solidFill>
                <a:schemeClr val="tx1"/>
              </a:solidFill>
            </a:endParaRPr>
          </a:p>
          <a:p>
            <a:pPr marL="285750" indent="-285750" algn="just">
              <a:buFont typeface="Wingdings" panose="05000000000000000000" pitchFamily="2" charset="2"/>
              <a:buChar char="Ø"/>
            </a:pPr>
            <a:r>
              <a:rPr lang="en-US" dirty="0"/>
              <a:t>Lan</a:t>
            </a:r>
            <a:r>
              <a:rPr lang="ro-RO" dirty="0"/>
              <a:t>ț</a:t>
            </a:r>
            <a:r>
              <a:rPr lang="en-US" dirty="0"/>
              <a:t>ul de </a:t>
            </a:r>
            <a:r>
              <a:rPr lang="en-US" dirty="0" err="1"/>
              <a:t>tranzac</a:t>
            </a:r>
            <a:r>
              <a:rPr lang="ro-RO" dirty="0"/>
              <a:t>ț</a:t>
            </a:r>
            <a:r>
              <a:rPr lang="en-US" dirty="0"/>
              <a:t>ii </a:t>
            </a:r>
            <a:r>
              <a:rPr lang="en-US" dirty="0" err="1"/>
              <a:t>transfrontaliere</a:t>
            </a:r>
            <a:r>
              <a:rPr lang="en-US" dirty="0"/>
              <a:t> </a:t>
            </a:r>
            <a:r>
              <a:rPr lang="en-US" dirty="0" err="1"/>
              <a:t>artificiale</a:t>
            </a:r>
            <a:r>
              <a:rPr lang="en-US" dirty="0"/>
              <a:t>, </a:t>
            </a:r>
            <a:r>
              <a:rPr lang="en-US" dirty="0" err="1"/>
              <a:t>corelarea</a:t>
            </a:r>
            <a:r>
              <a:rPr lang="en-US" dirty="0"/>
              <a:t> cu </a:t>
            </a:r>
            <a:r>
              <a:rPr lang="en-US" dirty="0" err="1"/>
              <a:t>regula</a:t>
            </a:r>
            <a:r>
              <a:rPr lang="en-US" dirty="0"/>
              <a:t> anti</a:t>
            </a:r>
            <a:r>
              <a:rPr lang="ro-RO" dirty="0"/>
              <a:t>-</a:t>
            </a:r>
            <a:r>
              <a:rPr lang="en-US" dirty="0" err="1"/>
              <a:t>abuz</a:t>
            </a:r>
            <a:r>
              <a:rPr lang="en-US" dirty="0"/>
              <a:t> conform ATAD;</a:t>
            </a:r>
          </a:p>
          <a:p>
            <a:pPr marL="285750" indent="-285750" algn="just">
              <a:buFont typeface="Wingdings" panose="05000000000000000000" pitchFamily="2" charset="2"/>
              <a:buChar char="Ø"/>
            </a:pPr>
            <a:endParaRPr lang="en-US" dirty="0"/>
          </a:p>
          <a:p>
            <a:pPr marL="285750" indent="-285750" algn="just">
              <a:buFont typeface="Wingdings" panose="05000000000000000000" pitchFamily="2" charset="2"/>
              <a:buChar char="Ø"/>
            </a:pPr>
            <a:r>
              <a:rPr lang="en-US" dirty="0" err="1"/>
              <a:t>Compensarea</a:t>
            </a:r>
            <a:r>
              <a:rPr lang="en-US" dirty="0"/>
              <a:t> </a:t>
            </a:r>
            <a:r>
              <a:rPr lang="en-US" dirty="0" err="1"/>
              <a:t>interna</a:t>
            </a:r>
            <a:r>
              <a:rPr lang="ro-RO" dirty="0"/>
              <a:t>ț</a:t>
            </a:r>
            <a:r>
              <a:rPr lang="en-US" dirty="0" err="1"/>
              <a:t>ional</a:t>
            </a:r>
            <a:r>
              <a:rPr lang="ro-RO" dirty="0"/>
              <a:t>ă</a:t>
            </a:r>
            <a:r>
              <a:rPr lang="en-US" dirty="0"/>
              <a:t> </a:t>
            </a:r>
            <a:r>
              <a:rPr lang="ro-RO" dirty="0"/>
              <a:t>î</a:t>
            </a:r>
            <a:r>
              <a:rPr lang="en-US" dirty="0"/>
              <a:t>n care </a:t>
            </a:r>
            <a:r>
              <a:rPr lang="en-US" dirty="0" err="1"/>
              <a:t>este</a:t>
            </a:r>
            <a:r>
              <a:rPr lang="en-US" dirty="0"/>
              <a:t> </a:t>
            </a:r>
            <a:r>
              <a:rPr lang="en-US" dirty="0" err="1"/>
              <a:t>implicat</a:t>
            </a:r>
            <a:r>
              <a:rPr lang="en-US" dirty="0"/>
              <a:t> </a:t>
            </a:r>
            <a:r>
              <a:rPr lang="en-US" dirty="0" err="1"/>
              <a:t>cel</a:t>
            </a:r>
            <a:r>
              <a:rPr lang="en-US" dirty="0"/>
              <a:t> </a:t>
            </a:r>
            <a:r>
              <a:rPr lang="en-US" dirty="0" err="1"/>
              <a:t>pu</a:t>
            </a:r>
            <a:r>
              <a:rPr lang="ro-RO" dirty="0"/>
              <a:t>ț</a:t>
            </a:r>
            <a:r>
              <a:rPr lang="en-US" dirty="0"/>
              <a:t>in un stat cu care Rom</a:t>
            </a:r>
            <a:r>
              <a:rPr lang="ro-RO" dirty="0"/>
              <a:t>â</a:t>
            </a:r>
            <a:r>
              <a:rPr lang="en-US" dirty="0" err="1"/>
              <a:t>nia</a:t>
            </a:r>
            <a:r>
              <a:rPr lang="en-US" dirty="0"/>
              <a:t> nu are </a:t>
            </a:r>
            <a:r>
              <a:rPr lang="ro-RO" dirty="0"/>
              <a:t>î</a:t>
            </a:r>
            <a:r>
              <a:rPr lang="en-US" dirty="0" err="1"/>
              <a:t>ncheiate</a:t>
            </a:r>
            <a:r>
              <a:rPr lang="en-US" dirty="0"/>
              <a:t> </a:t>
            </a:r>
            <a:r>
              <a:rPr lang="en-US" dirty="0" err="1"/>
              <a:t>acorduri</a:t>
            </a:r>
            <a:r>
              <a:rPr lang="en-US" dirty="0"/>
              <a:t> </a:t>
            </a:r>
            <a:r>
              <a:rPr lang="en-US" dirty="0" err="1"/>
              <a:t>privind</a:t>
            </a:r>
            <a:r>
              <a:rPr lang="en-US" dirty="0"/>
              <a:t> </a:t>
            </a:r>
            <a:r>
              <a:rPr lang="en-US" dirty="0" err="1"/>
              <a:t>schi</a:t>
            </a:r>
            <a:r>
              <a:rPr lang="ro-RO" dirty="0"/>
              <a:t>m</a:t>
            </a:r>
            <a:r>
              <a:rPr lang="en-US" dirty="0" err="1"/>
              <a:t>bul</a:t>
            </a:r>
            <a:r>
              <a:rPr lang="en-US" dirty="0"/>
              <a:t> de </a:t>
            </a:r>
            <a:r>
              <a:rPr lang="en-US" dirty="0" err="1"/>
              <a:t>informa</a:t>
            </a:r>
            <a:r>
              <a:rPr lang="ro-RO" dirty="0"/>
              <a:t>ț</a:t>
            </a:r>
            <a:r>
              <a:rPr lang="en-US" dirty="0"/>
              <a:t>ii </a:t>
            </a:r>
            <a:r>
              <a:rPr lang="en-US" dirty="0" err="1"/>
              <a:t>fiscale</a:t>
            </a:r>
            <a:r>
              <a:rPr lang="en-US" dirty="0"/>
              <a:t> (A </a:t>
            </a:r>
            <a:r>
              <a:rPr lang="en-US" dirty="0" err="1"/>
              <a:t>dator</a:t>
            </a:r>
            <a:r>
              <a:rPr lang="en-US" dirty="0"/>
              <a:t> la B, B </a:t>
            </a:r>
            <a:r>
              <a:rPr lang="en-US" dirty="0" err="1"/>
              <a:t>dator</a:t>
            </a:r>
            <a:r>
              <a:rPr lang="en-US" dirty="0"/>
              <a:t> la C, C </a:t>
            </a:r>
            <a:r>
              <a:rPr lang="en-US" dirty="0" err="1"/>
              <a:t>dator</a:t>
            </a:r>
            <a:r>
              <a:rPr lang="en-US" dirty="0"/>
              <a:t> la A =&gt; </a:t>
            </a:r>
            <a:r>
              <a:rPr lang="en-US" dirty="0" err="1"/>
              <a:t>compensare</a:t>
            </a:r>
            <a:r>
              <a:rPr lang="en-US" dirty="0"/>
              <a:t> ABC =&gt; A nu pl</a:t>
            </a:r>
            <a:r>
              <a:rPr lang="ro-RO" dirty="0"/>
              <a:t>ă</a:t>
            </a:r>
            <a:r>
              <a:rPr lang="en-US" dirty="0" err="1"/>
              <a:t>te</a:t>
            </a:r>
            <a:r>
              <a:rPr lang="ro-RO" dirty="0"/>
              <a:t>ș</a:t>
            </a:r>
            <a:r>
              <a:rPr lang="en-US" dirty="0" err="1"/>
              <a:t>te</a:t>
            </a:r>
            <a:r>
              <a:rPr lang="en-US" dirty="0"/>
              <a:t> la B, B nu pl</a:t>
            </a:r>
            <a:r>
              <a:rPr lang="ro-RO" dirty="0"/>
              <a:t>ă</a:t>
            </a:r>
            <a:r>
              <a:rPr lang="en-US" dirty="0" err="1"/>
              <a:t>te</a:t>
            </a:r>
            <a:r>
              <a:rPr lang="ro-RO" dirty="0"/>
              <a:t>ș</a:t>
            </a:r>
            <a:r>
              <a:rPr lang="en-US" dirty="0" err="1"/>
              <a:t>te</a:t>
            </a:r>
            <a:r>
              <a:rPr lang="en-US" dirty="0"/>
              <a:t> la C, C nu pl</a:t>
            </a:r>
            <a:r>
              <a:rPr lang="ro-RO" dirty="0"/>
              <a:t>ă</a:t>
            </a:r>
            <a:r>
              <a:rPr lang="en-US" dirty="0" err="1"/>
              <a:t>te</a:t>
            </a:r>
            <a:r>
              <a:rPr lang="ro-RO" dirty="0"/>
              <a:t>ș</a:t>
            </a:r>
            <a:r>
              <a:rPr lang="en-US" dirty="0" err="1"/>
              <a:t>te</a:t>
            </a:r>
            <a:r>
              <a:rPr lang="en-US" dirty="0"/>
              <a:t> la A); </a:t>
            </a:r>
          </a:p>
          <a:p>
            <a:pPr marL="285750" indent="-285750" algn="just">
              <a:buFont typeface="Wingdings" panose="05000000000000000000" pitchFamily="2" charset="2"/>
              <a:buChar char="Ø"/>
            </a:pPr>
            <a:endParaRPr lang="en-US" dirty="0"/>
          </a:p>
          <a:p>
            <a:pPr marL="285750" indent="-285750" algn="just">
              <a:buFont typeface="Wingdings" panose="05000000000000000000" pitchFamily="2" charset="2"/>
              <a:buChar char="Ø"/>
            </a:pPr>
            <a:r>
              <a:rPr lang="en-US" dirty="0"/>
              <a:t>Plata </a:t>
            </a:r>
            <a:r>
              <a:rPr lang="ro-RO" dirty="0"/>
              <a:t>î</a:t>
            </a:r>
            <a:r>
              <a:rPr lang="en-US" dirty="0"/>
              <a:t>n </a:t>
            </a:r>
            <a:r>
              <a:rPr lang="en-US" dirty="0" err="1"/>
              <a:t>numele</a:t>
            </a:r>
            <a:r>
              <a:rPr lang="en-US" dirty="0"/>
              <a:t> </a:t>
            </a:r>
            <a:r>
              <a:rPr lang="ro-RO" dirty="0"/>
              <a:t>ș</a:t>
            </a:r>
            <a:r>
              <a:rPr lang="en-US" dirty="0" err="1"/>
              <a:t>i</a:t>
            </a:r>
            <a:r>
              <a:rPr lang="en-US" dirty="0"/>
              <a:t> </a:t>
            </a:r>
            <a:r>
              <a:rPr lang="ro-RO" dirty="0"/>
              <a:t>î</a:t>
            </a:r>
            <a:r>
              <a:rPr lang="en-US" dirty="0"/>
              <a:t>n </a:t>
            </a:r>
            <a:r>
              <a:rPr lang="en-US" dirty="0" err="1"/>
              <a:t>contul</a:t>
            </a:r>
            <a:r>
              <a:rPr lang="en-US" dirty="0"/>
              <a:t> </a:t>
            </a:r>
            <a:r>
              <a:rPr lang="en-US" dirty="0" err="1"/>
              <a:t>unui</a:t>
            </a:r>
            <a:r>
              <a:rPr lang="en-US" dirty="0"/>
              <a:t> </a:t>
            </a:r>
            <a:r>
              <a:rPr lang="en-US" dirty="0" err="1"/>
              <a:t>nerezident</a:t>
            </a:r>
            <a:r>
              <a:rPr lang="en-US" dirty="0"/>
              <a:t> </a:t>
            </a:r>
            <a:r>
              <a:rPr lang="en-US" dirty="0" err="1"/>
              <a:t>situat</a:t>
            </a:r>
            <a:r>
              <a:rPr lang="en-US" dirty="0"/>
              <a:t> </a:t>
            </a:r>
            <a:r>
              <a:rPr lang="ro-RO" dirty="0"/>
              <a:t>î</a:t>
            </a:r>
            <a:r>
              <a:rPr lang="en-US" dirty="0" err="1"/>
              <a:t>ntr</a:t>
            </a:r>
            <a:r>
              <a:rPr lang="en-US" dirty="0"/>
              <a:t>-un stat cu care exist</a:t>
            </a:r>
            <a:r>
              <a:rPr lang="ro-RO" dirty="0"/>
              <a:t>ă</a:t>
            </a:r>
            <a:r>
              <a:rPr lang="en-US" dirty="0"/>
              <a:t> </a:t>
            </a:r>
            <a:r>
              <a:rPr lang="en-US" dirty="0" err="1"/>
              <a:t>schimb</a:t>
            </a:r>
            <a:r>
              <a:rPr lang="en-US" dirty="0"/>
              <a:t> de </a:t>
            </a:r>
            <a:r>
              <a:rPr lang="en-US" dirty="0" err="1"/>
              <a:t>informa</a:t>
            </a:r>
            <a:r>
              <a:rPr lang="ro-RO" dirty="0"/>
              <a:t>ț</a:t>
            </a:r>
            <a:r>
              <a:rPr lang="en-US" dirty="0"/>
              <a:t>ii </a:t>
            </a:r>
            <a:r>
              <a:rPr lang="en-US" dirty="0" err="1"/>
              <a:t>fiscale</a:t>
            </a:r>
            <a:r>
              <a:rPr lang="en-US" dirty="0"/>
              <a:t> c</a:t>
            </a:r>
            <a:r>
              <a:rPr lang="ro-RO" dirty="0"/>
              <a:t>ă</a:t>
            </a:r>
            <a:r>
              <a:rPr lang="en-US" dirty="0" err="1"/>
              <a:t>tre</a:t>
            </a:r>
            <a:r>
              <a:rPr lang="en-US" dirty="0"/>
              <a:t> un </a:t>
            </a:r>
            <a:r>
              <a:rPr lang="en-US" dirty="0" err="1"/>
              <a:t>nerezident</a:t>
            </a:r>
            <a:r>
              <a:rPr lang="en-US" dirty="0"/>
              <a:t> </a:t>
            </a:r>
            <a:r>
              <a:rPr lang="en-US" dirty="0" err="1"/>
              <a:t>situat</a:t>
            </a:r>
            <a:r>
              <a:rPr lang="en-US" dirty="0"/>
              <a:t> </a:t>
            </a:r>
            <a:r>
              <a:rPr lang="ro-RO" dirty="0"/>
              <a:t>î</a:t>
            </a:r>
            <a:r>
              <a:rPr lang="en-US" dirty="0" err="1"/>
              <a:t>ntr</a:t>
            </a:r>
            <a:r>
              <a:rPr lang="en-US" dirty="0"/>
              <a:t>-un stat cu care nu exist</a:t>
            </a:r>
            <a:r>
              <a:rPr lang="ro-RO" dirty="0"/>
              <a:t>ă</a:t>
            </a:r>
            <a:r>
              <a:rPr lang="en-US" dirty="0"/>
              <a:t> </a:t>
            </a:r>
            <a:r>
              <a:rPr lang="en-US" dirty="0" err="1"/>
              <a:t>schimb</a:t>
            </a:r>
            <a:r>
              <a:rPr lang="en-US" dirty="0"/>
              <a:t> de </a:t>
            </a:r>
            <a:r>
              <a:rPr lang="en-US" dirty="0" err="1"/>
              <a:t>informa</a:t>
            </a:r>
            <a:r>
              <a:rPr lang="ro-RO" dirty="0"/>
              <a:t>ț</a:t>
            </a:r>
            <a:r>
              <a:rPr lang="en-US" dirty="0"/>
              <a:t>ii </a:t>
            </a:r>
            <a:r>
              <a:rPr lang="en-US" dirty="0" err="1"/>
              <a:t>fiscale</a:t>
            </a:r>
            <a:r>
              <a:rPr lang="en-US" dirty="0"/>
              <a:t>;</a:t>
            </a:r>
          </a:p>
          <a:p>
            <a:pPr marL="285750" indent="-285750" algn="just">
              <a:buFont typeface="Wingdings" panose="05000000000000000000" pitchFamily="2" charset="2"/>
              <a:buChar char="Ø"/>
            </a:pPr>
            <a:endParaRPr lang="en-US" dirty="0"/>
          </a:p>
          <a:p>
            <a:pPr marL="285750" indent="-285750" algn="just">
              <a:buFont typeface="Wingdings" panose="05000000000000000000" pitchFamily="2" charset="2"/>
              <a:buChar char="Ø"/>
            </a:pPr>
            <a:r>
              <a:rPr lang="en-US" dirty="0" err="1"/>
              <a:t>Situa</a:t>
            </a:r>
            <a:r>
              <a:rPr lang="ro-RO" dirty="0"/>
              <a:t>ț</a:t>
            </a:r>
            <a:r>
              <a:rPr lang="en-US" dirty="0" err="1"/>
              <a:t>iile</a:t>
            </a:r>
            <a:r>
              <a:rPr lang="en-US" dirty="0"/>
              <a:t> </a:t>
            </a:r>
            <a:r>
              <a:rPr lang="ro-RO" dirty="0"/>
              <a:t>î</a:t>
            </a:r>
            <a:r>
              <a:rPr lang="en-US" dirty="0"/>
              <a:t>n care </a:t>
            </a:r>
            <a:r>
              <a:rPr lang="en-US" dirty="0" err="1"/>
              <a:t>cheltuielile</a:t>
            </a:r>
            <a:r>
              <a:rPr lang="en-US" dirty="0"/>
              <a:t> sunt considerate </a:t>
            </a:r>
            <a:r>
              <a:rPr lang="en-US" dirty="0" err="1"/>
              <a:t>nedeductibile</a:t>
            </a:r>
            <a:r>
              <a:rPr lang="en-US" dirty="0"/>
              <a:t> </a:t>
            </a:r>
            <a:r>
              <a:rPr lang="ro-RO" dirty="0"/>
              <a:t>î</a:t>
            </a:r>
            <a:r>
              <a:rPr lang="en-US" dirty="0"/>
              <a:t>n mod </a:t>
            </a:r>
            <a:r>
              <a:rPr lang="en-US" dirty="0" err="1"/>
              <a:t>voluntar</a:t>
            </a:r>
            <a:r>
              <a:rPr lang="en-US" dirty="0"/>
              <a:t>.</a:t>
            </a:r>
          </a:p>
          <a:p>
            <a:pPr marL="342900" indent="-342900" algn="just">
              <a:buFont typeface="+mj-lt"/>
              <a:buAutoNum type="arabicPeriod"/>
            </a:pPr>
            <a:endParaRPr lang="ro-RO" b="0" dirty="0">
              <a:solidFill>
                <a:schemeClr val="tx1"/>
              </a:solidFill>
            </a:endParaRPr>
          </a:p>
        </p:txBody>
      </p:sp>
      <p:sp>
        <p:nvSpPr>
          <p:cNvPr id="2" name="Rectangle 1">
            <a:extLst>
              <a:ext uri="{FF2B5EF4-FFF2-40B4-BE49-F238E27FC236}">
                <a16:creationId xmlns:a16="http://schemas.microsoft.com/office/drawing/2014/main" id="{8B4591E7-B9D8-4690-814D-D873078D7995}"/>
              </a:ext>
            </a:extLst>
          </p:cNvPr>
          <p:cNvSpPr/>
          <p:nvPr/>
        </p:nvSpPr>
        <p:spPr>
          <a:xfrm>
            <a:off x="236686" y="469315"/>
            <a:ext cx="6811814" cy="369332"/>
          </a:xfrm>
          <a:prstGeom prst="rect">
            <a:avLst/>
          </a:prstGeom>
        </p:spPr>
        <p:txBody>
          <a:bodyPr wrap="square">
            <a:spAutoFit/>
          </a:bodyPr>
          <a:lstStyle/>
          <a:p>
            <a:pPr marL="342900" indent="-342900" algn="just">
              <a:buClr>
                <a:srgbClr val="FFC000"/>
              </a:buClr>
              <a:buFont typeface="Wingdings" panose="05000000000000000000" pitchFamily="2" charset="2"/>
              <a:buChar char="q"/>
            </a:pPr>
            <a:r>
              <a:rPr lang="en-US" b="1" dirty="0" err="1">
                <a:solidFill>
                  <a:srgbClr val="1B3360"/>
                </a:solidFill>
              </a:rPr>
              <a:t>Situa</a:t>
            </a:r>
            <a:r>
              <a:rPr lang="ro-RO" b="1" dirty="0">
                <a:solidFill>
                  <a:srgbClr val="1B3360"/>
                </a:solidFill>
              </a:rPr>
              <a:t>ț</a:t>
            </a:r>
            <a:r>
              <a:rPr lang="en-US" b="1" dirty="0">
                <a:solidFill>
                  <a:srgbClr val="1B3360"/>
                </a:solidFill>
              </a:rPr>
              <a:t>ii </a:t>
            </a:r>
            <a:r>
              <a:rPr lang="en-US" b="1" dirty="0" err="1">
                <a:solidFill>
                  <a:srgbClr val="1B3360"/>
                </a:solidFill>
              </a:rPr>
              <a:t>controversate</a:t>
            </a:r>
            <a:r>
              <a:rPr lang="en-US" b="1" dirty="0">
                <a:solidFill>
                  <a:srgbClr val="1B3360"/>
                </a:solidFill>
              </a:rPr>
              <a:t> </a:t>
            </a:r>
            <a:r>
              <a:rPr lang="en-US" b="1" dirty="0" err="1">
                <a:solidFill>
                  <a:srgbClr val="1B3360"/>
                </a:solidFill>
              </a:rPr>
              <a:t>cota</a:t>
            </a:r>
            <a:r>
              <a:rPr lang="en-US" b="1" dirty="0">
                <a:solidFill>
                  <a:srgbClr val="1B3360"/>
                </a:solidFill>
              </a:rPr>
              <a:t> </a:t>
            </a:r>
            <a:r>
              <a:rPr lang="en-US" b="1" dirty="0" err="1">
                <a:solidFill>
                  <a:srgbClr val="1B3360"/>
                </a:solidFill>
              </a:rPr>
              <a:t>majorat</a:t>
            </a:r>
            <a:r>
              <a:rPr lang="ro-RO" b="1" dirty="0">
                <a:solidFill>
                  <a:srgbClr val="1B3360"/>
                </a:solidFill>
              </a:rPr>
              <a:t>ă</a:t>
            </a:r>
            <a:r>
              <a:rPr lang="en-US" b="1" dirty="0">
                <a:solidFill>
                  <a:srgbClr val="1B3360"/>
                </a:solidFill>
              </a:rPr>
              <a:t> de </a:t>
            </a:r>
            <a:r>
              <a:rPr lang="en-US" b="1" dirty="0" err="1">
                <a:solidFill>
                  <a:srgbClr val="1B3360"/>
                </a:solidFill>
              </a:rPr>
              <a:t>impunere</a:t>
            </a:r>
            <a:r>
              <a:rPr lang="en-US" b="1" dirty="0">
                <a:solidFill>
                  <a:srgbClr val="1B3360"/>
                </a:solidFill>
              </a:rPr>
              <a:t> de 50% !!</a:t>
            </a:r>
          </a:p>
        </p:txBody>
      </p:sp>
    </p:spTree>
    <p:extLst>
      <p:ext uri="{BB962C8B-B14F-4D97-AF65-F5344CB8AC3E}">
        <p14:creationId xmlns:p14="http://schemas.microsoft.com/office/powerpoint/2010/main" val="287456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417694A-FD53-4481-8E50-9FE65DCA4E8F}"/>
              </a:ext>
            </a:extLst>
          </p:cNvPr>
          <p:cNvSpPr txBox="1"/>
          <p:nvPr/>
        </p:nvSpPr>
        <p:spPr>
          <a:xfrm>
            <a:off x="326138" y="1612807"/>
            <a:ext cx="8670628" cy="3970318"/>
          </a:xfrm>
          <a:prstGeom prst="rect">
            <a:avLst/>
          </a:prstGeom>
          <a:ln>
            <a:solidFill>
              <a:srgbClr val="1730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sz="2000" b="1" dirty="0" err="1">
                <a:solidFill>
                  <a:srgbClr val="1B3360"/>
                </a:solidFill>
              </a:rPr>
              <a:t>Exerci</a:t>
            </a:r>
            <a:r>
              <a:rPr lang="ro-RO" sz="2000" b="1" dirty="0">
                <a:solidFill>
                  <a:srgbClr val="1B3360"/>
                </a:solidFill>
              </a:rPr>
              <a:t>ț</a:t>
            </a:r>
            <a:r>
              <a:rPr lang="en-US" sz="2000" b="1" dirty="0">
                <a:solidFill>
                  <a:srgbClr val="1B3360"/>
                </a:solidFill>
              </a:rPr>
              <a:t>ii </a:t>
            </a:r>
            <a:r>
              <a:rPr lang="en-US" sz="2000" b="1" dirty="0" err="1">
                <a:solidFill>
                  <a:srgbClr val="1B3360"/>
                </a:solidFill>
              </a:rPr>
              <a:t>cota</a:t>
            </a:r>
            <a:r>
              <a:rPr lang="en-US" sz="2000" b="1" dirty="0">
                <a:solidFill>
                  <a:srgbClr val="1B3360"/>
                </a:solidFill>
              </a:rPr>
              <a:t> 50%</a:t>
            </a:r>
            <a:r>
              <a:rPr lang="ro-RO" sz="2000" b="1" dirty="0">
                <a:solidFill>
                  <a:srgbClr val="1B3360"/>
                </a:solidFill>
              </a:rPr>
              <a:t> (1)</a:t>
            </a:r>
            <a:r>
              <a:rPr lang="en-US" sz="2000" b="1" dirty="0">
                <a:solidFill>
                  <a:srgbClr val="1B3360"/>
                </a:solidFill>
              </a:rPr>
              <a:t>:</a:t>
            </a:r>
          </a:p>
          <a:p>
            <a:endParaRPr lang="en-US" b="1" dirty="0"/>
          </a:p>
          <a:p>
            <a:pPr algn="just"/>
            <a:r>
              <a:rPr lang="en-US" dirty="0"/>
              <a:t>A (</a:t>
            </a:r>
            <a:r>
              <a:rPr lang="en-US" dirty="0" err="1"/>
              <a:t>companie</a:t>
            </a:r>
            <a:r>
              <a:rPr lang="en-US" dirty="0"/>
              <a:t> </a:t>
            </a:r>
            <a:r>
              <a:rPr lang="en-US" dirty="0" err="1"/>
              <a:t>rezident</a:t>
            </a:r>
            <a:r>
              <a:rPr lang="ro-RO" dirty="0"/>
              <a:t>ă</a:t>
            </a:r>
            <a:r>
              <a:rPr lang="en-US" dirty="0"/>
              <a:t> fiscal RO) </a:t>
            </a:r>
            <a:r>
              <a:rPr lang="ro-RO" dirty="0"/>
              <a:t>plătește</a:t>
            </a:r>
            <a:r>
              <a:rPr lang="ro-RO" b="1" i="1" u="sng" dirty="0"/>
              <a:t> dividende </a:t>
            </a:r>
            <a:r>
              <a:rPr lang="ro-RO" dirty="0"/>
              <a:t>către un acționar cu sediul în </a:t>
            </a:r>
            <a:r>
              <a:rPr lang="en-US" dirty="0" err="1"/>
              <a:t>statul</a:t>
            </a:r>
            <a:r>
              <a:rPr lang="en-US" dirty="0"/>
              <a:t> X</a:t>
            </a:r>
            <a:r>
              <a:rPr lang="ro-RO" dirty="0"/>
              <a:t> (stat cu care România nu are încheiat un instrument juridic în baza căruia să se realizeze schimbul de informații fiscale). </a:t>
            </a:r>
            <a:endParaRPr lang="en-US" dirty="0"/>
          </a:p>
          <a:p>
            <a:pPr algn="just"/>
            <a:endParaRPr lang="en-US" dirty="0"/>
          </a:p>
          <a:p>
            <a:pPr algn="just"/>
            <a:r>
              <a:rPr lang="ro-RO" dirty="0"/>
              <a:t>Ulterior, în urma unei inspecții fiscale autoritățile fiscale din România constată că dividendele au fost plătite din profituri fictive și pe motiv că tranzacția este una artificială, stabilesc în sarcina </a:t>
            </a:r>
            <a:r>
              <a:rPr lang="en-US" dirty="0"/>
              <a:t>A </a:t>
            </a:r>
            <a:r>
              <a:rPr lang="ro-RO" dirty="0"/>
              <a:t>obligația de a plăti impozit pe veniturile nerezidenților cu cota majorată de 50%. </a:t>
            </a:r>
            <a:endParaRPr lang="en-US" dirty="0"/>
          </a:p>
          <a:p>
            <a:pPr algn="just"/>
            <a:r>
              <a:rPr lang="ro-RO" dirty="0"/>
              <a:t> </a:t>
            </a:r>
            <a:endParaRPr lang="en-US" dirty="0"/>
          </a:p>
          <a:p>
            <a:pPr lvl="0" algn="just"/>
            <a:r>
              <a:rPr lang="ro-RO" dirty="0"/>
              <a:t>Autoritățile fiscale din România au procedat corect</a:t>
            </a:r>
            <a:r>
              <a:rPr lang="en-US" dirty="0"/>
              <a:t>? </a:t>
            </a:r>
            <a:r>
              <a:rPr lang="en-US" dirty="0" err="1"/>
              <a:t>Dac</a:t>
            </a:r>
            <a:r>
              <a:rPr lang="ro-RO" dirty="0"/>
              <a:t>ă</a:t>
            </a:r>
            <a:r>
              <a:rPr lang="en-US" dirty="0"/>
              <a:t> da, de </a:t>
            </a:r>
            <a:r>
              <a:rPr lang="en-US" dirty="0" err="1"/>
              <a:t>ce</a:t>
            </a:r>
            <a:r>
              <a:rPr lang="en-US" dirty="0"/>
              <a:t>? </a:t>
            </a:r>
            <a:r>
              <a:rPr lang="en-US" dirty="0" err="1"/>
              <a:t>Dac</a:t>
            </a:r>
            <a:r>
              <a:rPr lang="ro-RO" dirty="0"/>
              <a:t>ă</a:t>
            </a:r>
            <a:r>
              <a:rPr lang="en-US" dirty="0"/>
              <a:t> nu, care </a:t>
            </a:r>
            <a:r>
              <a:rPr lang="en-US" dirty="0" err="1"/>
              <a:t>este</a:t>
            </a:r>
            <a:r>
              <a:rPr lang="en-US" dirty="0"/>
              <a:t> </a:t>
            </a:r>
            <a:r>
              <a:rPr lang="en-US" dirty="0" err="1"/>
              <a:t>modul</a:t>
            </a:r>
            <a:r>
              <a:rPr lang="en-US" dirty="0"/>
              <a:t> </a:t>
            </a:r>
            <a:r>
              <a:rPr lang="en-US" dirty="0" err="1"/>
              <a:t>corect</a:t>
            </a:r>
            <a:r>
              <a:rPr lang="en-US" dirty="0"/>
              <a:t> de </a:t>
            </a:r>
            <a:r>
              <a:rPr lang="en-US" dirty="0" err="1"/>
              <a:t>impozitare</a:t>
            </a:r>
            <a:r>
              <a:rPr lang="en-US" dirty="0"/>
              <a:t> a </a:t>
            </a:r>
            <a:r>
              <a:rPr lang="en-US" dirty="0" err="1"/>
              <a:t>tranzac</a:t>
            </a:r>
            <a:r>
              <a:rPr lang="ro-RO" dirty="0"/>
              <a:t>ț</a:t>
            </a:r>
            <a:r>
              <a:rPr lang="en-US" dirty="0" err="1"/>
              <a:t>iei</a:t>
            </a:r>
            <a:r>
              <a:rPr lang="en-US" dirty="0"/>
              <a:t>?</a:t>
            </a:r>
          </a:p>
          <a:p>
            <a:pPr lvl="0"/>
            <a:endParaRPr lang="ro-RO" b="0" dirty="0">
              <a:solidFill>
                <a:schemeClr val="tx1"/>
              </a:solidFill>
            </a:endParaRPr>
          </a:p>
        </p:txBody>
      </p:sp>
    </p:spTree>
    <p:extLst>
      <p:ext uri="{BB962C8B-B14F-4D97-AF65-F5344CB8AC3E}">
        <p14:creationId xmlns:p14="http://schemas.microsoft.com/office/powerpoint/2010/main" val="4090481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417694A-FD53-4481-8E50-9FE65DCA4E8F}"/>
              </a:ext>
            </a:extLst>
          </p:cNvPr>
          <p:cNvSpPr txBox="1"/>
          <p:nvPr/>
        </p:nvSpPr>
        <p:spPr>
          <a:xfrm>
            <a:off x="304800" y="1163023"/>
            <a:ext cx="8602514" cy="5078313"/>
          </a:xfrm>
          <a:prstGeom prst="rect">
            <a:avLst/>
          </a:prstGeom>
          <a:ln>
            <a:solidFill>
              <a:srgbClr val="1730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US" sz="2000" b="1" dirty="0" err="1">
                <a:solidFill>
                  <a:srgbClr val="1B3360"/>
                </a:solidFill>
              </a:rPr>
              <a:t>Exerci</a:t>
            </a:r>
            <a:r>
              <a:rPr lang="ro-RO" sz="2000" b="1" dirty="0">
                <a:solidFill>
                  <a:srgbClr val="1B3360"/>
                </a:solidFill>
              </a:rPr>
              <a:t>ț</a:t>
            </a:r>
            <a:r>
              <a:rPr lang="en-US" sz="2000" b="1" dirty="0">
                <a:solidFill>
                  <a:srgbClr val="1B3360"/>
                </a:solidFill>
              </a:rPr>
              <a:t>ii </a:t>
            </a:r>
            <a:r>
              <a:rPr lang="en-US" sz="2000" b="1" dirty="0" err="1">
                <a:solidFill>
                  <a:srgbClr val="1B3360"/>
                </a:solidFill>
              </a:rPr>
              <a:t>cota</a:t>
            </a:r>
            <a:r>
              <a:rPr lang="en-US" sz="2000" b="1" dirty="0">
                <a:solidFill>
                  <a:srgbClr val="1B3360"/>
                </a:solidFill>
              </a:rPr>
              <a:t> 50%</a:t>
            </a:r>
            <a:r>
              <a:rPr lang="ro-RO" sz="2000" b="1" dirty="0">
                <a:solidFill>
                  <a:srgbClr val="1B3360"/>
                </a:solidFill>
              </a:rPr>
              <a:t> (2)</a:t>
            </a:r>
            <a:r>
              <a:rPr lang="en-US" sz="2000" b="1" dirty="0">
                <a:solidFill>
                  <a:srgbClr val="1B3360"/>
                </a:solidFill>
              </a:rPr>
              <a:t>:</a:t>
            </a:r>
          </a:p>
          <a:p>
            <a:endParaRPr lang="en-US" b="1" dirty="0"/>
          </a:p>
          <a:p>
            <a:pPr algn="just"/>
            <a:r>
              <a:rPr lang="en-US" dirty="0"/>
              <a:t>A (</a:t>
            </a:r>
            <a:r>
              <a:rPr lang="en-US" dirty="0" err="1"/>
              <a:t>companie</a:t>
            </a:r>
            <a:r>
              <a:rPr lang="en-US" dirty="0"/>
              <a:t> </a:t>
            </a:r>
            <a:r>
              <a:rPr lang="ro-RO" dirty="0"/>
              <a:t>rezidentă fiscal în România</a:t>
            </a:r>
            <a:r>
              <a:rPr lang="en-US" dirty="0"/>
              <a:t>) </a:t>
            </a:r>
            <a:r>
              <a:rPr lang="ro-RO" dirty="0"/>
              <a:t>a încheiat un contract </a:t>
            </a:r>
            <a:r>
              <a:rPr lang="en-US" dirty="0"/>
              <a:t>de </a:t>
            </a:r>
            <a:r>
              <a:rPr lang="ro-RO" dirty="0"/>
              <a:t>î</a:t>
            </a:r>
            <a:r>
              <a:rPr lang="en-US" dirty="0" err="1"/>
              <a:t>mprumut</a:t>
            </a:r>
            <a:r>
              <a:rPr lang="en-US" dirty="0"/>
              <a:t> cu o soc</a:t>
            </a:r>
            <a:r>
              <a:rPr lang="ro-RO" dirty="0"/>
              <a:t>ietate</a:t>
            </a:r>
            <a:r>
              <a:rPr lang="en-US" dirty="0"/>
              <a:t> “B”</a:t>
            </a:r>
            <a:r>
              <a:rPr lang="ro-RO" dirty="0"/>
              <a:t> cu sediul într-un stat membru UE (cu care România are un instrument juridic în baza căruia se realizează schimbul de informații). </a:t>
            </a:r>
            <a:endParaRPr lang="en-US" dirty="0"/>
          </a:p>
          <a:p>
            <a:pPr algn="just"/>
            <a:endParaRPr lang="en-US" dirty="0"/>
          </a:p>
          <a:p>
            <a:pPr algn="just"/>
            <a:r>
              <a:rPr lang="ro-RO" dirty="0"/>
              <a:t>B deține 35% din titlurile de participare ale A, iar </a:t>
            </a:r>
            <a:r>
              <a:rPr lang="en-US" dirty="0"/>
              <a:t>B</a:t>
            </a:r>
            <a:r>
              <a:rPr lang="ro-RO" dirty="0"/>
              <a:t> solicită lui </a:t>
            </a:r>
            <a:r>
              <a:rPr lang="en-US" dirty="0"/>
              <a:t>A</a:t>
            </a:r>
            <a:r>
              <a:rPr lang="ro-RO" dirty="0"/>
              <a:t> c</a:t>
            </a:r>
            <a:r>
              <a:rPr lang="en-US" dirty="0"/>
              <a:t>a dob</a:t>
            </a:r>
            <a:r>
              <a:rPr lang="ro-RO" dirty="0"/>
              <a:t>â</a:t>
            </a:r>
            <a:r>
              <a:rPr lang="en-US" dirty="0" err="1"/>
              <a:t>nd</a:t>
            </a:r>
            <a:r>
              <a:rPr lang="ro-RO" dirty="0"/>
              <a:t>ă</a:t>
            </a:r>
            <a:r>
              <a:rPr lang="en-US" dirty="0"/>
              <a:t> </a:t>
            </a:r>
            <a:r>
              <a:rPr lang="ro-RO" dirty="0"/>
              <a:t>ș</a:t>
            </a:r>
            <a:r>
              <a:rPr lang="en-US" dirty="0" err="1"/>
              <a:t>i</a:t>
            </a:r>
            <a:r>
              <a:rPr lang="en-US" dirty="0"/>
              <a:t> </a:t>
            </a:r>
            <a:r>
              <a:rPr lang="en-US" dirty="0" err="1"/>
              <a:t>principalul</a:t>
            </a:r>
            <a:r>
              <a:rPr lang="en-US" dirty="0"/>
              <a:t> </a:t>
            </a:r>
            <a:r>
              <a:rPr lang="ro-RO" dirty="0"/>
              <a:t>aferentă acestui contract să fie virată către C (o societate situată într-un stat cu care România nu are încheiat un instrument juridic în baza căruia să se realizeze schimbul de informații), urmând ca prin această plată să se stingă o datorie pe care </a:t>
            </a:r>
            <a:r>
              <a:rPr lang="en-US" dirty="0"/>
              <a:t>B</a:t>
            </a:r>
            <a:r>
              <a:rPr lang="ro-RO" dirty="0"/>
              <a:t> o are la C. </a:t>
            </a:r>
            <a:endParaRPr lang="en-US" dirty="0"/>
          </a:p>
          <a:p>
            <a:pPr algn="just"/>
            <a:r>
              <a:rPr lang="ro-RO" dirty="0"/>
              <a:t> </a:t>
            </a:r>
            <a:endParaRPr lang="en-US" dirty="0"/>
          </a:p>
          <a:p>
            <a:pPr algn="just"/>
            <a:r>
              <a:rPr lang="ro-RO" dirty="0"/>
              <a:t>Ulterior, autoritățile fiscale din România stabilesc faptul că acest contract încheiat între B și A este artificial (schemă mascată de distribuție a profiturilor) și solicită impozitarea </a:t>
            </a:r>
            <a:r>
              <a:rPr lang="en-US" dirty="0" err="1"/>
              <a:t>sumelor</a:t>
            </a:r>
            <a:r>
              <a:rPr lang="ro-RO" dirty="0"/>
              <a:t> </a:t>
            </a:r>
            <a:r>
              <a:rPr lang="en-US" dirty="0"/>
              <a:t>pl</a:t>
            </a:r>
            <a:r>
              <a:rPr lang="ro-RO" dirty="0"/>
              <a:t>ă</a:t>
            </a:r>
            <a:r>
              <a:rPr lang="en-US" dirty="0" err="1"/>
              <a:t>tite</a:t>
            </a:r>
            <a:r>
              <a:rPr lang="en-US" dirty="0"/>
              <a:t> </a:t>
            </a:r>
            <a:r>
              <a:rPr lang="ro-RO" dirty="0"/>
              <a:t>A direct către C</a:t>
            </a:r>
            <a:r>
              <a:rPr lang="en-US" dirty="0"/>
              <a:t> (dob</a:t>
            </a:r>
            <a:r>
              <a:rPr lang="ro-RO" dirty="0"/>
              <a:t>â</a:t>
            </a:r>
            <a:r>
              <a:rPr lang="en-US" dirty="0" err="1"/>
              <a:t>nd</a:t>
            </a:r>
            <a:r>
              <a:rPr lang="ro-RO" dirty="0"/>
              <a:t>ă</a:t>
            </a:r>
            <a:r>
              <a:rPr lang="en-US" dirty="0"/>
              <a:t> plus principal)</a:t>
            </a:r>
            <a:r>
              <a:rPr lang="ro-RO" dirty="0"/>
              <a:t>, cu o cotă de impozit pe veniturile nerezidenților de 50%.</a:t>
            </a:r>
            <a:endParaRPr lang="en-US" dirty="0"/>
          </a:p>
          <a:p>
            <a:pPr algn="just"/>
            <a:r>
              <a:rPr lang="ro-RO" dirty="0"/>
              <a:t> </a:t>
            </a:r>
            <a:endParaRPr lang="en-US" dirty="0"/>
          </a:p>
          <a:p>
            <a:r>
              <a:rPr lang="ro-RO" dirty="0"/>
              <a:t>Autoritățile fiscale au procedat în mod corect? </a:t>
            </a:r>
            <a:endParaRPr lang="en-US" dirty="0"/>
          </a:p>
          <a:p>
            <a:pPr algn="just"/>
            <a:endParaRPr lang="ro-RO" b="0" dirty="0">
              <a:solidFill>
                <a:schemeClr val="tx1"/>
              </a:solidFill>
            </a:endParaRPr>
          </a:p>
        </p:txBody>
      </p:sp>
    </p:spTree>
    <p:extLst>
      <p:ext uri="{BB962C8B-B14F-4D97-AF65-F5344CB8AC3E}">
        <p14:creationId xmlns:p14="http://schemas.microsoft.com/office/powerpoint/2010/main" val="4072895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F77D125-4ACF-4702-B2F0-ADD71E41525F}"/>
              </a:ext>
            </a:extLst>
          </p:cNvPr>
          <p:cNvSpPr>
            <a:spLocks noGrp="1"/>
          </p:cNvSpPr>
          <p:nvPr>
            <p:ph idx="1"/>
          </p:nvPr>
        </p:nvSpPr>
        <p:spPr>
          <a:xfrm>
            <a:off x="419100" y="1319611"/>
            <a:ext cx="8128577" cy="4515729"/>
          </a:xfrm>
          <a:ln>
            <a:solidFill>
              <a:srgbClr val="1B33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a:normAutofit/>
          </a:bodyPr>
          <a:lstStyle/>
          <a:p>
            <a:pPr marL="0" indent="0" algn="just">
              <a:buNone/>
            </a:pPr>
            <a:endParaRPr lang="ro-RO" sz="1900" dirty="0"/>
          </a:p>
          <a:p>
            <a:pPr marL="0" indent="0" algn="just">
              <a:buNone/>
            </a:pPr>
            <a:r>
              <a:rPr lang="ro-RO" sz="1900" dirty="0"/>
              <a:t>În situația în care venitul obținut de nerezident este impozabil potrivit legislației interne (și nu este aplicabilă vreo scutire</a:t>
            </a:r>
            <a:r>
              <a:rPr lang="en-US" sz="1900" dirty="0"/>
              <a:t> </a:t>
            </a:r>
            <a:r>
              <a:rPr lang="en-US" sz="1900" dirty="0" err="1"/>
              <a:t>specifica</a:t>
            </a:r>
            <a:r>
              <a:rPr lang="ro-RO" sz="1900" dirty="0"/>
              <a:t>), următorul pas este să verificăm dacă sunt aplicabile prevederile unui tratat. </a:t>
            </a:r>
          </a:p>
          <a:p>
            <a:pPr algn="just"/>
            <a:endParaRPr lang="ro-RO" sz="1900" dirty="0"/>
          </a:p>
          <a:p>
            <a:pPr marL="0" indent="0" algn="just">
              <a:buNone/>
            </a:pPr>
            <a:r>
              <a:rPr lang="ro-RO" sz="1900" b="1" dirty="0">
                <a:solidFill>
                  <a:srgbClr val="1B3360"/>
                </a:solidFill>
              </a:rPr>
              <a:t>Convenți</a:t>
            </a:r>
            <a:r>
              <a:rPr lang="en-US" sz="1900" b="1" dirty="0" err="1">
                <a:solidFill>
                  <a:srgbClr val="1B3360"/>
                </a:solidFill>
              </a:rPr>
              <a:t>ile</a:t>
            </a:r>
            <a:r>
              <a:rPr lang="en-US" sz="1900" b="1" dirty="0">
                <a:solidFill>
                  <a:srgbClr val="1B3360"/>
                </a:solidFill>
              </a:rPr>
              <a:t> </a:t>
            </a:r>
            <a:r>
              <a:rPr lang="en-US" sz="1900" b="1" dirty="0" err="1">
                <a:solidFill>
                  <a:srgbClr val="1B3360"/>
                </a:solidFill>
              </a:rPr>
              <a:t>pentru</a:t>
            </a:r>
            <a:r>
              <a:rPr lang="ro-RO" sz="1900" b="1" dirty="0">
                <a:solidFill>
                  <a:srgbClr val="1B3360"/>
                </a:solidFill>
              </a:rPr>
              <a:t> evitarea dublei impuneri</a:t>
            </a:r>
            <a:r>
              <a:rPr lang="en-US" sz="1900" b="1" dirty="0">
                <a:solidFill>
                  <a:srgbClr val="1B3360"/>
                </a:solidFill>
              </a:rPr>
              <a:t> (DTT)</a:t>
            </a:r>
            <a:endParaRPr lang="ro-RO" sz="1900" b="1" dirty="0">
              <a:solidFill>
                <a:srgbClr val="1B3360"/>
              </a:solidFill>
            </a:endParaRPr>
          </a:p>
          <a:p>
            <a:pPr marL="0" indent="0" algn="just">
              <a:buNone/>
            </a:pPr>
            <a:endParaRPr lang="en-US" sz="2600" dirty="0"/>
          </a:p>
          <a:p>
            <a:pPr marL="0" indent="0" algn="just">
              <a:buNone/>
            </a:pPr>
            <a:r>
              <a:rPr lang="ro-RO" sz="1900" dirty="0"/>
              <a:t>DTT sunt tratate internaționale prin care se evită ca pentru același contribuabil, pentru aceeași activitate și venit și obținut în aceleași perioade, impozitarea să se facă atât în statul în care este rezident fiscal contribuabilul, cât și în statul (sau statele) din care acesta obține venituri (dubla impunere). </a:t>
            </a:r>
            <a:endParaRPr lang="en-US" sz="1900" dirty="0"/>
          </a:p>
          <a:p>
            <a:pPr marL="0" indent="0" algn="just">
              <a:buNone/>
            </a:pPr>
            <a:r>
              <a:rPr lang="ro-RO" sz="1900" dirty="0"/>
              <a:t>Pe de altă parte, DTT au drept rol și evitarea dublei neimpuneri prin instrumentele de schimb de informații fiscale pe care orice convenție le conține. </a:t>
            </a:r>
            <a:endParaRPr lang="en-US" sz="1900" dirty="0"/>
          </a:p>
          <a:p>
            <a:pPr marL="0" indent="0" algn="just">
              <a:buNone/>
            </a:pPr>
            <a:endParaRPr lang="ro-RO" sz="2900" dirty="0"/>
          </a:p>
          <a:p>
            <a:endParaRPr lang="en-US" dirty="0"/>
          </a:p>
        </p:txBody>
      </p:sp>
      <p:sp>
        <p:nvSpPr>
          <p:cNvPr id="3" name="Rectangle 2">
            <a:extLst>
              <a:ext uri="{FF2B5EF4-FFF2-40B4-BE49-F238E27FC236}">
                <a16:creationId xmlns:a16="http://schemas.microsoft.com/office/drawing/2014/main" id="{94797045-6D89-4CC8-9201-7D03484FCBB8}"/>
              </a:ext>
            </a:extLst>
          </p:cNvPr>
          <p:cNvSpPr/>
          <p:nvPr/>
        </p:nvSpPr>
        <p:spPr>
          <a:xfrm>
            <a:off x="358140" y="376329"/>
            <a:ext cx="5829300" cy="400110"/>
          </a:xfrm>
          <a:prstGeom prst="rect">
            <a:avLst/>
          </a:prstGeom>
        </p:spPr>
        <p:txBody>
          <a:bodyPr wrap="square">
            <a:spAutoFit/>
          </a:bodyPr>
          <a:lstStyle/>
          <a:p>
            <a:pPr algn="just"/>
            <a:r>
              <a:rPr lang="ro-RO" sz="2000" b="1" dirty="0">
                <a:solidFill>
                  <a:srgbClr val="1B3360"/>
                </a:solidFill>
              </a:rPr>
              <a:t>PASUL 2: Este aplicabil vreun tratat internațional? </a:t>
            </a:r>
            <a:endParaRPr lang="en-US" sz="2000" b="1" dirty="0">
              <a:solidFill>
                <a:srgbClr val="1B3360"/>
              </a:solidFill>
            </a:endParaRPr>
          </a:p>
        </p:txBody>
      </p:sp>
    </p:spTree>
    <p:extLst>
      <p:ext uri="{BB962C8B-B14F-4D97-AF65-F5344CB8AC3E}">
        <p14:creationId xmlns:p14="http://schemas.microsoft.com/office/powerpoint/2010/main" val="11544349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38E802-77A7-4FEB-9891-E0F2868167F8}"/>
              </a:ext>
            </a:extLst>
          </p:cNvPr>
          <p:cNvSpPr>
            <a:spLocks noGrp="1"/>
          </p:cNvSpPr>
          <p:nvPr>
            <p:ph idx="1"/>
          </p:nvPr>
        </p:nvSpPr>
        <p:spPr>
          <a:xfrm>
            <a:off x="372862" y="1201564"/>
            <a:ext cx="8398276" cy="4611609"/>
          </a:xfrm>
          <a:ln>
            <a:solidFill>
              <a:srgbClr val="1730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a:normAutofit/>
          </a:bodyPr>
          <a:lstStyle/>
          <a:p>
            <a:pPr algn="just"/>
            <a:endParaRPr lang="ro-RO" sz="1800" dirty="0"/>
          </a:p>
          <a:p>
            <a:pPr marL="0" indent="0" algn="just">
              <a:buNone/>
            </a:pPr>
            <a:r>
              <a:rPr lang="ro-RO" sz="1800" dirty="0"/>
              <a:t>Aplicarea </a:t>
            </a:r>
            <a:r>
              <a:rPr lang="en-US" sz="1800" dirty="0"/>
              <a:t>DTT </a:t>
            </a:r>
            <a:r>
              <a:rPr lang="ro-RO" sz="1800" dirty="0"/>
              <a:t>este posibilă dacă sunt îndeplinite următoarele condiții în mod cumulativ:</a:t>
            </a:r>
          </a:p>
          <a:p>
            <a:pPr algn="just"/>
            <a:endParaRPr lang="ro-RO" sz="1800" dirty="0"/>
          </a:p>
          <a:p>
            <a:pPr marL="457200" indent="-457200" algn="just">
              <a:buFont typeface="+mj-lt"/>
              <a:buAutoNum type="arabicPeriod"/>
            </a:pPr>
            <a:r>
              <a:rPr lang="ro-RO" sz="1800" dirty="0"/>
              <a:t>Între România și statul nerezidentului a fost semnată o DTT, iar aceasta este în vigoare</a:t>
            </a:r>
            <a:r>
              <a:rPr lang="en-US" sz="1800" dirty="0"/>
              <a:t>;</a:t>
            </a:r>
          </a:p>
          <a:p>
            <a:pPr marL="457200" indent="-457200" algn="just">
              <a:buFont typeface="+mj-lt"/>
              <a:buAutoNum type="arabicPeriod"/>
            </a:pPr>
            <a:r>
              <a:rPr lang="ro-RO" sz="1800" dirty="0"/>
              <a:t>Nerezidentul prezintă plătitorului de venituri certificatul său</a:t>
            </a:r>
            <a:r>
              <a:rPr lang="en-US" sz="1800" dirty="0"/>
              <a:t> </a:t>
            </a:r>
            <a:r>
              <a:rPr lang="en-US" sz="1800" dirty="0" err="1"/>
              <a:t>valabil</a:t>
            </a:r>
            <a:r>
              <a:rPr lang="ro-RO" sz="1800" dirty="0"/>
              <a:t> de rezidență fiscală</a:t>
            </a:r>
            <a:r>
              <a:rPr lang="en-US" sz="1800" dirty="0"/>
              <a:t>;</a:t>
            </a:r>
          </a:p>
          <a:p>
            <a:pPr marL="457200" indent="-457200" algn="just">
              <a:buFont typeface="+mj-lt"/>
              <a:buAutoNum type="arabicPeriod" startAt="3"/>
            </a:pPr>
            <a:r>
              <a:rPr lang="ro-RO" sz="1800" dirty="0"/>
              <a:t>Impozitul nu este suportat de plătitorul de venituri pentru nerezident (clauze de plată pe net - “net income agreement”);</a:t>
            </a:r>
            <a:endParaRPr lang="en-US" sz="1800" dirty="0"/>
          </a:p>
          <a:p>
            <a:pPr marL="457200" indent="-457200" algn="just">
              <a:buFont typeface="+mj-lt"/>
              <a:buAutoNum type="arabicPeriod" startAt="3"/>
            </a:pPr>
            <a:r>
              <a:rPr lang="ro-RO" sz="1800" dirty="0"/>
              <a:t>Plata către nerezident nu este facută ca urmare a unei tranzacții transfrontaliere calificată drept artificială</a:t>
            </a:r>
            <a:r>
              <a:rPr lang="en-US" sz="1800" dirty="0"/>
              <a:t>;</a:t>
            </a:r>
          </a:p>
          <a:p>
            <a:pPr marL="457200" indent="-457200" algn="just">
              <a:buFont typeface="+mj-lt"/>
              <a:buAutoNum type="arabicPeriod" startAt="3"/>
            </a:pPr>
            <a:r>
              <a:rPr lang="ro-RO" sz="1800" dirty="0"/>
              <a:t>Venitul plătit nerezidentului afiliat este stabilit în condiții de piață</a:t>
            </a:r>
            <a:r>
              <a:rPr lang="en-US" sz="1800" dirty="0"/>
              <a:t>;</a:t>
            </a:r>
          </a:p>
          <a:p>
            <a:pPr marL="457200" indent="-457200" algn="just">
              <a:buFont typeface="+mj-lt"/>
              <a:buAutoNum type="arabicPeriod" startAt="3"/>
            </a:pPr>
            <a:r>
              <a:rPr lang="ro-RO" sz="1800" dirty="0"/>
              <a:t>Nerezidentul este “beneficiarul efectiv” al veniturilor respective</a:t>
            </a:r>
            <a:r>
              <a:rPr lang="en-US" sz="1800" dirty="0"/>
              <a:t>.</a:t>
            </a:r>
          </a:p>
          <a:p>
            <a:pPr marL="457200" indent="-457200" algn="just">
              <a:buFont typeface="+mj-lt"/>
              <a:buAutoNum type="arabicPeriod"/>
            </a:pPr>
            <a:endParaRPr lang="ro-RO" sz="2400" dirty="0"/>
          </a:p>
          <a:p>
            <a:pPr marL="0" indent="0" algn="just">
              <a:buNone/>
            </a:pPr>
            <a:endParaRPr lang="en-US" sz="1200" dirty="0"/>
          </a:p>
          <a:p>
            <a:endParaRPr lang="en-US" dirty="0"/>
          </a:p>
        </p:txBody>
      </p:sp>
      <p:sp>
        <p:nvSpPr>
          <p:cNvPr id="3" name="Rectangle 2">
            <a:extLst>
              <a:ext uri="{FF2B5EF4-FFF2-40B4-BE49-F238E27FC236}">
                <a16:creationId xmlns:a16="http://schemas.microsoft.com/office/drawing/2014/main" id="{90A812B6-9133-4E5F-82FA-97EE285127B2}"/>
              </a:ext>
            </a:extLst>
          </p:cNvPr>
          <p:cNvSpPr/>
          <p:nvPr/>
        </p:nvSpPr>
        <p:spPr>
          <a:xfrm>
            <a:off x="372862" y="286435"/>
            <a:ext cx="6538478" cy="400110"/>
          </a:xfrm>
          <a:prstGeom prst="rect">
            <a:avLst/>
          </a:prstGeom>
        </p:spPr>
        <p:txBody>
          <a:bodyPr wrap="square">
            <a:spAutoFit/>
          </a:bodyPr>
          <a:lstStyle/>
          <a:p>
            <a:pPr algn="just"/>
            <a:r>
              <a:rPr lang="ro-RO" sz="2000" b="1" dirty="0">
                <a:solidFill>
                  <a:srgbClr val="1B3360"/>
                </a:solidFill>
              </a:rPr>
              <a:t>PASUL 3: Sunt îndeplinite condițiile</a:t>
            </a:r>
            <a:r>
              <a:rPr lang="en-US" sz="2000" b="1" dirty="0">
                <a:solidFill>
                  <a:srgbClr val="1B3360"/>
                </a:solidFill>
              </a:rPr>
              <a:t> </a:t>
            </a:r>
            <a:r>
              <a:rPr lang="ro-RO" sz="2000" b="1" dirty="0">
                <a:solidFill>
                  <a:srgbClr val="1B3360"/>
                </a:solidFill>
              </a:rPr>
              <a:t>pentru aplicarea </a:t>
            </a:r>
            <a:r>
              <a:rPr lang="en-US" sz="2000" b="1" dirty="0">
                <a:solidFill>
                  <a:srgbClr val="1B3360"/>
                </a:solidFill>
              </a:rPr>
              <a:t>DTT?</a:t>
            </a:r>
            <a:endParaRPr lang="ro-RO" sz="2000" b="1" dirty="0">
              <a:solidFill>
                <a:srgbClr val="1B3360"/>
              </a:solidFill>
            </a:endParaRPr>
          </a:p>
        </p:txBody>
      </p:sp>
    </p:spTree>
    <p:extLst>
      <p:ext uri="{BB962C8B-B14F-4D97-AF65-F5344CB8AC3E}">
        <p14:creationId xmlns:p14="http://schemas.microsoft.com/office/powerpoint/2010/main" val="3730937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38E802-77A7-4FEB-9891-E0F2868167F8}"/>
              </a:ext>
            </a:extLst>
          </p:cNvPr>
          <p:cNvSpPr>
            <a:spLocks noGrp="1"/>
          </p:cNvSpPr>
          <p:nvPr>
            <p:ph idx="1"/>
          </p:nvPr>
        </p:nvSpPr>
        <p:spPr>
          <a:xfrm>
            <a:off x="372862" y="1233669"/>
            <a:ext cx="8398276" cy="4607294"/>
          </a:xfrm>
          <a:ln>
            <a:solidFill>
              <a:srgbClr val="1730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pPr marL="0" indent="0" algn="just">
              <a:buNone/>
            </a:pPr>
            <a:endParaRPr lang="en-US" sz="2300" b="1" dirty="0">
              <a:solidFill>
                <a:srgbClr val="1B3360"/>
              </a:solidFill>
            </a:endParaRPr>
          </a:p>
          <a:p>
            <a:pPr marL="0" indent="0" algn="just">
              <a:buNone/>
            </a:pPr>
            <a:r>
              <a:rPr lang="en-US" sz="2600" b="1" i="1" dirty="0">
                <a:solidFill>
                  <a:srgbClr val="1B3360"/>
                </a:solidFill>
              </a:rPr>
              <a:t>1. </a:t>
            </a:r>
            <a:r>
              <a:rPr lang="ro-RO" sz="2600" b="1" i="1" dirty="0">
                <a:solidFill>
                  <a:srgbClr val="1B3360"/>
                </a:solidFill>
              </a:rPr>
              <a:t>Între România și statul nerezidentului a fost semnată o DTT, iar aceasta este în vigoare</a:t>
            </a:r>
            <a:endParaRPr lang="en-US" sz="2600" b="1" i="1" dirty="0">
              <a:solidFill>
                <a:srgbClr val="1B3360"/>
              </a:solidFill>
            </a:endParaRPr>
          </a:p>
          <a:p>
            <a:pPr marL="0" indent="0" algn="just">
              <a:buNone/>
            </a:pPr>
            <a:endParaRPr lang="en-US" sz="2300" b="1" dirty="0">
              <a:solidFill>
                <a:srgbClr val="1B3360"/>
              </a:solidFill>
            </a:endParaRPr>
          </a:p>
          <a:p>
            <a:pPr marL="0" indent="0" algn="just">
              <a:buNone/>
            </a:pPr>
            <a:r>
              <a:rPr lang="ro-RO" sz="2400" dirty="0"/>
              <a:t>Î</a:t>
            </a:r>
            <a:r>
              <a:rPr lang="en-US" sz="2400" dirty="0"/>
              <a:t>n </a:t>
            </a:r>
            <a:r>
              <a:rPr lang="en-US" sz="2400" dirty="0" err="1"/>
              <a:t>prezent</a:t>
            </a:r>
            <a:r>
              <a:rPr lang="en-US" sz="2400" dirty="0"/>
              <a:t> Rom</a:t>
            </a:r>
            <a:r>
              <a:rPr lang="ro-RO" sz="2400" dirty="0"/>
              <a:t>â</a:t>
            </a:r>
            <a:r>
              <a:rPr lang="en-US" sz="2400" dirty="0" err="1"/>
              <a:t>nia</a:t>
            </a:r>
            <a:r>
              <a:rPr lang="en-US" sz="2400" dirty="0"/>
              <a:t> a </a:t>
            </a:r>
            <a:r>
              <a:rPr lang="ro-RO" sz="2400" dirty="0"/>
              <a:t>î</a:t>
            </a:r>
            <a:r>
              <a:rPr lang="en-US" sz="2400" dirty="0" err="1"/>
              <a:t>ncheiat</a:t>
            </a:r>
            <a:r>
              <a:rPr lang="en-US" sz="2400" dirty="0"/>
              <a:t> un num</a:t>
            </a:r>
            <a:r>
              <a:rPr lang="ro-RO" sz="2400" dirty="0"/>
              <a:t>ă</a:t>
            </a:r>
            <a:r>
              <a:rPr lang="en-US" sz="2400" dirty="0"/>
              <a:t>r de</a:t>
            </a:r>
            <a:r>
              <a:rPr lang="ro-RO" sz="2400" dirty="0"/>
              <a:t> 87</a:t>
            </a:r>
            <a:r>
              <a:rPr lang="en-US" sz="2400" dirty="0"/>
              <a:t> DTT.</a:t>
            </a:r>
            <a:endParaRPr lang="ro-RO" sz="2400" dirty="0"/>
          </a:p>
          <a:p>
            <a:pPr marL="0" indent="0" algn="just">
              <a:buNone/>
            </a:pPr>
            <a:r>
              <a:rPr lang="en-US" sz="2400" dirty="0"/>
              <a:t>DTT </a:t>
            </a:r>
            <a:r>
              <a:rPr lang="en-US" sz="2400" dirty="0" err="1"/>
              <a:t>semnate</a:t>
            </a:r>
            <a:r>
              <a:rPr lang="en-US" sz="2400" dirty="0"/>
              <a:t> </a:t>
            </a:r>
            <a:r>
              <a:rPr lang="ro-RO" sz="2400" dirty="0"/>
              <a:t>ș</a:t>
            </a:r>
            <a:r>
              <a:rPr lang="en-US" sz="2400" dirty="0" err="1"/>
              <a:t>i</a:t>
            </a:r>
            <a:r>
              <a:rPr lang="en-US" sz="2400" dirty="0"/>
              <a:t> data </a:t>
            </a:r>
            <a:r>
              <a:rPr lang="en-US" sz="2400" dirty="0" err="1"/>
              <a:t>intr</a:t>
            </a:r>
            <a:r>
              <a:rPr lang="ro-RO" sz="2400" dirty="0"/>
              <a:t>ă</a:t>
            </a:r>
            <a:r>
              <a:rPr lang="en-US" sz="2400" dirty="0" err="1"/>
              <a:t>rii</a:t>
            </a:r>
            <a:r>
              <a:rPr lang="en-US" sz="2400" dirty="0"/>
              <a:t> </a:t>
            </a:r>
            <a:r>
              <a:rPr lang="ro-RO" sz="2400" dirty="0"/>
              <a:t>î</a:t>
            </a:r>
            <a:r>
              <a:rPr lang="en-US" sz="2400" dirty="0"/>
              <a:t>n </a:t>
            </a:r>
            <a:r>
              <a:rPr lang="en-US" sz="2400" dirty="0" err="1"/>
              <a:t>vigoare</a:t>
            </a:r>
            <a:r>
              <a:rPr lang="en-US" sz="2400" dirty="0"/>
              <a:t> a </a:t>
            </a:r>
            <a:r>
              <a:rPr lang="en-US" sz="2400" dirty="0" err="1"/>
              <a:t>acestora</a:t>
            </a:r>
            <a:r>
              <a:rPr lang="en-US" sz="2400" dirty="0"/>
              <a:t> se g</a:t>
            </a:r>
            <a:r>
              <a:rPr lang="ro-RO" sz="2400" dirty="0"/>
              <a:t>ă</a:t>
            </a:r>
            <a:r>
              <a:rPr lang="en-US" sz="2400" dirty="0" err="1"/>
              <a:t>sesc</a:t>
            </a:r>
            <a:r>
              <a:rPr lang="en-US" sz="2400" dirty="0"/>
              <a:t> pe </a:t>
            </a:r>
            <a:r>
              <a:rPr lang="en-US" sz="2400" dirty="0">
                <a:hlinkClick r:id="rId2"/>
              </a:rPr>
              <a:t>www.mfinante.ro</a:t>
            </a:r>
            <a:r>
              <a:rPr lang="en-US" sz="2400" dirty="0"/>
              <a:t>.  </a:t>
            </a:r>
            <a:endParaRPr lang="ro-RO" sz="2400" dirty="0"/>
          </a:p>
          <a:p>
            <a:pPr marL="0" indent="0" algn="just">
              <a:buNone/>
            </a:pPr>
            <a:endParaRPr lang="en-US" sz="2000" b="1" dirty="0"/>
          </a:p>
          <a:p>
            <a:pPr marL="0" indent="0" algn="just">
              <a:buNone/>
            </a:pPr>
            <a:r>
              <a:rPr lang="en-US" sz="2600" b="1" i="1" dirty="0">
                <a:solidFill>
                  <a:srgbClr val="1B3360"/>
                </a:solidFill>
              </a:rPr>
              <a:t>2. Ne</a:t>
            </a:r>
            <a:r>
              <a:rPr lang="ro-RO" sz="2600" b="1" i="1" dirty="0">
                <a:solidFill>
                  <a:srgbClr val="1B3360"/>
                </a:solidFill>
              </a:rPr>
              <a:t>rezidentul prezintă plătitorului de venituri certificatul său</a:t>
            </a:r>
            <a:r>
              <a:rPr lang="en-US" sz="2600" b="1" i="1" dirty="0">
                <a:solidFill>
                  <a:srgbClr val="1B3360"/>
                </a:solidFill>
              </a:rPr>
              <a:t> </a:t>
            </a:r>
            <a:r>
              <a:rPr lang="en-US" sz="2600" b="1" i="1" dirty="0" err="1">
                <a:solidFill>
                  <a:srgbClr val="1B3360"/>
                </a:solidFill>
              </a:rPr>
              <a:t>valabil</a:t>
            </a:r>
            <a:r>
              <a:rPr lang="ro-RO" sz="2600" b="1" i="1" dirty="0">
                <a:solidFill>
                  <a:srgbClr val="1B3360"/>
                </a:solidFill>
              </a:rPr>
              <a:t> de rezidență fiscală</a:t>
            </a:r>
            <a:endParaRPr lang="en-US" sz="2600" b="1" i="1" dirty="0">
              <a:solidFill>
                <a:srgbClr val="1B3360"/>
              </a:solidFill>
            </a:endParaRPr>
          </a:p>
          <a:p>
            <a:pPr marL="0" indent="0" algn="just">
              <a:buNone/>
            </a:pPr>
            <a:endParaRPr lang="ro-RO" sz="1200" dirty="0"/>
          </a:p>
          <a:p>
            <a:pPr marL="0" indent="0" algn="just">
              <a:lnSpc>
                <a:spcPct val="120000"/>
              </a:lnSpc>
              <a:buClr>
                <a:srgbClr val="FFC000"/>
              </a:buClr>
              <a:buNone/>
            </a:pPr>
            <a:r>
              <a:rPr lang="ro-RO" sz="2400" b="1" i="1" dirty="0">
                <a:solidFill>
                  <a:schemeClr val="dk1"/>
                </a:solidFill>
              </a:rPr>
              <a:t>Certificatul de rezidență fiscal</a:t>
            </a:r>
            <a:r>
              <a:rPr lang="ro-RO" sz="2400" b="1" i="1" dirty="0"/>
              <a:t>ă</a:t>
            </a:r>
            <a:r>
              <a:rPr lang="en-US" sz="2400" b="1" i="1" dirty="0">
                <a:solidFill>
                  <a:schemeClr val="dk1"/>
                </a:solidFill>
              </a:rPr>
              <a:t>:</a:t>
            </a:r>
            <a:r>
              <a:rPr lang="ro-RO" sz="2400" b="1" i="1" dirty="0">
                <a:solidFill>
                  <a:schemeClr val="dk1"/>
                </a:solidFill>
              </a:rPr>
              <a:t> </a:t>
            </a:r>
            <a:r>
              <a:rPr lang="ro-RO" sz="2400" dirty="0">
                <a:solidFill>
                  <a:schemeClr val="dk1"/>
                </a:solidFill>
              </a:rPr>
              <a:t>se eliberează de autoritatea competentă din statul respectiv care are atribuții în domeniul certificării rezidenței și conține următoarele elemente minimale: </a:t>
            </a:r>
            <a:r>
              <a:rPr lang="ro-RO" sz="2400" dirty="0"/>
              <a:t>numele, denumirea, adresa și codul de identificare fiscală ale nerezidentului;  mențiunea rezidenței fiscale în statul emitent, precum și data emiterii certificatului.</a:t>
            </a:r>
          </a:p>
          <a:p>
            <a:endParaRPr lang="en-US" dirty="0"/>
          </a:p>
        </p:txBody>
      </p:sp>
      <p:sp>
        <p:nvSpPr>
          <p:cNvPr id="3" name="Rectangle 2">
            <a:extLst>
              <a:ext uri="{FF2B5EF4-FFF2-40B4-BE49-F238E27FC236}">
                <a16:creationId xmlns:a16="http://schemas.microsoft.com/office/drawing/2014/main" id="{DD338E4A-ADA2-450B-BE64-0BF0225CB7C9}"/>
              </a:ext>
            </a:extLst>
          </p:cNvPr>
          <p:cNvSpPr/>
          <p:nvPr/>
        </p:nvSpPr>
        <p:spPr>
          <a:xfrm>
            <a:off x="274320" y="332155"/>
            <a:ext cx="6553200" cy="400110"/>
          </a:xfrm>
          <a:prstGeom prst="rect">
            <a:avLst/>
          </a:prstGeom>
        </p:spPr>
        <p:txBody>
          <a:bodyPr wrap="square">
            <a:spAutoFit/>
          </a:bodyPr>
          <a:lstStyle/>
          <a:p>
            <a:pPr marL="0" indent="0" algn="just">
              <a:buNone/>
            </a:pPr>
            <a:r>
              <a:rPr lang="ro-RO" sz="2000" b="1" dirty="0">
                <a:solidFill>
                  <a:srgbClr val="1B3360"/>
                </a:solidFill>
              </a:rPr>
              <a:t>PASUL 3: Sunt îndeplinite condițiile</a:t>
            </a:r>
            <a:r>
              <a:rPr lang="en-US" sz="2000" b="1" dirty="0">
                <a:solidFill>
                  <a:srgbClr val="1B3360"/>
                </a:solidFill>
              </a:rPr>
              <a:t> </a:t>
            </a:r>
            <a:r>
              <a:rPr lang="ro-RO" sz="2000" b="1" dirty="0">
                <a:solidFill>
                  <a:srgbClr val="1B3360"/>
                </a:solidFill>
              </a:rPr>
              <a:t>pentru aplicarea </a:t>
            </a:r>
            <a:r>
              <a:rPr lang="en-US" sz="2000" b="1" dirty="0">
                <a:solidFill>
                  <a:srgbClr val="1B3360"/>
                </a:solidFill>
              </a:rPr>
              <a:t>DTT?</a:t>
            </a:r>
            <a:endParaRPr lang="ro-RO" sz="2000" b="1" dirty="0">
              <a:solidFill>
                <a:srgbClr val="1B3360"/>
              </a:solidFill>
            </a:endParaRPr>
          </a:p>
        </p:txBody>
      </p:sp>
    </p:spTree>
    <p:extLst>
      <p:ext uri="{BB962C8B-B14F-4D97-AF65-F5344CB8AC3E}">
        <p14:creationId xmlns:p14="http://schemas.microsoft.com/office/powerpoint/2010/main" val="30185652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C0B00EB-E870-48EF-BDB5-45E27760EEA2}"/>
              </a:ext>
            </a:extLst>
          </p:cNvPr>
          <p:cNvSpPr>
            <a:spLocks noGrp="1"/>
          </p:cNvSpPr>
          <p:nvPr>
            <p:ph idx="1"/>
          </p:nvPr>
        </p:nvSpPr>
        <p:spPr>
          <a:xfrm>
            <a:off x="571777" y="1594338"/>
            <a:ext cx="8000445" cy="4183158"/>
          </a:xfrm>
          <a:ln>
            <a:solidFill>
              <a:srgbClr val="1B3360"/>
            </a:solidFill>
          </a:ln>
        </p:spPr>
        <p:style>
          <a:lnRef idx="2">
            <a:schemeClr val="accent1"/>
          </a:lnRef>
          <a:fillRef idx="1">
            <a:schemeClr val="lt1"/>
          </a:fillRef>
          <a:effectRef idx="0">
            <a:schemeClr val="accent1"/>
          </a:effectRef>
          <a:fontRef idx="minor">
            <a:schemeClr val="dk1"/>
          </a:fontRef>
        </p:style>
        <p:txBody>
          <a:bodyPr>
            <a:normAutofit/>
          </a:bodyPr>
          <a:lstStyle/>
          <a:p>
            <a:pPr algn="just">
              <a:lnSpc>
                <a:spcPct val="100000"/>
              </a:lnSpc>
              <a:buClr>
                <a:srgbClr val="FFC000"/>
              </a:buClr>
              <a:buFont typeface="Wingdings" panose="05000000000000000000" pitchFamily="2" charset="2"/>
              <a:buChar char="§"/>
            </a:pPr>
            <a:r>
              <a:rPr lang="ro-RO" sz="1800" dirty="0">
                <a:solidFill>
                  <a:schemeClr val="dk1"/>
                </a:solidFill>
              </a:rPr>
              <a:t>se pune la dispoziția plătitorului de venituri din România în original sau în copie legalizată însoțită de traducere autorizată în limba română. Dacă certificatul se emite în format electronic sau online acesta are valoare de original. </a:t>
            </a:r>
            <a:endParaRPr lang="en-US" sz="1800" dirty="0">
              <a:solidFill>
                <a:schemeClr val="dk1"/>
              </a:solidFill>
            </a:endParaRPr>
          </a:p>
          <a:p>
            <a:pPr algn="just">
              <a:lnSpc>
                <a:spcPct val="100000"/>
              </a:lnSpc>
              <a:buClr>
                <a:srgbClr val="FFC000"/>
              </a:buClr>
              <a:buFont typeface="Wingdings" panose="05000000000000000000" pitchFamily="2" charset="2"/>
              <a:buChar char="§"/>
            </a:pPr>
            <a:endParaRPr lang="en-US" sz="1800" dirty="0">
              <a:solidFill>
                <a:schemeClr val="dk1"/>
              </a:solidFill>
            </a:endParaRPr>
          </a:p>
          <a:p>
            <a:pPr algn="just">
              <a:lnSpc>
                <a:spcPct val="100000"/>
              </a:lnSpc>
              <a:buClr>
                <a:srgbClr val="FFC000"/>
              </a:buClr>
              <a:buFont typeface="Wingdings" panose="05000000000000000000" pitchFamily="2" charset="2"/>
              <a:buChar char="§"/>
            </a:pPr>
            <a:r>
              <a:rPr lang="en-US" sz="1800" dirty="0">
                <a:solidFill>
                  <a:schemeClr val="dk1"/>
                </a:solidFill>
              </a:rPr>
              <a:t>s</a:t>
            </a:r>
            <a:r>
              <a:rPr lang="ro-RO" sz="1800" dirty="0">
                <a:solidFill>
                  <a:schemeClr val="dk1"/>
                </a:solidFill>
              </a:rPr>
              <a:t>e prezintă înainte de data plății venitului, în caz contrar, impozitarea se face potrivit legislației interne.</a:t>
            </a:r>
            <a:r>
              <a:rPr lang="en-US" sz="1800" dirty="0">
                <a:solidFill>
                  <a:schemeClr val="dk1"/>
                </a:solidFill>
              </a:rPr>
              <a:t> </a:t>
            </a:r>
            <a:r>
              <a:rPr lang="en-US" sz="1800" dirty="0" err="1">
                <a:solidFill>
                  <a:schemeClr val="dk1"/>
                </a:solidFill>
              </a:rPr>
              <a:t>Dac</a:t>
            </a:r>
            <a:r>
              <a:rPr lang="ro-RO" sz="1800" dirty="0">
                <a:solidFill>
                  <a:schemeClr val="dk1"/>
                </a:solidFill>
              </a:rPr>
              <a:t>ă</a:t>
            </a:r>
            <a:r>
              <a:rPr lang="en-US" sz="1800" dirty="0">
                <a:solidFill>
                  <a:schemeClr val="dk1"/>
                </a:solidFill>
              </a:rPr>
              <a:t> se </a:t>
            </a:r>
            <a:r>
              <a:rPr lang="en-US" sz="1800" dirty="0" err="1">
                <a:solidFill>
                  <a:schemeClr val="dk1"/>
                </a:solidFill>
              </a:rPr>
              <a:t>prezint</a:t>
            </a:r>
            <a:r>
              <a:rPr lang="ro-RO" sz="1800" dirty="0">
                <a:solidFill>
                  <a:schemeClr val="dk1"/>
                </a:solidFill>
              </a:rPr>
              <a:t>ă</a:t>
            </a:r>
            <a:r>
              <a:rPr lang="en-US" sz="1800" dirty="0">
                <a:solidFill>
                  <a:schemeClr val="dk1"/>
                </a:solidFill>
              </a:rPr>
              <a:t> dup</a:t>
            </a:r>
            <a:r>
              <a:rPr lang="ro-RO" sz="1800" dirty="0">
                <a:solidFill>
                  <a:schemeClr val="dk1"/>
                </a:solidFill>
              </a:rPr>
              <a:t>ă</a:t>
            </a:r>
            <a:r>
              <a:rPr lang="en-US" sz="1800" dirty="0">
                <a:solidFill>
                  <a:schemeClr val="dk1"/>
                </a:solidFill>
              </a:rPr>
              <a:t> data pl</a:t>
            </a:r>
            <a:r>
              <a:rPr lang="ro-RO" sz="1800" dirty="0">
                <a:solidFill>
                  <a:schemeClr val="dk1"/>
                </a:solidFill>
              </a:rPr>
              <a:t>ă</a:t>
            </a:r>
            <a:r>
              <a:rPr lang="ro-RO" sz="1800" dirty="0"/>
              <a:t>ț</a:t>
            </a:r>
            <a:r>
              <a:rPr lang="en-US" sz="1800" dirty="0">
                <a:solidFill>
                  <a:schemeClr val="dk1"/>
                </a:solidFill>
              </a:rPr>
              <a:t>ii </a:t>
            </a:r>
            <a:r>
              <a:rPr lang="en-US" sz="1800" dirty="0" err="1">
                <a:solidFill>
                  <a:schemeClr val="dk1"/>
                </a:solidFill>
              </a:rPr>
              <a:t>venitului</a:t>
            </a:r>
            <a:r>
              <a:rPr lang="en-US" sz="1800" dirty="0">
                <a:solidFill>
                  <a:schemeClr val="dk1"/>
                </a:solidFill>
              </a:rPr>
              <a:t> exist</a:t>
            </a:r>
            <a:r>
              <a:rPr lang="ro-RO" sz="1800" dirty="0">
                <a:solidFill>
                  <a:schemeClr val="dk1"/>
                </a:solidFill>
              </a:rPr>
              <a:t>ă</a:t>
            </a:r>
            <a:r>
              <a:rPr lang="en-US" sz="1800" dirty="0">
                <a:solidFill>
                  <a:schemeClr val="dk1"/>
                </a:solidFill>
              </a:rPr>
              <a:t> </a:t>
            </a:r>
            <a:r>
              <a:rPr lang="en-US" sz="1800" dirty="0" err="1">
                <a:solidFill>
                  <a:schemeClr val="dk1"/>
                </a:solidFill>
              </a:rPr>
              <a:t>posibilitatea</a:t>
            </a:r>
            <a:r>
              <a:rPr lang="en-US" sz="1800" dirty="0">
                <a:solidFill>
                  <a:schemeClr val="dk1"/>
                </a:solidFill>
              </a:rPr>
              <a:t> de </a:t>
            </a:r>
            <a:r>
              <a:rPr lang="en-US" sz="1800" dirty="0" err="1">
                <a:solidFill>
                  <a:schemeClr val="dk1"/>
                </a:solidFill>
              </a:rPr>
              <a:t>recuperare</a:t>
            </a:r>
            <a:r>
              <a:rPr lang="en-US" sz="1800" dirty="0">
                <a:solidFill>
                  <a:schemeClr val="dk1"/>
                </a:solidFill>
              </a:rPr>
              <a:t> a </a:t>
            </a:r>
            <a:r>
              <a:rPr lang="en-US" sz="1800" dirty="0" err="1">
                <a:solidFill>
                  <a:schemeClr val="dk1"/>
                </a:solidFill>
              </a:rPr>
              <a:t>impozitului</a:t>
            </a:r>
            <a:r>
              <a:rPr lang="en-US" sz="1800" dirty="0">
                <a:solidFill>
                  <a:schemeClr val="dk1"/>
                </a:solidFill>
              </a:rPr>
              <a:t> pl</a:t>
            </a:r>
            <a:r>
              <a:rPr lang="ro-RO" sz="1800" dirty="0">
                <a:solidFill>
                  <a:schemeClr val="dk1"/>
                </a:solidFill>
              </a:rPr>
              <a:t>ă</a:t>
            </a:r>
            <a:r>
              <a:rPr lang="en-US" sz="1800" dirty="0">
                <a:solidFill>
                  <a:schemeClr val="dk1"/>
                </a:solidFill>
              </a:rPr>
              <a:t>tit </a:t>
            </a:r>
            <a:r>
              <a:rPr lang="ro-RO" sz="1800" dirty="0">
                <a:solidFill>
                  <a:schemeClr val="dk1"/>
                </a:solidFill>
              </a:rPr>
              <a:t>î</a:t>
            </a:r>
            <a:r>
              <a:rPr lang="en-US" sz="1800" dirty="0">
                <a:solidFill>
                  <a:schemeClr val="dk1"/>
                </a:solidFill>
              </a:rPr>
              <a:t>n plus,</a:t>
            </a:r>
            <a:r>
              <a:rPr lang="ro-RO" sz="1800" dirty="0">
                <a:solidFill>
                  <a:schemeClr val="dk1"/>
                </a:solidFill>
              </a:rPr>
              <a:t> î</a:t>
            </a:r>
            <a:r>
              <a:rPr lang="en-US" sz="1800" dirty="0">
                <a:solidFill>
                  <a:schemeClr val="dk1"/>
                </a:solidFill>
              </a:rPr>
              <a:t>n </a:t>
            </a:r>
            <a:r>
              <a:rPr lang="en-US" sz="1800" dirty="0" err="1">
                <a:solidFill>
                  <a:schemeClr val="dk1"/>
                </a:solidFill>
              </a:rPr>
              <a:t>func</a:t>
            </a:r>
            <a:r>
              <a:rPr lang="ro-RO" sz="1800" dirty="0">
                <a:solidFill>
                  <a:schemeClr val="dk1"/>
                </a:solidFill>
              </a:rPr>
              <a:t>ț</a:t>
            </a:r>
            <a:r>
              <a:rPr lang="en-US" sz="1800" dirty="0" err="1">
                <a:solidFill>
                  <a:schemeClr val="dk1"/>
                </a:solidFill>
              </a:rPr>
              <a:t>ie</a:t>
            </a:r>
            <a:r>
              <a:rPr lang="en-US" sz="1800" dirty="0">
                <a:solidFill>
                  <a:schemeClr val="dk1"/>
                </a:solidFill>
              </a:rPr>
              <a:t> de </a:t>
            </a:r>
            <a:r>
              <a:rPr lang="en-US" sz="1800" dirty="0" err="1">
                <a:solidFill>
                  <a:schemeClr val="dk1"/>
                </a:solidFill>
              </a:rPr>
              <a:t>prevederile</a:t>
            </a:r>
            <a:r>
              <a:rPr lang="en-US" sz="1800" dirty="0">
                <a:solidFill>
                  <a:schemeClr val="dk1"/>
                </a:solidFill>
              </a:rPr>
              <a:t> DTT (</a:t>
            </a:r>
            <a:r>
              <a:rPr lang="ro-RO" sz="1800" dirty="0">
                <a:solidFill>
                  <a:schemeClr val="dk1"/>
                </a:solidFill>
              </a:rPr>
              <a:t>în cadrul termenului de prescripție</a:t>
            </a:r>
            <a:r>
              <a:rPr lang="en-US" sz="1800" dirty="0">
                <a:solidFill>
                  <a:schemeClr val="dk1"/>
                </a:solidFill>
              </a:rPr>
              <a:t>, </a:t>
            </a:r>
            <a:r>
              <a:rPr lang="en-US" sz="1800" dirty="0"/>
              <a:t>independent </a:t>
            </a:r>
            <a:r>
              <a:rPr lang="en-US" sz="1800" dirty="0" err="1"/>
              <a:t>dac</a:t>
            </a:r>
            <a:r>
              <a:rPr lang="ro-RO" sz="1800" dirty="0"/>
              <a:t>ă</a:t>
            </a:r>
            <a:r>
              <a:rPr lang="en-US" sz="1800" dirty="0"/>
              <a:t> a </a:t>
            </a:r>
            <a:r>
              <a:rPr lang="en-US" sz="1800" dirty="0" err="1"/>
              <a:t>fost</a:t>
            </a:r>
            <a:r>
              <a:rPr lang="en-US" sz="1800" dirty="0"/>
              <a:t> f</a:t>
            </a:r>
            <a:r>
              <a:rPr lang="ro-RO" sz="1800" dirty="0"/>
              <a:t>ă</a:t>
            </a:r>
            <a:r>
              <a:rPr lang="en-US" sz="1800" dirty="0"/>
              <a:t>cut</a:t>
            </a:r>
            <a:r>
              <a:rPr lang="ro-RO" sz="1800" dirty="0"/>
              <a:t>ă</a:t>
            </a:r>
            <a:r>
              <a:rPr lang="en-US" sz="1800" dirty="0"/>
              <a:t> </a:t>
            </a:r>
            <a:r>
              <a:rPr lang="en-US" sz="1800" dirty="0" err="1"/>
              <a:t>inspec</a:t>
            </a:r>
            <a:r>
              <a:rPr lang="ro-RO" sz="1800" dirty="0"/>
              <a:t>ți</a:t>
            </a:r>
            <a:r>
              <a:rPr lang="en-US" sz="1800" dirty="0"/>
              <a:t>a fiscal</a:t>
            </a:r>
            <a:r>
              <a:rPr lang="ro-RO" sz="1800" dirty="0"/>
              <a:t>ă</a:t>
            </a:r>
            <a:r>
              <a:rPr lang="en-US" sz="1800" dirty="0"/>
              <a:t>)</a:t>
            </a:r>
            <a:r>
              <a:rPr lang="ro-RO" sz="1800" dirty="0"/>
              <a:t>.</a:t>
            </a:r>
            <a:r>
              <a:rPr lang="ro-RO" sz="1800" dirty="0">
                <a:solidFill>
                  <a:schemeClr val="dk1"/>
                </a:solidFill>
              </a:rPr>
              <a:t> </a:t>
            </a:r>
          </a:p>
          <a:p>
            <a:pPr algn="just">
              <a:lnSpc>
                <a:spcPct val="100000"/>
              </a:lnSpc>
              <a:buClr>
                <a:srgbClr val="FFC000"/>
              </a:buClr>
              <a:buFont typeface="Wingdings" panose="05000000000000000000" pitchFamily="2" charset="2"/>
              <a:buChar char="§"/>
            </a:pPr>
            <a:endParaRPr lang="en-US" sz="1800" dirty="0">
              <a:solidFill>
                <a:schemeClr val="dk1"/>
              </a:solidFill>
            </a:endParaRPr>
          </a:p>
          <a:p>
            <a:pPr algn="just">
              <a:lnSpc>
                <a:spcPct val="100000"/>
              </a:lnSpc>
              <a:buClr>
                <a:srgbClr val="FFC000"/>
              </a:buClr>
              <a:buFont typeface="Wingdings" panose="05000000000000000000" pitchFamily="2" charset="2"/>
              <a:buChar char="§"/>
            </a:pPr>
            <a:r>
              <a:rPr lang="ro-RO" sz="1800" dirty="0">
                <a:solidFill>
                  <a:schemeClr val="dk1"/>
                </a:solidFill>
              </a:rPr>
              <a:t>este valabil în anul în care a fost emis și primele 60 de zile calendaristice din anul următor, cu excepția situației în care se schimbă condițiile de rezidență fiscală.</a:t>
            </a:r>
            <a:endParaRPr lang="en-US" sz="1800" dirty="0">
              <a:solidFill>
                <a:schemeClr val="dk1"/>
              </a:solidFill>
            </a:endParaRPr>
          </a:p>
          <a:p>
            <a:endParaRPr lang="en-US" dirty="0"/>
          </a:p>
        </p:txBody>
      </p:sp>
      <p:sp>
        <p:nvSpPr>
          <p:cNvPr id="3" name="Rectangle 2">
            <a:extLst>
              <a:ext uri="{FF2B5EF4-FFF2-40B4-BE49-F238E27FC236}">
                <a16:creationId xmlns:a16="http://schemas.microsoft.com/office/drawing/2014/main" id="{96A8E201-C723-4060-B963-8FB215021B2C}"/>
              </a:ext>
            </a:extLst>
          </p:cNvPr>
          <p:cNvSpPr/>
          <p:nvPr/>
        </p:nvSpPr>
        <p:spPr>
          <a:xfrm>
            <a:off x="463372" y="781832"/>
            <a:ext cx="3142335" cy="298672"/>
          </a:xfrm>
          <a:prstGeom prst="rect">
            <a:avLst/>
          </a:prstGeom>
        </p:spPr>
        <p:txBody>
          <a:bodyPr wrap="none">
            <a:spAutoFit/>
          </a:bodyPr>
          <a:lstStyle/>
          <a:p>
            <a:pPr marL="0" indent="0" algn="just">
              <a:lnSpc>
                <a:spcPct val="70000"/>
              </a:lnSpc>
              <a:buClr>
                <a:srgbClr val="FFC000"/>
              </a:buClr>
              <a:buNone/>
            </a:pPr>
            <a:r>
              <a:rPr lang="en-US" b="1" i="1" dirty="0" err="1">
                <a:solidFill>
                  <a:srgbClr val="1B3360"/>
                </a:solidFill>
              </a:rPr>
              <a:t>Certificatul</a:t>
            </a:r>
            <a:r>
              <a:rPr lang="en-US" b="1" i="1" dirty="0">
                <a:solidFill>
                  <a:srgbClr val="1B3360"/>
                </a:solidFill>
              </a:rPr>
              <a:t> de </a:t>
            </a:r>
            <a:r>
              <a:rPr lang="en-US" b="1" i="1" dirty="0" err="1">
                <a:solidFill>
                  <a:srgbClr val="1B3360"/>
                </a:solidFill>
              </a:rPr>
              <a:t>reziden</a:t>
            </a:r>
            <a:r>
              <a:rPr lang="ro-RO" b="1" i="1" dirty="0">
                <a:solidFill>
                  <a:srgbClr val="1B3360"/>
                </a:solidFill>
              </a:rPr>
              <a:t>ță</a:t>
            </a:r>
            <a:r>
              <a:rPr lang="en-US" b="1" i="1" dirty="0">
                <a:solidFill>
                  <a:srgbClr val="1B3360"/>
                </a:solidFill>
              </a:rPr>
              <a:t> fiscal</a:t>
            </a:r>
            <a:r>
              <a:rPr lang="ro-RO" b="1" i="1" dirty="0">
                <a:solidFill>
                  <a:srgbClr val="1B3360"/>
                </a:solidFill>
              </a:rPr>
              <a:t>ă</a:t>
            </a:r>
            <a:endParaRPr lang="en-US" b="1" i="1" dirty="0">
              <a:solidFill>
                <a:srgbClr val="1B3360"/>
              </a:solidFill>
            </a:endParaRPr>
          </a:p>
        </p:txBody>
      </p:sp>
    </p:spTree>
    <p:extLst>
      <p:ext uri="{BB962C8B-B14F-4D97-AF65-F5344CB8AC3E}">
        <p14:creationId xmlns:p14="http://schemas.microsoft.com/office/powerpoint/2010/main" val="3734395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1"/>
          <p:cNvSpPr>
            <a:spLocks noGrp="1"/>
          </p:cNvSpPr>
          <p:nvPr>
            <p:ph idx="1"/>
          </p:nvPr>
        </p:nvSpPr>
        <p:spPr bwMode="auto">
          <a:xfrm>
            <a:off x="554037" y="1244985"/>
            <a:ext cx="8315643" cy="4543869"/>
          </a:xfrm>
          <a:ln>
            <a:solidFill>
              <a:srgbClr val="1B3360"/>
            </a:solidFill>
          </a:ln>
          <a:effectLst>
            <a:glow rad="25400">
              <a:schemeClr val="accent1">
                <a:alpha val="40000"/>
              </a:schemeClr>
            </a:glow>
          </a:effectLst>
        </p:spPr>
        <p:style>
          <a:lnRef idx="2">
            <a:schemeClr val="accent5"/>
          </a:lnRef>
          <a:fillRef idx="1">
            <a:schemeClr val="lt1"/>
          </a:fillRef>
          <a:effectRef idx="0">
            <a:schemeClr val="accent5"/>
          </a:effectRef>
          <a:fontRef idx="minor">
            <a:schemeClr val="dk1"/>
          </a:fontRef>
        </p:style>
        <p:txBody>
          <a:bodyPr>
            <a:normAutofit/>
          </a:bodyPr>
          <a:lstStyle/>
          <a:p>
            <a:pPr marL="0" lvl="0" indent="0" algn="just">
              <a:buClr>
                <a:srgbClr val="FF0000"/>
              </a:buClr>
              <a:buNone/>
            </a:pPr>
            <a:endParaRPr lang="en-US" dirty="0"/>
          </a:p>
          <a:p>
            <a:pPr algn="just">
              <a:buClr>
                <a:srgbClr val="FFC000"/>
              </a:buClr>
              <a:buFont typeface="Wingdings" panose="05000000000000000000" pitchFamily="2" charset="2"/>
              <a:buChar char="§"/>
            </a:pPr>
            <a:r>
              <a:rPr lang="ro-RO" sz="1800" dirty="0"/>
              <a:t>Înțelegerea regulilor</a:t>
            </a:r>
            <a:r>
              <a:rPr lang="en-US" sz="1800" dirty="0"/>
              <a:t> interne</a:t>
            </a:r>
            <a:r>
              <a:rPr lang="ro-RO" sz="1800" dirty="0"/>
              <a:t> de impozitare și a modului de interacțiune a acestora cu </a:t>
            </a:r>
            <a:r>
              <a:rPr lang="en-US" sz="1800" dirty="0" err="1"/>
              <a:t>prevederile</a:t>
            </a:r>
            <a:r>
              <a:rPr lang="en-US" sz="1800" dirty="0"/>
              <a:t> </a:t>
            </a:r>
            <a:r>
              <a:rPr lang="en-US" sz="1800" dirty="0" err="1"/>
              <a:t>tratatelor</a:t>
            </a:r>
            <a:r>
              <a:rPr lang="en-US" sz="1800" dirty="0"/>
              <a:t> </a:t>
            </a:r>
            <a:r>
              <a:rPr lang="en-US" sz="1800" dirty="0" err="1"/>
              <a:t>interna</a:t>
            </a:r>
            <a:r>
              <a:rPr lang="ro-RO" sz="1800" dirty="0"/>
              <a:t>ț</a:t>
            </a:r>
            <a:r>
              <a:rPr lang="en-US" sz="1800" dirty="0" err="1"/>
              <a:t>ionale</a:t>
            </a:r>
            <a:r>
              <a:rPr lang="en-US" sz="1800" dirty="0"/>
              <a:t> (</a:t>
            </a:r>
            <a:r>
              <a:rPr lang="en-US" sz="1800" dirty="0" err="1"/>
              <a:t>conven</a:t>
            </a:r>
            <a:r>
              <a:rPr lang="ro-RO" sz="1800" dirty="0"/>
              <a:t>ț</a:t>
            </a:r>
            <a:r>
              <a:rPr lang="en-US" sz="1800" dirty="0" err="1"/>
              <a:t>iile</a:t>
            </a:r>
            <a:r>
              <a:rPr lang="en-US" sz="1800" dirty="0"/>
              <a:t> </a:t>
            </a:r>
            <a:r>
              <a:rPr lang="en-US" sz="1800" dirty="0" err="1"/>
              <a:t>pentru</a:t>
            </a:r>
            <a:r>
              <a:rPr lang="en-US" sz="1800" dirty="0"/>
              <a:t> </a:t>
            </a:r>
            <a:r>
              <a:rPr lang="en-US" sz="1800" dirty="0" err="1"/>
              <a:t>evitarea</a:t>
            </a:r>
            <a:r>
              <a:rPr lang="en-US" sz="1800" dirty="0"/>
              <a:t> </a:t>
            </a:r>
            <a:r>
              <a:rPr lang="en-US" sz="1800" dirty="0" err="1"/>
              <a:t>dublei</a:t>
            </a:r>
            <a:r>
              <a:rPr lang="en-US" sz="1800" dirty="0"/>
              <a:t> </a:t>
            </a:r>
            <a:r>
              <a:rPr lang="en-US" sz="1800" dirty="0" err="1"/>
              <a:t>impuneri</a:t>
            </a:r>
            <a:r>
              <a:rPr lang="en-US" sz="1800" dirty="0"/>
              <a:t> “DTT”</a:t>
            </a:r>
            <a:r>
              <a:rPr lang="ro-RO" sz="1800" dirty="0"/>
              <a:t> și legislaț</a:t>
            </a:r>
            <a:r>
              <a:rPr lang="en-US" sz="1800" dirty="0" err="1"/>
              <a:t>ia</a:t>
            </a:r>
            <a:r>
              <a:rPr lang="en-US" sz="1800" dirty="0"/>
              <a:t> </a:t>
            </a:r>
            <a:r>
              <a:rPr lang="ro-RO" sz="1800" dirty="0"/>
              <a:t>U</a:t>
            </a:r>
            <a:r>
              <a:rPr lang="en-US" sz="1800" dirty="0" err="1"/>
              <a:t>niunii</a:t>
            </a:r>
            <a:r>
              <a:rPr lang="en-US" sz="1800" dirty="0"/>
              <a:t> </a:t>
            </a:r>
            <a:r>
              <a:rPr lang="en-US" sz="1800" dirty="0" err="1"/>
              <a:t>Europene</a:t>
            </a:r>
            <a:r>
              <a:rPr lang="en-US" sz="1800" dirty="0"/>
              <a:t> “</a:t>
            </a:r>
            <a:r>
              <a:rPr lang="en-US" sz="1800" dirty="0" err="1"/>
              <a:t>legisla</a:t>
            </a:r>
            <a:r>
              <a:rPr lang="ro-RO" sz="1800" dirty="0"/>
              <a:t>ț</a:t>
            </a:r>
            <a:r>
              <a:rPr lang="en-US" sz="1800" dirty="0" err="1"/>
              <a:t>ia</a:t>
            </a:r>
            <a:r>
              <a:rPr lang="en-US" sz="1800" dirty="0"/>
              <a:t> UE”);</a:t>
            </a:r>
          </a:p>
          <a:p>
            <a:pPr algn="just">
              <a:buClr>
                <a:srgbClr val="FFC000"/>
              </a:buClr>
              <a:buFont typeface="Wingdings" panose="05000000000000000000" pitchFamily="2" charset="2"/>
              <a:buChar char="§"/>
            </a:pPr>
            <a:endParaRPr lang="en-US" sz="1800" dirty="0"/>
          </a:p>
          <a:p>
            <a:pPr algn="just">
              <a:buClr>
                <a:srgbClr val="FFC000"/>
              </a:buClr>
              <a:buFont typeface="Wingdings" panose="05000000000000000000" pitchFamily="2" charset="2"/>
              <a:buChar char="§"/>
            </a:pPr>
            <a:r>
              <a:rPr lang="ro-RO" sz="1800" dirty="0"/>
              <a:t>Determinarea condițiilor ce trebuie îndeplinite pentru a putea aplica DTT și legislația UE;</a:t>
            </a:r>
            <a:endParaRPr lang="en-US" sz="1800" dirty="0"/>
          </a:p>
          <a:p>
            <a:pPr algn="just">
              <a:buClr>
                <a:srgbClr val="FFC000"/>
              </a:buClr>
              <a:buFont typeface="Wingdings" panose="05000000000000000000" pitchFamily="2" charset="2"/>
              <a:buChar char="§"/>
            </a:pPr>
            <a:endParaRPr lang="en-US" sz="1800" dirty="0"/>
          </a:p>
          <a:p>
            <a:pPr algn="just">
              <a:buClr>
                <a:srgbClr val="FFC000"/>
              </a:buClr>
              <a:buFont typeface="Wingdings" panose="05000000000000000000" pitchFamily="2" charset="2"/>
              <a:buChar char="§"/>
            </a:pPr>
            <a:r>
              <a:rPr lang="ro-RO" sz="1800" dirty="0"/>
              <a:t>Aplicarea corectă a DTT și a legislației UE;</a:t>
            </a:r>
            <a:endParaRPr lang="en-US" sz="1800" dirty="0"/>
          </a:p>
          <a:p>
            <a:pPr algn="just">
              <a:buClr>
                <a:srgbClr val="FFC000"/>
              </a:buClr>
              <a:buFont typeface="Wingdings" panose="05000000000000000000" pitchFamily="2" charset="2"/>
              <a:buChar char="§"/>
            </a:pPr>
            <a:endParaRPr lang="en-US" sz="1800" dirty="0"/>
          </a:p>
          <a:p>
            <a:pPr algn="just">
              <a:buClr>
                <a:srgbClr val="FFC000"/>
              </a:buClr>
              <a:buFont typeface="Wingdings" panose="05000000000000000000" pitchFamily="2" charset="2"/>
              <a:buChar char="§"/>
            </a:pPr>
            <a:r>
              <a:rPr lang="ro-RO" sz="1800" dirty="0"/>
              <a:t>Depistarea cazurilor particulare și a riscurilor care pot să apară în practică și a modului de gestionare a acestora</a:t>
            </a:r>
            <a:r>
              <a:rPr lang="en-US" sz="1800" dirty="0"/>
              <a:t>;</a:t>
            </a:r>
          </a:p>
          <a:p>
            <a:pPr algn="just">
              <a:buClr>
                <a:srgbClr val="FFC000"/>
              </a:buClr>
              <a:buFont typeface="Wingdings" panose="05000000000000000000" pitchFamily="2" charset="2"/>
              <a:buChar char="§"/>
            </a:pPr>
            <a:endParaRPr lang="en-US" sz="1800" dirty="0"/>
          </a:p>
          <a:p>
            <a:pPr algn="just">
              <a:buClr>
                <a:srgbClr val="FFC000"/>
              </a:buClr>
              <a:buFont typeface="Wingdings" panose="05000000000000000000" pitchFamily="2" charset="2"/>
              <a:buChar char="§"/>
            </a:pPr>
            <a:r>
              <a:rPr lang="ro-RO" sz="1800" dirty="0"/>
              <a:t>Plata și declararea corectă a impozitului pe veniturile nerezidenților.</a:t>
            </a:r>
            <a:endParaRPr lang="en-US" sz="1800" dirty="0"/>
          </a:p>
        </p:txBody>
      </p:sp>
      <p:sp>
        <p:nvSpPr>
          <p:cNvPr id="6147" name="Title 2"/>
          <p:cNvSpPr>
            <a:spLocks noGrp="1"/>
          </p:cNvSpPr>
          <p:nvPr>
            <p:ph type="title"/>
          </p:nvPr>
        </p:nvSpPr>
        <p:spPr>
          <a:xfrm>
            <a:off x="554037" y="485359"/>
            <a:ext cx="7737475" cy="812800"/>
          </a:xfrm>
        </p:spPr>
        <p:txBody>
          <a:bodyPr/>
          <a:lstStyle/>
          <a:p>
            <a:r>
              <a:rPr lang="ro-RO" sz="2800" b="1" dirty="0">
                <a:solidFill>
                  <a:srgbClr val="173060"/>
                </a:solidFill>
              </a:rPr>
              <a:t>OBIECTIVE</a:t>
            </a:r>
            <a:r>
              <a:rPr lang="en-US" sz="2800" b="1" dirty="0">
                <a:solidFill>
                  <a:srgbClr val="173060"/>
                </a:solidFill>
              </a:rPr>
              <a:t>LE CURSULUI </a:t>
            </a:r>
            <a:br>
              <a:rPr lang="ro-RO" dirty="0">
                <a:solidFill>
                  <a:schemeClr val="tx1"/>
                </a:solidFill>
              </a:rPr>
            </a:br>
            <a:endParaRPr lang="en-GB"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C0B00EB-E870-48EF-BDB5-45E27760EEA2}"/>
              </a:ext>
            </a:extLst>
          </p:cNvPr>
          <p:cNvSpPr>
            <a:spLocks noGrp="1"/>
          </p:cNvSpPr>
          <p:nvPr>
            <p:ph idx="1"/>
          </p:nvPr>
        </p:nvSpPr>
        <p:spPr>
          <a:xfrm>
            <a:off x="571777" y="1419077"/>
            <a:ext cx="8000445" cy="4449877"/>
          </a:xfrm>
          <a:ln>
            <a:solidFill>
              <a:srgbClr val="1B3360"/>
            </a:solidFill>
          </a:ln>
        </p:spPr>
        <p:style>
          <a:lnRef idx="2">
            <a:schemeClr val="accent1"/>
          </a:lnRef>
          <a:fillRef idx="1">
            <a:schemeClr val="lt1"/>
          </a:fillRef>
          <a:effectRef idx="0">
            <a:schemeClr val="accent1"/>
          </a:effectRef>
          <a:fontRef idx="minor">
            <a:schemeClr val="dk1"/>
          </a:fontRef>
        </p:style>
        <p:txBody>
          <a:bodyPr>
            <a:normAutofit lnSpcReduction="10000"/>
          </a:bodyPr>
          <a:lstStyle/>
          <a:p>
            <a:pPr marL="0" indent="0" algn="just">
              <a:lnSpc>
                <a:spcPct val="80000"/>
              </a:lnSpc>
              <a:buClr>
                <a:srgbClr val="FFC000"/>
              </a:buClr>
              <a:buNone/>
            </a:pPr>
            <a:r>
              <a:rPr lang="en-US" sz="2000" b="1" i="1" dirty="0" err="1">
                <a:solidFill>
                  <a:srgbClr val="1B3360"/>
                </a:solidFill>
              </a:rPr>
              <a:t>Exerci</a:t>
            </a:r>
            <a:r>
              <a:rPr lang="ro-RO" sz="2000" b="1" i="1" dirty="0">
                <a:solidFill>
                  <a:srgbClr val="1B3360"/>
                </a:solidFill>
              </a:rPr>
              <a:t>ț</a:t>
            </a:r>
            <a:r>
              <a:rPr lang="en-US" sz="2000" b="1" i="1" dirty="0" err="1">
                <a:solidFill>
                  <a:srgbClr val="1B3360"/>
                </a:solidFill>
              </a:rPr>
              <a:t>iu</a:t>
            </a:r>
            <a:r>
              <a:rPr lang="en-US" sz="2000" b="1" i="1" dirty="0">
                <a:solidFill>
                  <a:srgbClr val="1B3360"/>
                </a:solidFill>
              </a:rPr>
              <a:t> – certificate de </a:t>
            </a:r>
            <a:r>
              <a:rPr lang="en-US" sz="2000" b="1" i="1" dirty="0" err="1">
                <a:solidFill>
                  <a:srgbClr val="1B3360"/>
                </a:solidFill>
              </a:rPr>
              <a:t>reziden</a:t>
            </a:r>
            <a:r>
              <a:rPr lang="ro-RO" sz="2000" b="1" i="1" dirty="0">
                <a:solidFill>
                  <a:srgbClr val="1B3360"/>
                </a:solidFill>
              </a:rPr>
              <a:t>ță</a:t>
            </a:r>
            <a:r>
              <a:rPr lang="en-US" sz="2000" b="1" i="1" dirty="0">
                <a:solidFill>
                  <a:srgbClr val="1B3360"/>
                </a:solidFill>
              </a:rPr>
              <a:t> fiscal</a:t>
            </a:r>
            <a:r>
              <a:rPr lang="ro-RO" sz="2000" b="1" i="1" dirty="0">
                <a:solidFill>
                  <a:srgbClr val="1B3360"/>
                </a:solidFill>
              </a:rPr>
              <a:t>ă</a:t>
            </a:r>
          </a:p>
          <a:p>
            <a:pPr marL="0" indent="0" algn="just">
              <a:lnSpc>
                <a:spcPct val="80000"/>
              </a:lnSpc>
              <a:buClr>
                <a:srgbClr val="FFC000"/>
              </a:buClr>
              <a:buNone/>
            </a:pPr>
            <a:endParaRPr lang="en-US" sz="2000" b="1" i="1" dirty="0">
              <a:solidFill>
                <a:srgbClr val="1B3360"/>
              </a:solidFill>
            </a:endParaRPr>
          </a:p>
          <a:p>
            <a:pPr marL="0" indent="0" algn="just">
              <a:buNone/>
            </a:pPr>
            <a:r>
              <a:rPr lang="en-US" sz="1800" dirty="0"/>
              <a:t>O </a:t>
            </a:r>
            <a:r>
              <a:rPr lang="en-US" sz="1800" dirty="0" err="1"/>
              <a:t>societate</a:t>
            </a:r>
            <a:r>
              <a:rPr lang="ro-RO" sz="1800" dirty="0"/>
              <a:t> cu rezidență fiscală în Elveția (denumită în continuare “A”) transmite către o societate cu rezidență fiscală în România (denumită în continuare “B”) certificatul său de rezidență fiscală în </a:t>
            </a:r>
            <a:r>
              <a:rPr lang="en-US" sz="1800" dirty="0"/>
              <a:t>data de 12</a:t>
            </a:r>
            <a:r>
              <a:rPr lang="ro-RO" sz="1800" dirty="0"/>
              <a:t> Decembrie 20</a:t>
            </a:r>
            <a:r>
              <a:rPr lang="en-US" sz="1800" dirty="0"/>
              <a:t>23.</a:t>
            </a:r>
          </a:p>
          <a:p>
            <a:pPr marL="0" indent="0" algn="just">
              <a:buNone/>
            </a:pPr>
            <a:endParaRPr lang="en-US" sz="1800" dirty="0"/>
          </a:p>
          <a:p>
            <a:pPr marL="0" indent="0" algn="just">
              <a:buNone/>
            </a:pPr>
            <a:r>
              <a:rPr lang="ro-RO" sz="1800" dirty="0"/>
              <a:t>În ianuarie 20</a:t>
            </a:r>
            <a:r>
              <a:rPr lang="en-US" sz="1800" dirty="0"/>
              <a:t>24</a:t>
            </a:r>
            <a:r>
              <a:rPr lang="ro-RO" sz="1800" dirty="0"/>
              <a:t>, B plătește către A redevențe, iar la 15 februarie contractul între A și B este anulat urmând ca în anul 20</a:t>
            </a:r>
            <a:r>
              <a:rPr lang="en-US" sz="1800" dirty="0"/>
              <a:t>24 B</a:t>
            </a:r>
            <a:r>
              <a:rPr lang="ro-RO" sz="1800" dirty="0"/>
              <a:t> să nu mai facă nicio plată către </a:t>
            </a:r>
            <a:r>
              <a:rPr lang="en-US" sz="1800" dirty="0"/>
              <a:t>A</a:t>
            </a:r>
            <a:r>
              <a:rPr lang="ro-RO" sz="1800" dirty="0"/>
              <a:t>, motiv pentru care </a:t>
            </a:r>
            <a:r>
              <a:rPr lang="en-US" sz="1800" dirty="0"/>
              <a:t>A</a:t>
            </a:r>
            <a:r>
              <a:rPr lang="ro-RO" sz="1800" dirty="0"/>
              <a:t> nu mai transmite un certificat de rezidență fiscală în Elveția valabil pentru anul 20</a:t>
            </a:r>
            <a:r>
              <a:rPr lang="en-US" sz="1800" dirty="0"/>
              <a:t>24</a:t>
            </a:r>
            <a:r>
              <a:rPr lang="ro-RO" sz="1800" dirty="0"/>
              <a:t>. </a:t>
            </a:r>
            <a:endParaRPr lang="en-US" sz="1800" dirty="0"/>
          </a:p>
          <a:p>
            <a:pPr marL="0" indent="0" algn="just">
              <a:buNone/>
            </a:pPr>
            <a:endParaRPr lang="en-US" sz="1800" dirty="0"/>
          </a:p>
          <a:p>
            <a:pPr marL="0" indent="0" algn="just">
              <a:buNone/>
            </a:pPr>
            <a:r>
              <a:rPr lang="ro-RO" sz="1800" dirty="0"/>
              <a:t>Ulterior, autoritățile fiscale române constată că nu sunt îndeplinite condițiile pentru aplicarea DTT și solicită lui B impozitarea redevențelor cu cota internă de 16%. </a:t>
            </a:r>
            <a:endParaRPr lang="en-US" sz="1800" dirty="0"/>
          </a:p>
          <a:p>
            <a:pPr marL="0" indent="0" algn="just">
              <a:buNone/>
            </a:pPr>
            <a:endParaRPr lang="en-US" sz="1800" dirty="0"/>
          </a:p>
          <a:p>
            <a:pPr marL="0" indent="0" algn="just">
              <a:buNone/>
            </a:pPr>
            <a:r>
              <a:rPr lang="ro-RO" sz="1800" dirty="0"/>
              <a:t>Autoritățile fiscale au procedat în mod corect?</a:t>
            </a:r>
            <a:r>
              <a:rPr lang="en-US" sz="1800" dirty="0"/>
              <a:t> </a:t>
            </a:r>
            <a:r>
              <a:rPr lang="en-US" sz="1800" dirty="0" err="1"/>
              <a:t>Dac</a:t>
            </a:r>
            <a:r>
              <a:rPr lang="ro-RO" sz="1800" dirty="0"/>
              <a:t>ă</a:t>
            </a:r>
            <a:r>
              <a:rPr lang="en-US" sz="1800" dirty="0"/>
              <a:t> da/nu, de </a:t>
            </a:r>
            <a:r>
              <a:rPr lang="en-US" sz="1800" dirty="0" err="1"/>
              <a:t>ce</a:t>
            </a:r>
            <a:r>
              <a:rPr lang="en-US" sz="1800" dirty="0"/>
              <a:t>?</a:t>
            </a:r>
          </a:p>
          <a:p>
            <a:pPr marL="0" indent="0" algn="just">
              <a:lnSpc>
                <a:spcPct val="100000"/>
              </a:lnSpc>
              <a:buClr>
                <a:srgbClr val="FFC000"/>
              </a:buClr>
              <a:buNone/>
            </a:pPr>
            <a:endParaRPr lang="en-US" sz="1800" dirty="0">
              <a:solidFill>
                <a:schemeClr val="dk1"/>
              </a:solidFill>
            </a:endParaRPr>
          </a:p>
          <a:p>
            <a:endParaRPr lang="en-US" dirty="0"/>
          </a:p>
        </p:txBody>
      </p:sp>
    </p:spTree>
    <p:extLst>
      <p:ext uri="{BB962C8B-B14F-4D97-AF65-F5344CB8AC3E}">
        <p14:creationId xmlns:p14="http://schemas.microsoft.com/office/powerpoint/2010/main" val="230941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38E802-77A7-4FEB-9891-E0F2868167F8}"/>
              </a:ext>
            </a:extLst>
          </p:cNvPr>
          <p:cNvSpPr>
            <a:spLocks noGrp="1"/>
          </p:cNvSpPr>
          <p:nvPr>
            <p:ph idx="1"/>
          </p:nvPr>
        </p:nvSpPr>
        <p:spPr>
          <a:xfrm>
            <a:off x="372862" y="1314558"/>
            <a:ext cx="8398276" cy="4228883"/>
          </a:xfrm>
          <a:ln>
            <a:solidFill>
              <a:srgbClr val="1730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a:normAutofit/>
          </a:bodyPr>
          <a:lstStyle/>
          <a:p>
            <a:pPr marL="0" indent="0" algn="just">
              <a:buNone/>
            </a:pPr>
            <a:endParaRPr lang="en-US" sz="1800" b="1" dirty="0"/>
          </a:p>
          <a:p>
            <a:pPr marL="0" indent="0" algn="just">
              <a:lnSpc>
                <a:spcPct val="70000"/>
              </a:lnSpc>
              <a:buNone/>
            </a:pPr>
            <a:r>
              <a:rPr lang="en-US" sz="1800" b="1" i="1" dirty="0"/>
              <a:t>3. </a:t>
            </a:r>
            <a:r>
              <a:rPr lang="ro-RO" sz="1800" b="1" i="1" dirty="0">
                <a:solidFill>
                  <a:srgbClr val="1B3360"/>
                </a:solidFill>
              </a:rPr>
              <a:t>Impozitul nu este suportat de plătitorul de venituri pentru nerezident (clauze de plată pe net - “net income agreement”);</a:t>
            </a:r>
            <a:endParaRPr lang="en-US" sz="1800" b="1" i="1" dirty="0">
              <a:solidFill>
                <a:srgbClr val="1B3360"/>
              </a:solidFill>
            </a:endParaRPr>
          </a:p>
          <a:p>
            <a:pPr marL="0" indent="0">
              <a:buNone/>
            </a:pPr>
            <a:endParaRPr lang="en-US" dirty="0"/>
          </a:p>
          <a:p>
            <a:pPr marL="0" indent="0" algn="just">
              <a:buNone/>
            </a:pPr>
            <a:r>
              <a:rPr lang="ro-RO" sz="1800" dirty="0"/>
              <a:t>În situația în care impozitul datorat de nerezident este suportat de plătitorul de venituri (prin determinarea impozitului cu metoda sutei majorate) atunci nu se mai aplică prevederile DTT, iar impozitarea trebuie facută potrivit legislației interne. </a:t>
            </a:r>
            <a:endParaRPr lang="en-US" sz="1800" dirty="0"/>
          </a:p>
          <a:p>
            <a:pPr marL="0" indent="0" algn="just">
              <a:buNone/>
            </a:pPr>
            <a:endParaRPr lang="en-US" sz="1800" dirty="0"/>
          </a:p>
          <a:p>
            <a:pPr marL="0" indent="0" algn="just">
              <a:buNone/>
            </a:pPr>
            <a:r>
              <a:rPr lang="en-US" sz="1800" dirty="0">
                <a:solidFill>
                  <a:srgbClr val="FF0000"/>
                </a:solidFill>
              </a:rPr>
              <a:t>!! Aten</a:t>
            </a:r>
            <a:r>
              <a:rPr lang="ro-RO" sz="1800" dirty="0">
                <a:solidFill>
                  <a:srgbClr val="FF0000"/>
                </a:solidFill>
              </a:rPr>
              <a:t>ț</a:t>
            </a:r>
            <a:r>
              <a:rPr lang="en-US" sz="1800" dirty="0" err="1">
                <a:solidFill>
                  <a:srgbClr val="FF0000"/>
                </a:solidFill>
              </a:rPr>
              <a:t>ie</a:t>
            </a:r>
            <a:r>
              <a:rPr lang="en-US" sz="1800" dirty="0">
                <a:solidFill>
                  <a:srgbClr val="FF0000"/>
                </a:solidFill>
              </a:rPr>
              <a:t> la </a:t>
            </a:r>
            <a:r>
              <a:rPr lang="en-US" sz="1800" dirty="0" err="1">
                <a:solidFill>
                  <a:srgbClr val="FF0000"/>
                </a:solidFill>
              </a:rPr>
              <a:t>situa</a:t>
            </a:r>
            <a:r>
              <a:rPr lang="ro-RO" sz="1800" dirty="0">
                <a:solidFill>
                  <a:srgbClr val="FF0000"/>
                </a:solidFill>
              </a:rPr>
              <a:t>ț</a:t>
            </a:r>
            <a:r>
              <a:rPr lang="en-US" sz="1800" dirty="0" err="1">
                <a:solidFill>
                  <a:srgbClr val="FF0000"/>
                </a:solidFill>
              </a:rPr>
              <a:t>iile</a:t>
            </a:r>
            <a:r>
              <a:rPr lang="en-US" sz="1800" dirty="0">
                <a:solidFill>
                  <a:srgbClr val="FF0000"/>
                </a:solidFill>
              </a:rPr>
              <a:t> </a:t>
            </a:r>
            <a:r>
              <a:rPr lang="ro-RO" sz="1800" dirty="0">
                <a:solidFill>
                  <a:srgbClr val="FF0000"/>
                </a:solidFill>
              </a:rPr>
              <a:t>î</a:t>
            </a:r>
            <a:r>
              <a:rPr lang="en-US" sz="1800" dirty="0">
                <a:solidFill>
                  <a:srgbClr val="FF0000"/>
                </a:solidFill>
              </a:rPr>
              <a:t>n care nu se </a:t>
            </a:r>
            <a:r>
              <a:rPr lang="en-US" sz="1800" dirty="0" err="1">
                <a:solidFill>
                  <a:srgbClr val="FF0000"/>
                </a:solidFill>
              </a:rPr>
              <a:t>pune</a:t>
            </a:r>
            <a:r>
              <a:rPr lang="en-US" sz="1800" dirty="0">
                <a:solidFill>
                  <a:srgbClr val="FF0000"/>
                </a:solidFill>
              </a:rPr>
              <a:t> </a:t>
            </a:r>
            <a:r>
              <a:rPr lang="en-US" sz="1800" dirty="0" err="1">
                <a:solidFill>
                  <a:srgbClr val="FF0000"/>
                </a:solidFill>
              </a:rPr>
              <a:t>problema</a:t>
            </a:r>
            <a:r>
              <a:rPr lang="en-US" sz="1800" dirty="0">
                <a:solidFill>
                  <a:srgbClr val="FF0000"/>
                </a:solidFill>
              </a:rPr>
              <a:t> </a:t>
            </a:r>
            <a:r>
              <a:rPr lang="en-US" sz="1800" dirty="0" err="1">
                <a:solidFill>
                  <a:srgbClr val="FF0000"/>
                </a:solidFill>
              </a:rPr>
              <a:t>impozit</a:t>
            </a:r>
            <a:r>
              <a:rPr lang="ro-RO" sz="1800" dirty="0">
                <a:solidFill>
                  <a:srgbClr val="FF0000"/>
                </a:solidFill>
              </a:rPr>
              <a:t>ă</a:t>
            </a:r>
            <a:r>
              <a:rPr lang="en-US" sz="1800" dirty="0" err="1">
                <a:solidFill>
                  <a:srgbClr val="FF0000"/>
                </a:solidFill>
              </a:rPr>
              <a:t>rii</a:t>
            </a:r>
            <a:r>
              <a:rPr lang="en-US" sz="1800" dirty="0">
                <a:solidFill>
                  <a:srgbClr val="FF0000"/>
                </a:solidFill>
              </a:rPr>
              <a:t> </a:t>
            </a:r>
            <a:r>
              <a:rPr lang="en-US" sz="1800" dirty="0" err="1">
                <a:solidFill>
                  <a:srgbClr val="FF0000"/>
                </a:solidFill>
              </a:rPr>
              <a:t>potrivit</a:t>
            </a:r>
            <a:r>
              <a:rPr lang="en-US" sz="1800" dirty="0">
                <a:solidFill>
                  <a:srgbClr val="FF0000"/>
                </a:solidFill>
              </a:rPr>
              <a:t> DTT (</a:t>
            </a:r>
            <a:r>
              <a:rPr lang="en-US" sz="1800" dirty="0" err="1">
                <a:solidFill>
                  <a:srgbClr val="FF0000"/>
                </a:solidFill>
              </a:rPr>
              <a:t>venitul</a:t>
            </a:r>
            <a:r>
              <a:rPr lang="en-US" sz="1800" dirty="0">
                <a:solidFill>
                  <a:srgbClr val="FF0000"/>
                </a:solidFill>
              </a:rPr>
              <a:t> </a:t>
            </a:r>
            <a:r>
              <a:rPr lang="en-US" sz="1800" dirty="0" err="1">
                <a:solidFill>
                  <a:srgbClr val="FF0000"/>
                </a:solidFill>
              </a:rPr>
              <a:t>este</a:t>
            </a:r>
            <a:r>
              <a:rPr lang="en-US" sz="1800" dirty="0">
                <a:solidFill>
                  <a:srgbClr val="FF0000"/>
                </a:solidFill>
              </a:rPr>
              <a:t> </a:t>
            </a:r>
            <a:r>
              <a:rPr lang="en-US" sz="1800" dirty="0" err="1">
                <a:solidFill>
                  <a:srgbClr val="FF0000"/>
                </a:solidFill>
              </a:rPr>
              <a:t>scutit</a:t>
            </a:r>
            <a:r>
              <a:rPr lang="en-US" sz="1800" dirty="0">
                <a:solidFill>
                  <a:srgbClr val="FF0000"/>
                </a:solidFill>
              </a:rPr>
              <a:t> </a:t>
            </a:r>
            <a:r>
              <a:rPr lang="en-US" sz="1800" dirty="0" err="1">
                <a:solidFill>
                  <a:srgbClr val="FF0000"/>
                </a:solidFill>
              </a:rPr>
              <a:t>sau</a:t>
            </a:r>
            <a:r>
              <a:rPr lang="en-US" sz="1800" dirty="0">
                <a:solidFill>
                  <a:srgbClr val="FF0000"/>
                </a:solidFill>
              </a:rPr>
              <a:t> se </a:t>
            </a:r>
            <a:r>
              <a:rPr lang="ro-RO" sz="1800" dirty="0">
                <a:solidFill>
                  <a:srgbClr val="FF0000"/>
                </a:solidFill>
              </a:rPr>
              <a:t>î</a:t>
            </a:r>
            <a:r>
              <a:rPr lang="en-US" sz="1800" dirty="0" err="1">
                <a:solidFill>
                  <a:srgbClr val="FF0000"/>
                </a:solidFill>
              </a:rPr>
              <a:t>ncadreaz</a:t>
            </a:r>
            <a:r>
              <a:rPr lang="ro-RO" sz="1800" dirty="0">
                <a:solidFill>
                  <a:srgbClr val="FF0000"/>
                </a:solidFill>
              </a:rPr>
              <a:t>ă</a:t>
            </a:r>
            <a:r>
              <a:rPr lang="en-US" sz="1800" dirty="0">
                <a:solidFill>
                  <a:srgbClr val="FF0000"/>
                </a:solidFill>
              </a:rPr>
              <a:t> la art. 7 ”</a:t>
            </a:r>
            <a:r>
              <a:rPr lang="en-US" sz="1800" dirty="0" err="1">
                <a:solidFill>
                  <a:srgbClr val="FF0000"/>
                </a:solidFill>
              </a:rPr>
              <a:t>Profiturile</a:t>
            </a:r>
            <a:r>
              <a:rPr lang="en-US" sz="1800" dirty="0">
                <a:solidFill>
                  <a:srgbClr val="FF0000"/>
                </a:solidFill>
              </a:rPr>
              <a:t> </a:t>
            </a:r>
            <a:r>
              <a:rPr lang="ro-RO" sz="1800" dirty="0">
                <a:solidFill>
                  <a:srgbClr val="FF0000"/>
                </a:solidFill>
              </a:rPr>
              <a:t>î</a:t>
            </a:r>
            <a:r>
              <a:rPr lang="en-US" sz="1800" dirty="0" err="1">
                <a:solidFill>
                  <a:srgbClr val="FF0000"/>
                </a:solidFill>
              </a:rPr>
              <a:t>ntreprinderilor</a:t>
            </a:r>
            <a:r>
              <a:rPr lang="en-US" sz="1800" dirty="0">
                <a:solidFill>
                  <a:srgbClr val="FF0000"/>
                </a:solidFill>
              </a:rPr>
              <a:t>”). Este </a:t>
            </a:r>
            <a:r>
              <a:rPr lang="en-US" sz="1800" dirty="0" err="1">
                <a:solidFill>
                  <a:srgbClr val="FF0000"/>
                </a:solidFill>
              </a:rPr>
              <a:t>posibil</a:t>
            </a:r>
            <a:r>
              <a:rPr lang="en-US" sz="1800" dirty="0">
                <a:solidFill>
                  <a:srgbClr val="FF0000"/>
                </a:solidFill>
              </a:rPr>
              <a:t> ca </a:t>
            </a:r>
            <a:r>
              <a:rPr lang="en-US" sz="1800" dirty="0" err="1">
                <a:solidFill>
                  <a:srgbClr val="FF0000"/>
                </a:solidFill>
              </a:rPr>
              <a:t>unele</a:t>
            </a:r>
            <a:r>
              <a:rPr lang="en-US" sz="1800" dirty="0">
                <a:solidFill>
                  <a:srgbClr val="FF0000"/>
                </a:solidFill>
              </a:rPr>
              <a:t> </a:t>
            </a:r>
            <a:r>
              <a:rPr lang="en-US" sz="1800" dirty="0" err="1">
                <a:solidFill>
                  <a:srgbClr val="FF0000"/>
                </a:solidFill>
              </a:rPr>
              <a:t>clauze</a:t>
            </a:r>
            <a:r>
              <a:rPr lang="en-US" sz="1800" dirty="0">
                <a:solidFill>
                  <a:srgbClr val="FF0000"/>
                </a:solidFill>
              </a:rPr>
              <a:t> de net </a:t>
            </a:r>
            <a:r>
              <a:rPr lang="en-US" sz="1800" dirty="0" err="1">
                <a:solidFill>
                  <a:srgbClr val="FF0000"/>
                </a:solidFill>
              </a:rPr>
              <a:t>introduse</a:t>
            </a:r>
            <a:r>
              <a:rPr lang="en-US" sz="1800" dirty="0">
                <a:solidFill>
                  <a:srgbClr val="FF0000"/>
                </a:solidFill>
              </a:rPr>
              <a:t> </a:t>
            </a:r>
            <a:r>
              <a:rPr lang="ro-RO" sz="1800" dirty="0">
                <a:solidFill>
                  <a:srgbClr val="FF0000"/>
                </a:solidFill>
              </a:rPr>
              <a:t>î</a:t>
            </a:r>
            <a:r>
              <a:rPr lang="en-US" sz="1800" dirty="0">
                <a:solidFill>
                  <a:srgbClr val="FF0000"/>
                </a:solidFill>
              </a:rPr>
              <a:t>n </a:t>
            </a:r>
            <a:r>
              <a:rPr lang="en-US" sz="1800" dirty="0" err="1">
                <a:solidFill>
                  <a:srgbClr val="FF0000"/>
                </a:solidFill>
              </a:rPr>
              <a:t>eventualitatea</a:t>
            </a:r>
            <a:r>
              <a:rPr lang="en-US" sz="1800" dirty="0">
                <a:solidFill>
                  <a:srgbClr val="FF0000"/>
                </a:solidFill>
              </a:rPr>
              <a:t> </a:t>
            </a:r>
            <a:r>
              <a:rPr lang="en-US" sz="1800" dirty="0" err="1">
                <a:solidFill>
                  <a:srgbClr val="FF0000"/>
                </a:solidFill>
              </a:rPr>
              <a:t>unor</a:t>
            </a:r>
            <a:r>
              <a:rPr lang="en-US" sz="1800" dirty="0">
                <a:solidFill>
                  <a:srgbClr val="FF0000"/>
                </a:solidFill>
              </a:rPr>
              <a:t> </a:t>
            </a:r>
            <a:r>
              <a:rPr lang="en-US" sz="1800" dirty="0" err="1">
                <a:solidFill>
                  <a:srgbClr val="FF0000"/>
                </a:solidFill>
              </a:rPr>
              <a:t>litigii</a:t>
            </a:r>
            <a:r>
              <a:rPr lang="en-US" sz="1800" dirty="0">
                <a:solidFill>
                  <a:srgbClr val="FF0000"/>
                </a:solidFill>
              </a:rPr>
              <a:t> pe </a:t>
            </a:r>
            <a:r>
              <a:rPr lang="en-US" sz="1800" dirty="0" err="1">
                <a:solidFill>
                  <a:srgbClr val="FF0000"/>
                </a:solidFill>
              </a:rPr>
              <a:t>tema</a:t>
            </a:r>
            <a:r>
              <a:rPr lang="en-US" sz="1800" dirty="0">
                <a:solidFill>
                  <a:srgbClr val="FF0000"/>
                </a:solidFill>
              </a:rPr>
              <a:t> </a:t>
            </a:r>
            <a:r>
              <a:rPr lang="en-US" sz="1800" dirty="0" err="1">
                <a:solidFill>
                  <a:srgbClr val="FF0000"/>
                </a:solidFill>
              </a:rPr>
              <a:t>impozit</a:t>
            </a:r>
            <a:r>
              <a:rPr lang="ro-RO" sz="1800" dirty="0">
                <a:solidFill>
                  <a:srgbClr val="FF0000"/>
                </a:solidFill>
              </a:rPr>
              <a:t>ă</a:t>
            </a:r>
            <a:r>
              <a:rPr lang="en-US" sz="1800" dirty="0" err="1">
                <a:solidFill>
                  <a:srgbClr val="FF0000"/>
                </a:solidFill>
              </a:rPr>
              <a:t>rii</a:t>
            </a:r>
            <a:r>
              <a:rPr lang="en-US" sz="1800" dirty="0">
                <a:solidFill>
                  <a:srgbClr val="FF0000"/>
                </a:solidFill>
              </a:rPr>
              <a:t> s</a:t>
            </a:r>
            <a:r>
              <a:rPr lang="ro-RO" sz="1800" dirty="0">
                <a:solidFill>
                  <a:srgbClr val="FF0000"/>
                </a:solidFill>
              </a:rPr>
              <a:t>ă</a:t>
            </a:r>
            <a:r>
              <a:rPr lang="en-US" sz="1800" dirty="0">
                <a:solidFill>
                  <a:srgbClr val="FF0000"/>
                </a:solidFill>
              </a:rPr>
              <a:t> </a:t>
            </a:r>
            <a:r>
              <a:rPr lang="en-US" sz="1800" dirty="0" err="1">
                <a:solidFill>
                  <a:srgbClr val="FF0000"/>
                </a:solidFill>
              </a:rPr>
              <a:t>genereze</a:t>
            </a:r>
            <a:r>
              <a:rPr lang="en-US" sz="1800" dirty="0">
                <a:solidFill>
                  <a:srgbClr val="FF0000"/>
                </a:solidFill>
              </a:rPr>
              <a:t> </a:t>
            </a:r>
            <a:r>
              <a:rPr lang="en-US" sz="1800" dirty="0" err="1">
                <a:solidFill>
                  <a:srgbClr val="FF0000"/>
                </a:solidFill>
              </a:rPr>
              <a:t>interpretarea</a:t>
            </a:r>
            <a:r>
              <a:rPr lang="en-US" sz="1800" dirty="0">
                <a:solidFill>
                  <a:srgbClr val="FF0000"/>
                </a:solidFill>
              </a:rPr>
              <a:t> c</a:t>
            </a:r>
            <a:r>
              <a:rPr lang="ro-RO" sz="1800" dirty="0">
                <a:solidFill>
                  <a:srgbClr val="FF0000"/>
                </a:solidFill>
              </a:rPr>
              <a:t>ă</a:t>
            </a:r>
            <a:r>
              <a:rPr lang="en-US" sz="1800" dirty="0">
                <a:solidFill>
                  <a:srgbClr val="FF0000"/>
                </a:solidFill>
              </a:rPr>
              <a:t> DTT nu se </a:t>
            </a:r>
            <a:r>
              <a:rPr lang="en-US" sz="1800" dirty="0" err="1">
                <a:solidFill>
                  <a:srgbClr val="FF0000"/>
                </a:solidFill>
              </a:rPr>
              <a:t>poate</a:t>
            </a:r>
            <a:r>
              <a:rPr lang="en-US" sz="1800" dirty="0">
                <a:solidFill>
                  <a:srgbClr val="FF0000"/>
                </a:solidFill>
              </a:rPr>
              <a:t> </a:t>
            </a:r>
            <a:r>
              <a:rPr lang="en-US" sz="1800" dirty="0" err="1">
                <a:solidFill>
                  <a:srgbClr val="FF0000"/>
                </a:solidFill>
              </a:rPr>
              <a:t>aplic</a:t>
            </a:r>
            <a:r>
              <a:rPr lang="ro-RO" sz="1800" dirty="0">
                <a:solidFill>
                  <a:srgbClr val="FF0000"/>
                </a:solidFill>
              </a:rPr>
              <a:t>a.</a:t>
            </a:r>
            <a:endParaRPr lang="en-US" sz="1800" dirty="0">
              <a:solidFill>
                <a:srgbClr val="FF0000"/>
              </a:solidFill>
            </a:endParaRPr>
          </a:p>
          <a:p>
            <a:pPr marL="0" indent="0">
              <a:buNone/>
            </a:pPr>
            <a:endParaRPr lang="en-US" dirty="0"/>
          </a:p>
        </p:txBody>
      </p:sp>
      <p:sp>
        <p:nvSpPr>
          <p:cNvPr id="3" name="Rectangle 2">
            <a:extLst>
              <a:ext uri="{FF2B5EF4-FFF2-40B4-BE49-F238E27FC236}">
                <a16:creationId xmlns:a16="http://schemas.microsoft.com/office/drawing/2014/main" id="{5C822806-E393-4D4C-9772-BD09196E08F2}"/>
              </a:ext>
            </a:extLst>
          </p:cNvPr>
          <p:cNvSpPr/>
          <p:nvPr/>
        </p:nvSpPr>
        <p:spPr>
          <a:xfrm>
            <a:off x="372862" y="500475"/>
            <a:ext cx="6507998" cy="321627"/>
          </a:xfrm>
          <a:prstGeom prst="rect">
            <a:avLst/>
          </a:prstGeom>
        </p:spPr>
        <p:txBody>
          <a:bodyPr wrap="square">
            <a:spAutoFit/>
          </a:bodyPr>
          <a:lstStyle/>
          <a:p>
            <a:pPr algn="just">
              <a:lnSpc>
                <a:spcPct val="70000"/>
              </a:lnSpc>
            </a:pPr>
            <a:r>
              <a:rPr lang="ro-RO" sz="2000" b="1" dirty="0">
                <a:solidFill>
                  <a:srgbClr val="1B3360"/>
                </a:solidFill>
              </a:rPr>
              <a:t>PASUL 3: Sunt îndeplinite condițiile</a:t>
            </a:r>
            <a:r>
              <a:rPr lang="en-US" sz="2000" b="1" dirty="0">
                <a:solidFill>
                  <a:srgbClr val="1B3360"/>
                </a:solidFill>
              </a:rPr>
              <a:t> </a:t>
            </a:r>
            <a:r>
              <a:rPr lang="ro-RO" sz="2000" b="1" dirty="0">
                <a:solidFill>
                  <a:srgbClr val="1B3360"/>
                </a:solidFill>
              </a:rPr>
              <a:t>pentru aplicarea </a:t>
            </a:r>
            <a:r>
              <a:rPr lang="en-US" sz="2000" b="1" dirty="0">
                <a:solidFill>
                  <a:srgbClr val="1B3360"/>
                </a:solidFill>
              </a:rPr>
              <a:t>DTT?</a:t>
            </a:r>
            <a:endParaRPr lang="ro-RO" sz="2000" b="1" dirty="0">
              <a:solidFill>
                <a:srgbClr val="1B3360"/>
              </a:solidFill>
            </a:endParaRPr>
          </a:p>
        </p:txBody>
      </p:sp>
    </p:spTree>
    <p:extLst>
      <p:ext uri="{BB962C8B-B14F-4D97-AF65-F5344CB8AC3E}">
        <p14:creationId xmlns:p14="http://schemas.microsoft.com/office/powerpoint/2010/main" val="14042208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C0B00EB-E870-48EF-BDB5-45E27760EEA2}"/>
              </a:ext>
            </a:extLst>
          </p:cNvPr>
          <p:cNvSpPr>
            <a:spLocks noGrp="1"/>
          </p:cNvSpPr>
          <p:nvPr>
            <p:ph idx="1"/>
          </p:nvPr>
        </p:nvSpPr>
        <p:spPr>
          <a:xfrm>
            <a:off x="571777" y="1212166"/>
            <a:ext cx="8000445" cy="4433667"/>
          </a:xfrm>
          <a:ln>
            <a:solidFill>
              <a:srgbClr val="1B3360"/>
            </a:solidFill>
          </a:ln>
        </p:spPr>
        <p:style>
          <a:lnRef idx="2">
            <a:schemeClr val="accent1"/>
          </a:lnRef>
          <a:fillRef idx="1">
            <a:schemeClr val="lt1"/>
          </a:fillRef>
          <a:effectRef idx="0">
            <a:schemeClr val="accent1"/>
          </a:effectRef>
          <a:fontRef idx="minor">
            <a:schemeClr val="dk1"/>
          </a:fontRef>
        </p:style>
        <p:txBody>
          <a:bodyPr>
            <a:normAutofit/>
          </a:bodyPr>
          <a:lstStyle/>
          <a:p>
            <a:pPr marL="0" indent="0" algn="just">
              <a:lnSpc>
                <a:spcPct val="130000"/>
              </a:lnSpc>
              <a:buClr>
                <a:srgbClr val="FFC000"/>
              </a:buClr>
              <a:buNone/>
            </a:pPr>
            <a:r>
              <a:rPr lang="en-US" sz="2000" b="1" dirty="0" err="1">
                <a:solidFill>
                  <a:srgbClr val="1B3360"/>
                </a:solidFill>
              </a:rPr>
              <a:t>Exerci</a:t>
            </a:r>
            <a:r>
              <a:rPr lang="ro-RO" sz="2000" b="1" dirty="0">
                <a:solidFill>
                  <a:srgbClr val="1B3360"/>
                </a:solidFill>
              </a:rPr>
              <a:t>ț</a:t>
            </a:r>
            <a:r>
              <a:rPr lang="en-US" sz="2000" b="1" dirty="0" err="1">
                <a:solidFill>
                  <a:srgbClr val="1B3360"/>
                </a:solidFill>
              </a:rPr>
              <a:t>iu</a:t>
            </a:r>
            <a:r>
              <a:rPr lang="en-US" sz="2000" b="1" dirty="0">
                <a:solidFill>
                  <a:srgbClr val="1B3360"/>
                </a:solidFill>
              </a:rPr>
              <a:t> – </a:t>
            </a:r>
            <a:r>
              <a:rPr lang="en-US" sz="2000" b="1" dirty="0" err="1">
                <a:solidFill>
                  <a:srgbClr val="1B3360"/>
                </a:solidFill>
              </a:rPr>
              <a:t>clauza</a:t>
            </a:r>
            <a:r>
              <a:rPr lang="en-US" sz="2000" b="1" dirty="0">
                <a:solidFill>
                  <a:srgbClr val="1B3360"/>
                </a:solidFill>
              </a:rPr>
              <a:t> de plat</a:t>
            </a:r>
            <a:r>
              <a:rPr lang="ro-RO" sz="2000" b="1" dirty="0">
                <a:solidFill>
                  <a:srgbClr val="1B3360"/>
                </a:solidFill>
              </a:rPr>
              <a:t>ă</a:t>
            </a:r>
            <a:r>
              <a:rPr lang="en-US" sz="2000" b="1" dirty="0">
                <a:solidFill>
                  <a:srgbClr val="1B3360"/>
                </a:solidFill>
              </a:rPr>
              <a:t> pe net </a:t>
            </a:r>
          </a:p>
          <a:p>
            <a:pPr marL="0" indent="0" algn="just">
              <a:lnSpc>
                <a:spcPct val="100000"/>
              </a:lnSpc>
              <a:buClr>
                <a:srgbClr val="FFC000"/>
              </a:buClr>
              <a:buNone/>
            </a:pPr>
            <a:r>
              <a:rPr lang="en-US" sz="1800" dirty="0" err="1">
                <a:solidFill>
                  <a:schemeClr val="dk1"/>
                </a:solidFill>
              </a:rPr>
              <a:t>Societatea</a:t>
            </a:r>
            <a:r>
              <a:rPr lang="en-US" sz="1800" dirty="0">
                <a:solidFill>
                  <a:schemeClr val="dk1"/>
                </a:solidFill>
              </a:rPr>
              <a:t> A </a:t>
            </a:r>
            <a:r>
              <a:rPr lang="en-US" sz="1800" dirty="0" err="1">
                <a:solidFill>
                  <a:schemeClr val="dk1"/>
                </a:solidFill>
              </a:rPr>
              <a:t>rezident</a:t>
            </a:r>
            <a:r>
              <a:rPr lang="ro-RO" sz="1800" dirty="0">
                <a:solidFill>
                  <a:schemeClr val="dk1"/>
                </a:solidFill>
              </a:rPr>
              <a:t>ă</a:t>
            </a:r>
            <a:r>
              <a:rPr lang="en-US" sz="1800" dirty="0">
                <a:solidFill>
                  <a:schemeClr val="dk1"/>
                </a:solidFill>
              </a:rPr>
              <a:t> fiscal </a:t>
            </a:r>
            <a:r>
              <a:rPr lang="ro-RO" sz="1800" dirty="0">
                <a:solidFill>
                  <a:schemeClr val="dk1"/>
                </a:solidFill>
              </a:rPr>
              <a:t>î</a:t>
            </a:r>
            <a:r>
              <a:rPr lang="en-US" sz="1800" dirty="0">
                <a:solidFill>
                  <a:schemeClr val="dk1"/>
                </a:solidFill>
              </a:rPr>
              <a:t>n Rom</a:t>
            </a:r>
            <a:r>
              <a:rPr lang="ro-RO" sz="1800" dirty="0">
                <a:solidFill>
                  <a:schemeClr val="dk1"/>
                </a:solidFill>
              </a:rPr>
              <a:t>â</a:t>
            </a:r>
            <a:r>
              <a:rPr lang="en-US" sz="1800" dirty="0" err="1">
                <a:solidFill>
                  <a:schemeClr val="dk1"/>
                </a:solidFill>
              </a:rPr>
              <a:t>nia</a:t>
            </a:r>
            <a:r>
              <a:rPr lang="en-US" sz="1800" dirty="0">
                <a:solidFill>
                  <a:schemeClr val="dk1"/>
                </a:solidFill>
              </a:rPr>
              <a:t> prime</a:t>
            </a:r>
            <a:r>
              <a:rPr lang="ro-RO" sz="1800" dirty="0">
                <a:solidFill>
                  <a:schemeClr val="dk1"/>
                </a:solidFill>
              </a:rPr>
              <a:t>ș</a:t>
            </a:r>
            <a:r>
              <a:rPr lang="en-US" sz="1800" dirty="0" err="1">
                <a:solidFill>
                  <a:schemeClr val="dk1"/>
                </a:solidFill>
              </a:rPr>
              <a:t>te</a:t>
            </a:r>
            <a:r>
              <a:rPr lang="en-US" sz="1800" dirty="0">
                <a:solidFill>
                  <a:schemeClr val="dk1"/>
                </a:solidFill>
              </a:rPr>
              <a:t> un </a:t>
            </a:r>
            <a:r>
              <a:rPr lang="ro-RO" sz="1800" dirty="0"/>
              <a:t>î</a:t>
            </a:r>
            <a:r>
              <a:rPr lang="en-US" sz="1800" dirty="0" err="1">
                <a:solidFill>
                  <a:schemeClr val="dk1"/>
                </a:solidFill>
              </a:rPr>
              <a:t>mprumut</a:t>
            </a:r>
            <a:r>
              <a:rPr lang="en-US" sz="1800" dirty="0">
                <a:solidFill>
                  <a:schemeClr val="dk1"/>
                </a:solidFill>
              </a:rPr>
              <a:t> de la o banc</a:t>
            </a:r>
            <a:r>
              <a:rPr lang="ro-RO" sz="1800" dirty="0">
                <a:solidFill>
                  <a:schemeClr val="dk1"/>
                </a:solidFill>
              </a:rPr>
              <a:t>ă</a:t>
            </a:r>
            <a:r>
              <a:rPr lang="en-US" sz="1800" dirty="0">
                <a:solidFill>
                  <a:schemeClr val="dk1"/>
                </a:solidFill>
              </a:rPr>
              <a:t> </a:t>
            </a:r>
            <a:r>
              <a:rPr lang="en-US" sz="1800" dirty="0" err="1">
                <a:solidFill>
                  <a:schemeClr val="dk1"/>
                </a:solidFill>
              </a:rPr>
              <a:t>neafiliat</a:t>
            </a:r>
            <a:r>
              <a:rPr lang="ro-RO" sz="1800" dirty="0">
                <a:solidFill>
                  <a:schemeClr val="dk1"/>
                </a:solidFill>
              </a:rPr>
              <a:t>ă</a:t>
            </a:r>
            <a:r>
              <a:rPr lang="en-US" sz="1800" dirty="0">
                <a:solidFill>
                  <a:schemeClr val="dk1"/>
                </a:solidFill>
              </a:rPr>
              <a:t> din Austria. </a:t>
            </a:r>
            <a:r>
              <a:rPr lang="en-US" sz="1800" dirty="0" err="1">
                <a:solidFill>
                  <a:schemeClr val="dk1"/>
                </a:solidFill>
              </a:rPr>
              <a:t>Potrivit</a:t>
            </a:r>
            <a:r>
              <a:rPr lang="en-US" sz="1800" dirty="0">
                <a:solidFill>
                  <a:schemeClr val="dk1"/>
                </a:solidFill>
              </a:rPr>
              <a:t> DTT cu Austria dob</a:t>
            </a:r>
            <a:r>
              <a:rPr lang="ro-RO" sz="1800" dirty="0">
                <a:solidFill>
                  <a:schemeClr val="dk1"/>
                </a:solidFill>
              </a:rPr>
              <a:t>â</a:t>
            </a:r>
            <a:r>
              <a:rPr lang="en-US" sz="1800" dirty="0" err="1">
                <a:solidFill>
                  <a:schemeClr val="dk1"/>
                </a:solidFill>
              </a:rPr>
              <a:t>nzile</a:t>
            </a:r>
            <a:r>
              <a:rPr lang="en-US" sz="1800" dirty="0">
                <a:solidFill>
                  <a:schemeClr val="dk1"/>
                </a:solidFill>
              </a:rPr>
              <a:t> pl</a:t>
            </a:r>
            <a:r>
              <a:rPr lang="ro-RO" sz="1800" dirty="0">
                <a:solidFill>
                  <a:schemeClr val="dk1"/>
                </a:solidFill>
              </a:rPr>
              <a:t>ă</a:t>
            </a:r>
            <a:r>
              <a:rPr lang="en-US" sz="1800" dirty="0" err="1">
                <a:solidFill>
                  <a:schemeClr val="dk1"/>
                </a:solidFill>
              </a:rPr>
              <a:t>tite</a:t>
            </a:r>
            <a:r>
              <a:rPr lang="en-US" sz="1800" dirty="0">
                <a:solidFill>
                  <a:schemeClr val="dk1"/>
                </a:solidFill>
              </a:rPr>
              <a:t> </a:t>
            </a:r>
            <a:r>
              <a:rPr lang="en-US" sz="1800" dirty="0" err="1">
                <a:solidFill>
                  <a:schemeClr val="dk1"/>
                </a:solidFill>
              </a:rPr>
              <a:t>pentru</a:t>
            </a:r>
            <a:r>
              <a:rPr lang="en-US" sz="1800" dirty="0">
                <a:solidFill>
                  <a:schemeClr val="dk1"/>
                </a:solidFill>
              </a:rPr>
              <a:t> </a:t>
            </a:r>
            <a:r>
              <a:rPr lang="ro-RO" sz="1800" dirty="0"/>
              <a:t>î</a:t>
            </a:r>
            <a:r>
              <a:rPr lang="en-US" sz="1800" dirty="0" err="1">
                <a:solidFill>
                  <a:schemeClr val="dk1"/>
                </a:solidFill>
              </a:rPr>
              <a:t>mprumuturile</a:t>
            </a:r>
            <a:r>
              <a:rPr lang="en-US" sz="1800" dirty="0">
                <a:solidFill>
                  <a:schemeClr val="dk1"/>
                </a:solidFill>
              </a:rPr>
              <a:t> de la b</a:t>
            </a:r>
            <a:r>
              <a:rPr lang="ro-RO" sz="1800" dirty="0">
                <a:solidFill>
                  <a:schemeClr val="dk1"/>
                </a:solidFill>
              </a:rPr>
              <a:t>ă</a:t>
            </a:r>
            <a:r>
              <a:rPr lang="en-US" sz="1800" dirty="0" err="1">
                <a:solidFill>
                  <a:schemeClr val="dk1"/>
                </a:solidFill>
              </a:rPr>
              <a:t>nci</a:t>
            </a:r>
            <a:r>
              <a:rPr lang="en-US" sz="1800" dirty="0">
                <a:solidFill>
                  <a:schemeClr val="dk1"/>
                </a:solidFill>
              </a:rPr>
              <a:t> sunt </a:t>
            </a:r>
            <a:r>
              <a:rPr lang="en-US" sz="1800" dirty="0" err="1">
                <a:solidFill>
                  <a:schemeClr val="dk1"/>
                </a:solidFill>
              </a:rPr>
              <a:t>scutite</a:t>
            </a:r>
            <a:r>
              <a:rPr lang="en-US" sz="1800" dirty="0">
                <a:solidFill>
                  <a:schemeClr val="dk1"/>
                </a:solidFill>
              </a:rPr>
              <a:t> de </a:t>
            </a:r>
            <a:r>
              <a:rPr lang="en-US" sz="1800" dirty="0" err="1">
                <a:solidFill>
                  <a:schemeClr val="dk1"/>
                </a:solidFill>
              </a:rPr>
              <a:t>impozit</a:t>
            </a:r>
            <a:r>
              <a:rPr lang="en-US" sz="1800" dirty="0">
                <a:solidFill>
                  <a:schemeClr val="dk1"/>
                </a:solidFill>
              </a:rPr>
              <a:t> pe </a:t>
            </a:r>
            <a:r>
              <a:rPr lang="en-US" sz="1800" dirty="0" err="1">
                <a:solidFill>
                  <a:schemeClr val="dk1"/>
                </a:solidFill>
              </a:rPr>
              <a:t>veniturile</a:t>
            </a:r>
            <a:r>
              <a:rPr lang="en-US" sz="1800" dirty="0">
                <a:solidFill>
                  <a:schemeClr val="dk1"/>
                </a:solidFill>
              </a:rPr>
              <a:t> </a:t>
            </a:r>
            <a:r>
              <a:rPr lang="en-US" sz="1800" dirty="0" err="1">
                <a:solidFill>
                  <a:schemeClr val="dk1"/>
                </a:solidFill>
              </a:rPr>
              <a:t>nereziden</a:t>
            </a:r>
            <a:r>
              <a:rPr lang="ro-RO" sz="1800" dirty="0">
                <a:solidFill>
                  <a:schemeClr val="dk1"/>
                </a:solidFill>
              </a:rPr>
              <a:t>ț</a:t>
            </a:r>
            <a:r>
              <a:rPr lang="en-US" sz="1800" dirty="0" err="1">
                <a:solidFill>
                  <a:schemeClr val="dk1"/>
                </a:solidFill>
              </a:rPr>
              <a:t>ilor</a:t>
            </a:r>
            <a:r>
              <a:rPr lang="en-US" sz="1800" dirty="0">
                <a:solidFill>
                  <a:schemeClr val="dk1"/>
                </a:solidFill>
              </a:rPr>
              <a:t>. </a:t>
            </a:r>
            <a:endParaRPr lang="ro-RO" sz="1800" dirty="0">
              <a:solidFill>
                <a:schemeClr val="dk1"/>
              </a:solidFill>
            </a:endParaRPr>
          </a:p>
          <a:p>
            <a:pPr marL="0" indent="0" algn="just">
              <a:lnSpc>
                <a:spcPct val="100000"/>
              </a:lnSpc>
              <a:buClr>
                <a:srgbClr val="FFC000"/>
              </a:buClr>
              <a:buNone/>
            </a:pPr>
            <a:endParaRPr lang="en-US" sz="1800" dirty="0">
              <a:solidFill>
                <a:schemeClr val="dk1"/>
              </a:solidFill>
            </a:endParaRPr>
          </a:p>
          <a:p>
            <a:pPr marL="0" indent="0" algn="just">
              <a:lnSpc>
                <a:spcPct val="100000"/>
              </a:lnSpc>
              <a:buClr>
                <a:srgbClr val="FFC000"/>
              </a:buClr>
              <a:buNone/>
            </a:pPr>
            <a:r>
              <a:rPr lang="en-US" sz="1800" dirty="0">
                <a:solidFill>
                  <a:schemeClr val="dk1"/>
                </a:solidFill>
              </a:rPr>
              <a:t>Cu </a:t>
            </a:r>
            <a:r>
              <a:rPr lang="en-US" sz="1800" dirty="0" err="1">
                <a:solidFill>
                  <a:schemeClr val="dk1"/>
                </a:solidFill>
              </a:rPr>
              <a:t>toate</a:t>
            </a:r>
            <a:r>
              <a:rPr lang="en-US" sz="1800" dirty="0">
                <a:solidFill>
                  <a:schemeClr val="dk1"/>
                </a:solidFill>
              </a:rPr>
              <a:t> </a:t>
            </a:r>
            <a:r>
              <a:rPr lang="en-US" sz="1800" dirty="0" err="1">
                <a:solidFill>
                  <a:schemeClr val="dk1"/>
                </a:solidFill>
              </a:rPr>
              <a:t>acestea</a:t>
            </a:r>
            <a:r>
              <a:rPr lang="en-US" sz="1800" dirty="0">
                <a:solidFill>
                  <a:schemeClr val="dk1"/>
                </a:solidFill>
              </a:rPr>
              <a:t> </a:t>
            </a:r>
            <a:r>
              <a:rPr lang="en-US" sz="1800" dirty="0" err="1">
                <a:solidFill>
                  <a:schemeClr val="dk1"/>
                </a:solidFill>
              </a:rPr>
              <a:t>contractul</a:t>
            </a:r>
            <a:r>
              <a:rPr lang="en-US" sz="1800" dirty="0">
                <a:solidFill>
                  <a:schemeClr val="dk1"/>
                </a:solidFill>
              </a:rPr>
              <a:t> de </a:t>
            </a:r>
            <a:r>
              <a:rPr lang="ro-RO" sz="1800" dirty="0">
                <a:solidFill>
                  <a:schemeClr val="dk1"/>
                </a:solidFill>
              </a:rPr>
              <a:t>î</a:t>
            </a:r>
            <a:r>
              <a:rPr lang="en-US" sz="1800" dirty="0" err="1">
                <a:solidFill>
                  <a:schemeClr val="dk1"/>
                </a:solidFill>
              </a:rPr>
              <a:t>mprumut</a:t>
            </a:r>
            <a:r>
              <a:rPr lang="en-US" sz="1800" dirty="0">
                <a:solidFill>
                  <a:schemeClr val="dk1"/>
                </a:solidFill>
              </a:rPr>
              <a:t> con</a:t>
            </a:r>
            <a:r>
              <a:rPr lang="ro-RO" sz="1800" dirty="0">
                <a:solidFill>
                  <a:schemeClr val="dk1"/>
                </a:solidFill>
              </a:rPr>
              <a:t>ț</a:t>
            </a:r>
            <a:r>
              <a:rPr lang="en-US" sz="1800" dirty="0" err="1">
                <a:solidFill>
                  <a:schemeClr val="dk1"/>
                </a:solidFill>
              </a:rPr>
              <a:t>ine</a:t>
            </a:r>
            <a:r>
              <a:rPr lang="en-US" sz="1800" dirty="0">
                <a:solidFill>
                  <a:schemeClr val="dk1"/>
                </a:solidFill>
              </a:rPr>
              <a:t> o </a:t>
            </a:r>
            <a:r>
              <a:rPr lang="en-US" sz="1800" dirty="0" err="1">
                <a:solidFill>
                  <a:schemeClr val="dk1"/>
                </a:solidFill>
              </a:rPr>
              <a:t>clauz</a:t>
            </a:r>
            <a:r>
              <a:rPr lang="ro-RO" sz="1800" dirty="0">
                <a:solidFill>
                  <a:schemeClr val="dk1"/>
                </a:solidFill>
              </a:rPr>
              <a:t>ă</a:t>
            </a:r>
            <a:r>
              <a:rPr lang="en-US" sz="1800" dirty="0">
                <a:solidFill>
                  <a:schemeClr val="dk1"/>
                </a:solidFill>
              </a:rPr>
              <a:t> </a:t>
            </a:r>
            <a:r>
              <a:rPr lang="en-US" sz="1800" dirty="0" err="1">
                <a:solidFill>
                  <a:schemeClr val="dk1"/>
                </a:solidFill>
              </a:rPr>
              <a:t>prin</a:t>
            </a:r>
            <a:r>
              <a:rPr lang="en-US" sz="1800" dirty="0">
                <a:solidFill>
                  <a:schemeClr val="dk1"/>
                </a:solidFill>
              </a:rPr>
              <a:t> care dob</a:t>
            </a:r>
            <a:r>
              <a:rPr lang="ro-RO" sz="1800" dirty="0">
                <a:solidFill>
                  <a:schemeClr val="dk1"/>
                </a:solidFill>
              </a:rPr>
              <a:t>â</a:t>
            </a:r>
            <a:r>
              <a:rPr lang="en-US" sz="1800" dirty="0" err="1">
                <a:solidFill>
                  <a:schemeClr val="dk1"/>
                </a:solidFill>
              </a:rPr>
              <a:t>nzile</a:t>
            </a:r>
            <a:r>
              <a:rPr lang="en-US" sz="1800" dirty="0">
                <a:solidFill>
                  <a:schemeClr val="dk1"/>
                </a:solidFill>
              </a:rPr>
              <a:t> </a:t>
            </a:r>
            <a:r>
              <a:rPr lang="ro-RO" sz="1800" dirty="0"/>
              <a:t>ș</a:t>
            </a:r>
            <a:r>
              <a:rPr lang="en-US" sz="1800" dirty="0" err="1">
                <a:solidFill>
                  <a:schemeClr val="dk1"/>
                </a:solidFill>
              </a:rPr>
              <a:t>i</a:t>
            </a:r>
            <a:r>
              <a:rPr lang="en-US" sz="1800" dirty="0">
                <a:solidFill>
                  <a:schemeClr val="dk1"/>
                </a:solidFill>
              </a:rPr>
              <a:t> </a:t>
            </a:r>
            <a:r>
              <a:rPr lang="en-US" sz="1800" dirty="0" err="1">
                <a:solidFill>
                  <a:schemeClr val="dk1"/>
                </a:solidFill>
              </a:rPr>
              <a:t>orice</a:t>
            </a:r>
            <a:r>
              <a:rPr lang="en-US" sz="1800" dirty="0">
                <a:solidFill>
                  <a:schemeClr val="dk1"/>
                </a:solidFill>
              </a:rPr>
              <a:t> </a:t>
            </a:r>
            <a:r>
              <a:rPr lang="en-US" sz="1800" dirty="0" err="1">
                <a:solidFill>
                  <a:schemeClr val="dk1"/>
                </a:solidFill>
              </a:rPr>
              <a:t>sume</a:t>
            </a:r>
            <a:r>
              <a:rPr lang="en-US" sz="1800" dirty="0">
                <a:solidFill>
                  <a:schemeClr val="dk1"/>
                </a:solidFill>
              </a:rPr>
              <a:t> pl</a:t>
            </a:r>
            <a:r>
              <a:rPr lang="ro-RO" sz="1800" dirty="0">
                <a:solidFill>
                  <a:schemeClr val="dk1"/>
                </a:solidFill>
              </a:rPr>
              <a:t>ă</a:t>
            </a:r>
            <a:r>
              <a:rPr lang="en-US" sz="1800" dirty="0" err="1">
                <a:solidFill>
                  <a:schemeClr val="dk1"/>
                </a:solidFill>
              </a:rPr>
              <a:t>tite</a:t>
            </a:r>
            <a:r>
              <a:rPr lang="en-US" sz="1800" dirty="0">
                <a:solidFill>
                  <a:schemeClr val="dk1"/>
                </a:solidFill>
              </a:rPr>
              <a:t> de A c</a:t>
            </a:r>
            <a:r>
              <a:rPr lang="ro-RO" sz="1800" dirty="0">
                <a:solidFill>
                  <a:schemeClr val="dk1"/>
                </a:solidFill>
              </a:rPr>
              <a:t>ă</a:t>
            </a:r>
            <a:r>
              <a:rPr lang="en-US" sz="1800" dirty="0" err="1">
                <a:solidFill>
                  <a:schemeClr val="dk1"/>
                </a:solidFill>
              </a:rPr>
              <a:t>tre</a:t>
            </a:r>
            <a:r>
              <a:rPr lang="en-US" sz="1800" dirty="0">
                <a:solidFill>
                  <a:schemeClr val="dk1"/>
                </a:solidFill>
              </a:rPr>
              <a:t> banc</a:t>
            </a:r>
            <a:r>
              <a:rPr lang="ro-RO" sz="1800" dirty="0">
                <a:solidFill>
                  <a:schemeClr val="dk1"/>
                </a:solidFill>
              </a:rPr>
              <a:t>ă</a:t>
            </a:r>
            <a:r>
              <a:rPr lang="en-US" sz="1800" dirty="0">
                <a:solidFill>
                  <a:schemeClr val="dk1"/>
                </a:solidFill>
              </a:rPr>
              <a:t> sunt </a:t>
            </a:r>
            <a:r>
              <a:rPr lang="ro-RO" sz="1800" dirty="0">
                <a:solidFill>
                  <a:schemeClr val="dk1"/>
                </a:solidFill>
              </a:rPr>
              <a:t>î</a:t>
            </a:r>
            <a:r>
              <a:rPr lang="en-US" sz="1800" dirty="0">
                <a:solidFill>
                  <a:schemeClr val="dk1"/>
                </a:solidFill>
              </a:rPr>
              <a:t>n </a:t>
            </a:r>
            <a:r>
              <a:rPr lang="en-US" sz="1800" dirty="0" err="1">
                <a:solidFill>
                  <a:schemeClr val="dk1"/>
                </a:solidFill>
              </a:rPr>
              <a:t>sume</a:t>
            </a:r>
            <a:r>
              <a:rPr lang="en-US" sz="1800" dirty="0">
                <a:solidFill>
                  <a:schemeClr val="dk1"/>
                </a:solidFill>
              </a:rPr>
              <a:t> </a:t>
            </a:r>
            <a:r>
              <a:rPr lang="en-US" sz="1800" dirty="0" err="1">
                <a:solidFill>
                  <a:schemeClr val="dk1"/>
                </a:solidFill>
              </a:rPr>
              <a:t>nete</a:t>
            </a:r>
            <a:r>
              <a:rPr lang="en-US" sz="1800" dirty="0">
                <a:solidFill>
                  <a:schemeClr val="dk1"/>
                </a:solidFill>
              </a:rPr>
              <a:t> </a:t>
            </a:r>
            <a:r>
              <a:rPr lang="en-US" sz="1800" dirty="0"/>
              <a:t>f</a:t>
            </a:r>
            <a:r>
              <a:rPr lang="ro-RO" sz="1800" dirty="0"/>
              <a:t>ă</a:t>
            </a:r>
            <a:r>
              <a:rPr lang="en-US" sz="1800" dirty="0"/>
              <a:t>r</a:t>
            </a:r>
            <a:r>
              <a:rPr lang="ro-RO" sz="1800" dirty="0"/>
              <a:t>ă</a:t>
            </a:r>
            <a:r>
              <a:rPr lang="en-US" sz="1800" dirty="0"/>
              <a:t> re</a:t>
            </a:r>
            <a:r>
              <a:rPr lang="ro-RO" sz="1800" dirty="0"/>
              <a:t>ț</a:t>
            </a:r>
            <a:r>
              <a:rPr lang="en-US" sz="1800" dirty="0" err="1"/>
              <a:t>inerea</a:t>
            </a:r>
            <a:r>
              <a:rPr lang="en-US" sz="1800" dirty="0"/>
              <a:t> </a:t>
            </a:r>
            <a:r>
              <a:rPr lang="en-US" sz="1800" dirty="0" err="1"/>
              <a:t>vreunui</a:t>
            </a:r>
            <a:r>
              <a:rPr lang="en-US" sz="1800" dirty="0"/>
              <a:t> </a:t>
            </a:r>
            <a:r>
              <a:rPr lang="en-US" sz="1800" dirty="0" err="1"/>
              <a:t>impozit</a:t>
            </a:r>
            <a:r>
              <a:rPr lang="en-US" sz="1800" dirty="0"/>
              <a:t>.</a:t>
            </a:r>
            <a:endParaRPr lang="ro-RO" sz="1800" dirty="0"/>
          </a:p>
          <a:p>
            <a:pPr marL="0" indent="0" algn="just">
              <a:lnSpc>
                <a:spcPct val="100000"/>
              </a:lnSpc>
              <a:buClr>
                <a:srgbClr val="FFC000"/>
              </a:buClr>
              <a:buNone/>
            </a:pPr>
            <a:r>
              <a:rPr lang="en-US" sz="1800" dirty="0"/>
              <a:t> </a:t>
            </a:r>
          </a:p>
          <a:p>
            <a:pPr marL="0" indent="0" algn="just">
              <a:lnSpc>
                <a:spcPct val="100000"/>
              </a:lnSpc>
              <a:buClr>
                <a:srgbClr val="FFC000"/>
              </a:buClr>
              <a:buNone/>
            </a:pPr>
            <a:r>
              <a:rPr lang="en-US" sz="1800" dirty="0" err="1"/>
              <a:t>Autorit</a:t>
            </a:r>
            <a:r>
              <a:rPr lang="ro-RO" sz="1800" dirty="0"/>
              <a:t>ăț</a:t>
            </a:r>
            <a:r>
              <a:rPr lang="en-US" sz="1800" dirty="0" err="1"/>
              <a:t>ile</a:t>
            </a:r>
            <a:r>
              <a:rPr lang="en-US" sz="1800" dirty="0"/>
              <a:t> </a:t>
            </a:r>
            <a:r>
              <a:rPr lang="en-US" sz="1800" dirty="0" err="1"/>
              <a:t>fiscale</a:t>
            </a:r>
            <a:r>
              <a:rPr lang="en-US" sz="1800" dirty="0"/>
              <a:t> din Rom</a:t>
            </a:r>
            <a:r>
              <a:rPr lang="ro-RO" sz="1800" dirty="0"/>
              <a:t>â</a:t>
            </a:r>
            <a:r>
              <a:rPr lang="en-US" sz="1800" dirty="0" err="1"/>
              <a:t>nia</a:t>
            </a:r>
            <a:r>
              <a:rPr lang="en-US" sz="1800" dirty="0"/>
              <a:t> solicit</a:t>
            </a:r>
            <a:r>
              <a:rPr lang="ro-RO" sz="1800" dirty="0"/>
              <a:t>ă</a:t>
            </a:r>
            <a:r>
              <a:rPr lang="en-US" sz="1800" dirty="0"/>
              <a:t> A </a:t>
            </a:r>
            <a:r>
              <a:rPr lang="en-US" sz="1800" dirty="0" err="1"/>
              <a:t>plata</a:t>
            </a:r>
            <a:r>
              <a:rPr lang="en-US" sz="1800" dirty="0"/>
              <a:t> </a:t>
            </a:r>
            <a:r>
              <a:rPr lang="en-US" sz="1800" dirty="0" err="1"/>
              <a:t>impozitului</a:t>
            </a:r>
            <a:r>
              <a:rPr lang="en-US" sz="1800" dirty="0"/>
              <a:t> pe </a:t>
            </a:r>
            <a:r>
              <a:rPr lang="en-US" sz="1800" dirty="0" err="1"/>
              <a:t>veniturile</a:t>
            </a:r>
            <a:r>
              <a:rPr lang="en-US" sz="1800" dirty="0"/>
              <a:t> </a:t>
            </a:r>
            <a:r>
              <a:rPr lang="en-US" sz="1800" dirty="0" err="1"/>
              <a:t>nereziden</a:t>
            </a:r>
            <a:r>
              <a:rPr lang="ro-RO" sz="1800" dirty="0"/>
              <a:t>ț</a:t>
            </a:r>
            <a:r>
              <a:rPr lang="en-US" sz="1800" dirty="0" err="1"/>
              <a:t>ilor</a:t>
            </a:r>
            <a:r>
              <a:rPr lang="en-US" sz="1800" dirty="0"/>
              <a:t> de 16% ca </a:t>
            </a:r>
            <a:r>
              <a:rPr lang="en-US" sz="1800" dirty="0" err="1"/>
              <a:t>urmare</a:t>
            </a:r>
            <a:r>
              <a:rPr lang="en-US" sz="1800" dirty="0"/>
              <a:t> a </a:t>
            </a:r>
            <a:r>
              <a:rPr lang="en-US" sz="1800" dirty="0" err="1"/>
              <a:t>acestei</a:t>
            </a:r>
            <a:r>
              <a:rPr lang="en-US" sz="1800" dirty="0"/>
              <a:t> </a:t>
            </a:r>
            <a:r>
              <a:rPr lang="en-US" sz="1800" dirty="0" err="1"/>
              <a:t>clauze</a:t>
            </a:r>
            <a:r>
              <a:rPr lang="en-US" sz="1800" dirty="0"/>
              <a:t> din contract de</a:t>
            </a:r>
            <a:r>
              <a:rPr lang="ro-RO" sz="1800" dirty="0"/>
              <a:t>ș</a:t>
            </a:r>
            <a:r>
              <a:rPr lang="en-US" sz="1800" dirty="0" err="1"/>
              <a:t>i</a:t>
            </a:r>
            <a:r>
              <a:rPr lang="en-US" sz="1800" dirty="0"/>
              <a:t> banca a pus la </a:t>
            </a:r>
            <a:r>
              <a:rPr lang="en-US" sz="1800" dirty="0" err="1"/>
              <a:t>dispozi</a:t>
            </a:r>
            <a:r>
              <a:rPr lang="ro-RO" sz="1800" dirty="0"/>
              <a:t>ț</a:t>
            </a:r>
            <a:r>
              <a:rPr lang="en-US" sz="1800" dirty="0" err="1"/>
              <a:t>ia</a:t>
            </a:r>
            <a:r>
              <a:rPr lang="en-US" sz="1800" dirty="0"/>
              <a:t> A </a:t>
            </a:r>
            <a:r>
              <a:rPr lang="en-US" sz="1800" dirty="0" err="1"/>
              <a:t>certificatul</a:t>
            </a:r>
            <a:r>
              <a:rPr lang="en-US" sz="1800" dirty="0"/>
              <a:t> s</a:t>
            </a:r>
            <a:r>
              <a:rPr lang="ro-RO" sz="1800" dirty="0"/>
              <a:t>ă</a:t>
            </a:r>
            <a:r>
              <a:rPr lang="en-US" sz="1800" dirty="0"/>
              <a:t>u de </a:t>
            </a:r>
            <a:r>
              <a:rPr lang="en-US" sz="1800" dirty="0" err="1"/>
              <a:t>reziden</a:t>
            </a:r>
            <a:r>
              <a:rPr lang="ro-RO" sz="1800" dirty="0"/>
              <a:t>ță</a:t>
            </a:r>
            <a:r>
              <a:rPr lang="en-US" sz="1800" dirty="0"/>
              <a:t> fiscal</a:t>
            </a:r>
            <a:r>
              <a:rPr lang="ro-RO" sz="1800" dirty="0"/>
              <a:t>ă</a:t>
            </a:r>
            <a:r>
              <a:rPr lang="en-US" sz="1800" dirty="0"/>
              <a:t> </a:t>
            </a:r>
            <a:r>
              <a:rPr lang="en-US" sz="1800" dirty="0" err="1"/>
              <a:t>valabil</a:t>
            </a:r>
            <a:r>
              <a:rPr lang="en-US" sz="1800" dirty="0"/>
              <a:t>. </a:t>
            </a:r>
          </a:p>
          <a:p>
            <a:pPr marL="0" indent="0" algn="just">
              <a:lnSpc>
                <a:spcPct val="100000"/>
              </a:lnSpc>
              <a:buClr>
                <a:srgbClr val="FFC000"/>
              </a:buClr>
              <a:buNone/>
            </a:pPr>
            <a:r>
              <a:rPr lang="en-US" sz="1800" dirty="0" err="1"/>
              <a:t>Acestea</a:t>
            </a:r>
            <a:r>
              <a:rPr lang="en-US" sz="1800" dirty="0"/>
              <a:t> au </a:t>
            </a:r>
            <a:r>
              <a:rPr lang="en-US" sz="1800" dirty="0" err="1"/>
              <a:t>procedat</a:t>
            </a:r>
            <a:r>
              <a:rPr lang="en-US" sz="1800" dirty="0"/>
              <a:t> </a:t>
            </a:r>
            <a:r>
              <a:rPr lang="en-US" sz="1800" dirty="0" err="1"/>
              <a:t>corect</a:t>
            </a:r>
            <a:r>
              <a:rPr lang="en-US" sz="1800" dirty="0"/>
              <a:t>?</a:t>
            </a:r>
            <a:endParaRPr lang="en-US" sz="1800" dirty="0">
              <a:solidFill>
                <a:schemeClr val="dk1"/>
              </a:solidFill>
            </a:endParaRPr>
          </a:p>
        </p:txBody>
      </p:sp>
    </p:spTree>
    <p:extLst>
      <p:ext uri="{BB962C8B-B14F-4D97-AF65-F5344CB8AC3E}">
        <p14:creationId xmlns:p14="http://schemas.microsoft.com/office/powerpoint/2010/main" val="31612994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38E802-77A7-4FEB-9891-E0F2868167F8}"/>
              </a:ext>
            </a:extLst>
          </p:cNvPr>
          <p:cNvSpPr>
            <a:spLocks noGrp="1"/>
          </p:cNvSpPr>
          <p:nvPr>
            <p:ph idx="1"/>
          </p:nvPr>
        </p:nvSpPr>
        <p:spPr>
          <a:xfrm>
            <a:off x="372862" y="1460122"/>
            <a:ext cx="8398276" cy="4079617"/>
          </a:xfrm>
          <a:ln>
            <a:solidFill>
              <a:srgbClr val="1730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a:normAutofit/>
          </a:bodyPr>
          <a:lstStyle/>
          <a:p>
            <a:pPr marL="0" indent="0" algn="just">
              <a:buFont typeface="Arial" panose="020B0604020202020204" pitchFamily="34" charset="0"/>
              <a:buNone/>
            </a:pPr>
            <a:endParaRPr lang="ro-RO" sz="1800" b="1" i="1" dirty="0">
              <a:solidFill>
                <a:srgbClr val="1B3360"/>
              </a:solidFill>
            </a:endParaRPr>
          </a:p>
          <a:p>
            <a:pPr marL="0" indent="0" algn="just">
              <a:buFont typeface="Arial" panose="020B0604020202020204" pitchFamily="34" charset="0"/>
              <a:buNone/>
            </a:pPr>
            <a:r>
              <a:rPr lang="en-US" sz="1800" b="1" i="1" dirty="0">
                <a:solidFill>
                  <a:srgbClr val="1B3360"/>
                </a:solidFill>
              </a:rPr>
              <a:t>4. </a:t>
            </a:r>
            <a:r>
              <a:rPr lang="ro-RO" sz="1800" b="1" i="1" dirty="0">
                <a:solidFill>
                  <a:srgbClr val="1B3360"/>
                </a:solidFill>
              </a:rPr>
              <a:t>Plata către nerezident nu este facută ca urmare a unei tranzacții transfrontaliere calificată drept artificială</a:t>
            </a:r>
            <a:r>
              <a:rPr lang="en-US" sz="1800" b="1" i="1" dirty="0">
                <a:solidFill>
                  <a:srgbClr val="1B3360"/>
                </a:solidFill>
              </a:rPr>
              <a:t> (art. 11 Cod fiscal si DTT);</a:t>
            </a:r>
          </a:p>
          <a:p>
            <a:pPr marL="0" indent="0">
              <a:buNone/>
            </a:pPr>
            <a:endParaRPr lang="ro-RO" sz="1400" dirty="0">
              <a:solidFill>
                <a:srgbClr val="FF0000"/>
              </a:solidFill>
            </a:endParaRPr>
          </a:p>
          <a:p>
            <a:pPr marL="0" indent="0">
              <a:buNone/>
            </a:pPr>
            <a:endParaRPr lang="en-US" sz="1400" dirty="0">
              <a:solidFill>
                <a:srgbClr val="FF0000"/>
              </a:solidFill>
            </a:endParaRPr>
          </a:p>
          <a:p>
            <a:pPr marL="0" indent="0">
              <a:buNone/>
            </a:pPr>
            <a:r>
              <a:rPr lang="en-US" sz="1400" dirty="0">
                <a:solidFill>
                  <a:srgbClr val="FF0000"/>
                </a:solidFill>
              </a:rPr>
              <a:t>!! </a:t>
            </a:r>
            <a:r>
              <a:rPr lang="en-US" sz="1800" dirty="0">
                <a:solidFill>
                  <a:srgbClr val="FF0000"/>
                </a:solidFill>
              </a:rPr>
              <a:t>Aten</a:t>
            </a:r>
            <a:r>
              <a:rPr lang="ro-RO" sz="1800" dirty="0">
                <a:solidFill>
                  <a:srgbClr val="FF0000"/>
                </a:solidFill>
              </a:rPr>
              <a:t>ț</a:t>
            </a:r>
            <a:r>
              <a:rPr lang="en-US" sz="1800" dirty="0" err="1">
                <a:solidFill>
                  <a:srgbClr val="FF0000"/>
                </a:solidFill>
              </a:rPr>
              <a:t>ie</a:t>
            </a:r>
            <a:r>
              <a:rPr lang="en-US" sz="1800" dirty="0">
                <a:solidFill>
                  <a:srgbClr val="FF0000"/>
                </a:solidFill>
              </a:rPr>
              <a:t> la</a:t>
            </a:r>
            <a:r>
              <a:rPr lang="ro-RO" sz="1800" dirty="0">
                <a:solidFill>
                  <a:srgbClr val="FF0000"/>
                </a:solidFill>
              </a:rPr>
              <a:t>:</a:t>
            </a:r>
            <a:endParaRPr lang="en-US" sz="1800" dirty="0">
              <a:solidFill>
                <a:srgbClr val="FF0000"/>
              </a:solidFill>
            </a:endParaRPr>
          </a:p>
          <a:p>
            <a:r>
              <a:rPr lang="en-US" sz="1800" dirty="0" err="1">
                <a:solidFill>
                  <a:srgbClr val="FF0000"/>
                </a:solidFill>
              </a:rPr>
              <a:t>Defini</a:t>
            </a:r>
            <a:r>
              <a:rPr lang="ro-RO" sz="1800" dirty="0">
                <a:solidFill>
                  <a:srgbClr val="FF0000"/>
                </a:solidFill>
              </a:rPr>
              <a:t>ț</a:t>
            </a:r>
            <a:r>
              <a:rPr lang="en-US" sz="1800" dirty="0" err="1">
                <a:solidFill>
                  <a:srgbClr val="FF0000"/>
                </a:solidFill>
              </a:rPr>
              <a:t>ia</a:t>
            </a:r>
            <a:r>
              <a:rPr lang="en-US" sz="1800" dirty="0">
                <a:solidFill>
                  <a:srgbClr val="FF0000"/>
                </a:solidFill>
              </a:rPr>
              <a:t> </a:t>
            </a:r>
            <a:r>
              <a:rPr lang="en-US" sz="1800" dirty="0" err="1">
                <a:solidFill>
                  <a:srgbClr val="FF0000"/>
                </a:solidFill>
              </a:rPr>
              <a:t>tranzac</a:t>
            </a:r>
            <a:r>
              <a:rPr lang="ro-RO" sz="1800" dirty="0">
                <a:solidFill>
                  <a:srgbClr val="FF0000"/>
                </a:solidFill>
              </a:rPr>
              <a:t>ț</a:t>
            </a:r>
            <a:r>
              <a:rPr lang="en-US" sz="1800" dirty="0" err="1">
                <a:solidFill>
                  <a:srgbClr val="FF0000"/>
                </a:solidFill>
              </a:rPr>
              <a:t>iilor</a:t>
            </a:r>
            <a:r>
              <a:rPr lang="en-US" sz="1800" dirty="0">
                <a:solidFill>
                  <a:srgbClr val="FF0000"/>
                </a:solidFill>
              </a:rPr>
              <a:t> </a:t>
            </a:r>
            <a:r>
              <a:rPr lang="en-US" sz="1800" dirty="0" err="1">
                <a:solidFill>
                  <a:srgbClr val="FF0000"/>
                </a:solidFill>
              </a:rPr>
              <a:t>artificiale</a:t>
            </a:r>
            <a:r>
              <a:rPr lang="ro-RO" sz="1800" dirty="0">
                <a:solidFill>
                  <a:srgbClr val="FF0000"/>
                </a:solidFill>
              </a:rPr>
              <a:t>;</a:t>
            </a:r>
            <a:endParaRPr lang="en-US" sz="1800" dirty="0">
              <a:solidFill>
                <a:srgbClr val="FF0000"/>
              </a:solidFill>
            </a:endParaRPr>
          </a:p>
          <a:p>
            <a:pPr algn="just"/>
            <a:r>
              <a:rPr lang="en-US" sz="1800" dirty="0" err="1">
                <a:solidFill>
                  <a:srgbClr val="FF0000"/>
                </a:solidFill>
              </a:rPr>
              <a:t>Cheltuielile</a:t>
            </a:r>
            <a:r>
              <a:rPr lang="en-US" sz="1800" dirty="0">
                <a:solidFill>
                  <a:srgbClr val="FF0000"/>
                </a:solidFill>
              </a:rPr>
              <a:t> considerate </a:t>
            </a:r>
            <a:r>
              <a:rPr lang="en-US" sz="1800" dirty="0" err="1">
                <a:solidFill>
                  <a:srgbClr val="FF0000"/>
                </a:solidFill>
              </a:rPr>
              <a:t>nedeductibile</a:t>
            </a:r>
            <a:r>
              <a:rPr lang="en-US" sz="1800" dirty="0">
                <a:solidFill>
                  <a:srgbClr val="FF0000"/>
                </a:solidFill>
              </a:rPr>
              <a:t> </a:t>
            </a:r>
            <a:r>
              <a:rPr lang="ro-RO" sz="1800" dirty="0">
                <a:solidFill>
                  <a:srgbClr val="FF0000"/>
                </a:solidFill>
              </a:rPr>
              <a:t>î</a:t>
            </a:r>
            <a:r>
              <a:rPr lang="en-US" sz="1800" dirty="0">
                <a:solidFill>
                  <a:srgbClr val="FF0000"/>
                </a:solidFill>
              </a:rPr>
              <a:t>n mod </a:t>
            </a:r>
            <a:r>
              <a:rPr lang="en-US" sz="1800" dirty="0" err="1">
                <a:solidFill>
                  <a:srgbClr val="FF0000"/>
                </a:solidFill>
              </a:rPr>
              <a:t>voluntar</a:t>
            </a:r>
            <a:r>
              <a:rPr lang="en-US" sz="1800" dirty="0">
                <a:solidFill>
                  <a:srgbClr val="FF0000"/>
                </a:solidFill>
              </a:rPr>
              <a:t> (de </a:t>
            </a:r>
            <a:r>
              <a:rPr lang="en-US" sz="1800" dirty="0" err="1">
                <a:solidFill>
                  <a:srgbClr val="FF0000"/>
                </a:solidFill>
              </a:rPr>
              <a:t>exemplu</a:t>
            </a:r>
            <a:r>
              <a:rPr lang="en-US" sz="1800" dirty="0">
                <a:solidFill>
                  <a:srgbClr val="FF0000"/>
                </a:solidFill>
              </a:rPr>
              <a:t> </a:t>
            </a:r>
            <a:r>
              <a:rPr lang="en-US" sz="1800" dirty="0" err="1">
                <a:solidFill>
                  <a:srgbClr val="FF0000"/>
                </a:solidFill>
              </a:rPr>
              <a:t>cazul</a:t>
            </a:r>
            <a:r>
              <a:rPr lang="en-US" sz="1800" dirty="0">
                <a:solidFill>
                  <a:srgbClr val="FF0000"/>
                </a:solidFill>
              </a:rPr>
              <a:t> </a:t>
            </a:r>
            <a:r>
              <a:rPr lang="ro-RO" sz="1800" dirty="0">
                <a:solidFill>
                  <a:srgbClr val="FF0000"/>
                </a:solidFill>
              </a:rPr>
              <a:t>î</a:t>
            </a:r>
            <a:r>
              <a:rPr lang="en-US" sz="1800" dirty="0">
                <a:solidFill>
                  <a:srgbClr val="FF0000"/>
                </a:solidFill>
              </a:rPr>
              <a:t>n care </a:t>
            </a:r>
            <a:r>
              <a:rPr lang="en-US" sz="1800" dirty="0" err="1">
                <a:solidFill>
                  <a:srgbClr val="FF0000"/>
                </a:solidFill>
              </a:rPr>
              <a:t>costurile</a:t>
            </a:r>
            <a:r>
              <a:rPr lang="en-US" sz="1800" dirty="0">
                <a:solidFill>
                  <a:srgbClr val="FF0000"/>
                </a:solidFill>
              </a:rPr>
              <a:t> sunt </a:t>
            </a:r>
            <a:r>
              <a:rPr lang="en-US" sz="1800" dirty="0" err="1">
                <a:solidFill>
                  <a:srgbClr val="FF0000"/>
                </a:solidFill>
              </a:rPr>
              <a:t>tratate</a:t>
            </a:r>
            <a:r>
              <a:rPr lang="en-US" sz="1800" dirty="0">
                <a:solidFill>
                  <a:srgbClr val="FF0000"/>
                </a:solidFill>
              </a:rPr>
              <a:t> ca </a:t>
            </a:r>
            <a:r>
              <a:rPr lang="en-US" sz="1800" dirty="0" err="1">
                <a:solidFill>
                  <a:srgbClr val="FF0000"/>
                </a:solidFill>
              </a:rPr>
              <a:t>nedeductibile</a:t>
            </a:r>
            <a:r>
              <a:rPr lang="en-US" sz="1800" dirty="0">
                <a:solidFill>
                  <a:srgbClr val="FF0000"/>
                </a:solidFill>
              </a:rPr>
              <a:t> </a:t>
            </a:r>
            <a:r>
              <a:rPr lang="en-US" sz="1800" dirty="0" err="1">
                <a:solidFill>
                  <a:srgbClr val="FF0000"/>
                </a:solidFill>
              </a:rPr>
              <a:t>pentru</a:t>
            </a:r>
            <a:r>
              <a:rPr lang="en-US" sz="1800" dirty="0">
                <a:solidFill>
                  <a:srgbClr val="FF0000"/>
                </a:solidFill>
              </a:rPr>
              <a:t> c</a:t>
            </a:r>
            <a:r>
              <a:rPr lang="ro-RO" sz="1800" dirty="0">
                <a:solidFill>
                  <a:srgbClr val="FF0000"/>
                </a:solidFill>
              </a:rPr>
              <a:t>ă</a:t>
            </a:r>
            <a:r>
              <a:rPr lang="en-US" sz="1800" dirty="0">
                <a:solidFill>
                  <a:srgbClr val="FF0000"/>
                </a:solidFill>
              </a:rPr>
              <a:t> nu sunt </a:t>
            </a:r>
            <a:r>
              <a:rPr lang="en-US" sz="1800" dirty="0" err="1">
                <a:solidFill>
                  <a:srgbClr val="FF0000"/>
                </a:solidFill>
              </a:rPr>
              <a:t>documentate</a:t>
            </a:r>
            <a:r>
              <a:rPr lang="en-US" sz="1800" dirty="0">
                <a:solidFill>
                  <a:srgbClr val="FF0000"/>
                </a:solidFill>
              </a:rPr>
              <a:t> cu </a:t>
            </a:r>
            <a:r>
              <a:rPr lang="en-US" sz="1800" dirty="0" err="1">
                <a:solidFill>
                  <a:srgbClr val="FF0000"/>
                </a:solidFill>
              </a:rPr>
              <a:t>rapoarte</a:t>
            </a:r>
            <a:r>
              <a:rPr lang="en-US" sz="1800" dirty="0">
                <a:solidFill>
                  <a:srgbClr val="FF0000"/>
                </a:solidFill>
              </a:rPr>
              <a:t>, </a:t>
            </a:r>
            <a:r>
              <a:rPr lang="en-US" sz="1800" dirty="0" err="1">
                <a:solidFill>
                  <a:srgbClr val="FF0000"/>
                </a:solidFill>
              </a:rPr>
              <a:t>situa</a:t>
            </a:r>
            <a:r>
              <a:rPr lang="ro-RO" sz="1800" dirty="0">
                <a:solidFill>
                  <a:srgbClr val="FF0000"/>
                </a:solidFill>
              </a:rPr>
              <a:t>ț</a:t>
            </a:r>
            <a:r>
              <a:rPr lang="en-US" sz="1800" dirty="0">
                <a:solidFill>
                  <a:srgbClr val="FF0000"/>
                </a:solidFill>
              </a:rPr>
              <a:t>ii de </a:t>
            </a:r>
            <a:r>
              <a:rPr lang="en-US" sz="1800" dirty="0" err="1">
                <a:solidFill>
                  <a:srgbClr val="FF0000"/>
                </a:solidFill>
              </a:rPr>
              <a:t>lucr</a:t>
            </a:r>
            <a:r>
              <a:rPr lang="ro-RO" sz="1800" dirty="0">
                <a:solidFill>
                  <a:srgbClr val="FF0000"/>
                </a:solidFill>
              </a:rPr>
              <a:t>ă</a:t>
            </a:r>
            <a:r>
              <a:rPr lang="en-US" sz="1800" dirty="0" err="1">
                <a:solidFill>
                  <a:srgbClr val="FF0000"/>
                </a:solidFill>
              </a:rPr>
              <a:t>ri</a:t>
            </a:r>
            <a:r>
              <a:rPr lang="en-US" sz="1800" dirty="0">
                <a:solidFill>
                  <a:srgbClr val="FF0000"/>
                </a:solidFill>
              </a:rPr>
              <a:t>, </a:t>
            </a:r>
            <a:r>
              <a:rPr lang="en-US" sz="1800" dirty="0" err="1">
                <a:solidFill>
                  <a:srgbClr val="FF0000"/>
                </a:solidFill>
              </a:rPr>
              <a:t>etc</a:t>
            </a:r>
            <a:r>
              <a:rPr lang="ro-RO" sz="1800" dirty="0">
                <a:solidFill>
                  <a:srgbClr val="FF0000"/>
                </a:solidFill>
              </a:rPr>
              <a:t>).</a:t>
            </a:r>
            <a:endParaRPr lang="en-US" sz="1800" dirty="0">
              <a:solidFill>
                <a:srgbClr val="FF0000"/>
              </a:solidFill>
            </a:endParaRPr>
          </a:p>
          <a:p>
            <a:pPr marL="0" indent="0">
              <a:buNone/>
            </a:pPr>
            <a:endParaRPr lang="en-US" dirty="0"/>
          </a:p>
        </p:txBody>
      </p:sp>
      <p:sp>
        <p:nvSpPr>
          <p:cNvPr id="3" name="Rectangle 2">
            <a:extLst>
              <a:ext uri="{FF2B5EF4-FFF2-40B4-BE49-F238E27FC236}">
                <a16:creationId xmlns:a16="http://schemas.microsoft.com/office/drawing/2014/main" id="{0C8196FA-4C8D-4863-A09F-5B822F13228C}"/>
              </a:ext>
            </a:extLst>
          </p:cNvPr>
          <p:cNvSpPr/>
          <p:nvPr/>
        </p:nvSpPr>
        <p:spPr>
          <a:xfrm>
            <a:off x="303089" y="566043"/>
            <a:ext cx="6294120" cy="400110"/>
          </a:xfrm>
          <a:prstGeom prst="rect">
            <a:avLst/>
          </a:prstGeom>
        </p:spPr>
        <p:txBody>
          <a:bodyPr wrap="square">
            <a:spAutoFit/>
          </a:bodyPr>
          <a:lstStyle/>
          <a:p>
            <a:pPr marL="0" indent="0" algn="just">
              <a:buNone/>
            </a:pPr>
            <a:r>
              <a:rPr lang="ro-RO" sz="2000" b="1" dirty="0">
                <a:solidFill>
                  <a:srgbClr val="1B3360"/>
                </a:solidFill>
              </a:rPr>
              <a:t>PASUL 3: Sunt îndeplinite condițiile</a:t>
            </a:r>
            <a:r>
              <a:rPr lang="en-US" sz="2000" b="1" dirty="0">
                <a:solidFill>
                  <a:srgbClr val="1B3360"/>
                </a:solidFill>
              </a:rPr>
              <a:t> </a:t>
            </a:r>
            <a:r>
              <a:rPr lang="ro-RO" sz="2000" b="1" dirty="0">
                <a:solidFill>
                  <a:srgbClr val="1B3360"/>
                </a:solidFill>
              </a:rPr>
              <a:t>pentru aplicarea </a:t>
            </a:r>
            <a:r>
              <a:rPr lang="en-US" sz="2000" b="1" dirty="0">
                <a:solidFill>
                  <a:srgbClr val="1B3360"/>
                </a:solidFill>
              </a:rPr>
              <a:t>DTT</a:t>
            </a:r>
            <a:endParaRPr lang="ro-RO" sz="2000" b="1" dirty="0">
              <a:solidFill>
                <a:srgbClr val="1B3360"/>
              </a:solidFill>
            </a:endParaRPr>
          </a:p>
        </p:txBody>
      </p:sp>
    </p:spTree>
    <p:extLst>
      <p:ext uri="{BB962C8B-B14F-4D97-AF65-F5344CB8AC3E}">
        <p14:creationId xmlns:p14="http://schemas.microsoft.com/office/powerpoint/2010/main" val="16626779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38E802-77A7-4FEB-9891-E0F2868167F8}"/>
              </a:ext>
            </a:extLst>
          </p:cNvPr>
          <p:cNvSpPr>
            <a:spLocks noGrp="1"/>
          </p:cNvSpPr>
          <p:nvPr>
            <p:ph idx="1"/>
          </p:nvPr>
        </p:nvSpPr>
        <p:spPr>
          <a:xfrm>
            <a:off x="372862" y="1323889"/>
            <a:ext cx="8398276" cy="4228883"/>
          </a:xfrm>
          <a:ln>
            <a:solidFill>
              <a:srgbClr val="1730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marL="0" indent="0" algn="just">
              <a:lnSpc>
                <a:spcPct val="110000"/>
              </a:lnSpc>
              <a:buNone/>
            </a:pPr>
            <a:endParaRPr lang="en-US" b="1" dirty="0"/>
          </a:p>
          <a:p>
            <a:pPr marL="0" indent="0" algn="just">
              <a:lnSpc>
                <a:spcPct val="110000"/>
              </a:lnSpc>
              <a:buNone/>
            </a:pPr>
            <a:r>
              <a:rPr lang="en-US" sz="2300" b="1" i="1" dirty="0">
                <a:solidFill>
                  <a:srgbClr val="1B3360"/>
                </a:solidFill>
              </a:rPr>
              <a:t>5. </a:t>
            </a:r>
            <a:r>
              <a:rPr lang="en-US" b="1" i="1" dirty="0" err="1">
                <a:solidFill>
                  <a:srgbClr val="1B3360"/>
                </a:solidFill>
              </a:rPr>
              <a:t>Venitul</a:t>
            </a:r>
            <a:r>
              <a:rPr lang="en-US" b="1" i="1" dirty="0">
                <a:solidFill>
                  <a:srgbClr val="1B3360"/>
                </a:solidFill>
              </a:rPr>
              <a:t> pl</a:t>
            </a:r>
            <a:r>
              <a:rPr lang="ro-RO" b="1" i="1" dirty="0">
                <a:solidFill>
                  <a:srgbClr val="1B3360"/>
                </a:solidFill>
              </a:rPr>
              <a:t>ă</a:t>
            </a:r>
            <a:r>
              <a:rPr lang="en-US" b="1" i="1" dirty="0">
                <a:solidFill>
                  <a:srgbClr val="1B3360"/>
                </a:solidFill>
              </a:rPr>
              <a:t>tit </a:t>
            </a:r>
            <a:r>
              <a:rPr lang="en-US" b="1" i="1" dirty="0" err="1">
                <a:solidFill>
                  <a:srgbClr val="1B3360"/>
                </a:solidFill>
              </a:rPr>
              <a:t>nerezidentului</a:t>
            </a:r>
            <a:r>
              <a:rPr lang="en-US" b="1" i="1" dirty="0">
                <a:solidFill>
                  <a:srgbClr val="1B3360"/>
                </a:solidFill>
              </a:rPr>
              <a:t> </a:t>
            </a:r>
            <a:r>
              <a:rPr lang="en-US" b="1" i="1" dirty="0" err="1">
                <a:solidFill>
                  <a:srgbClr val="1B3360"/>
                </a:solidFill>
              </a:rPr>
              <a:t>afiliat</a:t>
            </a:r>
            <a:r>
              <a:rPr lang="en-US" b="1" i="1" dirty="0">
                <a:solidFill>
                  <a:srgbClr val="1B3360"/>
                </a:solidFill>
              </a:rPr>
              <a:t> </a:t>
            </a:r>
            <a:r>
              <a:rPr lang="en-US" b="1" i="1" dirty="0" err="1">
                <a:solidFill>
                  <a:srgbClr val="1B3360"/>
                </a:solidFill>
              </a:rPr>
              <a:t>este</a:t>
            </a:r>
            <a:r>
              <a:rPr lang="en-US" b="1" i="1" dirty="0">
                <a:solidFill>
                  <a:srgbClr val="1B3360"/>
                </a:solidFill>
              </a:rPr>
              <a:t> </a:t>
            </a:r>
            <a:r>
              <a:rPr lang="en-US" b="1" i="1" dirty="0" err="1">
                <a:solidFill>
                  <a:srgbClr val="1B3360"/>
                </a:solidFill>
              </a:rPr>
              <a:t>stabilit</a:t>
            </a:r>
            <a:r>
              <a:rPr lang="en-US" b="1" i="1" dirty="0">
                <a:solidFill>
                  <a:srgbClr val="1B3360"/>
                </a:solidFill>
              </a:rPr>
              <a:t> </a:t>
            </a:r>
            <a:r>
              <a:rPr lang="ro-RO" b="1" i="1" dirty="0">
                <a:solidFill>
                  <a:srgbClr val="1B3360"/>
                </a:solidFill>
              </a:rPr>
              <a:t>î</a:t>
            </a:r>
            <a:r>
              <a:rPr lang="en-US" b="1" i="1" dirty="0">
                <a:solidFill>
                  <a:srgbClr val="1B3360"/>
                </a:solidFill>
              </a:rPr>
              <a:t>n </a:t>
            </a:r>
            <a:r>
              <a:rPr lang="en-US" b="1" i="1" dirty="0" err="1">
                <a:solidFill>
                  <a:srgbClr val="1B3360"/>
                </a:solidFill>
              </a:rPr>
              <a:t>condi</a:t>
            </a:r>
            <a:r>
              <a:rPr lang="ro-RO" b="1" i="1" dirty="0">
                <a:solidFill>
                  <a:srgbClr val="1B3360"/>
                </a:solidFill>
              </a:rPr>
              <a:t>ț</a:t>
            </a:r>
            <a:r>
              <a:rPr lang="en-US" b="1" i="1" dirty="0">
                <a:solidFill>
                  <a:srgbClr val="1B3360"/>
                </a:solidFill>
              </a:rPr>
              <a:t>ii de pia</a:t>
            </a:r>
            <a:r>
              <a:rPr lang="ro-RO" b="1" i="1" dirty="0">
                <a:solidFill>
                  <a:srgbClr val="1B3360"/>
                </a:solidFill>
              </a:rPr>
              <a:t>ță</a:t>
            </a:r>
            <a:endParaRPr lang="en-US" b="1" i="1" dirty="0">
              <a:solidFill>
                <a:srgbClr val="1B3360"/>
              </a:solidFill>
            </a:endParaRPr>
          </a:p>
          <a:p>
            <a:pPr marL="0" indent="0" algn="just">
              <a:buNone/>
            </a:pPr>
            <a:endParaRPr lang="en-US" sz="2000" dirty="0"/>
          </a:p>
          <a:p>
            <a:pPr marL="0" indent="0" algn="just">
              <a:buNone/>
            </a:pPr>
            <a:r>
              <a:rPr lang="ro-RO" sz="1900" dirty="0"/>
              <a:t>DTT conține clauze specifice cu privire la faptul că tranzacția care generează venitul respectiv trebuie să fie stabilită în condiții de piață. În caz contrar, DTT se aplică pentru venitul plătibil în condiții de piață</a:t>
            </a:r>
            <a:r>
              <a:rPr lang="en-US" sz="1900" dirty="0"/>
              <a:t> (</a:t>
            </a:r>
            <a:r>
              <a:rPr lang="ro-RO" sz="1900" dirty="0"/>
              <a:t>pentru diferența dintre prețul plătibil și prețul de piață</a:t>
            </a:r>
            <a:r>
              <a:rPr lang="en-US" sz="1900" dirty="0"/>
              <a:t>,</a:t>
            </a:r>
            <a:r>
              <a:rPr lang="ro-RO" sz="1900" dirty="0"/>
              <a:t> impozitarea s</a:t>
            </a:r>
            <a:r>
              <a:rPr lang="en-US" sz="1900" dirty="0"/>
              <a:t>e face</a:t>
            </a:r>
            <a:r>
              <a:rPr lang="ro-RO" sz="1900" dirty="0"/>
              <a:t> potrivit legislației interne</a:t>
            </a:r>
            <a:r>
              <a:rPr lang="en-US" sz="1900" dirty="0"/>
              <a:t>)</a:t>
            </a:r>
            <a:r>
              <a:rPr lang="ro-RO" sz="1900" dirty="0"/>
              <a:t>. </a:t>
            </a:r>
            <a:endParaRPr lang="en-US" sz="1900" dirty="0"/>
          </a:p>
          <a:p>
            <a:pPr marL="0" indent="0">
              <a:buNone/>
            </a:pPr>
            <a:endParaRPr lang="en-US" dirty="0"/>
          </a:p>
          <a:p>
            <a:pPr marL="0" indent="0">
              <a:buNone/>
            </a:pPr>
            <a:r>
              <a:rPr lang="en-US" sz="1900" dirty="0">
                <a:solidFill>
                  <a:srgbClr val="FF0000"/>
                </a:solidFill>
              </a:rPr>
              <a:t>Aten</a:t>
            </a:r>
            <a:r>
              <a:rPr lang="ro-RO" sz="1900" dirty="0">
                <a:solidFill>
                  <a:srgbClr val="FF0000"/>
                </a:solidFill>
              </a:rPr>
              <a:t>ț</a:t>
            </a:r>
            <a:r>
              <a:rPr lang="en-US" sz="1900" dirty="0" err="1">
                <a:solidFill>
                  <a:srgbClr val="FF0000"/>
                </a:solidFill>
              </a:rPr>
              <a:t>ie</a:t>
            </a:r>
            <a:r>
              <a:rPr lang="en-US" sz="1900" dirty="0">
                <a:solidFill>
                  <a:srgbClr val="FF0000"/>
                </a:solidFill>
              </a:rPr>
              <a:t>!!!</a:t>
            </a:r>
          </a:p>
          <a:p>
            <a:pPr marL="0" indent="0">
              <a:buNone/>
            </a:pPr>
            <a:endParaRPr lang="en-US" sz="1900" dirty="0">
              <a:solidFill>
                <a:srgbClr val="FF0000"/>
              </a:solidFill>
            </a:endParaRPr>
          </a:p>
          <a:p>
            <a:pPr algn="just"/>
            <a:r>
              <a:rPr lang="en-US" sz="1900" dirty="0" err="1">
                <a:solidFill>
                  <a:srgbClr val="FF0000"/>
                </a:solidFill>
              </a:rPr>
              <a:t>Ajust</a:t>
            </a:r>
            <a:r>
              <a:rPr lang="ro-RO" sz="1900" dirty="0">
                <a:solidFill>
                  <a:srgbClr val="FF0000"/>
                </a:solidFill>
              </a:rPr>
              <a:t>ă</a:t>
            </a:r>
            <a:r>
              <a:rPr lang="en-US" sz="1900" dirty="0">
                <a:solidFill>
                  <a:srgbClr val="FF0000"/>
                </a:solidFill>
              </a:rPr>
              <a:t>rile </a:t>
            </a:r>
            <a:r>
              <a:rPr lang="en-US" sz="1900" dirty="0" err="1">
                <a:solidFill>
                  <a:srgbClr val="FF0000"/>
                </a:solidFill>
              </a:rPr>
              <a:t>privind</a:t>
            </a:r>
            <a:r>
              <a:rPr lang="en-US" sz="1900" dirty="0">
                <a:solidFill>
                  <a:srgbClr val="FF0000"/>
                </a:solidFill>
              </a:rPr>
              <a:t> pre</a:t>
            </a:r>
            <a:r>
              <a:rPr lang="ro-RO" sz="1900" dirty="0">
                <a:solidFill>
                  <a:srgbClr val="FF0000"/>
                </a:solidFill>
              </a:rPr>
              <a:t>ț</a:t>
            </a:r>
            <a:r>
              <a:rPr lang="en-US" sz="1900" dirty="0">
                <a:solidFill>
                  <a:srgbClr val="FF0000"/>
                </a:solidFill>
              </a:rPr>
              <a:t>urile de transfer – </a:t>
            </a:r>
            <a:r>
              <a:rPr lang="en-US" sz="1900" dirty="0" err="1">
                <a:solidFill>
                  <a:srgbClr val="FF0000"/>
                </a:solidFill>
              </a:rPr>
              <a:t>necorelare</a:t>
            </a:r>
            <a:r>
              <a:rPr lang="ro-RO" sz="1900" dirty="0">
                <a:solidFill>
                  <a:srgbClr val="FF0000"/>
                </a:solidFill>
              </a:rPr>
              <a:t>a</a:t>
            </a:r>
            <a:r>
              <a:rPr lang="en-US" sz="1900" dirty="0">
                <a:solidFill>
                  <a:srgbClr val="FF0000"/>
                </a:solidFill>
              </a:rPr>
              <a:t> cu </a:t>
            </a:r>
            <a:r>
              <a:rPr lang="en-US" sz="1900" dirty="0" err="1">
                <a:solidFill>
                  <a:srgbClr val="FF0000"/>
                </a:solidFill>
              </a:rPr>
              <a:t>legisla</a:t>
            </a:r>
            <a:r>
              <a:rPr lang="ro-RO" sz="1900" dirty="0">
                <a:solidFill>
                  <a:srgbClr val="FF0000"/>
                </a:solidFill>
              </a:rPr>
              <a:t>ț</a:t>
            </a:r>
            <a:r>
              <a:rPr lang="en-US" sz="1900" dirty="0" err="1">
                <a:solidFill>
                  <a:srgbClr val="FF0000"/>
                </a:solidFill>
              </a:rPr>
              <a:t>ia</a:t>
            </a:r>
            <a:r>
              <a:rPr lang="en-US" sz="1900" dirty="0">
                <a:solidFill>
                  <a:srgbClr val="FF0000"/>
                </a:solidFill>
              </a:rPr>
              <a:t> </a:t>
            </a:r>
            <a:r>
              <a:rPr lang="en-US" sz="1900" dirty="0" err="1">
                <a:solidFill>
                  <a:srgbClr val="FF0000"/>
                </a:solidFill>
              </a:rPr>
              <a:t>privind</a:t>
            </a:r>
            <a:r>
              <a:rPr lang="en-US" sz="1900" dirty="0">
                <a:solidFill>
                  <a:srgbClr val="FF0000"/>
                </a:solidFill>
              </a:rPr>
              <a:t> </a:t>
            </a:r>
            <a:r>
              <a:rPr lang="en-US" sz="1900" dirty="0" err="1">
                <a:solidFill>
                  <a:srgbClr val="FF0000"/>
                </a:solidFill>
              </a:rPr>
              <a:t>impozitarea</a:t>
            </a:r>
            <a:r>
              <a:rPr lang="en-US" sz="1900" dirty="0">
                <a:solidFill>
                  <a:srgbClr val="FF0000"/>
                </a:solidFill>
              </a:rPr>
              <a:t> </a:t>
            </a:r>
            <a:r>
              <a:rPr lang="en-US" sz="1900" dirty="0" err="1">
                <a:solidFill>
                  <a:srgbClr val="FF0000"/>
                </a:solidFill>
              </a:rPr>
              <a:t>nereziden</a:t>
            </a:r>
            <a:r>
              <a:rPr lang="ro-RO" sz="1900" dirty="0">
                <a:solidFill>
                  <a:srgbClr val="FF0000"/>
                </a:solidFill>
              </a:rPr>
              <a:t>ț</a:t>
            </a:r>
            <a:r>
              <a:rPr lang="en-US" sz="1900" dirty="0" err="1">
                <a:solidFill>
                  <a:srgbClr val="FF0000"/>
                </a:solidFill>
              </a:rPr>
              <a:t>ilor</a:t>
            </a:r>
            <a:r>
              <a:rPr lang="ro-RO" sz="1900" dirty="0">
                <a:solidFill>
                  <a:srgbClr val="FF0000"/>
                </a:solidFill>
              </a:rPr>
              <a:t>;</a:t>
            </a:r>
            <a:endParaRPr lang="en-US" sz="1900" dirty="0">
              <a:solidFill>
                <a:srgbClr val="FF0000"/>
              </a:solidFill>
            </a:endParaRPr>
          </a:p>
          <a:p>
            <a:pPr algn="just"/>
            <a:r>
              <a:rPr lang="en-US" sz="1900" dirty="0" err="1">
                <a:solidFill>
                  <a:srgbClr val="FF0000"/>
                </a:solidFill>
              </a:rPr>
              <a:t>Implica</a:t>
            </a:r>
            <a:r>
              <a:rPr lang="ro-RO" sz="1900" dirty="0">
                <a:solidFill>
                  <a:srgbClr val="FF0000"/>
                </a:solidFill>
              </a:rPr>
              <a:t>ț</a:t>
            </a:r>
            <a:r>
              <a:rPr lang="en-US" sz="1900" dirty="0">
                <a:solidFill>
                  <a:srgbClr val="FF0000"/>
                </a:solidFill>
              </a:rPr>
              <a:t>ii </a:t>
            </a:r>
            <a:r>
              <a:rPr lang="en-US" sz="1900" dirty="0" err="1">
                <a:solidFill>
                  <a:srgbClr val="FF0000"/>
                </a:solidFill>
              </a:rPr>
              <a:t>pentru</a:t>
            </a:r>
            <a:r>
              <a:rPr lang="en-US" sz="1900" dirty="0">
                <a:solidFill>
                  <a:srgbClr val="FF0000"/>
                </a:solidFill>
              </a:rPr>
              <a:t> dob</a:t>
            </a:r>
            <a:r>
              <a:rPr lang="ro-RO" sz="1900" dirty="0">
                <a:solidFill>
                  <a:srgbClr val="FF0000"/>
                </a:solidFill>
              </a:rPr>
              <a:t>â</a:t>
            </a:r>
            <a:r>
              <a:rPr lang="en-US" sz="1900" dirty="0" err="1">
                <a:solidFill>
                  <a:srgbClr val="FF0000"/>
                </a:solidFill>
              </a:rPr>
              <a:t>nzi</a:t>
            </a:r>
            <a:r>
              <a:rPr lang="en-US" sz="1900" dirty="0">
                <a:solidFill>
                  <a:srgbClr val="FF0000"/>
                </a:solidFill>
              </a:rPr>
              <a:t>, </a:t>
            </a:r>
            <a:r>
              <a:rPr lang="en-US" sz="1900" dirty="0" err="1">
                <a:solidFill>
                  <a:srgbClr val="FF0000"/>
                </a:solidFill>
              </a:rPr>
              <a:t>servicii</a:t>
            </a:r>
            <a:r>
              <a:rPr lang="en-US" sz="1900" dirty="0">
                <a:solidFill>
                  <a:srgbClr val="FF0000"/>
                </a:solidFill>
              </a:rPr>
              <a:t> de management/</a:t>
            </a:r>
            <a:r>
              <a:rPr lang="en-US" sz="1900" dirty="0" err="1">
                <a:solidFill>
                  <a:srgbClr val="FF0000"/>
                </a:solidFill>
              </a:rPr>
              <a:t>consultan</a:t>
            </a:r>
            <a:r>
              <a:rPr lang="ro-RO" sz="1900" dirty="0">
                <a:solidFill>
                  <a:srgbClr val="FF0000"/>
                </a:solidFill>
              </a:rPr>
              <a:t>ță</a:t>
            </a:r>
            <a:r>
              <a:rPr lang="en-US" sz="1900" dirty="0">
                <a:solidFill>
                  <a:srgbClr val="FF0000"/>
                </a:solidFill>
              </a:rPr>
              <a:t> </a:t>
            </a:r>
            <a:r>
              <a:rPr lang="ro-RO" sz="1900" dirty="0">
                <a:solidFill>
                  <a:srgbClr val="FF0000"/>
                </a:solidFill>
              </a:rPr>
              <a:t>ș</a:t>
            </a:r>
            <a:r>
              <a:rPr lang="en-US" sz="1900" dirty="0" err="1">
                <a:solidFill>
                  <a:srgbClr val="FF0000"/>
                </a:solidFill>
              </a:rPr>
              <a:t>i</a:t>
            </a:r>
            <a:r>
              <a:rPr lang="en-US" sz="1900" dirty="0">
                <a:solidFill>
                  <a:srgbClr val="FF0000"/>
                </a:solidFill>
              </a:rPr>
              <a:t> </a:t>
            </a:r>
            <a:r>
              <a:rPr lang="en-US" sz="1900" dirty="0" err="1">
                <a:solidFill>
                  <a:srgbClr val="FF0000"/>
                </a:solidFill>
              </a:rPr>
              <a:t>servicii</a:t>
            </a:r>
            <a:r>
              <a:rPr lang="en-US" sz="1900" dirty="0">
                <a:solidFill>
                  <a:srgbClr val="FF0000"/>
                </a:solidFill>
              </a:rPr>
              <a:t> </a:t>
            </a:r>
            <a:r>
              <a:rPr lang="en-US" sz="1900" dirty="0" err="1">
                <a:solidFill>
                  <a:srgbClr val="FF0000"/>
                </a:solidFill>
              </a:rPr>
              <a:t>prestate</a:t>
            </a:r>
            <a:r>
              <a:rPr lang="en-US" sz="1900" dirty="0">
                <a:solidFill>
                  <a:srgbClr val="FF0000"/>
                </a:solidFill>
              </a:rPr>
              <a:t> </a:t>
            </a:r>
            <a:r>
              <a:rPr lang="ro-RO" sz="1900" dirty="0">
                <a:solidFill>
                  <a:srgbClr val="FF0000"/>
                </a:solidFill>
              </a:rPr>
              <a:t>î</a:t>
            </a:r>
            <a:r>
              <a:rPr lang="en-US" sz="1900" dirty="0">
                <a:solidFill>
                  <a:srgbClr val="FF0000"/>
                </a:solidFill>
              </a:rPr>
              <a:t>n Rom</a:t>
            </a:r>
            <a:r>
              <a:rPr lang="ro-RO" sz="1900" dirty="0">
                <a:solidFill>
                  <a:srgbClr val="FF0000"/>
                </a:solidFill>
              </a:rPr>
              <a:t>â</a:t>
            </a:r>
            <a:r>
              <a:rPr lang="en-US" sz="1900" dirty="0" err="1">
                <a:solidFill>
                  <a:srgbClr val="FF0000"/>
                </a:solidFill>
              </a:rPr>
              <a:t>nia</a:t>
            </a:r>
            <a:r>
              <a:rPr lang="en-US" sz="1900" dirty="0">
                <a:solidFill>
                  <a:srgbClr val="FF0000"/>
                </a:solidFill>
              </a:rPr>
              <a:t>.</a:t>
            </a:r>
          </a:p>
        </p:txBody>
      </p:sp>
      <p:sp>
        <p:nvSpPr>
          <p:cNvPr id="3" name="Rectangle 2">
            <a:extLst>
              <a:ext uri="{FF2B5EF4-FFF2-40B4-BE49-F238E27FC236}">
                <a16:creationId xmlns:a16="http://schemas.microsoft.com/office/drawing/2014/main" id="{1F25C7C7-1637-4CB5-A9BC-73F30AEF5718}"/>
              </a:ext>
            </a:extLst>
          </p:cNvPr>
          <p:cNvSpPr/>
          <p:nvPr/>
        </p:nvSpPr>
        <p:spPr>
          <a:xfrm>
            <a:off x="372862" y="458585"/>
            <a:ext cx="6469380" cy="400110"/>
          </a:xfrm>
          <a:prstGeom prst="rect">
            <a:avLst/>
          </a:prstGeom>
        </p:spPr>
        <p:txBody>
          <a:bodyPr wrap="square">
            <a:spAutoFit/>
          </a:bodyPr>
          <a:lstStyle/>
          <a:p>
            <a:pPr algn="just"/>
            <a:r>
              <a:rPr lang="ro-RO" sz="2000" b="1" dirty="0">
                <a:solidFill>
                  <a:srgbClr val="1B3360"/>
                </a:solidFill>
              </a:rPr>
              <a:t>PASUL 3: Sunt îndeplinite condițiile</a:t>
            </a:r>
            <a:r>
              <a:rPr lang="en-US" sz="2000" b="1" dirty="0">
                <a:solidFill>
                  <a:srgbClr val="1B3360"/>
                </a:solidFill>
              </a:rPr>
              <a:t> </a:t>
            </a:r>
            <a:r>
              <a:rPr lang="ro-RO" sz="2000" b="1" dirty="0">
                <a:solidFill>
                  <a:srgbClr val="1B3360"/>
                </a:solidFill>
              </a:rPr>
              <a:t>pentru aplicarea </a:t>
            </a:r>
            <a:r>
              <a:rPr lang="en-US" sz="2000" b="1" dirty="0">
                <a:solidFill>
                  <a:srgbClr val="1B3360"/>
                </a:solidFill>
              </a:rPr>
              <a:t>DTT</a:t>
            </a:r>
            <a:endParaRPr lang="ro-RO" sz="2000" b="1" dirty="0">
              <a:solidFill>
                <a:srgbClr val="1B3360"/>
              </a:solidFill>
            </a:endParaRPr>
          </a:p>
        </p:txBody>
      </p:sp>
    </p:spTree>
    <p:extLst>
      <p:ext uri="{BB962C8B-B14F-4D97-AF65-F5344CB8AC3E}">
        <p14:creationId xmlns:p14="http://schemas.microsoft.com/office/powerpoint/2010/main" val="25778532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C0B00EB-E870-48EF-BDB5-45E27760EEA2}"/>
              </a:ext>
            </a:extLst>
          </p:cNvPr>
          <p:cNvSpPr>
            <a:spLocks noGrp="1"/>
          </p:cNvSpPr>
          <p:nvPr>
            <p:ph idx="1"/>
          </p:nvPr>
        </p:nvSpPr>
        <p:spPr>
          <a:xfrm>
            <a:off x="571777" y="1304782"/>
            <a:ext cx="8000445" cy="4464511"/>
          </a:xfrm>
          <a:ln>
            <a:solidFill>
              <a:srgbClr val="1B3360"/>
            </a:solidFill>
          </a:ln>
        </p:spPr>
        <p:style>
          <a:lnRef idx="2">
            <a:schemeClr val="accent1"/>
          </a:lnRef>
          <a:fillRef idx="1">
            <a:schemeClr val="lt1"/>
          </a:fillRef>
          <a:effectRef idx="0">
            <a:schemeClr val="accent1"/>
          </a:effectRef>
          <a:fontRef idx="minor">
            <a:schemeClr val="dk1"/>
          </a:fontRef>
        </p:style>
        <p:txBody>
          <a:bodyPr>
            <a:normAutofit lnSpcReduction="10000"/>
          </a:bodyPr>
          <a:lstStyle/>
          <a:p>
            <a:pPr marL="0" indent="0" algn="just">
              <a:lnSpc>
                <a:spcPct val="130000"/>
              </a:lnSpc>
              <a:buClr>
                <a:srgbClr val="FFC000"/>
              </a:buClr>
              <a:buNone/>
            </a:pPr>
            <a:r>
              <a:rPr lang="en-US" sz="2000" b="1" i="1" dirty="0" err="1">
                <a:solidFill>
                  <a:srgbClr val="1B3360"/>
                </a:solidFill>
              </a:rPr>
              <a:t>Exerci</a:t>
            </a:r>
            <a:r>
              <a:rPr lang="ro-RO" sz="2000" b="1" i="1" dirty="0">
                <a:solidFill>
                  <a:srgbClr val="1B3360"/>
                </a:solidFill>
              </a:rPr>
              <a:t>ț</a:t>
            </a:r>
            <a:r>
              <a:rPr lang="en-US" sz="2000" b="1" i="1" dirty="0" err="1">
                <a:solidFill>
                  <a:srgbClr val="1B3360"/>
                </a:solidFill>
              </a:rPr>
              <a:t>iu</a:t>
            </a:r>
            <a:r>
              <a:rPr lang="en-US" sz="2000" b="1" i="1" dirty="0">
                <a:solidFill>
                  <a:srgbClr val="1B3360"/>
                </a:solidFill>
              </a:rPr>
              <a:t> – pre</a:t>
            </a:r>
            <a:r>
              <a:rPr lang="ro-RO" sz="2000" b="1" i="1" dirty="0">
                <a:solidFill>
                  <a:srgbClr val="1B3360"/>
                </a:solidFill>
              </a:rPr>
              <a:t>ț</a:t>
            </a:r>
            <a:r>
              <a:rPr lang="en-US" sz="2000" b="1" i="1" dirty="0">
                <a:solidFill>
                  <a:srgbClr val="1B3360"/>
                </a:solidFill>
              </a:rPr>
              <a:t> de pia</a:t>
            </a:r>
            <a:r>
              <a:rPr lang="ro-RO" sz="2000" b="1" i="1" dirty="0">
                <a:solidFill>
                  <a:srgbClr val="1B3360"/>
                </a:solidFill>
              </a:rPr>
              <a:t>ță</a:t>
            </a:r>
            <a:endParaRPr lang="en-US" sz="2000" b="1" i="1" dirty="0">
              <a:solidFill>
                <a:srgbClr val="1B3360"/>
              </a:solidFill>
            </a:endParaRPr>
          </a:p>
          <a:p>
            <a:pPr marL="0" indent="0" algn="just">
              <a:lnSpc>
                <a:spcPct val="100000"/>
              </a:lnSpc>
              <a:buClr>
                <a:srgbClr val="FFC000"/>
              </a:buClr>
              <a:buNone/>
            </a:pPr>
            <a:r>
              <a:rPr lang="en-US" sz="1800" dirty="0" err="1">
                <a:solidFill>
                  <a:schemeClr val="dk1"/>
                </a:solidFill>
              </a:rPr>
              <a:t>Societatea</a:t>
            </a:r>
            <a:r>
              <a:rPr lang="en-US" sz="1800" dirty="0">
                <a:solidFill>
                  <a:schemeClr val="dk1"/>
                </a:solidFill>
              </a:rPr>
              <a:t> A </a:t>
            </a:r>
            <a:r>
              <a:rPr lang="en-US" sz="1800" dirty="0" err="1">
                <a:solidFill>
                  <a:schemeClr val="dk1"/>
                </a:solidFill>
              </a:rPr>
              <a:t>rezident</a:t>
            </a:r>
            <a:r>
              <a:rPr lang="ro-RO" sz="1800" dirty="0">
                <a:solidFill>
                  <a:schemeClr val="dk1"/>
                </a:solidFill>
              </a:rPr>
              <a:t>ă</a:t>
            </a:r>
            <a:r>
              <a:rPr lang="en-US" sz="1800" dirty="0">
                <a:solidFill>
                  <a:schemeClr val="dk1"/>
                </a:solidFill>
              </a:rPr>
              <a:t> fiscal </a:t>
            </a:r>
            <a:r>
              <a:rPr lang="ro-RO" sz="1800" dirty="0">
                <a:solidFill>
                  <a:schemeClr val="dk1"/>
                </a:solidFill>
              </a:rPr>
              <a:t>î</a:t>
            </a:r>
            <a:r>
              <a:rPr lang="en-US" sz="1800" dirty="0">
                <a:solidFill>
                  <a:schemeClr val="dk1"/>
                </a:solidFill>
              </a:rPr>
              <a:t>n Rom</a:t>
            </a:r>
            <a:r>
              <a:rPr lang="ro-RO" sz="1800" dirty="0">
                <a:solidFill>
                  <a:schemeClr val="dk1"/>
                </a:solidFill>
              </a:rPr>
              <a:t>â</a:t>
            </a:r>
            <a:r>
              <a:rPr lang="en-US" sz="1800" dirty="0" err="1">
                <a:solidFill>
                  <a:schemeClr val="dk1"/>
                </a:solidFill>
              </a:rPr>
              <a:t>nia</a:t>
            </a:r>
            <a:r>
              <a:rPr lang="en-US" sz="1800" dirty="0">
                <a:solidFill>
                  <a:schemeClr val="dk1"/>
                </a:solidFill>
              </a:rPr>
              <a:t> </a:t>
            </a:r>
            <a:r>
              <a:rPr lang="en-US" sz="1800" dirty="0" err="1">
                <a:solidFill>
                  <a:schemeClr val="dk1"/>
                </a:solidFill>
              </a:rPr>
              <a:t>beneficiaz</a:t>
            </a:r>
            <a:r>
              <a:rPr lang="ro-RO" sz="1800" dirty="0">
                <a:solidFill>
                  <a:schemeClr val="dk1"/>
                </a:solidFill>
              </a:rPr>
              <a:t>ă</a:t>
            </a:r>
            <a:r>
              <a:rPr lang="en-US" sz="1800" dirty="0">
                <a:solidFill>
                  <a:schemeClr val="dk1"/>
                </a:solidFill>
              </a:rPr>
              <a:t> de un </a:t>
            </a:r>
            <a:r>
              <a:rPr lang="en-US" sz="1800" dirty="0" err="1">
                <a:solidFill>
                  <a:schemeClr val="dk1"/>
                </a:solidFill>
              </a:rPr>
              <a:t>serviciu</a:t>
            </a:r>
            <a:r>
              <a:rPr lang="en-US" sz="1800" dirty="0">
                <a:solidFill>
                  <a:schemeClr val="dk1"/>
                </a:solidFill>
              </a:rPr>
              <a:t> de </a:t>
            </a:r>
            <a:r>
              <a:rPr lang="en-US" sz="1800" dirty="0" err="1">
                <a:solidFill>
                  <a:schemeClr val="dk1"/>
                </a:solidFill>
              </a:rPr>
              <a:t>consultan</a:t>
            </a:r>
            <a:r>
              <a:rPr lang="ro-RO" sz="1800" dirty="0">
                <a:solidFill>
                  <a:schemeClr val="dk1"/>
                </a:solidFill>
              </a:rPr>
              <a:t>ț</a:t>
            </a:r>
            <a:r>
              <a:rPr lang="ro-RO" sz="1800" dirty="0"/>
              <a:t>ă</a:t>
            </a:r>
            <a:r>
              <a:rPr lang="en-US" sz="1800" dirty="0">
                <a:solidFill>
                  <a:schemeClr val="dk1"/>
                </a:solidFill>
              </a:rPr>
              <a:t>/management </a:t>
            </a:r>
            <a:r>
              <a:rPr lang="en-US" sz="1800" dirty="0" err="1">
                <a:solidFill>
                  <a:schemeClr val="dk1"/>
                </a:solidFill>
              </a:rPr>
              <a:t>prestat</a:t>
            </a:r>
            <a:r>
              <a:rPr lang="en-US" sz="1800" dirty="0">
                <a:solidFill>
                  <a:schemeClr val="dk1"/>
                </a:solidFill>
              </a:rPr>
              <a:t> de </a:t>
            </a:r>
            <a:r>
              <a:rPr lang="en-US" sz="1800" dirty="0" err="1">
                <a:solidFill>
                  <a:schemeClr val="dk1"/>
                </a:solidFill>
              </a:rPr>
              <a:t>compania</a:t>
            </a:r>
            <a:r>
              <a:rPr lang="en-US" sz="1800" dirty="0">
                <a:solidFill>
                  <a:schemeClr val="dk1"/>
                </a:solidFill>
              </a:rPr>
              <a:t>-mama B din </a:t>
            </a:r>
            <a:r>
              <a:rPr lang="en-US" sz="1800" dirty="0" err="1">
                <a:solidFill>
                  <a:schemeClr val="dk1"/>
                </a:solidFill>
              </a:rPr>
              <a:t>Ungaria</a:t>
            </a:r>
            <a:r>
              <a:rPr lang="en-US" sz="1800" dirty="0">
                <a:solidFill>
                  <a:schemeClr val="dk1"/>
                </a:solidFill>
              </a:rPr>
              <a:t>. </a:t>
            </a:r>
          </a:p>
          <a:p>
            <a:pPr marL="0" indent="0" algn="just">
              <a:lnSpc>
                <a:spcPct val="100000"/>
              </a:lnSpc>
              <a:buClr>
                <a:srgbClr val="FFC000"/>
              </a:buClr>
              <a:buNone/>
            </a:pPr>
            <a:r>
              <a:rPr lang="en-US" sz="1800" dirty="0">
                <a:solidFill>
                  <a:schemeClr val="dk1"/>
                </a:solidFill>
              </a:rPr>
              <a:t>A </a:t>
            </a:r>
            <a:r>
              <a:rPr lang="en-US" sz="1800" dirty="0" err="1">
                <a:solidFill>
                  <a:schemeClr val="dk1"/>
                </a:solidFill>
              </a:rPr>
              <a:t>aplic</a:t>
            </a:r>
            <a:r>
              <a:rPr lang="ro-RO" sz="1800" dirty="0">
                <a:solidFill>
                  <a:schemeClr val="dk1"/>
                </a:solidFill>
              </a:rPr>
              <a:t>ă</a:t>
            </a:r>
            <a:r>
              <a:rPr lang="en-US" sz="1800" dirty="0">
                <a:solidFill>
                  <a:schemeClr val="dk1"/>
                </a:solidFill>
              </a:rPr>
              <a:t> DTT </a:t>
            </a:r>
            <a:r>
              <a:rPr lang="ro-RO" sz="1800" dirty="0">
                <a:solidFill>
                  <a:schemeClr val="dk1"/>
                </a:solidFill>
              </a:rPr>
              <a:t>ș</a:t>
            </a:r>
            <a:r>
              <a:rPr lang="en-US" sz="1800" dirty="0" err="1">
                <a:solidFill>
                  <a:schemeClr val="dk1"/>
                </a:solidFill>
              </a:rPr>
              <a:t>i</a:t>
            </a:r>
            <a:r>
              <a:rPr lang="en-US" sz="1800" dirty="0">
                <a:solidFill>
                  <a:schemeClr val="dk1"/>
                </a:solidFill>
              </a:rPr>
              <a:t> nu re</a:t>
            </a:r>
            <a:r>
              <a:rPr lang="ro-RO" sz="1800" dirty="0">
                <a:solidFill>
                  <a:schemeClr val="dk1"/>
                </a:solidFill>
              </a:rPr>
              <a:t>ț</a:t>
            </a:r>
            <a:r>
              <a:rPr lang="en-US" sz="1800" dirty="0" err="1">
                <a:solidFill>
                  <a:schemeClr val="dk1"/>
                </a:solidFill>
              </a:rPr>
              <a:t>ine</a:t>
            </a:r>
            <a:r>
              <a:rPr lang="en-US" sz="1800" dirty="0">
                <a:solidFill>
                  <a:schemeClr val="dk1"/>
                </a:solidFill>
              </a:rPr>
              <a:t> </a:t>
            </a:r>
            <a:r>
              <a:rPr lang="en-US" sz="1800" dirty="0" err="1">
                <a:solidFill>
                  <a:schemeClr val="dk1"/>
                </a:solidFill>
              </a:rPr>
              <a:t>impozit</a:t>
            </a:r>
            <a:r>
              <a:rPr lang="en-US" sz="1800" dirty="0">
                <a:solidFill>
                  <a:schemeClr val="dk1"/>
                </a:solidFill>
              </a:rPr>
              <a:t> pe </a:t>
            </a:r>
            <a:r>
              <a:rPr lang="en-US" sz="1800" dirty="0" err="1">
                <a:solidFill>
                  <a:schemeClr val="dk1"/>
                </a:solidFill>
              </a:rPr>
              <a:t>veniturile</a:t>
            </a:r>
            <a:r>
              <a:rPr lang="en-US" sz="1800" dirty="0">
                <a:solidFill>
                  <a:schemeClr val="dk1"/>
                </a:solidFill>
              </a:rPr>
              <a:t> </a:t>
            </a:r>
            <a:r>
              <a:rPr lang="en-US" sz="1800" dirty="0" err="1">
                <a:solidFill>
                  <a:schemeClr val="dk1"/>
                </a:solidFill>
              </a:rPr>
              <a:t>nereziden</a:t>
            </a:r>
            <a:r>
              <a:rPr lang="ro-RO" sz="1800" dirty="0">
                <a:solidFill>
                  <a:schemeClr val="dk1"/>
                </a:solidFill>
              </a:rPr>
              <a:t>ț</a:t>
            </a:r>
            <a:r>
              <a:rPr lang="en-US" sz="1800" dirty="0" err="1">
                <a:solidFill>
                  <a:schemeClr val="dk1"/>
                </a:solidFill>
              </a:rPr>
              <a:t>ilor</a:t>
            </a:r>
            <a:r>
              <a:rPr lang="en-US" sz="1800" dirty="0">
                <a:solidFill>
                  <a:schemeClr val="dk1"/>
                </a:solidFill>
              </a:rPr>
              <a:t> </a:t>
            </a:r>
            <a:r>
              <a:rPr lang="ro-RO" sz="1800" dirty="0"/>
              <a:t>î</a:t>
            </a:r>
            <a:r>
              <a:rPr lang="en-US" sz="1800" dirty="0" err="1">
                <a:solidFill>
                  <a:schemeClr val="dk1"/>
                </a:solidFill>
              </a:rPr>
              <a:t>ntruc</a:t>
            </a:r>
            <a:r>
              <a:rPr lang="ro-RO" sz="1800" dirty="0">
                <a:solidFill>
                  <a:schemeClr val="dk1"/>
                </a:solidFill>
              </a:rPr>
              <a:t>â</a:t>
            </a:r>
            <a:r>
              <a:rPr lang="en-US" sz="1800" dirty="0">
                <a:solidFill>
                  <a:schemeClr val="dk1"/>
                </a:solidFill>
              </a:rPr>
              <a:t>t </a:t>
            </a:r>
            <a:r>
              <a:rPr lang="en-US" sz="1800" dirty="0" err="1">
                <a:solidFill>
                  <a:schemeClr val="dk1"/>
                </a:solidFill>
              </a:rPr>
              <a:t>serviciile</a:t>
            </a:r>
            <a:r>
              <a:rPr lang="en-US" sz="1800" dirty="0">
                <a:solidFill>
                  <a:schemeClr val="dk1"/>
                </a:solidFill>
              </a:rPr>
              <a:t> respective se </a:t>
            </a:r>
            <a:r>
              <a:rPr lang="ro-RO" sz="1800" dirty="0"/>
              <a:t>î</a:t>
            </a:r>
            <a:r>
              <a:rPr lang="en-US" sz="1800" dirty="0" err="1">
                <a:solidFill>
                  <a:schemeClr val="dk1"/>
                </a:solidFill>
              </a:rPr>
              <a:t>ncadreaz</a:t>
            </a:r>
            <a:r>
              <a:rPr lang="ro-RO" sz="1800" dirty="0">
                <a:solidFill>
                  <a:schemeClr val="dk1"/>
                </a:solidFill>
              </a:rPr>
              <a:t>ă</a:t>
            </a:r>
            <a:r>
              <a:rPr lang="en-US" sz="1800" dirty="0">
                <a:solidFill>
                  <a:schemeClr val="dk1"/>
                </a:solidFill>
              </a:rPr>
              <a:t> la art. 7</a:t>
            </a:r>
            <a:r>
              <a:rPr lang="ro-RO" sz="1800" dirty="0">
                <a:solidFill>
                  <a:schemeClr val="dk1"/>
                </a:solidFill>
              </a:rPr>
              <a:t> </a:t>
            </a:r>
            <a:r>
              <a:rPr lang="en-US" sz="1800" dirty="0">
                <a:solidFill>
                  <a:schemeClr val="dk1"/>
                </a:solidFill>
              </a:rPr>
              <a:t>”</a:t>
            </a:r>
            <a:r>
              <a:rPr lang="en-US" sz="1800" dirty="0" err="1">
                <a:solidFill>
                  <a:schemeClr val="dk1"/>
                </a:solidFill>
              </a:rPr>
              <a:t>Profiturile</a:t>
            </a:r>
            <a:r>
              <a:rPr lang="en-US" sz="1800" dirty="0">
                <a:solidFill>
                  <a:schemeClr val="dk1"/>
                </a:solidFill>
              </a:rPr>
              <a:t> </a:t>
            </a:r>
            <a:r>
              <a:rPr lang="ro-RO" sz="1800" dirty="0"/>
              <a:t>î</a:t>
            </a:r>
            <a:r>
              <a:rPr lang="en-US" sz="1800" dirty="0" err="1">
                <a:solidFill>
                  <a:schemeClr val="dk1"/>
                </a:solidFill>
              </a:rPr>
              <a:t>ntreprinderilor</a:t>
            </a:r>
            <a:r>
              <a:rPr lang="en-US" sz="1800" dirty="0">
                <a:solidFill>
                  <a:schemeClr val="dk1"/>
                </a:solidFill>
              </a:rPr>
              <a:t>” din DTT cu </a:t>
            </a:r>
            <a:r>
              <a:rPr lang="en-US" sz="1800" dirty="0" err="1">
                <a:solidFill>
                  <a:schemeClr val="dk1"/>
                </a:solidFill>
              </a:rPr>
              <a:t>Ungaria</a:t>
            </a:r>
            <a:r>
              <a:rPr lang="en-US" sz="1800" dirty="0">
                <a:solidFill>
                  <a:schemeClr val="dk1"/>
                </a:solidFill>
              </a:rPr>
              <a:t>. </a:t>
            </a:r>
          </a:p>
          <a:p>
            <a:pPr marL="0" indent="0" algn="just">
              <a:lnSpc>
                <a:spcPct val="100000"/>
              </a:lnSpc>
              <a:buClr>
                <a:srgbClr val="FFC000"/>
              </a:buClr>
              <a:buNone/>
            </a:pPr>
            <a:r>
              <a:rPr lang="en-US" sz="1800" dirty="0" err="1"/>
              <a:t>Autorit</a:t>
            </a:r>
            <a:r>
              <a:rPr lang="ro-RO" sz="1800" dirty="0"/>
              <a:t>ăț</a:t>
            </a:r>
            <a:r>
              <a:rPr lang="en-US" sz="1800" dirty="0" err="1"/>
              <a:t>ile</a:t>
            </a:r>
            <a:r>
              <a:rPr lang="en-US" sz="1800" dirty="0"/>
              <a:t> </a:t>
            </a:r>
            <a:r>
              <a:rPr lang="en-US" sz="1800" dirty="0" err="1"/>
              <a:t>fiscale</a:t>
            </a:r>
            <a:r>
              <a:rPr lang="en-US" sz="1800" dirty="0"/>
              <a:t> din Rom</a:t>
            </a:r>
            <a:r>
              <a:rPr lang="ro-RO" sz="1800" dirty="0"/>
              <a:t>â</a:t>
            </a:r>
            <a:r>
              <a:rPr lang="en-US" sz="1800" dirty="0" err="1"/>
              <a:t>nia</a:t>
            </a:r>
            <a:r>
              <a:rPr lang="en-US" sz="1800" dirty="0"/>
              <a:t> </a:t>
            </a:r>
            <a:r>
              <a:rPr lang="en-US" sz="1800" dirty="0" err="1"/>
              <a:t>realizeaz</a:t>
            </a:r>
            <a:r>
              <a:rPr lang="ro-RO" sz="1800" dirty="0"/>
              <a:t>ă</a:t>
            </a:r>
            <a:r>
              <a:rPr lang="en-US" sz="1800" dirty="0"/>
              <a:t> o </a:t>
            </a:r>
            <a:r>
              <a:rPr lang="en-US" sz="1800" dirty="0" err="1"/>
              <a:t>ajustare</a:t>
            </a:r>
            <a:r>
              <a:rPr lang="en-US" sz="1800" dirty="0"/>
              <a:t> de pre</a:t>
            </a:r>
            <a:r>
              <a:rPr lang="ro-RO" sz="1800" dirty="0"/>
              <a:t>ț</a:t>
            </a:r>
            <a:r>
              <a:rPr lang="en-US" sz="1800" dirty="0" err="1"/>
              <a:t>uri</a:t>
            </a:r>
            <a:r>
              <a:rPr lang="en-US" sz="1800" dirty="0"/>
              <a:t> de transfer </a:t>
            </a:r>
            <a:r>
              <a:rPr lang="en-US" sz="1800" dirty="0" err="1"/>
              <a:t>pentru</a:t>
            </a:r>
            <a:r>
              <a:rPr lang="en-US" sz="1800" dirty="0"/>
              <a:t> </a:t>
            </a:r>
            <a:r>
              <a:rPr lang="en-US" sz="1800" dirty="0" err="1"/>
              <a:t>serviciile</a:t>
            </a:r>
            <a:r>
              <a:rPr lang="en-US" sz="1800" dirty="0"/>
              <a:t> </a:t>
            </a:r>
            <a:r>
              <a:rPr lang="en-US" sz="1800" dirty="0" err="1"/>
              <a:t>prestate</a:t>
            </a:r>
            <a:r>
              <a:rPr lang="en-US" sz="1800" dirty="0"/>
              <a:t> de B c</a:t>
            </a:r>
            <a:r>
              <a:rPr lang="ro-RO" sz="1800" dirty="0"/>
              <a:t>ă</a:t>
            </a:r>
            <a:r>
              <a:rPr lang="en-US" sz="1800" dirty="0" err="1"/>
              <a:t>tre</a:t>
            </a:r>
            <a:r>
              <a:rPr lang="en-US" sz="1800" dirty="0"/>
              <a:t> A </a:t>
            </a:r>
            <a:r>
              <a:rPr lang="ro-RO" sz="1800" dirty="0"/>
              <a:t>î</a:t>
            </a:r>
            <a:r>
              <a:rPr lang="en-US" sz="1800" dirty="0"/>
              <a:t>n </a:t>
            </a:r>
            <a:r>
              <a:rPr lang="en-US" sz="1800" dirty="0" err="1"/>
              <a:t>sensul</a:t>
            </a:r>
            <a:r>
              <a:rPr lang="en-US" sz="1800" dirty="0"/>
              <a:t> </a:t>
            </a:r>
            <a:r>
              <a:rPr lang="ro-RO" sz="1800" dirty="0"/>
              <a:t>î</a:t>
            </a:r>
            <a:r>
              <a:rPr lang="en-US" sz="1800" dirty="0"/>
              <a:t>n care </a:t>
            </a:r>
            <a:r>
              <a:rPr lang="en-US" sz="1800" dirty="0" err="1"/>
              <a:t>marja</a:t>
            </a:r>
            <a:r>
              <a:rPr lang="en-US" sz="1800" dirty="0"/>
              <a:t> brut</a:t>
            </a:r>
            <a:r>
              <a:rPr lang="ro-RO" sz="1800" dirty="0"/>
              <a:t>ă</a:t>
            </a:r>
            <a:r>
              <a:rPr lang="en-US" sz="1800" dirty="0"/>
              <a:t> </a:t>
            </a:r>
            <a:r>
              <a:rPr lang="en-US" sz="1800" dirty="0" err="1"/>
              <a:t>aplicat</a:t>
            </a:r>
            <a:r>
              <a:rPr lang="ro-RO" sz="1800" dirty="0"/>
              <a:t>ă</a:t>
            </a:r>
            <a:r>
              <a:rPr lang="en-US" sz="1800" dirty="0"/>
              <a:t> la </a:t>
            </a:r>
            <a:r>
              <a:rPr lang="en-US" sz="1800" dirty="0" err="1"/>
              <a:t>facturile</a:t>
            </a:r>
            <a:r>
              <a:rPr lang="en-US" sz="1800" dirty="0"/>
              <a:t> </a:t>
            </a:r>
            <a:r>
              <a:rPr lang="en-US" sz="1800" dirty="0" err="1"/>
              <a:t>emise</a:t>
            </a:r>
            <a:r>
              <a:rPr lang="en-US" sz="1800" dirty="0"/>
              <a:t> c</a:t>
            </a:r>
            <a:r>
              <a:rPr lang="ro-RO" sz="1800" dirty="0"/>
              <a:t>ă</a:t>
            </a:r>
            <a:r>
              <a:rPr lang="en-US" sz="1800" dirty="0" err="1"/>
              <a:t>tre</a:t>
            </a:r>
            <a:r>
              <a:rPr lang="en-US" sz="1800" dirty="0"/>
              <a:t> A </a:t>
            </a:r>
            <a:r>
              <a:rPr lang="en-US" sz="1800" dirty="0" err="1"/>
              <a:t>este</a:t>
            </a:r>
            <a:r>
              <a:rPr lang="en-US" sz="1800" dirty="0"/>
              <a:t> de 10%</a:t>
            </a:r>
            <a:r>
              <a:rPr lang="ro-RO" sz="1800" dirty="0"/>
              <a:t>,</a:t>
            </a:r>
            <a:r>
              <a:rPr lang="en-US" sz="1800" dirty="0"/>
              <a:t> </a:t>
            </a:r>
            <a:r>
              <a:rPr lang="en-US" sz="1800" dirty="0" err="1"/>
              <a:t>iar</a:t>
            </a:r>
            <a:r>
              <a:rPr lang="en-US" sz="1800" dirty="0"/>
              <a:t> conform </a:t>
            </a:r>
            <a:r>
              <a:rPr lang="en-US" sz="1800" dirty="0" err="1"/>
              <a:t>studiilor</a:t>
            </a:r>
            <a:r>
              <a:rPr lang="en-US" sz="1800" dirty="0"/>
              <a:t> de </a:t>
            </a:r>
            <a:r>
              <a:rPr lang="en-US" sz="1800" dirty="0" err="1"/>
              <a:t>comparabilitate</a:t>
            </a:r>
            <a:r>
              <a:rPr lang="en-US" sz="1800" dirty="0"/>
              <a:t> </a:t>
            </a:r>
            <a:r>
              <a:rPr lang="en-US" sz="1800" dirty="0" err="1"/>
              <a:t>realizate</a:t>
            </a:r>
            <a:r>
              <a:rPr lang="en-US" sz="1800" dirty="0"/>
              <a:t> de </a:t>
            </a:r>
            <a:r>
              <a:rPr lang="en-US" sz="1800" dirty="0" err="1"/>
              <a:t>autorit</a:t>
            </a:r>
            <a:r>
              <a:rPr lang="ro-RO" sz="1800" dirty="0"/>
              <a:t>ăț</a:t>
            </a:r>
            <a:r>
              <a:rPr lang="en-US" sz="1800" dirty="0" err="1"/>
              <a:t>ile</a:t>
            </a:r>
            <a:r>
              <a:rPr lang="en-US" sz="1800" dirty="0"/>
              <a:t> </a:t>
            </a:r>
            <a:r>
              <a:rPr lang="en-US" sz="1800" dirty="0" err="1"/>
              <a:t>fiscale</a:t>
            </a:r>
            <a:r>
              <a:rPr lang="en-US" sz="1800" dirty="0"/>
              <a:t> </a:t>
            </a:r>
            <a:r>
              <a:rPr lang="en-US" sz="1800" dirty="0" err="1"/>
              <a:t>aceast</a:t>
            </a:r>
            <a:r>
              <a:rPr lang="ro-RO" sz="1800" dirty="0"/>
              <a:t>ă</a:t>
            </a:r>
            <a:r>
              <a:rPr lang="en-US" sz="1800" dirty="0"/>
              <a:t> </a:t>
            </a:r>
            <a:r>
              <a:rPr lang="en-US" sz="1800" dirty="0" err="1"/>
              <a:t>marj</a:t>
            </a:r>
            <a:r>
              <a:rPr lang="ro-RO" sz="1800" dirty="0"/>
              <a:t>ă</a:t>
            </a:r>
            <a:r>
              <a:rPr lang="en-US" sz="1800" dirty="0"/>
              <a:t> </a:t>
            </a:r>
            <a:r>
              <a:rPr lang="en-US" sz="1800" dirty="0" err="1"/>
              <a:t>ar</a:t>
            </a:r>
            <a:r>
              <a:rPr lang="en-US" sz="1800" dirty="0"/>
              <a:t> </a:t>
            </a:r>
            <a:r>
              <a:rPr lang="en-US" sz="1800" dirty="0" err="1"/>
              <a:t>trebui</a:t>
            </a:r>
            <a:r>
              <a:rPr lang="en-US" sz="1800" dirty="0"/>
              <a:t> s</a:t>
            </a:r>
            <a:r>
              <a:rPr lang="ro-RO" sz="1800" dirty="0"/>
              <a:t>ă</a:t>
            </a:r>
            <a:r>
              <a:rPr lang="en-US" sz="1800" dirty="0"/>
              <a:t> fie de 5% (media </a:t>
            </a:r>
            <a:r>
              <a:rPr lang="en-US" sz="1800" dirty="0" err="1"/>
              <a:t>intercuartilic</a:t>
            </a:r>
            <a:r>
              <a:rPr lang="ro-RO" sz="1800" dirty="0"/>
              <a:t>ă</a:t>
            </a:r>
            <a:r>
              <a:rPr lang="en-US" sz="1800" dirty="0"/>
              <a:t>). </a:t>
            </a:r>
          </a:p>
          <a:p>
            <a:pPr marL="0" indent="0" algn="just">
              <a:lnSpc>
                <a:spcPct val="100000"/>
              </a:lnSpc>
              <a:buClr>
                <a:srgbClr val="FFC000"/>
              </a:buClr>
              <a:buNone/>
            </a:pPr>
            <a:r>
              <a:rPr lang="en-US" sz="1800" dirty="0" err="1"/>
              <a:t>Autorit</a:t>
            </a:r>
            <a:r>
              <a:rPr lang="ro-RO" sz="1800" dirty="0"/>
              <a:t>ăț</a:t>
            </a:r>
            <a:r>
              <a:rPr lang="en-US" sz="1800" dirty="0" err="1"/>
              <a:t>ile</a:t>
            </a:r>
            <a:r>
              <a:rPr lang="en-US" sz="1800" dirty="0"/>
              <a:t> </a:t>
            </a:r>
            <a:r>
              <a:rPr lang="en-US" sz="1800" dirty="0" err="1"/>
              <a:t>fiscale</a:t>
            </a:r>
            <a:r>
              <a:rPr lang="en-US" sz="1800" dirty="0"/>
              <a:t> din Rom</a:t>
            </a:r>
            <a:r>
              <a:rPr lang="ro-RO" sz="1800" dirty="0"/>
              <a:t>â</a:t>
            </a:r>
            <a:r>
              <a:rPr lang="en-US" sz="1800" dirty="0" err="1"/>
              <a:t>nia</a:t>
            </a:r>
            <a:r>
              <a:rPr lang="en-US" sz="1800" dirty="0"/>
              <a:t> au </a:t>
            </a:r>
            <a:r>
              <a:rPr lang="en-US" sz="1800" dirty="0" err="1"/>
              <a:t>considerat</a:t>
            </a:r>
            <a:r>
              <a:rPr lang="en-US" sz="1800" dirty="0"/>
              <a:t> c</a:t>
            </a:r>
            <a:r>
              <a:rPr lang="ro-RO" sz="1800" dirty="0"/>
              <a:t>ă</a:t>
            </a:r>
            <a:r>
              <a:rPr lang="en-US" sz="1800" dirty="0"/>
              <a:t> </a:t>
            </a:r>
            <a:r>
              <a:rPr lang="en-US" sz="1800" dirty="0" err="1"/>
              <a:t>pentru</a:t>
            </a:r>
            <a:r>
              <a:rPr lang="en-US" sz="1800" dirty="0"/>
              <a:t> </a:t>
            </a:r>
            <a:r>
              <a:rPr lang="en-US" sz="1800" dirty="0" err="1"/>
              <a:t>diferen</a:t>
            </a:r>
            <a:r>
              <a:rPr lang="ro-RO" sz="1800" dirty="0"/>
              <a:t>ț</a:t>
            </a:r>
            <a:r>
              <a:rPr lang="en-US" sz="1800" dirty="0"/>
              <a:t>a de 5% nu se </a:t>
            </a:r>
            <a:r>
              <a:rPr lang="en-US" sz="1800" dirty="0" err="1"/>
              <a:t>poate</a:t>
            </a:r>
            <a:r>
              <a:rPr lang="en-US" sz="1800" dirty="0"/>
              <a:t> </a:t>
            </a:r>
            <a:r>
              <a:rPr lang="en-US" sz="1800" dirty="0" err="1"/>
              <a:t>aplica</a:t>
            </a:r>
            <a:r>
              <a:rPr lang="en-US" sz="1800" dirty="0"/>
              <a:t> DTT </a:t>
            </a:r>
            <a:r>
              <a:rPr lang="ro-RO" sz="1800" dirty="0"/>
              <a:t>ș</a:t>
            </a:r>
            <a:r>
              <a:rPr lang="en-US" sz="1800" dirty="0" err="1"/>
              <a:t>i</a:t>
            </a:r>
            <a:r>
              <a:rPr lang="en-US" sz="1800" dirty="0"/>
              <a:t> au </a:t>
            </a:r>
            <a:r>
              <a:rPr lang="en-US" sz="1800" dirty="0" err="1"/>
              <a:t>solicitat</a:t>
            </a:r>
            <a:r>
              <a:rPr lang="en-US" sz="1800" dirty="0"/>
              <a:t> </a:t>
            </a:r>
            <a:r>
              <a:rPr lang="en-US" sz="1800" dirty="0" err="1"/>
              <a:t>impozitarea</a:t>
            </a:r>
            <a:r>
              <a:rPr lang="en-US" sz="1800" dirty="0"/>
              <a:t> cu </a:t>
            </a:r>
            <a:r>
              <a:rPr lang="en-US" sz="1800" dirty="0" err="1"/>
              <a:t>cota</a:t>
            </a:r>
            <a:r>
              <a:rPr lang="en-US" sz="1800" dirty="0"/>
              <a:t> intern</a:t>
            </a:r>
            <a:r>
              <a:rPr lang="ro-RO" sz="1800" dirty="0"/>
              <a:t>ă</a:t>
            </a:r>
            <a:r>
              <a:rPr lang="en-US" sz="1800" dirty="0"/>
              <a:t> de </a:t>
            </a:r>
            <a:r>
              <a:rPr lang="en-US" sz="1800" dirty="0" err="1"/>
              <a:t>impozit</a:t>
            </a:r>
            <a:r>
              <a:rPr lang="en-US" sz="1800" dirty="0"/>
              <a:t> pe </a:t>
            </a:r>
            <a:r>
              <a:rPr lang="en-US" sz="1800" dirty="0" err="1"/>
              <a:t>veniturile</a:t>
            </a:r>
            <a:r>
              <a:rPr lang="en-US" sz="1800" dirty="0"/>
              <a:t> </a:t>
            </a:r>
            <a:r>
              <a:rPr lang="en-US" sz="1800" dirty="0" err="1"/>
              <a:t>nereziden</a:t>
            </a:r>
            <a:r>
              <a:rPr lang="ro-RO" sz="1800" dirty="0"/>
              <a:t>ț</a:t>
            </a:r>
            <a:r>
              <a:rPr lang="en-US" sz="1800" dirty="0" err="1"/>
              <a:t>ilor</a:t>
            </a:r>
            <a:r>
              <a:rPr lang="en-US" sz="1800" dirty="0"/>
              <a:t> de 16% (</a:t>
            </a:r>
            <a:r>
              <a:rPr lang="en-US" sz="1800" dirty="0" err="1"/>
              <a:t>prin</a:t>
            </a:r>
            <a:r>
              <a:rPr lang="en-US" sz="1800" dirty="0"/>
              <a:t> </a:t>
            </a:r>
            <a:r>
              <a:rPr lang="en-US" sz="1800" dirty="0" err="1"/>
              <a:t>suta</a:t>
            </a:r>
            <a:r>
              <a:rPr lang="en-US" sz="1800" dirty="0"/>
              <a:t> </a:t>
            </a:r>
            <a:r>
              <a:rPr lang="en-US" sz="1800" dirty="0" err="1"/>
              <a:t>majorat</a:t>
            </a:r>
            <a:r>
              <a:rPr lang="ro-RO" sz="1800" dirty="0"/>
              <a:t>ă</a:t>
            </a:r>
            <a:r>
              <a:rPr lang="en-US" sz="1800" dirty="0"/>
              <a:t>) </a:t>
            </a:r>
            <a:r>
              <a:rPr lang="en-US" sz="1800" dirty="0" err="1"/>
              <a:t>pentru</a:t>
            </a:r>
            <a:r>
              <a:rPr lang="en-US" sz="1800" dirty="0"/>
              <a:t> </a:t>
            </a:r>
            <a:r>
              <a:rPr lang="en-US" sz="1800" dirty="0" err="1"/>
              <a:t>suma</a:t>
            </a:r>
            <a:r>
              <a:rPr lang="en-US" sz="1800" dirty="0"/>
              <a:t> </a:t>
            </a:r>
            <a:r>
              <a:rPr lang="en-US" sz="1800" dirty="0" err="1"/>
              <a:t>corespunz</a:t>
            </a:r>
            <a:r>
              <a:rPr lang="ro-RO" sz="1800" dirty="0"/>
              <a:t>ă</a:t>
            </a:r>
            <a:r>
              <a:rPr lang="en-US" sz="1800" dirty="0" err="1"/>
              <a:t>toare</a:t>
            </a:r>
            <a:r>
              <a:rPr lang="en-US" sz="1800" dirty="0"/>
              <a:t> </a:t>
            </a:r>
            <a:r>
              <a:rPr lang="en-US" sz="1800" dirty="0" err="1"/>
              <a:t>diferen</a:t>
            </a:r>
            <a:r>
              <a:rPr lang="ro-RO" sz="1800" dirty="0"/>
              <a:t>ț</a:t>
            </a:r>
            <a:r>
              <a:rPr lang="en-US" sz="1800" dirty="0" err="1"/>
              <a:t>ei</a:t>
            </a:r>
            <a:r>
              <a:rPr lang="en-US" sz="1800" dirty="0"/>
              <a:t> de </a:t>
            </a:r>
            <a:r>
              <a:rPr lang="en-US" sz="1800" dirty="0" err="1"/>
              <a:t>marj</a:t>
            </a:r>
            <a:r>
              <a:rPr lang="ro-RO" sz="1800" dirty="0"/>
              <a:t>ă</a:t>
            </a:r>
            <a:r>
              <a:rPr lang="en-US" sz="1800" dirty="0"/>
              <a:t> de 5% pl</a:t>
            </a:r>
            <a:r>
              <a:rPr lang="ro-RO" sz="1800" dirty="0"/>
              <a:t>ă</a:t>
            </a:r>
            <a:r>
              <a:rPr lang="en-US" sz="1800" dirty="0" err="1"/>
              <a:t>tite</a:t>
            </a:r>
            <a:r>
              <a:rPr lang="en-US" sz="1800" dirty="0"/>
              <a:t> c</a:t>
            </a:r>
            <a:r>
              <a:rPr lang="ro-RO" sz="1800" dirty="0"/>
              <a:t>ă</a:t>
            </a:r>
            <a:r>
              <a:rPr lang="en-US" sz="1800" dirty="0" err="1"/>
              <a:t>tre</a:t>
            </a:r>
            <a:r>
              <a:rPr lang="en-US" sz="1800" dirty="0"/>
              <a:t> B. </a:t>
            </a:r>
            <a:r>
              <a:rPr lang="en-US" sz="1800" dirty="0" err="1"/>
              <a:t>Concomitent</a:t>
            </a:r>
            <a:r>
              <a:rPr lang="en-US" sz="1800" dirty="0"/>
              <a:t> au </a:t>
            </a:r>
            <a:r>
              <a:rPr lang="en-US" sz="1800" dirty="0" err="1"/>
              <a:t>considerat</a:t>
            </a:r>
            <a:r>
              <a:rPr lang="en-US" sz="1800" dirty="0"/>
              <a:t> </a:t>
            </a:r>
            <a:r>
              <a:rPr lang="en-US" sz="1800" dirty="0" err="1"/>
              <a:t>costul</a:t>
            </a:r>
            <a:r>
              <a:rPr lang="en-US" sz="1800" dirty="0"/>
              <a:t> cu </a:t>
            </a:r>
            <a:r>
              <a:rPr lang="en-US" sz="1800" dirty="0" err="1"/>
              <a:t>diferen</a:t>
            </a:r>
            <a:r>
              <a:rPr lang="ro-RO" sz="1800" dirty="0"/>
              <a:t>ț</a:t>
            </a:r>
            <a:r>
              <a:rPr lang="en-US" sz="1800" dirty="0"/>
              <a:t>a de 5% </a:t>
            </a:r>
            <a:r>
              <a:rPr lang="en-US" sz="1800" dirty="0" err="1"/>
              <a:t>drept</a:t>
            </a:r>
            <a:r>
              <a:rPr lang="en-US" sz="1800" dirty="0"/>
              <a:t> </a:t>
            </a:r>
            <a:r>
              <a:rPr lang="en-US" sz="1800" dirty="0" err="1"/>
              <a:t>nedeductibil</a:t>
            </a:r>
            <a:r>
              <a:rPr lang="en-US" sz="1800" dirty="0"/>
              <a:t> fiscal </a:t>
            </a:r>
            <a:r>
              <a:rPr lang="en-US" sz="1800" dirty="0" err="1"/>
              <a:t>pentru</a:t>
            </a:r>
            <a:r>
              <a:rPr lang="en-US" sz="1800" dirty="0"/>
              <a:t> A. </a:t>
            </a:r>
          </a:p>
          <a:p>
            <a:pPr marL="0" indent="0" algn="just">
              <a:lnSpc>
                <a:spcPct val="100000"/>
              </a:lnSpc>
              <a:buClr>
                <a:srgbClr val="FFC000"/>
              </a:buClr>
              <a:buNone/>
            </a:pPr>
            <a:r>
              <a:rPr lang="en-US" sz="1800" dirty="0" err="1"/>
              <a:t>Autorit</a:t>
            </a:r>
            <a:r>
              <a:rPr lang="ro-RO" sz="1800" dirty="0"/>
              <a:t>ăț</a:t>
            </a:r>
            <a:r>
              <a:rPr lang="en-US" sz="1800" dirty="0" err="1"/>
              <a:t>ile</a:t>
            </a:r>
            <a:r>
              <a:rPr lang="en-US" sz="1800" dirty="0"/>
              <a:t> </a:t>
            </a:r>
            <a:r>
              <a:rPr lang="en-US" sz="1800" dirty="0" err="1"/>
              <a:t>fiscale</a:t>
            </a:r>
            <a:r>
              <a:rPr lang="en-US" sz="1800" dirty="0"/>
              <a:t> au </a:t>
            </a:r>
            <a:r>
              <a:rPr lang="en-US" sz="1800" dirty="0" err="1"/>
              <a:t>procedat</a:t>
            </a:r>
            <a:r>
              <a:rPr lang="en-US" sz="1800" dirty="0"/>
              <a:t> </a:t>
            </a:r>
            <a:r>
              <a:rPr lang="ro-RO" sz="1800" dirty="0"/>
              <a:t>î</a:t>
            </a:r>
            <a:r>
              <a:rPr lang="en-US" sz="1800" dirty="0"/>
              <a:t>n mod </a:t>
            </a:r>
            <a:r>
              <a:rPr lang="en-US" sz="1800" dirty="0" err="1"/>
              <a:t>corect</a:t>
            </a:r>
            <a:r>
              <a:rPr lang="en-US" sz="1800" dirty="0"/>
              <a:t>?</a:t>
            </a:r>
          </a:p>
          <a:p>
            <a:pPr marL="0" indent="0" algn="just">
              <a:lnSpc>
                <a:spcPct val="100000"/>
              </a:lnSpc>
              <a:buClr>
                <a:srgbClr val="FFC000"/>
              </a:buClr>
              <a:buNone/>
            </a:pPr>
            <a:endParaRPr lang="en-US" sz="1800" dirty="0"/>
          </a:p>
          <a:p>
            <a:endParaRPr lang="en-US" dirty="0"/>
          </a:p>
        </p:txBody>
      </p:sp>
    </p:spTree>
    <p:extLst>
      <p:ext uri="{BB962C8B-B14F-4D97-AF65-F5344CB8AC3E}">
        <p14:creationId xmlns:p14="http://schemas.microsoft.com/office/powerpoint/2010/main" val="36267462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38E802-77A7-4FEB-9891-E0F2868167F8}"/>
              </a:ext>
            </a:extLst>
          </p:cNvPr>
          <p:cNvSpPr>
            <a:spLocks noGrp="1"/>
          </p:cNvSpPr>
          <p:nvPr>
            <p:ph idx="1"/>
          </p:nvPr>
        </p:nvSpPr>
        <p:spPr>
          <a:xfrm>
            <a:off x="372862" y="1159629"/>
            <a:ext cx="8398276" cy="4228883"/>
          </a:xfrm>
          <a:ln>
            <a:solidFill>
              <a:srgbClr val="1730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a:normAutofit lnSpcReduction="10000"/>
          </a:bodyPr>
          <a:lstStyle/>
          <a:p>
            <a:pPr marL="0" indent="0" algn="just">
              <a:buNone/>
            </a:pPr>
            <a:endParaRPr lang="en-US" sz="2300" b="1" dirty="0">
              <a:solidFill>
                <a:srgbClr val="1B3360"/>
              </a:solidFill>
            </a:endParaRPr>
          </a:p>
          <a:p>
            <a:pPr marL="0" indent="0" algn="just">
              <a:buNone/>
            </a:pPr>
            <a:r>
              <a:rPr lang="en-US" sz="1900" b="1" i="1" dirty="0">
                <a:solidFill>
                  <a:srgbClr val="1B3360"/>
                </a:solidFill>
              </a:rPr>
              <a:t>6. </a:t>
            </a:r>
            <a:r>
              <a:rPr lang="en-US" sz="1900" b="1" i="1" dirty="0" err="1">
                <a:solidFill>
                  <a:srgbClr val="1B3360"/>
                </a:solidFill>
              </a:rPr>
              <a:t>Nerezidentul</a:t>
            </a:r>
            <a:r>
              <a:rPr lang="en-US" sz="1900" b="1" i="1" dirty="0">
                <a:solidFill>
                  <a:srgbClr val="1B3360"/>
                </a:solidFill>
              </a:rPr>
              <a:t> </a:t>
            </a:r>
            <a:r>
              <a:rPr lang="en-US" sz="1900" b="1" i="1" dirty="0" err="1">
                <a:solidFill>
                  <a:srgbClr val="1B3360"/>
                </a:solidFill>
              </a:rPr>
              <a:t>este</a:t>
            </a:r>
            <a:r>
              <a:rPr lang="en-US" sz="1900" b="1" i="1" dirty="0">
                <a:solidFill>
                  <a:srgbClr val="1B3360"/>
                </a:solidFill>
              </a:rPr>
              <a:t> “</a:t>
            </a:r>
            <a:r>
              <a:rPr lang="en-US" sz="1900" b="1" i="1" dirty="0" err="1">
                <a:solidFill>
                  <a:srgbClr val="1B3360"/>
                </a:solidFill>
              </a:rPr>
              <a:t>beneficiarul</a:t>
            </a:r>
            <a:r>
              <a:rPr lang="en-US" sz="1900" b="1" i="1" dirty="0">
                <a:solidFill>
                  <a:srgbClr val="1B3360"/>
                </a:solidFill>
              </a:rPr>
              <a:t> </a:t>
            </a:r>
            <a:r>
              <a:rPr lang="en-US" sz="1900" b="1" i="1" dirty="0" err="1">
                <a:solidFill>
                  <a:srgbClr val="1B3360"/>
                </a:solidFill>
              </a:rPr>
              <a:t>efectiv</a:t>
            </a:r>
            <a:r>
              <a:rPr lang="en-US" sz="1900" b="1" i="1" dirty="0">
                <a:solidFill>
                  <a:srgbClr val="1B3360"/>
                </a:solidFill>
              </a:rPr>
              <a:t>” al </a:t>
            </a:r>
            <a:r>
              <a:rPr lang="en-US" sz="1900" b="1" i="1" dirty="0" err="1">
                <a:solidFill>
                  <a:srgbClr val="1B3360"/>
                </a:solidFill>
              </a:rPr>
              <a:t>veniturilor</a:t>
            </a:r>
            <a:r>
              <a:rPr lang="en-US" sz="1900" b="1" i="1" dirty="0">
                <a:solidFill>
                  <a:srgbClr val="1B3360"/>
                </a:solidFill>
              </a:rPr>
              <a:t> respective</a:t>
            </a:r>
          </a:p>
          <a:p>
            <a:pPr marL="0" indent="0" algn="just">
              <a:buNone/>
            </a:pPr>
            <a:endParaRPr lang="en-US" sz="1800" b="1" dirty="0"/>
          </a:p>
          <a:p>
            <a:pPr marL="0" indent="0" algn="just">
              <a:buNone/>
            </a:pPr>
            <a:r>
              <a:rPr lang="ro-RO" sz="1900" dirty="0"/>
              <a:t>DTT se aplică numai în cazul în care nerezidentul este beneficiar efectiv al veniturilor respective. </a:t>
            </a:r>
            <a:endParaRPr lang="en-US" sz="1900" dirty="0"/>
          </a:p>
          <a:p>
            <a:pPr marL="0" indent="0" algn="just">
              <a:buNone/>
            </a:pPr>
            <a:r>
              <a:rPr lang="ro-RO" sz="1900" dirty="0"/>
              <a:t>Dacă acesta acționează ca un intermediar (agent, administrator, fiducia) care doar administrează respectivele venituri (dobânzi/redevențe/comisioane/alte venituri), atunci DTT nu mai este aplicabilă (în anumite circumstanțe se poate aplica DTT cu beneficiarul efectiv).</a:t>
            </a:r>
            <a:endParaRPr lang="en-US" sz="1900" dirty="0"/>
          </a:p>
          <a:p>
            <a:pPr marL="0" indent="0">
              <a:buNone/>
            </a:pPr>
            <a:endParaRPr lang="en-US" sz="1900" dirty="0"/>
          </a:p>
          <a:p>
            <a:pPr marL="0" indent="0">
              <a:buNone/>
            </a:pPr>
            <a:r>
              <a:rPr lang="en-US" sz="1900" dirty="0">
                <a:solidFill>
                  <a:srgbClr val="FF0000"/>
                </a:solidFill>
              </a:rPr>
              <a:t>Aten</a:t>
            </a:r>
            <a:r>
              <a:rPr lang="ro-RO" sz="1900" dirty="0">
                <a:solidFill>
                  <a:srgbClr val="FF0000"/>
                </a:solidFill>
              </a:rPr>
              <a:t>ț</a:t>
            </a:r>
            <a:r>
              <a:rPr lang="en-US" sz="1900" dirty="0" err="1">
                <a:solidFill>
                  <a:srgbClr val="FF0000"/>
                </a:solidFill>
              </a:rPr>
              <a:t>ie</a:t>
            </a:r>
            <a:r>
              <a:rPr lang="en-US" sz="1900" dirty="0">
                <a:solidFill>
                  <a:srgbClr val="FF0000"/>
                </a:solidFill>
              </a:rPr>
              <a:t>! </a:t>
            </a:r>
          </a:p>
          <a:p>
            <a:pPr marL="0" indent="0" algn="just">
              <a:buNone/>
            </a:pPr>
            <a:r>
              <a:rPr lang="en-US" sz="1900" dirty="0">
                <a:solidFill>
                  <a:srgbClr val="FF0000"/>
                </a:solidFill>
              </a:rPr>
              <a:t>Pl</a:t>
            </a:r>
            <a:r>
              <a:rPr lang="ro-RO" sz="1900" dirty="0">
                <a:solidFill>
                  <a:srgbClr val="FF0000"/>
                </a:solidFill>
              </a:rPr>
              <a:t>ăț</a:t>
            </a:r>
            <a:r>
              <a:rPr lang="en-US" sz="1900" dirty="0" err="1">
                <a:solidFill>
                  <a:srgbClr val="FF0000"/>
                </a:solidFill>
              </a:rPr>
              <a:t>i</a:t>
            </a:r>
            <a:r>
              <a:rPr lang="en-US" sz="1900" dirty="0">
                <a:solidFill>
                  <a:srgbClr val="FF0000"/>
                </a:solidFill>
              </a:rPr>
              <a:t> c</a:t>
            </a:r>
            <a:r>
              <a:rPr lang="ro-RO" sz="1900" dirty="0">
                <a:solidFill>
                  <a:srgbClr val="FF0000"/>
                </a:solidFill>
              </a:rPr>
              <a:t>ă</a:t>
            </a:r>
            <a:r>
              <a:rPr lang="en-US" sz="1900" dirty="0" err="1">
                <a:solidFill>
                  <a:srgbClr val="FF0000"/>
                </a:solidFill>
              </a:rPr>
              <a:t>tre</a:t>
            </a:r>
            <a:r>
              <a:rPr lang="en-US" sz="1900" dirty="0">
                <a:solidFill>
                  <a:srgbClr val="FF0000"/>
                </a:solidFill>
              </a:rPr>
              <a:t> </a:t>
            </a:r>
            <a:r>
              <a:rPr lang="en-US" sz="1900" dirty="0" err="1">
                <a:solidFill>
                  <a:srgbClr val="FF0000"/>
                </a:solidFill>
              </a:rPr>
              <a:t>agen</a:t>
            </a:r>
            <a:r>
              <a:rPr lang="ro-RO" sz="1900" dirty="0">
                <a:solidFill>
                  <a:srgbClr val="FF0000"/>
                </a:solidFill>
              </a:rPr>
              <a:t>ț</a:t>
            </a:r>
            <a:r>
              <a:rPr lang="en-US" sz="1900" dirty="0" err="1">
                <a:solidFill>
                  <a:srgbClr val="FF0000"/>
                </a:solidFill>
              </a:rPr>
              <a:t>i</a:t>
            </a:r>
            <a:r>
              <a:rPr lang="en-US" sz="1900" dirty="0">
                <a:solidFill>
                  <a:srgbClr val="FF0000"/>
                </a:solidFill>
              </a:rPr>
              <a:t>, </a:t>
            </a:r>
            <a:r>
              <a:rPr lang="ro-RO" sz="1900" dirty="0">
                <a:solidFill>
                  <a:srgbClr val="FF0000"/>
                </a:solidFill>
              </a:rPr>
              <a:t>î</a:t>
            </a:r>
            <a:r>
              <a:rPr lang="en-US" sz="1900" dirty="0" err="1">
                <a:solidFill>
                  <a:srgbClr val="FF0000"/>
                </a:solidFill>
              </a:rPr>
              <a:t>mprumuturi</a:t>
            </a:r>
            <a:r>
              <a:rPr lang="en-US" sz="1900" dirty="0">
                <a:solidFill>
                  <a:srgbClr val="FF0000"/>
                </a:solidFill>
              </a:rPr>
              <a:t> </a:t>
            </a:r>
            <a:r>
              <a:rPr lang="en-US" sz="1900" dirty="0" err="1">
                <a:solidFill>
                  <a:srgbClr val="FF0000"/>
                </a:solidFill>
              </a:rPr>
              <a:t>sindicalizate</a:t>
            </a:r>
            <a:r>
              <a:rPr lang="en-US" sz="1900" dirty="0">
                <a:solidFill>
                  <a:srgbClr val="FF0000"/>
                </a:solidFill>
              </a:rPr>
              <a:t> la </a:t>
            </a:r>
            <a:r>
              <a:rPr lang="en-US" sz="1900" dirty="0" err="1">
                <a:solidFill>
                  <a:srgbClr val="FF0000"/>
                </a:solidFill>
              </a:rPr>
              <a:t>nivel</a:t>
            </a:r>
            <a:r>
              <a:rPr lang="en-US" sz="1900" dirty="0">
                <a:solidFill>
                  <a:srgbClr val="FF0000"/>
                </a:solidFill>
              </a:rPr>
              <a:t> de </a:t>
            </a:r>
            <a:r>
              <a:rPr lang="en-US" sz="1900" dirty="0" err="1">
                <a:solidFill>
                  <a:srgbClr val="FF0000"/>
                </a:solidFill>
              </a:rPr>
              <a:t>grup</a:t>
            </a:r>
            <a:r>
              <a:rPr lang="en-US" sz="1900" dirty="0">
                <a:solidFill>
                  <a:srgbClr val="FF0000"/>
                </a:solidFill>
              </a:rPr>
              <a:t>, </a:t>
            </a:r>
            <a:r>
              <a:rPr lang="en-US" sz="1900" dirty="0" err="1">
                <a:solidFill>
                  <a:srgbClr val="FF0000"/>
                </a:solidFill>
              </a:rPr>
              <a:t>parteneriate</a:t>
            </a:r>
            <a:r>
              <a:rPr lang="en-US" sz="1900" dirty="0">
                <a:solidFill>
                  <a:srgbClr val="FF0000"/>
                </a:solidFill>
              </a:rPr>
              <a:t> </a:t>
            </a:r>
            <a:r>
              <a:rPr lang="en-US" sz="1900" dirty="0" err="1">
                <a:solidFill>
                  <a:srgbClr val="FF0000"/>
                </a:solidFill>
              </a:rPr>
              <a:t>transparente</a:t>
            </a:r>
            <a:r>
              <a:rPr lang="en-US" sz="1900" dirty="0">
                <a:solidFill>
                  <a:srgbClr val="FF0000"/>
                </a:solidFill>
              </a:rPr>
              <a:t>/</a:t>
            </a:r>
            <a:r>
              <a:rPr lang="en-US" sz="1900" dirty="0" err="1">
                <a:solidFill>
                  <a:srgbClr val="FF0000"/>
                </a:solidFill>
              </a:rPr>
              <a:t>netransparente</a:t>
            </a:r>
            <a:r>
              <a:rPr lang="ro-RO" sz="1900" dirty="0">
                <a:solidFill>
                  <a:srgbClr val="FF0000"/>
                </a:solidFill>
              </a:rPr>
              <a:t>.</a:t>
            </a:r>
            <a:endParaRPr lang="en-US" sz="1900" dirty="0">
              <a:solidFill>
                <a:srgbClr val="FF0000"/>
              </a:solidFill>
            </a:endParaRPr>
          </a:p>
          <a:p>
            <a:pPr marL="0" indent="0">
              <a:buNone/>
            </a:pPr>
            <a:endParaRPr lang="en-US" dirty="0"/>
          </a:p>
        </p:txBody>
      </p:sp>
      <p:sp>
        <p:nvSpPr>
          <p:cNvPr id="3" name="Rectangle 2">
            <a:extLst>
              <a:ext uri="{FF2B5EF4-FFF2-40B4-BE49-F238E27FC236}">
                <a16:creationId xmlns:a16="http://schemas.microsoft.com/office/drawing/2014/main" id="{405EF3B2-3ADD-412C-9F35-A33457BFC210}"/>
              </a:ext>
            </a:extLst>
          </p:cNvPr>
          <p:cNvSpPr/>
          <p:nvPr/>
        </p:nvSpPr>
        <p:spPr>
          <a:xfrm>
            <a:off x="295227" y="319558"/>
            <a:ext cx="6175086" cy="400110"/>
          </a:xfrm>
          <a:prstGeom prst="rect">
            <a:avLst/>
          </a:prstGeom>
        </p:spPr>
        <p:txBody>
          <a:bodyPr wrap="square">
            <a:spAutoFit/>
          </a:bodyPr>
          <a:lstStyle/>
          <a:p>
            <a:pPr algn="just"/>
            <a:r>
              <a:rPr lang="ro-RO" sz="2000" b="1" dirty="0">
                <a:solidFill>
                  <a:srgbClr val="1B3360"/>
                </a:solidFill>
              </a:rPr>
              <a:t>PASUL 3: Sunt îndeplinite condițiile</a:t>
            </a:r>
            <a:r>
              <a:rPr lang="en-US" sz="2000" b="1" dirty="0">
                <a:solidFill>
                  <a:srgbClr val="1B3360"/>
                </a:solidFill>
              </a:rPr>
              <a:t> </a:t>
            </a:r>
            <a:r>
              <a:rPr lang="ro-RO" sz="2000" b="1" dirty="0">
                <a:solidFill>
                  <a:srgbClr val="1B3360"/>
                </a:solidFill>
              </a:rPr>
              <a:t>pentru aplicarea </a:t>
            </a:r>
            <a:r>
              <a:rPr lang="en-US" sz="2000" b="1" dirty="0">
                <a:solidFill>
                  <a:srgbClr val="1B3360"/>
                </a:solidFill>
              </a:rPr>
              <a:t>DTT</a:t>
            </a:r>
            <a:endParaRPr lang="ro-RO" sz="2000" b="1" dirty="0">
              <a:solidFill>
                <a:srgbClr val="1B3360"/>
              </a:solidFill>
            </a:endParaRPr>
          </a:p>
        </p:txBody>
      </p:sp>
    </p:spTree>
    <p:extLst>
      <p:ext uri="{BB962C8B-B14F-4D97-AF65-F5344CB8AC3E}">
        <p14:creationId xmlns:p14="http://schemas.microsoft.com/office/powerpoint/2010/main" val="22558524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38E802-77A7-4FEB-9891-E0F2868167F8}"/>
              </a:ext>
            </a:extLst>
          </p:cNvPr>
          <p:cNvSpPr>
            <a:spLocks noGrp="1"/>
          </p:cNvSpPr>
          <p:nvPr>
            <p:ph idx="1"/>
          </p:nvPr>
        </p:nvSpPr>
        <p:spPr>
          <a:xfrm>
            <a:off x="248574" y="1272208"/>
            <a:ext cx="8398276" cy="4031311"/>
          </a:xfrm>
          <a:ln>
            <a:solidFill>
              <a:srgbClr val="1730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a:normAutofit/>
          </a:bodyPr>
          <a:lstStyle/>
          <a:p>
            <a:pPr marL="0" indent="0" algn="just">
              <a:buNone/>
            </a:pPr>
            <a:r>
              <a:rPr lang="en-US" sz="2000" b="1" i="1" dirty="0" err="1">
                <a:solidFill>
                  <a:srgbClr val="1B3360"/>
                </a:solidFill>
              </a:rPr>
              <a:t>Exerci</a:t>
            </a:r>
            <a:r>
              <a:rPr lang="ro-RO" sz="2000" b="1" i="1" dirty="0">
                <a:solidFill>
                  <a:srgbClr val="1B3360"/>
                </a:solidFill>
              </a:rPr>
              <a:t>ț</a:t>
            </a:r>
            <a:r>
              <a:rPr lang="en-US" sz="2000" b="1" i="1" dirty="0" err="1">
                <a:solidFill>
                  <a:srgbClr val="1B3360"/>
                </a:solidFill>
              </a:rPr>
              <a:t>iu</a:t>
            </a:r>
            <a:r>
              <a:rPr lang="en-US" sz="2000" b="1" i="1" dirty="0">
                <a:solidFill>
                  <a:srgbClr val="1B3360"/>
                </a:solidFill>
              </a:rPr>
              <a:t>  – </a:t>
            </a:r>
            <a:r>
              <a:rPr lang="en-US" sz="2000" b="1" i="1" dirty="0" err="1">
                <a:solidFill>
                  <a:srgbClr val="1B3360"/>
                </a:solidFill>
              </a:rPr>
              <a:t>beneficiar</a:t>
            </a:r>
            <a:r>
              <a:rPr lang="en-US" sz="2000" b="1" i="1" dirty="0">
                <a:solidFill>
                  <a:srgbClr val="1B3360"/>
                </a:solidFill>
              </a:rPr>
              <a:t> </a:t>
            </a:r>
            <a:r>
              <a:rPr lang="en-US" sz="2000" b="1" i="1" dirty="0" err="1">
                <a:solidFill>
                  <a:srgbClr val="1B3360"/>
                </a:solidFill>
              </a:rPr>
              <a:t>efectiv</a:t>
            </a:r>
            <a:endParaRPr lang="en-US" sz="2000" b="1" i="1" dirty="0">
              <a:solidFill>
                <a:srgbClr val="1B3360"/>
              </a:solidFill>
            </a:endParaRPr>
          </a:p>
          <a:p>
            <a:pPr marL="0" indent="0">
              <a:buNone/>
            </a:pPr>
            <a:endParaRPr lang="en-US" dirty="0"/>
          </a:p>
          <a:p>
            <a:pPr marL="0" indent="0" algn="just">
              <a:buNone/>
            </a:pPr>
            <a:r>
              <a:rPr lang="ro-RO" sz="1800" dirty="0"/>
              <a:t>O</a:t>
            </a:r>
            <a:r>
              <a:rPr lang="en-US" sz="1800" dirty="0"/>
              <a:t> </a:t>
            </a:r>
            <a:r>
              <a:rPr lang="en-US" sz="1800" dirty="0" err="1"/>
              <a:t>companie</a:t>
            </a:r>
            <a:r>
              <a:rPr lang="en-US" sz="1800" dirty="0"/>
              <a:t> A din Rom</a:t>
            </a:r>
            <a:r>
              <a:rPr lang="ro-RO" sz="1800" dirty="0"/>
              <a:t>â</a:t>
            </a:r>
            <a:r>
              <a:rPr lang="en-US" sz="1800" dirty="0" err="1"/>
              <a:t>nia</a:t>
            </a:r>
            <a:r>
              <a:rPr lang="en-US" sz="1800" dirty="0"/>
              <a:t> prime</a:t>
            </a:r>
            <a:r>
              <a:rPr lang="ro-RO" sz="1800" dirty="0"/>
              <a:t>ș</a:t>
            </a:r>
            <a:r>
              <a:rPr lang="en-US" sz="1800" dirty="0" err="1"/>
              <a:t>te</a:t>
            </a:r>
            <a:r>
              <a:rPr lang="en-US" sz="1800" dirty="0"/>
              <a:t> un </a:t>
            </a:r>
            <a:r>
              <a:rPr lang="ro-RO" sz="1800" dirty="0"/>
              <a:t>î</a:t>
            </a:r>
            <a:r>
              <a:rPr lang="en-US" sz="1800" dirty="0" err="1"/>
              <a:t>mprumut</a:t>
            </a:r>
            <a:r>
              <a:rPr lang="en-US" sz="1800" dirty="0"/>
              <a:t> </a:t>
            </a:r>
            <a:r>
              <a:rPr lang="en-US" sz="1800" dirty="0" err="1"/>
              <a:t>sindicalizat</a:t>
            </a:r>
            <a:r>
              <a:rPr lang="en-US" sz="1800" dirty="0"/>
              <a:t> de la banca Y din </a:t>
            </a:r>
            <a:r>
              <a:rPr lang="en-US" sz="1800" dirty="0" err="1"/>
              <a:t>Ungaria</a:t>
            </a:r>
            <a:r>
              <a:rPr lang="en-US" sz="1800" dirty="0"/>
              <a:t> </a:t>
            </a:r>
            <a:r>
              <a:rPr lang="en-US" sz="1800" dirty="0" err="1"/>
              <a:t>pentru</a:t>
            </a:r>
            <a:r>
              <a:rPr lang="en-US" sz="1800" dirty="0"/>
              <a:t> tot </a:t>
            </a:r>
            <a:r>
              <a:rPr lang="en-US" sz="1800" dirty="0" err="1"/>
              <a:t>grupul</a:t>
            </a:r>
            <a:r>
              <a:rPr lang="en-US" sz="1800" dirty="0"/>
              <a:t> de </a:t>
            </a:r>
            <a:r>
              <a:rPr lang="en-US" sz="1800" dirty="0" err="1"/>
              <a:t>companii</a:t>
            </a:r>
            <a:r>
              <a:rPr lang="en-US" sz="1800" dirty="0"/>
              <a:t> din care face </a:t>
            </a:r>
            <a:r>
              <a:rPr lang="en-US" sz="1800" dirty="0" err="1"/>
              <a:t>parte</a:t>
            </a:r>
            <a:r>
              <a:rPr lang="en-US" sz="1800" dirty="0"/>
              <a:t>. </a:t>
            </a:r>
            <a:r>
              <a:rPr lang="en-US" sz="1800" dirty="0" err="1"/>
              <a:t>Fiind</a:t>
            </a:r>
            <a:r>
              <a:rPr lang="en-US" sz="1800" dirty="0"/>
              <a:t> un </a:t>
            </a:r>
            <a:r>
              <a:rPr lang="ro-RO" sz="1800" dirty="0"/>
              <a:t>î</a:t>
            </a:r>
            <a:r>
              <a:rPr lang="en-US" sz="1800" dirty="0" err="1"/>
              <a:t>mprumut</a:t>
            </a:r>
            <a:r>
              <a:rPr lang="en-US" sz="1800" dirty="0"/>
              <a:t> </a:t>
            </a:r>
            <a:r>
              <a:rPr lang="en-US" sz="1800" dirty="0" err="1"/>
              <a:t>sindicalizat</a:t>
            </a:r>
            <a:r>
              <a:rPr lang="en-US" sz="1800" dirty="0"/>
              <a:t>, o </a:t>
            </a:r>
            <a:r>
              <a:rPr lang="en-US" sz="1800" dirty="0" err="1"/>
              <a:t>parte</a:t>
            </a:r>
            <a:r>
              <a:rPr lang="en-US" sz="1800" dirty="0"/>
              <a:t> din </a:t>
            </a:r>
            <a:r>
              <a:rPr lang="en-US" sz="1800" dirty="0" err="1"/>
              <a:t>acest</a:t>
            </a:r>
            <a:r>
              <a:rPr lang="en-US" sz="1800" dirty="0"/>
              <a:t> </a:t>
            </a:r>
            <a:r>
              <a:rPr lang="ro-RO" sz="1800" dirty="0"/>
              <a:t>îm</a:t>
            </a:r>
            <a:r>
              <a:rPr lang="en-US" sz="1800" dirty="0" err="1"/>
              <a:t>prumut</a:t>
            </a:r>
            <a:r>
              <a:rPr lang="en-US" sz="1800" dirty="0"/>
              <a:t> </a:t>
            </a:r>
            <a:r>
              <a:rPr lang="en-US" sz="1800" dirty="0" err="1"/>
              <a:t>este</a:t>
            </a:r>
            <a:r>
              <a:rPr lang="en-US" sz="1800" dirty="0"/>
              <a:t> </a:t>
            </a:r>
            <a:r>
              <a:rPr lang="en-US" sz="1800" dirty="0" err="1"/>
              <a:t>acordat</a:t>
            </a:r>
            <a:r>
              <a:rPr lang="en-US" sz="1800" dirty="0"/>
              <a:t> </a:t>
            </a:r>
            <a:r>
              <a:rPr lang="en-US" sz="1800" dirty="0" err="1"/>
              <a:t>mai</a:t>
            </a:r>
            <a:r>
              <a:rPr lang="en-US" sz="1800" dirty="0"/>
              <a:t> </a:t>
            </a:r>
            <a:r>
              <a:rPr lang="en-US" sz="1800" dirty="0" err="1"/>
              <a:t>departe</a:t>
            </a:r>
            <a:r>
              <a:rPr lang="en-US" sz="1800" dirty="0"/>
              <a:t> de A c</a:t>
            </a:r>
            <a:r>
              <a:rPr lang="ro-RO" sz="1800" dirty="0"/>
              <a:t>ă</a:t>
            </a:r>
            <a:r>
              <a:rPr lang="en-US" sz="1800" dirty="0" err="1"/>
              <a:t>tre</a:t>
            </a:r>
            <a:r>
              <a:rPr lang="en-US" sz="1800" dirty="0"/>
              <a:t> o </a:t>
            </a:r>
            <a:r>
              <a:rPr lang="en-US" sz="1800" dirty="0" err="1"/>
              <a:t>companie</a:t>
            </a:r>
            <a:r>
              <a:rPr lang="en-US" sz="1800" dirty="0"/>
              <a:t> </a:t>
            </a:r>
            <a:r>
              <a:rPr lang="en-US" sz="1800" dirty="0" err="1"/>
              <a:t>afiliat</a:t>
            </a:r>
            <a:r>
              <a:rPr lang="ro-RO" sz="1800" dirty="0"/>
              <a:t>ă</a:t>
            </a:r>
            <a:r>
              <a:rPr lang="en-US" sz="1800" dirty="0"/>
              <a:t> B din Bulgaria. A </a:t>
            </a:r>
            <a:r>
              <a:rPr lang="ro-RO" sz="1800" dirty="0"/>
              <a:t>î</a:t>
            </a:r>
            <a:r>
              <a:rPr lang="en-US" sz="1800" dirty="0" err="1"/>
              <a:t>ncaseaz</a:t>
            </a:r>
            <a:r>
              <a:rPr lang="ro-RO" sz="1800" dirty="0"/>
              <a:t>ă</a:t>
            </a:r>
            <a:r>
              <a:rPr lang="en-US" sz="1800" dirty="0"/>
              <a:t> dob</a:t>
            </a:r>
            <a:r>
              <a:rPr lang="ro-RO" sz="1800" dirty="0"/>
              <a:t>â</a:t>
            </a:r>
            <a:r>
              <a:rPr lang="en-US" sz="1800" dirty="0" err="1"/>
              <a:t>nzi</a:t>
            </a:r>
            <a:r>
              <a:rPr lang="en-US" sz="1800" dirty="0"/>
              <a:t> de la B </a:t>
            </a:r>
            <a:r>
              <a:rPr lang="ro-RO" sz="1800" dirty="0"/>
              <a:t>ș</a:t>
            </a:r>
            <a:r>
              <a:rPr lang="en-US" sz="1800" dirty="0" err="1"/>
              <a:t>i</a:t>
            </a:r>
            <a:r>
              <a:rPr lang="en-US" sz="1800" dirty="0"/>
              <a:t> le </a:t>
            </a:r>
            <a:r>
              <a:rPr lang="en-US" sz="1800" dirty="0" err="1"/>
              <a:t>vireaz</a:t>
            </a:r>
            <a:r>
              <a:rPr lang="ro-RO" sz="1800" dirty="0"/>
              <a:t>ă</a:t>
            </a:r>
            <a:r>
              <a:rPr lang="en-US" sz="1800" dirty="0"/>
              <a:t> </a:t>
            </a:r>
            <a:r>
              <a:rPr lang="en-US" sz="1800" dirty="0" err="1"/>
              <a:t>mai</a:t>
            </a:r>
            <a:r>
              <a:rPr lang="en-US" sz="1800" dirty="0"/>
              <a:t> </a:t>
            </a:r>
            <a:r>
              <a:rPr lang="en-US" sz="1800" dirty="0" err="1"/>
              <a:t>departe</a:t>
            </a:r>
            <a:r>
              <a:rPr lang="en-US" sz="1800" dirty="0"/>
              <a:t> c</a:t>
            </a:r>
            <a:r>
              <a:rPr lang="ro-RO" sz="1800" dirty="0"/>
              <a:t>ă</a:t>
            </a:r>
            <a:r>
              <a:rPr lang="en-US" sz="1800" dirty="0" err="1"/>
              <a:t>tre</a:t>
            </a:r>
            <a:r>
              <a:rPr lang="en-US" sz="1800" dirty="0"/>
              <a:t> Y (dob</a:t>
            </a:r>
            <a:r>
              <a:rPr lang="ro-RO" sz="1800" dirty="0"/>
              <a:t>â</a:t>
            </a:r>
            <a:r>
              <a:rPr lang="en-US" sz="1800" dirty="0" err="1"/>
              <a:t>nda</a:t>
            </a:r>
            <a:r>
              <a:rPr lang="en-US" sz="1800" dirty="0"/>
              <a:t> </a:t>
            </a:r>
            <a:r>
              <a:rPr lang="en-US" sz="1800" dirty="0" err="1"/>
              <a:t>aplicat</a:t>
            </a:r>
            <a:r>
              <a:rPr lang="ro-RO" sz="1800" dirty="0"/>
              <a:t>ă</a:t>
            </a:r>
            <a:r>
              <a:rPr lang="en-US" sz="1800" dirty="0"/>
              <a:t> c</a:t>
            </a:r>
            <a:r>
              <a:rPr lang="ro-RO" sz="1800" dirty="0"/>
              <a:t>ă</a:t>
            </a:r>
            <a:r>
              <a:rPr lang="en-US" sz="1800" dirty="0" err="1"/>
              <a:t>tre</a:t>
            </a:r>
            <a:r>
              <a:rPr lang="en-US" sz="1800" dirty="0"/>
              <a:t> B </a:t>
            </a:r>
            <a:r>
              <a:rPr lang="en-US" sz="1800" dirty="0" err="1"/>
              <a:t>este</a:t>
            </a:r>
            <a:r>
              <a:rPr lang="en-US" sz="1800" dirty="0"/>
              <a:t> </a:t>
            </a:r>
            <a:r>
              <a:rPr lang="en-US" sz="1800" dirty="0" err="1"/>
              <a:t>aceea</a:t>
            </a:r>
            <a:r>
              <a:rPr lang="ro-RO" sz="1800" dirty="0"/>
              <a:t>ș</a:t>
            </a:r>
            <a:r>
              <a:rPr lang="en-US" sz="1800" dirty="0" err="1"/>
              <a:t>i</a:t>
            </a:r>
            <a:r>
              <a:rPr lang="en-US" sz="1800" dirty="0"/>
              <a:t> cu </a:t>
            </a:r>
            <a:r>
              <a:rPr lang="en-US" sz="1800" dirty="0" err="1"/>
              <a:t>cea</a:t>
            </a:r>
            <a:r>
              <a:rPr lang="en-US" sz="1800" dirty="0"/>
              <a:t> pl</a:t>
            </a:r>
            <a:r>
              <a:rPr lang="ro-RO" sz="1800" dirty="0"/>
              <a:t>ă</a:t>
            </a:r>
            <a:r>
              <a:rPr lang="en-US" sz="1800" dirty="0" err="1"/>
              <a:t>tita</a:t>
            </a:r>
            <a:r>
              <a:rPr lang="en-US" sz="1800" dirty="0"/>
              <a:t> de A c</a:t>
            </a:r>
            <a:r>
              <a:rPr lang="ro-RO" sz="1800" dirty="0"/>
              <a:t>ă</a:t>
            </a:r>
            <a:r>
              <a:rPr lang="en-US" sz="1800" dirty="0" err="1"/>
              <a:t>tre</a:t>
            </a:r>
            <a:r>
              <a:rPr lang="en-US" sz="1800" dirty="0"/>
              <a:t> Y).</a:t>
            </a:r>
          </a:p>
          <a:p>
            <a:pPr marL="0" indent="0" algn="just">
              <a:buNone/>
            </a:pPr>
            <a:endParaRPr lang="en-US" sz="1800" dirty="0"/>
          </a:p>
          <a:p>
            <a:pPr marL="0" indent="0" algn="just">
              <a:buNone/>
            </a:pPr>
            <a:r>
              <a:rPr lang="en-US" sz="1800" dirty="0"/>
              <a:t>Ce DTT se </a:t>
            </a:r>
            <a:r>
              <a:rPr lang="en-US" sz="1800" dirty="0" err="1"/>
              <a:t>aplic</a:t>
            </a:r>
            <a:r>
              <a:rPr lang="ro-RO" sz="1800" dirty="0"/>
              <a:t>ă</a:t>
            </a:r>
            <a:r>
              <a:rPr lang="en-US" sz="1800" dirty="0"/>
              <a:t> la </a:t>
            </a:r>
            <a:r>
              <a:rPr lang="en-US" sz="1800" dirty="0" err="1"/>
              <a:t>plata</a:t>
            </a:r>
            <a:r>
              <a:rPr lang="en-US" sz="1800" dirty="0"/>
              <a:t> de dob</a:t>
            </a:r>
            <a:r>
              <a:rPr lang="ro-RO" sz="1800" dirty="0"/>
              <a:t>â</a:t>
            </a:r>
            <a:r>
              <a:rPr lang="en-US" sz="1800" dirty="0" err="1"/>
              <a:t>nd</a:t>
            </a:r>
            <a:r>
              <a:rPr lang="ro-RO" sz="1800" dirty="0"/>
              <a:t>ă</a:t>
            </a:r>
            <a:r>
              <a:rPr lang="en-US" sz="1800" dirty="0"/>
              <a:t> f</a:t>
            </a:r>
            <a:r>
              <a:rPr lang="ro-RO" sz="1800" dirty="0"/>
              <a:t>ă</a:t>
            </a:r>
            <a:r>
              <a:rPr lang="en-US" sz="1800" dirty="0"/>
              <a:t>cut</a:t>
            </a:r>
            <a:r>
              <a:rPr lang="ro-RO" sz="1800" dirty="0"/>
              <a:t>ă</a:t>
            </a:r>
            <a:r>
              <a:rPr lang="en-US" sz="1800" dirty="0"/>
              <a:t> de B c</a:t>
            </a:r>
            <a:r>
              <a:rPr lang="ro-RO" sz="1800" dirty="0"/>
              <a:t>ă</a:t>
            </a:r>
            <a:r>
              <a:rPr lang="en-US" sz="1800" dirty="0" err="1"/>
              <a:t>tre</a:t>
            </a:r>
            <a:r>
              <a:rPr lang="en-US" sz="1800" dirty="0"/>
              <a:t> A </a:t>
            </a:r>
            <a:r>
              <a:rPr lang="ro-RO" sz="1800" dirty="0"/>
              <a:t>ș</a:t>
            </a:r>
            <a:r>
              <a:rPr lang="en-US" sz="1800" dirty="0" err="1"/>
              <a:t>i</a:t>
            </a:r>
            <a:r>
              <a:rPr lang="en-US" sz="1800" dirty="0"/>
              <a:t> </a:t>
            </a:r>
            <a:r>
              <a:rPr lang="en-US" sz="1800" dirty="0" err="1"/>
              <a:t>mai</a:t>
            </a:r>
            <a:r>
              <a:rPr lang="en-US" sz="1800" dirty="0"/>
              <a:t> </a:t>
            </a:r>
            <a:r>
              <a:rPr lang="en-US" sz="1800" dirty="0" err="1"/>
              <a:t>departe</a:t>
            </a:r>
            <a:r>
              <a:rPr lang="en-US" sz="1800" dirty="0"/>
              <a:t> c</a:t>
            </a:r>
            <a:r>
              <a:rPr lang="ro-RO" sz="1800" dirty="0"/>
              <a:t>ă</a:t>
            </a:r>
            <a:r>
              <a:rPr lang="en-US" sz="1800" dirty="0" err="1"/>
              <a:t>tre</a:t>
            </a:r>
            <a:r>
              <a:rPr lang="en-US" sz="1800" dirty="0"/>
              <a:t> Y Rom</a:t>
            </a:r>
            <a:r>
              <a:rPr lang="ro-RO" sz="1800" dirty="0"/>
              <a:t>â</a:t>
            </a:r>
            <a:r>
              <a:rPr lang="en-US" sz="1800" dirty="0" err="1"/>
              <a:t>nia</a:t>
            </a:r>
            <a:r>
              <a:rPr lang="en-US" sz="1800" dirty="0"/>
              <a:t> – Bulgaria </a:t>
            </a:r>
            <a:r>
              <a:rPr lang="en-US" sz="1800" dirty="0" err="1"/>
              <a:t>sau</a:t>
            </a:r>
            <a:r>
              <a:rPr lang="en-US" sz="1800" dirty="0"/>
              <a:t> </a:t>
            </a:r>
            <a:r>
              <a:rPr lang="en-US" sz="1800" dirty="0" err="1"/>
              <a:t>Ungaria</a:t>
            </a:r>
            <a:r>
              <a:rPr lang="en-US" sz="1800" dirty="0"/>
              <a:t> – Bulgaria? </a:t>
            </a:r>
          </a:p>
          <a:p>
            <a:pPr marL="0" indent="0" algn="just">
              <a:buNone/>
            </a:pPr>
            <a:endParaRPr lang="en-US" sz="1800" dirty="0"/>
          </a:p>
          <a:p>
            <a:pPr marL="0" indent="0" algn="just">
              <a:buNone/>
            </a:pPr>
            <a:r>
              <a:rPr lang="en-US" sz="1800" dirty="0"/>
              <a:t>Ce a</a:t>
            </a:r>
            <a:r>
              <a:rPr lang="ro-RO" sz="1800" dirty="0"/>
              <a:t>ț</a:t>
            </a:r>
            <a:r>
              <a:rPr lang="en-US" sz="1800" dirty="0" err="1"/>
              <a:t>i</a:t>
            </a:r>
            <a:r>
              <a:rPr lang="en-US" sz="1800" dirty="0"/>
              <a:t> </a:t>
            </a:r>
            <a:r>
              <a:rPr lang="en-US" sz="1800" dirty="0" err="1"/>
              <a:t>recomanda</a:t>
            </a:r>
            <a:r>
              <a:rPr lang="en-US" sz="1800" dirty="0"/>
              <a:t> </a:t>
            </a:r>
            <a:r>
              <a:rPr lang="en-US" sz="1800" dirty="0" err="1"/>
              <a:t>anagajatorului</a:t>
            </a:r>
            <a:r>
              <a:rPr lang="en-US" sz="1800" dirty="0"/>
              <a:t> / </a:t>
            </a:r>
            <a:r>
              <a:rPr lang="en-US" sz="1800" dirty="0" err="1"/>
              <a:t>clientului</a:t>
            </a:r>
            <a:r>
              <a:rPr lang="en-US" sz="1800" dirty="0"/>
              <a:t> A care se </a:t>
            </a:r>
            <a:r>
              <a:rPr lang="en-US" sz="1800" dirty="0" err="1"/>
              <a:t>afl</a:t>
            </a:r>
            <a:r>
              <a:rPr lang="ro-RO" sz="1800" dirty="0"/>
              <a:t>ă</a:t>
            </a:r>
            <a:r>
              <a:rPr lang="en-US" sz="1800" dirty="0"/>
              <a:t> </a:t>
            </a:r>
            <a:r>
              <a:rPr lang="ro-RO" sz="1800" dirty="0"/>
              <a:t>î</a:t>
            </a:r>
            <a:r>
              <a:rPr lang="en-US" sz="1800" dirty="0"/>
              <a:t>n </a:t>
            </a:r>
            <a:r>
              <a:rPr lang="en-US" sz="1800" dirty="0" err="1"/>
              <a:t>aceast</a:t>
            </a:r>
            <a:r>
              <a:rPr lang="ro-RO" sz="1800" dirty="0"/>
              <a:t>ă</a:t>
            </a:r>
            <a:r>
              <a:rPr lang="en-US" sz="1800" dirty="0"/>
              <a:t> </a:t>
            </a:r>
            <a:r>
              <a:rPr lang="en-US" sz="1800" dirty="0" err="1"/>
              <a:t>situa</a:t>
            </a:r>
            <a:r>
              <a:rPr lang="ro-RO" sz="1800" dirty="0"/>
              <a:t>ț</a:t>
            </a:r>
            <a:r>
              <a:rPr lang="en-US" sz="1800" dirty="0" err="1"/>
              <a:t>ie</a:t>
            </a:r>
            <a:r>
              <a:rPr lang="en-US" sz="1800" dirty="0"/>
              <a:t>?</a:t>
            </a:r>
          </a:p>
          <a:p>
            <a:pPr marL="0" indent="0" algn="just">
              <a:buNone/>
            </a:pPr>
            <a:endParaRPr lang="en-US" dirty="0"/>
          </a:p>
        </p:txBody>
      </p:sp>
    </p:spTree>
    <p:extLst>
      <p:ext uri="{BB962C8B-B14F-4D97-AF65-F5344CB8AC3E}">
        <p14:creationId xmlns:p14="http://schemas.microsoft.com/office/powerpoint/2010/main" val="36229872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5B4889A-69F1-4118-B5F4-F55A170AF42A}"/>
              </a:ext>
            </a:extLst>
          </p:cNvPr>
          <p:cNvSpPr>
            <a:spLocks noGrp="1"/>
          </p:cNvSpPr>
          <p:nvPr>
            <p:ph idx="1"/>
          </p:nvPr>
        </p:nvSpPr>
        <p:spPr>
          <a:xfrm>
            <a:off x="487680" y="1744317"/>
            <a:ext cx="8197771" cy="3369366"/>
          </a:xfrm>
          <a:ln>
            <a:solidFill>
              <a:srgbClr val="1B33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a:normAutofit/>
          </a:bodyPr>
          <a:lstStyle/>
          <a:p>
            <a:pPr marL="0" indent="0" algn="just">
              <a:lnSpc>
                <a:spcPct val="70000"/>
              </a:lnSpc>
              <a:buNone/>
            </a:pPr>
            <a:endParaRPr lang="en-US" sz="2000" b="1" dirty="0">
              <a:solidFill>
                <a:srgbClr val="1B3360"/>
              </a:solidFill>
            </a:endParaRPr>
          </a:p>
          <a:p>
            <a:pPr marL="0" indent="0" algn="just">
              <a:buNone/>
            </a:pPr>
            <a:r>
              <a:rPr lang="ro-RO" sz="1800" dirty="0"/>
              <a:t>Î</a:t>
            </a:r>
            <a:r>
              <a:rPr lang="en-US" sz="1800" dirty="0"/>
              <a:t>n </a:t>
            </a:r>
            <a:r>
              <a:rPr lang="en-US" sz="1800" dirty="0" err="1"/>
              <a:t>cazul</a:t>
            </a:r>
            <a:r>
              <a:rPr lang="en-US" sz="1800" dirty="0"/>
              <a:t> </a:t>
            </a:r>
            <a:r>
              <a:rPr lang="ro-RO" sz="1800" dirty="0"/>
              <a:t>î</a:t>
            </a:r>
            <a:r>
              <a:rPr lang="en-US" sz="1800" dirty="0"/>
              <a:t>n care sunt </a:t>
            </a:r>
            <a:r>
              <a:rPr lang="ro-RO" sz="1800" dirty="0"/>
              <a:t>î</a:t>
            </a:r>
            <a:r>
              <a:rPr lang="en-US" sz="1800" dirty="0" err="1"/>
              <a:t>ndeplinite</a:t>
            </a:r>
            <a:r>
              <a:rPr lang="en-US" sz="1800" dirty="0"/>
              <a:t> </a:t>
            </a:r>
            <a:r>
              <a:rPr lang="en-US" sz="1800" dirty="0" err="1"/>
              <a:t>condi</a:t>
            </a:r>
            <a:r>
              <a:rPr lang="ro-RO" sz="1800" dirty="0"/>
              <a:t>ț</a:t>
            </a:r>
            <a:r>
              <a:rPr lang="en-US" sz="1800" dirty="0" err="1"/>
              <a:t>iile</a:t>
            </a:r>
            <a:r>
              <a:rPr lang="en-US" sz="1800" dirty="0"/>
              <a:t> de la </a:t>
            </a:r>
            <a:r>
              <a:rPr lang="en-US" sz="1800" dirty="0" err="1"/>
              <a:t>Pasul</a:t>
            </a:r>
            <a:r>
              <a:rPr lang="en-US" sz="1800" dirty="0"/>
              <a:t> 3, </a:t>
            </a:r>
            <a:r>
              <a:rPr lang="en-US" sz="1800" dirty="0" err="1"/>
              <a:t>atunci</a:t>
            </a:r>
            <a:r>
              <a:rPr lang="en-US" sz="1800" dirty="0"/>
              <a:t> DTT </a:t>
            </a:r>
            <a:r>
              <a:rPr lang="en-US" sz="1800" dirty="0" err="1"/>
              <a:t>devin</a:t>
            </a:r>
            <a:r>
              <a:rPr lang="en-US" sz="1800" dirty="0"/>
              <a:t> </a:t>
            </a:r>
            <a:r>
              <a:rPr lang="en-US" sz="1800" dirty="0" err="1"/>
              <a:t>aplicabile</a:t>
            </a:r>
            <a:r>
              <a:rPr lang="en-US" sz="1800" dirty="0"/>
              <a:t>.</a:t>
            </a:r>
          </a:p>
          <a:p>
            <a:pPr marL="0" indent="0" algn="just">
              <a:buNone/>
            </a:pPr>
            <a:endParaRPr lang="ro-RO" sz="1800" dirty="0"/>
          </a:p>
          <a:p>
            <a:pPr marL="0" indent="0" algn="just">
              <a:buNone/>
            </a:pPr>
            <a:r>
              <a:rPr lang="ro-RO" sz="1800" dirty="0"/>
              <a:t>Pentru aplicarea</a:t>
            </a:r>
            <a:r>
              <a:rPr lang="en-US" sz="1800" dirty="0"/>
              <a:t> DTT</a:t>
            </a:r>
            <a:r>
              <a:rPr lang="ro-RO" sz="1800" dirty="0"/>
              <a:t> convenției se face abstrație de orice definiție, interpretare, termen conținut de legislația internă sau legislația UE. </a:t>
            </a:r>
          </a:p>
          <a:p>
            <a:pPr marL="0" indent="0" algn="just">
              <a:buNone/>
            </a:pPr>
            <a:endParaRPr lang="en-US" sz="1800" dirty="0"/>
          </a:p>
          <a:p>
            <a:pPr marL="0" indent="0" algn="just">
              <a:buNone/>
            </a:pPr>
            <a:r>
              <a:rPr lang="en-US" sz="1800" dirty="0" err="1"/>
              <a:t>Pentru</a:t>
            </a:r>
            <a:r>
              <a:rPr lang="en-US" sz="1800" dirty="0"/>
              <a:t> </a:t>
            </a:r>
            <a:r>
              <a:rPr lang="en-US" sz="1800" dirty="0" err="1"/>
              <a:t>interpretarea</a:t>
            </a:r>
            <a:r>
              <a:rPr lang="en-US" sz="1800" dirty="0"/>
              <a:t> </a:t>
            </a:r>
            <a:r>
              <a:rPr lang="en-US" sz="1800" dirty="0" err="1"/>
              <a:t>anumitor</a:t>
            </a:r>
            <a:r>
              <a:rPr lang="en-US" sz="1800" dirty="0"/>
              <a:t> </a:t>
            </a:r>
            <a:r>
              <a:rPr lang="en-US" sz="1800" dirty="0" err="1"/>
              <a:t>articole</a:t>
            </a:r>
            <a:r>
              <a:rPr lang="en-US" sz="1800" dirty="0"/>
              <a:t> </a:t>
            </a:r>
            <a:r>
              <a:rPr lang="en-US" sz="1800" dirty="0" err="1"/>
              <a:t>putem</a:t>
            </a:r>
            <a:r>
              <a:rPr lang="en-US" sz="1800" dirty="0"/>
              <a:t> </a:t>
            </a:r>
            <a:r>
              <a:rPr lang="en-US" sz="1800" dirty="0" err="1"/>
              <a:t>sa</a:t>
            </a:r>
            <a:r>
              <a:rPr lang="en-US" sz="1800" dirty="0"/>
              <a:t> </a:t>
            </a:r>
            <a:r>
              <a:rPr lang="en-US" sz="1800" dirty="0" err="1"/>
              <a:t>accesam</a:t>
            </a:r>
            <a:r>
              <a:rPr lang="en-US" sz="1800" dirty="0"/>
              <a:t> </a:t>
            </a:r>
            <a:r>
              <a:rPr lang="en-US" sz="1800" dirty="0" err="1"/>
              <a:t>comentariile</a:t>
            </a:r>
            <a:r>
              <a:rPr lang="en-US" sz="1800" dirty="0"/>
              <a:t> OECD la </a:t>
            </a:r>
            <a:r>
              <a:rPr lang="en-US" sz="1800" dirty="0" err="1"/>
              <a:t>conven</a:t>
            </a:r>
            <a:r>
              <a:rPr lang="ro-RO" sz="1800" dirty="0"/>
              <a:t>ț</a:t>
            </a:r>
            <a:r>
              <a:rPr lang="en-US" sz="1800" dirty="0" err="1"/>
              <a:t>ia</a:t>
            </a:r>
            <a:r>
              <a:rPr lang="en-US" sz="1800" dirty="0"/>
              <a:t>-model.</a:t>
            </a:r>
          </a:p>
          <a:p>
            <a:pPr marL="0" indent="0">
              <a:buNone/>
            </a:pPr>
            <a:endParaRPr lang="en-US" dirty="0"/>
          </a:p>
        </p:txBody>
      </p:sp>
      <p:sp>
        <p:nvSpPr>
          <p:cNvPr id="4" name="Rectangle 3">
            <a:extLst>
              <a:ext uri="{FF2B5EF4-FFF2-40B4-BE49-F238E27FC236}">
                <a16:creationId xmlns:a16="http://schemas.microsoft.com/office/drawing/2014/main" id="{819A3FF8-4658-4E48-9DBA-9FF3536DA307}"/>
              </a:ext>
            </a:extLst>
          </p:cNvPr>
          <p:cNvSpPr/>
          <p:nvPr/>
        </p:nvSpPr>
        <p:spPr>
          <a:xfrm>
            <a:off x="345480" y="795544"/>
            <a:ext cx="5072340" cy="321627"/>
          </a:xfrm>
          <a:prstGeom prst="rect">
            <a:avLst/>
          </a:prstGeom>
        </p:spPr>
        <p:txBody>
          <a:bodyPr wrap="square">
            <a:spAutoFit/>
          </a:bodyPr>
          <a:lstStyle/>
          <a:p>
            <a:pPr algn="just">
              <a:lnSpc>
                <a:spcPct val="70000"/>
              </a:lnSpc>
            </a:pPr>
            <a:r>
              <a:rPr lang="en-US" sz="2000" b="1" dirty="0">
                <a:solidFill>
                  <a:srgbClr val="1B3360"/>
                </a:solidFill>
              </a:rPr>
              <a:t>PASUL 4– Cum </a:t>
            </a:r>
            <a:r>
              <a:rPr lang="en-US" sz="2000" b="1" dirty="0" err="1">
                <a:solidFill>
                  <a:srgbClr val="1B3360"/>
                </a:solidFill>
              </a:rPr>
              <a:t>aplic</a:t>
            </a:r>
            <a:r>
              <a:rPr lang="ro-RO" sz="2000" b="1" dirty="0">
                <a:solidFill>
                  <a:srgbClr val="1B3360"/>
                </a:solidFill>
              </a:rPr>
              <a:t>ăm în mod corect DTT? </a:t>
            </a:r>
          </a:p>
        </p:txBody>
      </p:sp>
    </p:spTree>
    <p:extLst>
      <p:ext uri="{BB962C8B-B14F-4D97-AF65-F5344CB8AC3E}">
        <p14:creationId xmlns:p14="http://schemas.microsoft.com/office/powerpoint/2010/main" val="4316520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747BCFB-7FCE-4C9C-859B-FC77CC5192DF}"/>
              </a:ext>
            </a:extLst>
          </p:cNvPr>
          <p:cNvSpPr>
            <a:spLocks noGrp="1"/>
          </p:cNvSpPr>
          <p:nvPr>
            <p:ph idx="1"/>
          </p:nvPr>
        </p:nvSpPr>
        <p:spPr>
          <a:xfrm>
            <a:off x="445402" y="1311601"/>
            <a:ext cx="8111154" cy="4529907"/>
          </a:xfrm>
          <a:ln>
            <a:solidFill>
              <a:srgbClr val="1B3360"/>
            </a:solidFill>
          </a:ln>
          <a:effectLst>
            <a:glow rad="25400">
              <a:schemeClr val="accent1">
                <a:alpha val="40000"/>
              </a:schemeClr>
            </a:glow>
          </a:effectLst>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ro-RO" sz="1800" dirty="0">
                <a:solidFill>
                  <a:schemeClr val="dk1"/>
                </a:solidFill>
              </a:rPr>
              <a:t>Identificarea tipului de venit în care se încadrează venitul obținut de nerezident este important</a:t>
            </a:r>
            <a:r>
              <a:rPr lang="en-US" sz="1800" dirty="0">
                <a:solidFill>
                  <a:schemeClr val="dk1"/>
                </a:solidFill>
              </a:rPr>
              <a:t>a</a:t>
            </a:r>
            <a:r>
              <a:rPr lang="ro-RO" sz="1800" dirty="0">
                <a:solidFill>
                  <a:schemeClr val="dk1"/>
                </a:solidFill>
              </a:rPr>
              <a:t> din următoarele considerente:</a:t>
            </a:r>
          </a:p>
          <a:p>
            <a:pPr algn="just">
              <a:lnSpc>
                <a:spcPct val="120000"/>
              </a:lnSpc>
              <a:buClr>
                <a:srgbClr val="FFC000"/>
              </a:buClr>
              <a:buFont typeface="Wingdings" panose="05000000000000000000" pitchFamily="2" charset="2"/>
              <a:buChar char="§"/>
            </a:pPr>
            <a:r>
              <a:rPr lang="ro-RO" sz="1800" dirty="0"/>
              <a:t>anumite categorii de venituri pot să nu intre în sfera de impozitare potrivit legislatiei interne</a:t>
            </a:r>
            <a:r>
              <a:rPr lang="en-US" sz="1800" dirty="0"/>
              <a:t> (sunt </a:t>
            </a:r>
            <a:r>
              <a:rPr lang="en-US" sz="1800" dirty="0" err="1"/>
              <a:t>aplicabile</a:t>
            </a:r>
            <a:r>
              <a:rPr lang="en-US" sz="1800" dirty="0"/>
              <a:t> </a:t>
            </a:r>
            <a:r>
              <a:rPr lang="en-US" sz="1800" dirty="0" err="1"/>
              <a:t>anumite</a:t>
            </a:r>
            <a:r>
              <a:rPr lang="en-US" sz="1800" dirty="0"/>
              <a:t> </a:t>
            </a:r>
            <a:r>
              <a:rPr lang="en-US" sz="1800" dirty="0" err="1"/>
              <a:t>scutiri</a:t>
            </a:r>
            <a:r>
              <a:rPr lang="en-US" sz="1800" dirty="0"/>
              <a:t>)</a:t>
            </a:r>
            <a:r>
              <a:rPr lang="ro-RO" sz="1800" dirty="0"/>
              <a:t>;</a:t>
            </a:r>
          </a:p>
          <a:p>
            <a:pPr algn="just">
              <a:lnSpc>
                <a:spcPct val="120000"/>
              </a:lnSpc>
              <a:buClr>
                <a:srgbClr val="FFC000"/>
              </a:buClr>
              <a:buFont typeface="Wingdings" panose="05000000000000000000" pitchFamily="2" charset="2"/>
              <a:buChar char="§"/>
            </a:pPr>
            <a:r>
              <a:rPr lang="ro-RO" sz="1800" dirty="0"/>
              <a:t>sunt unele situații în care este recomandabilă aplicarea </a:t>
            </a:r>
            <a:r>
              <a:rPr lang="en-US" sz="1800" dirty="0"/>
              <a:t>DTT </a:t>
            </a:r>
            <a:r>
              <a:rPr lang="ro-RO" sz="1800" dirty="0"/>
              <a:t>pentru a evita orice risc de interpretare din partea autorităților fiscale.</a:t>
            </a:r>
            <a:endParaRPr lang="en-US" sz="1800" dirty="0"/>
          </a:p>
          <a:p>
            <a:pPr marL="0" indent="0" algn="just">
              <a:lnSpc>
                <a:spcPct val="110000"/>
              </a:lnSpc>
              <a:buClr>
                <a:srgbClr val="FFC000"/>
              </a:buClr>
              <a:buNone/>
            </a:pPr>
            <a:r>
              <a:rPr lang="en-US" sz="1800" dirty="0">
                <a:solidFill>
                  <a:schemeClr val="dk1"/>
                </a:solidFill>
              </a:rPr>
              <a:t>   </a:t>
            </a:r>
          </a:p>
          <a:p>
            <a:pPr algn="just">
              <a:lnSpc>
                <a:spcPct val="110000"/>
              </a:lnSpc>
              <a:buClr>
                <a:srgbClr val="FFC000"/>
              </a:buClr>
              <a:buFont typeface="Wingdings" panose="05000000000000000000" pitchFamily="2" charset="2"/>
              <a:buChar char="q"/>
            </a:pPr>
            <a:r>
              <a:rPr lang="en-US" sz="1800" dirty="0">
                <a:solidFill>
                  <a:schemeClr val="dk1"/>
                </a:solidFill>
              </a:rPr>
              <a:t> </a:t>
            </a:r>
            <a:r>
              <a:rPr lang="ro-RO" sz="1800" dirty="0">
                <a:solidFill>
                  <a:schemeClr val="dk1"/>
                </a:solidFill>
              </a:rPr>
              <a:t>Pentru o mai bună înțelegere a modului de identificare a fiecarei categorii de venit, prezentăm mai jos modul de identificare a anumitor categorii de venituri, în ambele cazuri DTT vs legislația internă. </a:t>
            </a:r>
            <a:endParaRPr lang="en-US" dirty="0"/>
          </a:p>
        </p:txBody>
      </p:sp>
      <p:sp>
        <p:nvSpPr>
          <p:cNvPr id="3" name="Rectangle 2">
            <a:extLst>
              <a:ext uri="{FF2B5EF4-FFF2-40B4-BE49-F238E27FC236}">
                <a16:creationId xmlns:a16="http://schemas.microsoft.com/office/drawing/2014/main" id="{4B7E4CAF-AC92-471C-9456-061B2883EC74}"/>
              </a:ext>
            </a:extLst>
          </p:cNvPr>
          <p:cNvSpPr/>
          <p:nvPr/>
        </p:nvSpPr>
        <p:spPr>
          <a:xfrm>
            <a:off x="445401" y="370161"/>
            <a:ext cx="6076697" cy="400110"/>
          </a:xfrm>
          <a:prstGeom prst="rect">
            <a:avLst/>
          </a:prstGeom>
        </p:spPr>
        <p:txBody>
          <a:bodyPr wrap="square">
            <a:spAutoFit/>
          </a:bodyPr>
          <a:lstStyle/>
          <a:p>
            <a:pPr marL="0" indent="0">
              <a:buNone/>
            </a:pPr>
            <a:r>
              <a:rPr lang="ro-RO" sz="2000" b="1" dirty="0">
                <a:solidFill>
                  <a:srgbClr val="173060"/>
                </a:solidFill>
              </a:rPr>
              <a:t>Identificarea </a:t>
            </a:r>
            <a:r>
              <a:rPr lang="en-US" sz="2000" b="1" dirty="0" err="1">
                <a:solidFill>
                  <a:srgbClr val="173060"/>
                </a:solidFill>
              </a:rPr>
              <a:t>tipului</a:t>
            </a:r>
            <a:r>
              <a:rPr lang="en-US" sz="2000" b="1" dirty="0">
                <a:solidFill>
                  <a:srgbClr val="173060"/>
                </a:solidFill>
              </a:rPr>
              <a:t> de </a:t>
            </a:r>
            <a:r>
              <a:rPr lang="en-US" sz="2000" b="1" dirty="0" err="1">
                <a:solidFill>
                  <a:srgbClr val="173060"/>
                </a:solidFill>
              </a:rPr>
              <a:t>venit</a:t>
            </a:r>
            <a:r>
              <a:rPr lang="en-US" sz="2000" b="1" dirty="0">
                <a:solidFill>
                  <a:srgbClr val="173060"/>
                </a:solidFill>
              </a:rPr>
              <a:t> (</a:t>
            </a:r>
            <a:r>
              <a:rPr lang="en-US" sz="2000" b="1" dirty="0" err="1">
                <a:solidFill>
                  <a:srgbClr val="173060"/>
                </a:solidFill>
              </a:rPr>
              <a:t>legislatie</a:t>
            </a:r>
            <a:r>
              <a:rPr lang="en-US" sz="2000" b="1" dirty="0">
                <a:solidFill>
                  <a:srgbClr val="173060"/>
                </a:solidFill>
              </a:rPr>
              <a:t> </a:t>
            </a:r>
            <a:r>
              <a:rPr lang="en-US" sz="2000" b="1" dirty="0" err="1">
                <a:solidFill>
                  <a:srgbClr val="173060"/>
                </a:solidFill>
              </a:rPr>
              <a:t>interna</a:t>
            </a:r>
            <a:r>
              <a:rPr lang="en-US" sz="2000" b="1" dirty="0">
                <a:solidFill>
                  <a:srgbClr val="173060"/>
                </a:solidFill>
              </a:rPr>
              <a:t> vs DTT)</a:t>
            </a:r>
            <a:endParaRPr lang="ro-RO" sz="2000" b="1" dirty="0">
              <a:solidFill>
                <a:srgbClr val="173060"/>
              </a:solidFill>
            </a:endParaRPr>
          </a:p>
        </p:txBody>
      </p:sp>
    </p:spTree>
    <p:extLst>
      <p:ext uri="{BB962C8B-B14F-4D97-AF65-F5344CB8AC3E}">
        <p14:creationId xmlns:p14="http://schemas.microsoft.com/office/powerpoint/2010/main" val="951640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ED92F8-2566-4D21-9B2D-235CBBC114B1}"/>
              </a:ext>
            </a:extLst>
          </p:cNvPr>
          <p:cNvSpPr>
            <a:spLocks noGrp="1"/>
          </p:cNvSpPr>
          <p:nvPr>
            <p:ph idx="1"/>
          </p:nvPr>
        </p:nvSpPr>
        <p:spPr>
          <a:xfrm>
            <a:off x="557629" y="1132449"/>
            <a:ext cx="7886700" cy="4855737"/>
          </a:xfrm>
          <a:ln>
            <a:solidFill>
              <a:srgbClr val="173060"/>
            </a:solidFill>
          </a:ln>
          <a:effectLst>
            <a:glow rad="25400">
              <a:schemeClr val="accent1">
                <a:alpha val="40000"/>
              </a:schemeClr>
            </a:glow>
          </a:effectLst>
        </p:spPr>
        <p:style>
          <a:lnRef idx="2">
            <a:schemeClr val="dk1"/>
          </a:lnRef>
          <a:fillRef idx="1">
            <a:schemeClr val="lt1"/>
          </a:fillRef>
          <a:effectRef idx="0">
            <a:schemeClr val="dk1"/>
          </a:effectRef>
          <a:fontRef idx="minor">
            <a:schemeClr val="dk1"/>
          </a:fontRef>
        </p:style>
        <p:txBody>
          <a:bodyPr>
            <a:normAutofit fontScale="32500" lnSpcReduction="20000"/>
          </a:bodyPr>
          <a:lstStyle/>
          <a:p>
            <a:pPr marL="0" indent="0" algn="just">
              <a:buNone/>
            </a:pPr>
            <a:endParaRPr lang="en-US" sz="6200" dirty="0">
              <a:solidFill>
                <a:srgbClr val="FF0000"/>
              </a:solidFill>
            </a:endParaRPr>
          </a:p>
          <a:p>
            <a:pPr algn="just">
              <a:buFont typeface="Wingdings" panose="05000000000000000000" pitchFamily="2" charset="2"/>
              <a:buChar char="q"/>
            </a:pPr>
            <a:r>
              <a:rPr lang="en-US" sz="6200" dirty="0">
                <a:solidFill>
                  <a:srgbClr val="1B3360"/>
                </a:solidFill>
              </a:rPr>
              <a:t>  </a:t>
            </a:r>
            <a:r>
              <a:rPr lang="ro-RO" sz="6200" b="1" u="sng" dirty="0">
                <a:solidFill>
                  <a:srgbClr val="1B3360"/>
                </a:solidFill>
              </a:rPr>
              <a:t>Legislație internă </a:t>
            </a:r>
          </a:p>
          <a:p>
            <a:pPr algn="just"/>
            <a:endParaRPr lang="ro-RO" dirty="0">
              <a:solidFill>
                <a:srgbClr val="FF0000"/>
              </a:solidFill>
            </a:endParaRPr>
          </a:p>
          <a:p>
            <a:pPr algn="just">
              <a:lnSpc>
                <a:spcPct val="110000"/>
              </a:lnSpc>
              <a:buClr>
                <a:srgbClr val="FFC000"/>
              </a:buClr>
              <a:buFont typeface="Wingdings" panose="05000000000000000000" pitchFamily="2" charset="2"/>
              <a:buChar char="§"/>
            </a:pPr>
            <a:r>
              <a:rPr lang="ro-RO" sz="5500" dirty="0">
                <a:solidFill>
                  <a:schemeClr val="dk1"/>
                </a:solidFill>
              </a:rPr>
              <a:t>Codul Fiscal: Titlul VI </a:t>
            </a:r>
            <a:r>
              <a:rPr lang="en-US" sz="5500" dirty="0">
                <a:solidFill>
                  <a:schemeClr val="dk1"/>
                </a:solidFill>
              </a:rPr>
              <a:t>“</a:t>
            </a:r>
            <a:r>
              <a:rPr lang="en-US" sz="5500" dirty="0" err="1">
                <a:solidFill>
                  <a:schemeClr val="dk1"/>
                </a:solidFill>
              </a:rPr>
              <a:t>Impozitul</a:t>
            </a:r>
            <a:r>
              <a:rPr lang="en-US" sz="5500" dirty="0">
                <a:solidFill>
                  <a:schemeClr val="dk1"/>
                </a:solidFill>
              </a:rPr>
              <a:t> pe </a:t>
            </a:r>
            <a:r>
              <a:rPr lang="en-US" sz="5500" dirty="0" err="1">
                <a:solidFill>
                  <a:schemeClr val="dk1"/>
                </a:solidFill>
              </a:rPr>
              <a:t>veniturile</a:t>
            </a:r>
            <a:r>
              <a:rPr lang="en-US" sz="5500" dirty="0">
                <a:solidFill>
                  <a:schemeClr val="dk1"/>
                </a:solidFill>
              </a:rPr>
              <a:t> </a:t>
            </a:r>
            <a:r>
              <a:rPr lang="en-US" sz="5500" dirty="0" err="1">
                <a:solidFill>
                  <a:schemeClr val="dk1"/>
                </a:solidFill>
              </a:rPr>
              <a:t>ob</a:t>
            </a:r>
            <a:r>
              <a:rPr lang="ro-RO" sz="5500" dirty="0">
                <a:solidFill>
                  <a:schemeClr val="dk1"/>
                </a:solidFill>
              </a:rPr>
              <a:t>ținute din România de nerezidenț</a:t>
            </a:r>
            <a:r>
              <a:rPr lang="en-US" sz="5500" dirty="0" err="1"/>
              <a:t>i</a:t>
            </a:r>
            <a:r>
              <a:rPr lang="ro-RO" sz="5500" dirty="0">
                <a:solidFill>
                  <a:schemeClr val="dk1"/>
                </a:solidFill>
              </a:rPr>
              <a:t> și impozitul pe reprezentanțele firmelor străine înființate în România</a:t>
            </a:r>
            <a:r>
              <a:rPr lang="en-US" sz="5500" dirty="0">
                <a:solidFill>
                  <a:schemeClr val="dk1"/>
                </a:solidFill>
              </a:rPr>
              <a:t>”</a:t>
            </a:r>
            <a:r>
              <a:rPr lang="ro-RO" sz="5500" dirty="0">
                <a:solidFill>
                  <a:schemeClr val="dk1"/>
                </a:solidFill>
              </a:rPr>
              <a:t>.</a:t>
            </a:r>
            <a:endParaRPr lang="en-US" sz="5500" dirty="0">
              <a:solidFill>
                <a:schemeClr val="dk1"/>
              </a:solidFill>
            </a:endParaRPr>
          </a:p>
          <a:p>
            <a:pPr algn="just"/>
            <a:endParaRPr lang="en-US" sz="6200" dirty="0"/>
          </a:p>
          <a:p>
            <a:pPr algn="just">
              <a:buFont typeface="Wingdings" panose="05000000000000000000" pitchFamily="2" charset="2"/>
              <a:buChar char="q"/>
            </a:pPr>
            <a:r>
              <a:rPr lang="en-US" sz="5500" b="1" dirty="0">
                <a:solidFill>
                  <a:srgbClr val="1B3360"/>
                </a:solidFill>
              </a:rPr>
              <a:t>   </a:t>
            </a:r>
            <a:r>
              <a:rPr lang="en-US" sz="6200" b="1" u="sng" dirty="0" err="1">
                <a:solidFill>
                  <a:srgbClr val="1B3360"/>
                </a:solidFill>
              </a:rPr>
              <a:t>Legisla</a:t>
            </a:r>
            <a:r>
              <a:rPr lang="ro-RO" sz="6200" b="1" u="sng" dirty="0">
                <a:solidFill>
                  <a:srgbClr val="1B3360"/>
                </a:solidFill>
              </a:rPr>
              <a:t>ție internațională</a:t>
            </a:r>
          </a:p>
          <a:p>
            <a:pPr marL="0" indent="0" algn="just">
              <a:buNone/>
            </a:pPr>
            <a:endParaRPr lang="ro-RO" dirty="0"/>
          </a:p>
          <a:p>
            <a:pPr algn="just">
              <a:lnSpc>
                <a:spcPct val="110000"/>
              </a:lnSpc>
              <a:buClr>
                <a:srgbClr val="FFC000"/>
              </a:buClr>
              <a:buFont typeface="Wingdings" panose="05000000000000000000" pitchFamily="2" charset="2"/>
              <a:buChar char="§"/>
            </a:pPr>
            <a:r>
              <a:rPr lang="ro-RO" sz="5500" dirty="0">
                <a:solidFill>
                  <a:schemeClr val="dk1"/>
                </a:solidFill>
              </a:rPr>
              <a:t>Convențiile pentru evitarea dublei impuneri</a:t>
            </a:r>
            <a:r>
              <a:rPr lang="en-US" sz="5500" dirty="0">
                <a:solidFill>
                  <a:schemeClr val="dk1"/>
                </a:solidFill>
              </a:rPr>
              <a:t> (DTT);</a:t>
            </a:r>
            <a:r>
              <a:rPr lang="ro-RO" sz="5500" dirty="0">
                <a:solidFill>
                  <a:schemeClr val="dk1"/>
                </a:solidFill>
              </a:rPr>
              <a:t> </a:t>
            </a:r>
          </a:p>
          <a:p>
            <a:pPr algn="just">
              <a:lnSpc>
                <a:spcPct val="110000"/>
              </a:lnSpc>
              <a:buClr>
                <a:srgbClr val="FFC000"/>
              </a:buClr>
              <a:buFont typeface="Wingdings" panose="05000000000000000000" pitchFamily="2" charset="2"/>
              <a:buChar char="§"/>
            </a:pPr>
            <a:r>
              <a:rPr lang="ro-RO" sz="5500" dirty="0">
                <a:solidFill>
                  <a:schemeClr val="dk1"/>
                </a:solidFill>
              </a:rPr>
              <a:t>Legislația Uniunii Europene</a:t>
            </a:r>
            <a:r>
              <a:rPr lang="en-US" sz="5500" dirty="0">
                <a:solidFill>
                  <a:schemeClr val="dk1"/>
                </a:solidFill>
              </a:rPr>
              <a:t> (</a:t>
            </a:r>
            <a:r>
              <a:rPr lang="en-US" sz="5500" dirty="0" err="1">
                <a:solidFill>
                  <a:schemeClr val="dk1"/>
                </a:solidFill>
              </a:rPr>
              <a:t>Legisla</a:t>
            </a:r>
            <a:r>
              <a:rPr lang="ro-RO" sz="5500" dirty="0">
                <a:solidFill>
                  <a:schemeClr val="dk1"/>
                </a:solidFill>
              </a:rPr>
              <a:t>ț</a:t>
            </a:r>
            <a:r>
              <a:rPr lang="en-US" sz="5500" dirty="0" err="1">
                <a:solidFill>
                  <a:schemeClr val="dk1"/>
                </a:solidFill>
              </a:rPr>
              <a:t>ia</a:t>
            </a:r>
            <a:r>
              <a:rPr lang="en-US" sz="5500" dirty="0">
                <a:solidFill>
                  <a:schemeClr val="dk1"/>
                </a:solidFill>
              </a:rPr>
              <a:t> “UE”); </a:t>
            </a:r>
            <a:endParaRPr lang="ro-RO" sz="5500" dirty="0">
              <a:solidFill>
                <a:schemeClr val="dk1"/>
              </a:solidFill>
            </a:endParaRPr>
          </a:p>
          <a:p>
            <a:pPr algn="just">
              <a:lnSpc>
                <a:spcPct val="110000"/>
              </a:lnSpc>
              <a:buClr>
                <a:srgbClr val="FFC000"/>
              </a:buClr>
              <a:buFont typeface="Wingdings" panose="05000000000000000000" pitchFamily="2" charset="2"/>
              <a:buChar char="§"/>
            </a:pPr>
            <a:r>
              <a:rPr lang="ro-RO" sz="5500" dirty="0">
                <a:solidFill>
                  <a:schemeClr val="dk1"/>
                </a:solidFill>
              </a:rPr>
              <a:t>Diverse inițiative ale Uniunii Europene în domeniul fiscal, precum: planurile de acțiune pentru transparența fiscală, impozitarea companiilor (taxarea corectă, relansarea bazei fiscale comune - CCTB și bazei fiscale consolidate comune – CCCTB</a:t>
            </a:r>
            <a:r>
              <a:rPr lang="en-US" sz="5500" dirty="0">
                <a:solidFill>
                  <a:schemeClr val="dk1"/>
                </a:solidFill>
              </a:rPr>
              <a:t>,</a:t>
            </a:r>
            <a:r>
              <a:rPr lang="ro-RO" sz="5500" dirty="0">
                <a:solidFill>
                  <a:schemeClr val="dk1"/>
                </a:solidFill>
              </a:rPr>
              <a:t> acțiunile de combatere a eroziunii fiscale și deturnării profiturilor - BEPS), pachetul privind practicile de evitate a obligațiilor fiscale (ATAD), pachetul de modernizare a TVA, impozitarea echitabilă a economiei digitale, etc. </a:t>
            </a:r>
            <a:endParaRPr lang="en-US" sz="5500" dirty="0">
              <a:solidFill>
                <a:schemeClr val="dk1"/>
              </a:solidFill>
            </a:endParaRPr>
          </a:p>
          <a:p>
            <a:endParaRPr lang="en-US" dirty="0"/>
          </a:p>
        </p:txBody>
      </p:sp>
      <p:sp>
        <p:nvSpPr>
          <p:cNvPr id="3" name="Title 2">
            <a:extLst>
              <a:ext uri="{FF2B5EF4-FFF2-40B4-BE49-F238E27FC236}">
                <a16:creationId xmlns:a16="http://schemas.microsoft.com/office/drawing/2014/main" id="{4FA9D97A-45E6-4172-B912-3839870351EB}"/>
              </a:ext>
            </a:extLst>
          </p:cNvPr>
          <p:cNvSpPr>
            <a:spLocks noGrp="1"/>
          </p:cNvSpPr>
          <p:nvPr>
            <p:ph type="title"/>
          </p:nvPr>
        </p:nvSpPr>
        <p:spPr>
          <a:xfrm>
            <a:off x="554037" y="485359"/>
            <a:ext cx="7737475" cy="812800"/>
          </a:xfrm>
        </p:spPr>
        <p:txBody>
          <a:bodyPr/>
          <a:lstStyle/>
          <a:p>
            <a:r>
              <a:rPr lang="en-US" sz="2800" b="1" dirty="0">
                <a:solidFill>
                  <a:srgbClr val="173060"/>
                </a:solidFill>
              </a:rPr>
              <a:t>LEGISLA</a:t>
            </a:r>
            <a:r>
              <a:rPr lang="ro-RO" sz="2800" b="1" dirty="0">
                <a:solidFill>
                  <a:srgbClr val="173060"/>
                </a:solidFill>
              </a:rPr>
              <a:t>Ț</a:t>
            </a:r>
            <a:r>
              <a:rPr lang="en-US" sz="2800" b="1" dirty="0">
                <a:solidFill>
                  <a:srgbClr val="173060"/>
                </a:solidFill>
              </a:rPr>
              <a:t>IA INTERN</a:t>
            </a:r>
            <a:r>
              <a:rPr lang="ro-RO" sz="2800" b="1" dirty="0">
                <a:solidFill>
                  <a:srgbClr val="173060"/>
                </a:solidFill>
              </a:rPr>
              <a:t>Ă</a:t>
            </a:r>
            <a:r>
              <a:rPr lang="en-US" sz="2800" b="1" dirty="0">
                <a:solidFill>
                  <a:srgbClr val="173060"/>
                </a:solidFill>
              </a:rPr>
              <a:t>/INTERNA</a:t>
            </a:r>
            <a:r>
              <a:rPr lang="ro-RO" sz="2800" b="1" dirty="0">
                <a:solidFill>
                  <a:srgbClr val="173060"/>
                </a:solidFill>
              </a:rPr>
              <a:t>Ț</a:t>
            </a:r>
            <a:r>
              <a:rPr lang="en-US" sz="2800" b="1" dirty="0">
                <a:solidFill>
                  <a:srgbClr val="173060"/>
                </a:solidFill>
              </a:rPr>
              <a:t>IONAL</a:t>
            </a:r>
            <a:r>
              <a:rPr lang="ro-RO" sz="2800" b="1" dirty="0">
                <a:solidFill>
                  <a:srgbClr val="173060"/>
                </a:solidFill>
              </a:rPr>
              <a:t>Ă</a:t>
            </a:r>
            <a:br>
              <a:rPr lang="ro-RO" dirty="0">
                <a:solidFill>
                  <a:schemeClr val="tx1"/>
                </a:solidFill>
              </a:rPr>
            </a:br>
            <a:endParaRPr lang="en-GB" altLang="en-US" dirty="0"/>
          </a:p>
        </p:txBody>
      </p:sp>
    </p:spTree>
    <p:extLst>
      <p:ext uri="{BB962C8B-B14F-4D97-AF65-F5344CB8AC3E}">
        <p14:creationId xmlns:p14="http://schemas.microsoft.com/office/powerpoint/2010/main" val="22316094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A4CF89B-3ECD-463D-8FA4-326A68671284}"/>
              </a:ext>
            </a:extLst>
          </p:cNvPr>
          <p:cNvSpPr>
            <a:spLocks noGrp="1"/>
          </p:cNvSpPr>
          <p:nvPr>
            <p:ph idx="1"/>
          </p:nvPr>
        </p:nvSpPr>
        <p:spPr>
          <a:xfrm>
            <a:off x="434049" y="423784"/>
            <a:ext cx="7352621" cy="640080"/>
          </a:xfrm>
        </p:spPr>
        <p:txBody>
          <a:bodyPr>
            <a:normAutofit/>
          </a:bodyPr>
          <a:lstStyle/>
          <a:p>
            <a:pPr marL="0" indent="0" algn="just">
              <a:buNone/>
            </a:pPr>
            <a:r>
              <a:rPr lang="en-US" sz="1800" dirty="0">
                <a:solidFill>
                  <a:srgbClr val="1B3360"/>
                </a:solidFill>
              </a:rPr>
              <a:t>Pl</a:t>
            </a:r>
            <a:r>
              <a:rPr lang="ro-RO" sz="1800" dirty="0">
                <a:solidFill>
                  <a:srgbClr val="1B3360"/>
                </a:solidFill>
              </a:rPr>
              <a:t>ăț</a:t>
            </a:r>
            <a:r>
              <a:rPr lang="en-US" sz="1800" dirty="0" err="1">
                <a:solidFill>
                  <a:srgbClr val="1B3360"/>
                </a:solidFill>
              </a:rPr>
              <a:t>i</a:t>
            </a:r>
            <a:r>
              <a:rPr lang="en-US" sz="1800" dirty="0">
                <a:solidFill>
                  <a:srgbClr val="1B3360"/>
                </a:solidFill>
              </a:rPr>
              <a:t> de </a:t>
            </a:r>
            <a:r>
              <a:rPr lang="en-US" sz="1800" dirty="0" err="1">
                <a:solidFill>
                  <a:srgbClr val="1B3360"/>
                </a:solidFill>
              </a:rPr>
              <a:t>orice</a:t>
            </a:r>
            <a:r>
              <a:rPr lang="en-US" sz="1800" dirty="0">
                <a:solidFill>
                  <a:srgbClr val="1B3360"/>
                </a:solidFill>
              </a:rPr>
              <a:t> </a:t>
            </a:r>
            <a:r>
              <a:rPr lang="en-US" sz="1800" dirty="0" err="1">
                <a:solidFill>
                  <a:srgbClr val="1B3360"/>
                </a:solidFill>
              </a:rPr>
              <a:t>natur</a:t>
            </a:r>
            <a:r>
              <a:rPr lang="ro-RO" sz="1800" dirty="0">
                <a:solidFill>
                  <a:srgbClr val="1B3360"/>
                </a:solidFill>
              </a:rPr>
              <a:t>ă</a:t>
            </a:r>
            <a:r>
              <a:rPr lang="en-US" sz="1800" dirty="0">
                <a:solidFill>
                  <a:srgbClr val="1B3360"/>
                </a:solidFill>
              </a:rPr>
              <a:t> </a:t>
            </a:r>
            <a:r>
              <a:rPr lang="en-US" sz="1800" dirty="0" err="1">
                <a:solidFill>
                  <a:srgbClr val="1B3360"/>
                </a:solidFill>
              </a:rPr>
              <a:t>primit</a:t>
            </a:r>
            <a:r>
              <a:rPr lang="ro-RO" sz="1800" dirty="0">
                <a:solidFill>
                  <a:srgbClr val="1B3360"/>
                </a:solidFill>
              </a:rPr>
              <a:t>ă</a:t>
            </a:r>
            <a:r>
              <a:rPr lang="en-US" sz="1800" dirty="0">
                <a:solidFill>
                  <a:srgbClr val="1B3360"/>
                </a:solidFill>
              </a:rPr>
              <a:t> </a:t>
            </a:r>
            <a:r>
              <a:rPr lang="en-US" sz="1800" dirty="0" err="1">
                <a:solidFill>
                  <a:srgbClr val="1B3360"/>
                </a:solidFill>
              </a:rPr>
              <a:t>drept</a:t>
            </a:r>
            <a:r>
              <a:rPr lang="en-US" sz="1800" dirty="0">
                <a:solidFill>
                  <a:srgbClr val="1B3360"/>
                </a:solidFill>
              </a:rPr>
              <a:t> </a:t>
            </a:r>
            <a:r>
              <a:rPr lang="en-US" sz="1800" dirty="0" err="1">
                <a:solidFill>
                  <a:srgbClr val="1B3360"/>
                </a:solidFill>
              </a:rPr>
              <a:t>contravaloare</a:t>
            </a:r>
            <a:r>
              <a:rPr lang="en-US" sz="1800" dirty="0">
                <a:solidFill>
                  <a:srgbClr val="1B3360"/>
                </a:solidFill>
              </a:rPr>
              <a:t> </a:t>
            </a:r>
            <a:r>
              <a:rPr lang="en-US" sz="1800" dirty="0" err="1">
                <a:solidFill>
                  <a:srgbClr val="1B3360"/>
                </a:solidFill>
              </a:rPr>
              <a:t>pentru</a:t>
            </a:r>
            <a:r>
              <a:rPr lang="en-US" sz="1800" dirty="0">
                <a:solidFill>
                  <a:srgbClr val="1B3360"/>
                </a:solidFill>
              </a:rPr>
              <a:t> f</a:t>
            </a:r>
            <a:r>
              <a:rPr lang="ro-RO" sz="1800" dirty="0">
                <a:solidFill>
                  <a:srgbClr val="1B3360"/>
                </a:solidFill>
              </a:rPr>
              <a:t>o</a:t>
            </a:r>
            <a:r>
              <a:rPr lang="en-US" sz="1800" dirty="0" err="1">
                <a:solidFill>
                  <a:srgbClr val="1B3360"/>
                </a:solidFill>
              </a:rPr>
              <a:t>losin</a:t>
            </a:r>
            <a:r>
              <a:rPr lang="ro-RO" sz="1800" dirty="0">
                <a:solidFill>
                  <a:srgbClr val="1B3360"/>
                </a:solidFill>
              </a:rPr>
              <a:t>ța</a:t>
            </a:r>
            <a:r>
              <a:rPr lang="en-US" sz="1800" dirty="0">
                <a:solidFill>
                  <a:srgbClr val="1B3360"/>
                </a:solidFill>
              </a:rPr>
              <a:t> </a:t>
            </a:r>
            <a:r>
              <a:rPr lang="en-US" sz="1800" dirty="0" err="1">
                <a:solidFill>
                  <a:srgbClr val="1B3360"/>
                </a:solidFill>
              </a:rPr>
              <a:t>sau</a:t>
            </a:r>
            <a:r>
              <a:rPr lang="en-US" sz="1800" dirty="0">
                <a:solidFill>
                  <a:srgbClr val="1B3360"/>
                </a:solidFill>
              </a:rPr>
              <a:t> </a:t>
            </a:r>
            <a:r>
              <a:rPr lang="en-US" sz="1800" dirty="0" err="1">
                <a:solidFill>
                  <a:srgbClr val="1B3360"/>
                </a:solidFill>
              </a:rPr>
              <a:t>dreptul</a:t>
            </a:r>
            <a:r>
              <a:rPr lang="en-US" sz="1800" dirty="0">
                <a:solidFill>
                  <a:srgbClr val="1B3360"/>
                </a:solidFill>
              </a:rPr>
              <a:t> de a </a:t>
            </a:r>
            <a:r>
              <a:rPr lang="en-US" sz="1800" dirty="0" err="1">
                <a:solidFill>
                  <a:srgbClr val="1B3360"/>
                </a:solidFill>
              </a:rPr>
              <a:t>folosi</a:t>
            </a:r>
            <a:r>
              <a:rPr lang="en-US" sz="1800" dirty="0">
                <a:solidFill>
                  <a:srgbClr val="1B3360"/>
                </a:solidFill>
              </a:rPr>
              <a:t>:</a:t>
            </a:r>
          </a:p>
          <a:p>
            <a:pPr marL="0" indent="0">
              <a:buNone/>
            </a:pPr>
            <a:endParaRPr lang="en-US" dirty="0"/>
          </a:p>
        </p:txBody>
      </p:sp>
      <p:sp>
        <p:nvSpPr>
          <p:cNvPr id="3" name="Title 2">
            <a:extLst>
              <a:ext uri="{FF2B5EF4-FFF2-40B4-BE49-F238E27FC236}">
                <a16:creationId xmlns:a16="http://schemas.microsoft.com/office/drawing/2014/main" id="{1EC20F7B-6C29-4E50-BE62-E92935F1A968}"/>
              </a:ext>
            </a:extLst>
          </p:cNvPr>
          <p:cNvSpPr>
            <a:spLocks noGrp="1"/>
          </p:cNvSpPr>
          <p:nvPr>
            <p:ph type="title"/>
          </p:nvPr>
        </p:nvSpPr>
        <p:spPr>
          <a:xfrm>
            <a:off x="426429" y="423784"/>
            <a:ext cx="7850553" cy="155340"/>
          </a:xfrm>
        </p:spPr>
        <p:txBody>
          <a:bodyPr/>
          <a:lstStyle/>
          <a:p>
            <a:r>
              <a:rPr lang="en-US" sz="2000" b="1" dirty="0">
                <a:solidFill>
                  <a:srgbClr val="173060"/>
                </a:solidFill>
                <a:latin typeface="+mn-lt"/>
              </a:rPr>
              <a:t>REDEVEN</a:t>
            </a:r>
            <a:r>
              <a:rPr lang="ro-RO" sz="2000" b="1" dirty="0">
                <a:solidFill>
                  <a:srgbClr val="173060"/>
                </a:solidFill>
                <a:latin typeface="+mn-lt"/>
              </a:rPr>
              <a:t>Ț</a:t>
            </a:r>
            <a:r>
              <a:rPr lang="en-US" sz="2000" b="1" dirty="0">
                <a:solidFill>
                  <a:srgbClr val="173060"/>
                </a:solidFill>
                <a:latin typeface="+mn-lt"/>
              </a:rPr>
              <a:t>E</a:t>
            </a:r>
            <a:br>
              <a:rPr lang="en-US" sz="3600" dirty="0">
                <a:solidFill>
                  <a:srgbClr val="FF0000"/>
                </a:solidFill>
              </a:rPr>
            </a:br>
            <a:endParaRPr lang="en-US" dirty="0"/>
          </a:p>
        </p:txBody>
      </p:sp>
      <p:graphicFrame>
        <p:nvGraphicFramePr>
          <p:cNvPr id="4" name="Table 3">
            <a:extLst>
              <a:ext uri="{FF2B5EF4-FFF2-40B4-BE49-F238E27FC236}">
                <a16:creationId xmlns:a16="http://schemas.microsoft.com/office/drawing/2014/main" id="{38CC8D51-3EEA-455B-872D-914CC1144414}"/>
              </a:ext>
            </a:extLst>
          </p:cNvPr>
          <p:cNvGraphicFramePr>
            <a:graphicFrameLocks noGrp="1"/>
          </p:cNvGraphicFramePr>
          <p:nvPr>
            <p:extLst>
              <p:ext uri="{D42A27DB-BD31-4B8C-83A1-F6EECF244321}">
                <p14:modId xmlns:p14="http://schemas.microsoft.com/office/powerpoint/2010/main" val="4048046989"/>
              </p:ext>
            </p:extLst>
          </p:nvPr>
        </p:nvGraphicFramePr>
        <p:xfrm>
          <a:off x="528951" y="1160585"/>
          <a:ext cx="8275901" cy="5506847"/>
        </p:xfrm>
        <a:graphic>
          <a:graphicData uri="http://schemas.openxmlformats.org/drawingml/2006/table">
            <a:tbl>
              <a:tblPr firstRow="1" firstCol="1" bandRow="1">
                <a:tableStyleId>{5C22544A-7EE6-4342-B048-85BDC9FD1C3A}</a:tableStyleId>
              </a:tblPr>
              <a:tblGrid>
                <a:gridCol w="4840314">
                  <a:extLst>
                    <a:ext uri="{9D8B030D-6E8A-4147-A177-3AD203B41FA5}">
                      <a16:colId xmlns:a16="http://schemas.microsoft.com/office/drawing/2014/main" val="1435788877"/>
                    </a:ext>
                  </a:extLst>
                </a:gridCol>
                <a:gridCol w="3435587">
                  <a:extLst>
                    <a:ext uri="{9D8B030D-6E8A-4147-A177-3AD203B41FA5}">
                      <a16:colId xmlns:a16="http://schemas.microsoft.com/office/drawing/2014/main" val="879556817"/>
                    </a:ext>
                  </a:extLst>
                </a:gridCol>
              </a:tblGrid>
              <a:tr h="241654">
                <a:tc>
                  <a:txBody>
                    <a:bodyPr/>
                    <a:lstStyle/>
                    <a:p>
                      <a:pPr marL="0" marR="0" algn="ctr">
                        <a:lnSpc>
                          <a:spcPct val="107000"/>
                        </a:lnSpc>
                        <a:spcBef>
                          <a:spcPts val="0"/>
                        </a:spcBef>
                        <a:spcAft>
                          <a:spcPts val="0"/>
                        </a:spcAft>
                      </a:pPr>
                      <a:r>
                        <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6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Legisla</a:t>
                      </a:r>
                      <a:r>
                        <a:rPr lang="ro-RO"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ț</a:t>
                      </a:r>
                      <a:r>
                        <a:rPr lang="en-US" sz="16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ia</a:t>
                      </a:r>
                      <a:r>
                        <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6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Interna</a:t>
                      </a:r>
                      <a:r>
                        <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53104" marR="53104" marT="0" marB="0"/>
                </a:tc>
                <a:tc>
                  <a:txBody>
                    <a:bodyPr/>
                    <a:lstStyle/>
                    <a:p>
                      <a:pPr marL="0" marR="0" algn="ctr">
                        <a:lnSpc>
                          <a:spcPct val="107000"/>
                        </a:lnSpc>
                        <a:spcBef>
                          <a:spcPts val="0"/>
                        </a:spcBef>
                        <a:spcAft>
                          <a:spcPts val="0"/>
                        </a:spcAft>
                      </a:pPr>
                      <a:r>
                        <a:rPr lang="en-US" sz="1600" dirty="0">
                          <a:effectLst/>
                        </a:rPr>
                        <a:t>DTT</a:t>
                      </a:r>
                      <a:r>
                        <a:rPr lang="ro-RO" sz="1600" dirty="0">
                          <a:effectLst/>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3104" marR="53104" marT="0" marB="0"/>
                </a:tc>
                <a:extLst>
                  <a:ext uri="{0D108BD9-81ED-4DB2-BD59-A6C34878D82A}">
                    <a16:rowId xmlns:a16="http://schemas.microsoft.com/office/drawing/2014/main" val="1396052777"/>
                  </a:ext>
                </a:extLst>
              </a:tr>
              <a:tr h="4949894">
                <a:tc>
                  <a:txBody>
                    <a:bodyPr/>
                    <a:lstStyle/>
                    <a:p>
                      <a:pPr marL="171450" marR="0" lvl="0" indent="-171450" algn="just" defTabSz="685800" rtl="0" eaLnBrk="1" fontAlgn="base" latinLnBrk="0" hangingPunct="1">
                        <a:lnSpc>
                          <a:spcPct val="100000"/>
                        </a:lnSpc>
                        <a:spcBef>
                          <a:spcPts val="750"/>
                        </a:spcBef>
                        <a:spcAft>
                          <a:spcPct val="0"/>
                        </a:spcAft>
                        <a:buClr>
                          <a:srgbClr val="FFC000"/>
                        </a:buClr>
                        <a:buFont typeface="Wingdings" panose="05000000000000000000" pitchFamily="2" charset="2"/>
                        <a:buChar char="§"/>
                      </a:pPr>
                      <a:r>
                        <a:rPr lang="ro-RO" sz="1600" b="0" kern="1200" dirty="0">
                          <a:solidFill>
                            <a:schemeClr val="dk1"/>
                          </a:solidFill>
                          <a:latin typeface="+mn-lt"/>
                          <a:ea typeface="+mn-ea"/>
                          <a:cs typeface="+mn-cs"/>
                        </a:rPr>
                        <a:t>drept</a:t>
                      </a:r>
                      <a:r>
                        <a:rPr lang="en-US" sz="1600" b="0" kern="1200" dirty="0">
                          <a:solidFill>
                            <a:schemeClr val="dk1"/>
                          </a:solidFill>
                          <a:latin typeface="+mn-lt"/>
                          <a:ea typeface="+mn-ea"/>
                          <a:cs typeface="+mn-cs"/>
                        </a:rPr>
                        <a:t>ul</a:t>
                      </a:r>
                      <a:r>
                        <a:rPr lang="ro-RO" sz="1600" b="0" kern="1200" dirty="0">
                          <a:solidFill>
                            <a:schemeClr val="dk1"/>
                          </a:solidFill>
                          <a:latin typeface="+mn-lt"/>
                          <a:ea typeface="+mn-ea"/>
                          <a:cs typeface="+mn-cs"/>
                        </a:rPr>
                        <a:t> de autor asupra unei lucrări literare, artistice sau științifice, inclusiv asupra filmelor, benzilor pentru emisiunile de radio sau de televiziune, precum și efectuarea de înregistrări audio, video;</a:t>
                      </a:r>
                      <a:endParaRPr lang="en-US" sz="1600" b="0" kern="1200" dirty="0">
                        <a:solidFill>
                          <a:schemeClr val="dk1"/>
                        </a:solidFill>
                        <a:latin typeface="+mn-lt"/>
                        <a:ea typeface="+mn-ea"/>
                        <a:cs typeface="+mn-cs"/>
                      </a:endParaRPr>
                    </a:p>
                    <a:p>
                      <a:pPr marL="171450" marR="0" lvl="0" indent="-171450" algn="just" defTabSz="685800" rtl="0" eaLnBrk="1" fontAlgn="base" latinLnBrk="0" hangingPunct="1">
                        <a:lnSpc>
                          <a:spcPct val="100000"/>
                        </a:lnSpc>
                        <a:spcBef>
                          <a:spcPts val="750"/>
                        </a:spcBef>
                        <a:spcAft>
                          <a:spcPct val="0"/>
                        </a:spcAft>
                        <a:buClr>
                          <a:srgbClr val="FFC000"/>
                        </a:buClr>
                        <a:buFont typeface="Wingdings" panose="05000000000000000000" pitchFamily="2" charset="2"/>
                        <a:buChar char="§"/>
                      </a:pPr>
                      <a:r>
                        <a:rPr lang="ro-RO" sz="1600" b="0" kern="1200" dirty="0">
                          <a:solidFill>
                            <a:schemeClr val="dk1"/>
                          </a:solidFill>
                          <a:latin typeface="+mn-lt"/>
                          <a:ea typeface="+mn-ea"/>
                          <a:cs typeface="+mn-cs"/>
                        </a:rPr>
                        <a:t>dreptul de a efectua înregistrări audio, video, respectiv spectacole, emisiuni, evenimente sportive sau altele similare, și dreptul de a le transmite sau retransmite către public, direct sau indirect, indiferent de modalitatea tehnică de transmitere - inclusiv prin cablu, satelit, fibre optice sau tehnologii similar; </a:t>
                      </a:r>
                      <a:endParaRPr lang="en-US" sz="1600" b="0" kern="1200" dirty="0">
                        <a:solidFill>
                          <a:schemeClr val="dk1"/>
                        </a:solidFill>
                        <a:latin typeface="+mn-lt"/>
                        <a:ea typeface="+mn-ea"/>
                        <a:cs typeface="+mn-cs"/>
                      </a:endParaRPr>
                    </a:p>
                    <a:p>
                      <a:pPr marL="171450" marR="0" lvl="0" indent="-171450" algn="just" defTabSz="685800" rtl="0" eaLnBrk="1" fontAlgn="base" latinLnBrk="0" hangingPunct="1">
                        <a:lnSpc>
                          <a:spcPct val="100000"/>
                        </a:lnSpc>
                        <a:spcBef>
                          <a:spcPts val="750"/>
                        </a:spcBef>
                        <a:spcAft>
                          <a:spcPct val="0"/>
                        </a:spcAft>
                        <a:buClr>
                          <a:srgbClr val="FFC000"/>
                        </a:buClr>
                        <a:buFont typeface="Wingdings" panose="05000000000000000000" pitchFamily="2" charset="2"/>
                        <a:buChar char="§"/>
                      </a:pPr>
                      <a:r>
                        <a:rPr lang="ro-RO" sz="1600" b="0" kern="1200" dirty="0">
                          <a:solidFill>
                            <a:schemeClr val="dk1"/>
                          </a:solidFill>
                          <a:latin typeface="+mn-lt"/>
                          <a:ea typeface="+mn-ea"/>
                          <a:cs typeface="+mn-cs"/>
                        </a:rPr>
                        <a:t>orice brevet, invenție, inovație, licență, marcă de comerț sau de fabrică, franciză, proiect, desen, model, plan, schiță, formulă secretă sau procedeu de fabricație ori software</a:t>
                      </a:r>
                      <a:r>
                        <a:rPr lang="en-US" sz="1600" b="0" kern="1200" dirty="0">
                          <a:solidFill>
                            <a:schemeClr val="dk1"/>
                          </a:solidFill>
                          <a:latin typeface="+mn-lt"/>
                          <a:ea typeface="+mn-ea"/>
                          <a:cs typeface="+mn-cs"/>
                        </a:rPr>
                        <a:t>. Este </a:t>
                      </a:r>
                      <a:r>
                        <a:rPr lang="en-US" sz="1600" b="0" kern="1200" dirty="0" err="1">
                          <a:solidFill>
                            <a:schemeClr val="dk1"/>
                          </a:solidFill>
                          <a:latin typeface="+mn-lt"/>
                          <a:ea typeface="+mn-ea"/>
                          <a:cs typeface="+mn-cs"/>
                        </a:rPr>
                        <a:t>redeven</a:t>
                      </a:r>
                      <a:r>
                        <a:rPr lang="ro-RO" sz="1600" b="0" kern="1200" dirty="0">
                          <a:solidFill>
                            <a:schemeClr val="dk1"/>
                          </a:solidFill>
                          <a:latin typeface="+mn-lt"/>
                          <a:ea typeface="+mn-ea"/>
                          <a:cs typeface="+mn-cs"/>
                        </a:rPr>
                        <a:t>ță</a:t>
                      </a:r>
                      <a:r>
                        <a:rPr lang="en-US" sz="1600" b="0" kern="1200" dirty="0">
                          <a:solidFill>
                            <a:schemeClr val="dk1"/>
                          </a:solidFill>
                          <a:latin typeface="+mn-lt"/>
                          <a:ea typeface="+mn-ea"/>
                          <a:cs typeface="+mn-cs"/>
                        </a:rPr>
                        <a:t> </a:t>
                      </a:r>
                      <a:r>
                        <a:rPr lang="ro-RO" sz="1600" b="0" kern="1200" dirty="0">
                          <a:solidFill>
                            <a:schemeClr val="dk1"/>
                          </a:solidFill>
                          <a:latin typeface="+mn-lt"/>
                          <a:ea typeface="+mn-ea"/>
                          <a:cs typeface="+mn-cs"/>
                        </a:rPr>
                        <a:t>orice echipament industrial, comercial sau științific, container, cablu, conductă, satelit, fibră optică sau tehnologii similare; </a:t>
                      </a:r>
                      <a:endParaRPr lang="en-US" sz="1600" b="0" kern="1200" dirty="0">
                        <a:solidFill>
                          <a:schemeClr val="dk1"/>
                        </a:solidFill>
                        <a:latin typeface="+mn-lt"/>
                        <a:ea typeface="+mn-ea"/>
                        <a:cs typeface="+mn-cs"/>
                      </a:endParaRPr>
                    </a:p>
                    <a:p>
                      <a:pPr marL="171450" marR="0" lvl="0" indent="-171450" algn="just" defTabSz="685800" rtl="0" eaLnBrk="1" fontAlgn="base" latinLnBrk="0" hangingPunct="1">
                        <a:lnSpc>
                          <a:spcPct val="100000"/>
                        </a:lnSpc>
                        <a:spcBef>
                          <a:spcPts val="750"/>
                        </a:spcBef>
                        <a:spcAft>
                          <a:spcPct val="0"/>
                        </a:spcAft>
                        <a:buClr>
                          <a:srgbClr val="FFC000"/>
                        </a:buClr>
                        <a:buFont typeface="Wingdings" panose="05000000000000000000" pitchFamily="2" charset="2"/>
                        <a:buChar char="§"/>
                      </a:pPr>
                      <a:r>
                        <a:rPr lang="ro-RO" sz="1600" b="0" kern="1200" dirty="0">
                          <a:solidFill>
                            <a:schemeClr val="dk1"/>
                          </a:solidFill>
                          <a:latin typeface="+mn-lt"/>
                          <a:ea typeface="+mn-ea"/>
                          <a:cs typeface="+mn-cs"/>
                        </a:rPr>
                        <a:t>orice know-how; </a:t>
                      </a:r>
                      <a:endParaRPr lang="en-US" sz="1600" b="0" kern="1200" dirty="0">
                        <a:solidFill>
                          <a:schemeClr val="dk1"/>
                        </a:solidFill>
                        <a:latin typeface="+mn-lt"/>
                        <a:ea typeface="+mn-ea"/>
                        <a:cs typeface="+mn-cs"/>
                      </a:endParaRPr>
                    </a:p>
                    <a:p>
                      <a:pPr marL="171450" marR="0" lvl="0" indent="-171450" algn="just" defTabSz="685800" rtl="0" eaLnBrk="1" fontAlgn="base" hangingPunct="1">
                        <a:lnSpc>
                          <a:spcPct val="100000"/>
                        </a:lnSpc>
                        <a:spcBef>
                          <a:spcPts val="750"/>
                        </a:spcBef>
                        <a:spcAft>
                          <a:spcPct val="0"/>
                        </a:spcAft>
                        <a:buClr>
                          <a:srgbClr val="FFC000"/>
                        </a:buClr>
                        <a:buFont typeface="Wingdings" panose="05000000000000000000" pitchFamily="2" charset="2"/>
                        <a:buChar char="§"/>
                      </a:pPr>
                      <a:r>
                        <a:rPr lang="ro-RO" sz="1600" b="0" kern="1200" dirty="0">
                          <a:solidFill>
                            <a:schemeClr val="dk1"/>
                          </a:solidFill>
                          <a:latin typeface="+mn-lt"/>
                          <a:ea typeface="+mn-ea"/>
                          <a:cs typeface="+mn-cs"/>
                        </a:rPr>
                        <a:t>numele sau imaginea oricărei persoane fizice sau alte drepturi similare referitoare la o persoană fizică. </a:t>
                      </a:r>
                      <a:endParaRPr lang="en-US" sz="1600" b="0" kern="1200" dirty="0">
                        <a:solidFill>
                          <a:schemeClr val="dk1"/>
                        </a:solidFill>
                        <a:latin typeface="+mn-lt"/>
                        <a:ea typeface="+mn-ea"/>
                        <a:cs typeface="+mn-cs"/>
                      </a:endParaRPr>
                    </a:p>
                    <a:p>
                      <a:pPr marL="0" marR="0" algn="just">
                        <a:lnSpc>
                          <a:spcPct val="107000"/>
                        </a:lnSpc>
                        <a:spcBef>
                          <a:spcPts val="0"/>
                        </a:spcBef>
                        <a:spcAft>
                          <a:spcPts val="0"/>
                        </a:spcAft>
                      </a:pPr>
                      <a:r>
                        <a:rPr lang="ro-RO" sz="1400" dirty="0">
                          <a:solidFill>
                            <a:schemeClr val="tx1"/>
                          </a:solidFill>
                          <a:effectLst/>
                          <a:latin typeface="+mj-lt"/>
                        </a:rPr>
                        <a:t> </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53104" marR="53104" marT="0" marB="0">
                    <a:solidFill>
                      <a:schemeClr val="bg1"/>
                    </a:solidFill>
                  </a:tcPr>
                </a:tc>
                <a:tc>
                  <a:txBody>
                    <a:bodyPr/>
                    <a:lstStyle/>
                    <a:p>
                      <a:pPr marL="171450" marR="0" lvl="0" indent="-171450" algn="just" defTabSz="685800" rtl="0" eaLnBrk="1" fontAlgn="base" latinLnBrk="0" hangingPunct="1">
                        <a:lnSpc>
                          <a:spcPct val="100000"/>
                        </a:lnSpc>
                        <a:spcBef>
                          <a:spcPts val="750"/>
                        </a:spcBef>
                        <a:spcAft>
                          <a:spcPct val="0"/>
                        </a:spcAft>
                        <a:buClr>
                          <a:srgbClr val="FFC000"/>
                        </a:buClr>
                        <a:buFont typeface="Wingdings" panose="05000000000000000000" pitchFamily="2" charset="2"/>
                        <a:buChar char="§"/>
                      </a:pPr>
                      <a:r>
                        <a:rPr lang="ro-RO" sz="1600" b="0" kern="1200" dirty="0">
                          <a:solidFill>
                            <a:schemeClr val="dk1"/>
                          </a:solidFill>
                          <a:latin typeface="+mn-lt"/>
                          <a:ea typeface="+mn-ea"/>
                          <a:cs typeface="+mn-cs"/>
                        </a:rPr>
                        <a:t>orice drept de autor pentru lucrări literare, artistice sau științifice inclusiv filme cinematografice, </a:t>
                      </a:r>
                      <a:endParaRPr lang="en-US" sz="1600" b="0" kern="1200" dirty="0">
                        <a:solidFill>
                          <a:schemeClr val="dk1"/>
                        </a:solidFill>
                        <a:latin typeface="+mn-lt"/>
                        <a:ea typeface="+mn-ea"/>
                        <a:cs typeface="+mn-cs"/>
                      </a:endParaRPr>
                    </a:p>
                    <a:p>
                      <a:pPr marL="171450" marR="0" lvl="0" indent="-171450" algn="just" defTabSz="685800" rtl="0" eaLnBrk="1" fontAlgn="base" latinLnBrk="0" hangingPunct="1">
                        <a:lnSpc>
                          <a:spcPct val="100000"/>
                        </a:lnSpc>
                        <a:spcBef>
                          <a:spcPts val="750"/>
                        </a:spcBef>
                        <a:spcAft>
                          <a:spcPct val="0"/>
                        </a:spcAft>
                        <a:buClr>
                          <a:srgbClr val="FFC000"/>
                        </a:buClr>
                        <a:buFont typeface="Wingdings" panose="05000000000000000000" pitchFamily="2" charset="2"/>
                        <a:buChar char="§"/>
                      </a:pPr>
                      <a:endParaRPr lang="en-US" sz="1600" b="0" kern="1200" dirty="0">
                        <a:solidFill>
                          <a:schemeClr val="dk1"/>
                        </a:solidFill>
                        <a:latin typeface="+mn-lt"/>
                        <a:ea typeface="+mn-ea"/>
                        <a:cs typeface="+mn-cs"/>
                      </a:endParaRPr>
                    </a:p>
                    <a:p>
                      <a:pPr marL="171450" marR="0" lvl="0" indent="-171450" algn="just" defTabSz="685800" rtl="0" eaLnBrk="1" fontAlgn="base" latinLnBrk="0" hangingPunct="1">
                        <a:lnSpc>
                          <a:spcPct val="100000"/>
                        </a:lnSpc>
                        <a:spcBef>
                          <a:spcPts val="750"/>
                        </a:spcBef>
                        <a:spcAft>
                          <a:spcPct val="0"/>
                        </a:spcAft>
                        <a:buClr>
                          <a:srgbClr val="FFC000"/>
                        </a:buClr>
                        <a:buFont typeface="Wingdings" panose="05000000000000000000" pitchFamily="2" charset="2"/>
                        <a:buChar char="§"/>
                      </a:pPr>
                      <a:r>
                        <a:rPr lang="ro-RO" sz="1600" b="0" kern="1200" dirty="0">
                          <a:solidFill>
                            <a:schemeClr val="dk1"/>
                          </a:solidFill>
                          <a:latin typeface="+mn-lt"/>
                          <a:ea typeface="+mn-ea"/>
                          <a:cs typeface="+mn-cs"/>
                        </a:rPr>
                        <a:t>orice brevet, marcă de comerț, proiect sau model, plan, formule sau procese secrete sau pentru informații referitoare la experiențe industriale, comerciale sau științifice.</a:t>
                      </a:r>
                      <a:endParaRPr lang="en-US" sz="1600" b="0" kern="1200" dirty="0">
                        <a:solidFill>
                          <a:schemeClr val="dk1"/>
                        </a:solidFill>
                        <a:latin typeface="+mn-lt"/>
                        <a:ea typeface="+mn-ea"/>
                        <a:cs typeface="+mn-cs"/>
                      </a:endParaRPr>
                    </a:p>
                    <a:p>
                      <a:pPr marL="0" marR="0" algn="just">
                        <a:lnSpc>
                          <a:spcPct val="107000"/>
                        </a:lnSpc>
                        <a:spcBef>
                          <a:spcPts val="0"/>
                        </a:spcBef>
                        <a:spcAft>
                          <a:spcPts val="0"/>
                        </a:spcAft>
                      </a:pPr>
                      <a:r>
                        <a:rPr lang="ro-RO" sz="1600" dirty="0">
                          <a:effectLst/>
                          <a:latin typeface="+mn-lt"/>
                        </a:rPr>
                        <a:t> </a:t>
                      </a:r>
                      <a:endParaRPr lang="en-US" sz="1600" dirty="0">
                        <a:effectLst/>
                        <a:latin typeface="+mn-lt"/>
                        <a:ea typeface="Calibri" panose="020F0502020204030204" pitchFamily="34" charset="0"/>
                        <a:cs typeface="Times New Roman" panose="02020603050405020304" pitchFamily="18" charset="0"/>
                      </a:endParaRPr>
                    </a:p>
                  </a:txBody>
                  <a:tcPr marL="53104" marR="53104" marT="0" marB="0">
                    <a:noFill/>
                  </a:tcPr>
                </a:tc>
                <a:extLst>
                  <a:ext uri="{0D108BD9-81ED-4DB2-BD59-A6C34878D82A}">
                    <a16:rowId xmlns:a16="http://schemas.microsoft.com/office/drawing/2014/main" val="1334360943"/>
                  </a:ext>
                </a:extLst>
              </a:tr>
            </a:tbl>
          </a:graphicData>
        </a:graphic>
      </p:graphicFrame>
      <p:cxnSp>
        <p:nvCxnSpPr>
          <p:cNvPr id="6" name="Straight Connector 5">
            <a:extLst>
              <a:ext uri="{FF2B5EF4-FFF2-40B4-BE49-F238E27FC236}">
                <a16:creationId xmlns:a16="http://schemas.microsoft.com/office/drawing/2014/main" id="{95CF1D23-5937-4941-9644-E1279C59BBA2}"/>
              </a:ext>
            </a:extLst>
          </p:cNvPr>
          <p:cNvCxnSpPr>
            <a:cxnSpLocks/>
          </p:cNvCxnSpPr>
          <p:nvPr/>
        </p:nvCxnSpPr>
        <p:spPr>
          <a:xfrm>
            <a:off x="5414081" y="1160585"/>
            <a:ext cx="0" cy="5118291"/>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03763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7EC842-3677-47CA-8BFF-0993822DC79D}"/>
              </a:ext>
            </a:extLst>
          </p:cNvPr>
          <p:cNvSpPr>
            <a:spLocks noGrp="1"/>
          </p:cNvSpPr>
          <p:nvPr>
            <p:ph idx="1"/>
          </p:nvPr>
        </p:nvSpPr>
        <p:spPr>
          <a:xfrm>
            <a:off x="686908" y="1348905"/>
            <a:ext cx="7770183" cy="4160189"/>
          </a:xfrm>
          <a:ln>
            <a:solidFill>
              <a:srgbClr val="173060"/>
            </a:solidFill>
          </a:ln>
        </p:spPr>
        <p:style>
          <a:lnRef idx="2">
            <a:schemeClr val="dk1"/>
          </a:lnRef>
          <a:fillRef idx="1">
            <a:schemeClr val="lt1"/>
          </a:fillRef>
          <a:effectRef idx="0">
            <a:schemeClr val="dk1"/>
          </a:effectRef>
          <a:fontRef idx="minor">
            <a:schemeClr val="dk1"/>
          </a:fontRef>
        </p:style>
        <p:txBody>
          <a:bodyPr>
            <a:normAutofit/>
          </a:bodyPr>
          <a:lstStyle/>
          <a:p>
            <a:pPr marL="0" indent="0" algn="just">
              <a:lnSpc>
                <a:spcPct val="107000"/>
              </a:lnSpc>
              <a:spcBef>
                <a:spcPts val="0"/>
              </a:spcBef>
              <a:spcAft>
                <a:spcPts val="800"/>
              </a:spcAft>
              <a:buNone/>
            </a:pPr>
            <a:r>
              <a:rPr lang="en-US" sz="1800" b="1" dirty="0">
                <a:solidFill>
                  <a:srgbClr val="173060"/>
                </a:solidFill>
              </a:rPr>
              <a:t>Nu sunt </a:t>
            </a:r>
            <a:r>
              <a:rPr lang="en-US" sz="1800" b="1" dirty="0" err="1">
                <a:solidFill>
                  <a:srgbClr val="173060"/>
                </a:solidFill>
              </a:rPr>
              <a:t>redeven</a:t>
            </a:r>
            <a:r>
              <a:rPr lang="ro-RO" sz="1800" b="1" dirty="0">
                <a:solidFill>
                  <a:srgbClr val="173060"/>
                </a:solidFill>
              </a:rPr>
              <a:t>ț</a:t>
            </a:r>
            <a:r>
              <a:rPr lang="en-US" sz="1800" b="1" dirty="0">
                <a:solidFill>
                  <a:srgbClr val="173060"/>
                </a:solidFill>
              </a:rPr>
              <a:t>e (at</a:t>
            </a:r>
            <a:r>
              <a:rPr lang="ro-RO" sz="1800" b="1" dirty="0">
                <a:solidFill>
                  <a:srgbClr val="173060"/>
                </a:solidFill>
              </a:rPr>
              <a:t>â</a:t>
            </a:r>
            <a:r>
              <a:rPr lang="en-US" sz="1800" b="1" dirty="0">
                <a:solidFill>
                  <a:srgbClr val="173060"/>
                </a:solidFill>
              </a:rPr>
              <a:t>t </a:t>
            </a:r>
            <a:r>
              <a:rPr lang="en-US" sz="1800" b="1" dirty="0" err="1">
                <a:solidFill>
                  <a:srgbClr val="173060"/>
                </a:solidFill>
              </a:rPr>
              <a:t>potrivit</a:t>
            </a:r>
            <a:r>
              <a:rPr lang="en-US" sz="1800" b="1" dirty="0">
                <a:solidFill>
                  <a:srgbClr val="173060"/>
                </a:solidFill>
              </a:rPr>
              <a:t> DTT c</a:t>
            </a:r>
            <a:r>
              <a:rPr lang="ro-RO" sz="1800" b="1" dirty="0">
                <a:solidFill>
                  <a:srgbClr val="173060"/>
                </a:solidFill>
              </a:rPr>
              <a:t>â</a:t>
            </a:r>
            <a:r>
              <a:rPr lang="en-US" sz="1800" b="1" dirty="0">
                <a:solidFill>
                  <a:srgbClr val="173060"/>
                </a:solidFill>
              </a:rPr>
              <a:t>t </a:t>
            </a:r>
            <a:r>
              <a:rPr lang="ro-RO" sz="1800" b="1" dirty="0">
                <a:solidFill>
                  <a:srgbClr val="173060"/>
                </a:solidFill>
              </a:rPr>
              <a:t>ș</a:t>
            </a:r>
            <a:r>
              <a:rPr lang="en-US" sz="1800" b="1" dirty="0" err="1">
                <a:solidFill>
                  <a:srgbClr val="173060"/>
                </a:solidFill>
              </a:rPr>
              <a:t>i</a:t>
            </a:r>
            <a:r>
              <a:rPr lang="en-US" sz="1800" b="1" dirty="0">
                <a:solidFill>
                  <a:srgbClr val="173060"/>
                </a:solidFill>
              </a:rPr>
              <a:t> a </a:t>
            </a:r>
            <a:r>
              <a:rPr lang="en-US" sz="1800" b="1" dirty="0" err="1">
                <a:solidFill>
                  <a:srgbClr val="173060"/>
                </a:solidFill>
              </a:rPr>
              <a:t>legisla</a:t>
            </a:r>
            <a:r>
              <a:rPr lang="ro-RO" sz="1800" b="1" dirty="0">
                <a:solidFill>
                  <a:srgbClr val="173060"/>
                </a:solidFill>
              </a:rPr>
              <a:t>ț</a:t>
            </a:r>
            <a:r>
              <a:rPr lang="en-US" sz="1800" b="1" dirty="0" err="1">
                <a:solidFill>
                  <a:srgbClr val="173060"/>
                </a:solidFill>
              </a:rPr>
              <a:t>iei</a:t>
            </a:r>
            <a:r>
              <a:rPr lang="en-US" sz="1800" b="1" dirty="0">
                <a:solidFill>
                  <a:srgbClr val="173060"/>
                </a:solidFill>
              </a:rPr>
              <a:t> interne)</a:t>
            </a:r>
            <a:r>
              <a:rPr lang="ro-RO" sz="1800" b="1" dirty="0">
                <a:solidFill>
                  <a:srgbClr val="173060"/>
                </a:solidFill>
              </a:rPr>
              <a:t>:</a:t>
            </a:r>
            <a:endParaRPr lang="en-US" sz="1800" b="1" dirty="0">
              <a:solidFill>
                <a:srgbClr val="173060"/>
              </a:solidFill>
            </a:endParaRPr>
          </a:p>
          <a:p>
            <a:pPr marL="0" indent="0" algn="just">
              <a:lnSpc>
                <a:spcPct val="107000"/>
              </a:lnSpc>
              <a:spcBef>
                <a:spcPts val="0"/>
              </a:spcBef>
              <a:spcAft>
                <a:spcPts val="800"/>
              </a:spcAft>
              <a:buNone/>
            </a:pPr>
            <a:r>
              <a:rPr lang="en-US" sz="1800" b="1" i="1" dirty="0">
                <a:solidFill>
                  <a:srgbClr val="173060"/>
                </a:solidFill>
              </a:rPr>
              <a:t>(</a:t>
            </a:r>
            <a:r>
              <a:rPr lang="ro-RO" sz="1800" b="1" i="1" dirty="0">
                <a:solidFill>
                  <a:srgbClr val="173060"/>
                </a:solidFill>
              </a:rPr>
              <a:t>a) plățile pentru achiziționarea integrală a proprietăț</a:t>
            </a:r>
            <a:r>
              <a:rPr lang="en-US" sz="1800" b="1" i="1" dirty="0" err="1">
                <a:solidFill>
                  <a:srgbClr val="173060"/>
                </a:solidFill>
              </a:rPr>
              <a:t>ilor</a:t>
            </a:r>
            <a:r>
              <a:rPr lang="ro-RO" sz="1800" b="1" i="1" dirty="0">
                <a:solidFill>
                  <a:srgbClr val="173060"/>
                </a:solidFill>
              </a:rPr>
              <a:t> sau </a:t>
            </a:r>
            <a:r>
              <a:rPr lang="en-US" sz="1800" b="1" i="1" dirty="0">
                <a:solidFill>
                  <a:srgbClr val="173060"/>
                </a:solidFill>
              </a:rPr>
              <a:t>a </a:t>
            </a:r>
            <a:r>
              <a:rPr lang="ro-RO" sz="1800" b="1" i="1" dirty="0">
                <a:solidFill>
                  <a:srgbClr val="173060"/>
                </a:solidFill>
              </a:rPr>
              <a:t>drepturilor de proprietate</a:t>
            </a:r>
            <a:r>
              <a:rPr lang="en-US" sz="1800" b="1" i="1" dirty="0">
                <a:solidFill>
                  <a:srgbClr val="173060"/>
                </a:solidFill>
              </a:rPr>
              <a:t> (</a:t>
            </a:r>
            <a:r>
              <a:rPr lang="en-US" sz="1800" b="1" i="1" dirty="0" err="1">
                <a:solidFill>
                  <a:srgbClr val="173060"/>
                </a:solidFill>
              </a:rPr>
              <a:t>plata</a:t>
            </a:r>
            <a:r>
              <a:rPr lang="en-US" sz="1800" b="1" i="1" dirty="0">
                <a:solidFill>
                  <a:srgbClr val="173060"/>
                </a:solidFill>
              </a:rPr>
              <a:t> nu </a:t>
            </a:r>
            <a:r>
              <a:rPr lang="en-US" sz="1800" b="1" i="1" dirty="0" err="1">
                <a:solidFill>
                  <a:srgbClr val="173060"/>
                </a:solidFill>
              </a:rPr>
              <a:t>este</a:t>
            </a:r>
            <a:r>
              <a:rPr lang="en-US" sz="1800" b="1" i="1" dirty="0">
                <a:solidFill>
                  <a:srgbClr val="173060"/>
                </a:solidFill>
              </a:rPr>
              <a:t> </a:t>
            </a:r>
            <a:r>
              <a:rPr lang="en-US" sz="1800" b="1" i="1" dirty="0" err="1">
                <a:solidFill>
                  <a:srgbClr val="173060"/>
                </a:solidFill>
              </a:rPr>
              <a:t>facut</a:t>
            </a:r>
            <a:r>
              <a:rPr lang="ro-RO" sz="1800" b="1" i="1" dirty="0">
                <a:solidFill>
                  <a:srgbClr val="173060"/>
                </a:solidFill>
              </a:rPr>
              <a:t>ă</a:t>
            </a:r>
            <a:r>
              <a:rPr lang="en-US" sz="1800" b="1" i="1" dirty="0">
                <a:solidFill>
                  <a:srgbClr val="173060"/>
                </a:solidFill>
              </a:rPr>
              <a:t> </a:t>
            </a:r>
            <a:r>
              <a:rPr lang="en-US" sz="1800" b="1" i="1" dirty="0" err="1">
                <a:solidFill>
                  <a:srgbClr val="173060"/>
                </a:solidFill>
              </a:rPr>
              <a:t>pentru</a:t>
            </a:r>
            <a:r>
              <a:rPr lang="en-US" sz="1800" b="1" i="1" dirty="0">
                <a:solidFill>
                  <a:srgbClr val="173060"/>
                </a:solidFill>
              </a:rPr>
              <a:t> </a:t>
            </a:r>
            <a:r>
              <a:rPr lang="en-US" sz="1800" b="1" i="1" dirty="0" err="1">
                <a:solidFill>
                  <a:srgbClr val="173060"/>
                </a:solidFill>
              </a:rPr>
              <a:t>folosin</a:t>
            </a:r>
            <a:r>
              <a:rPr lang="ro-RO" sz="1800" b="1" i="1" dirty="0">
                <a:solidFill>
                  <a:srgbClr val="173060"/>
                </a:solidFill>
              </a:rPr>
              <a:t>ț</a:t>
            </a:r>
            <a:r>
              <a:rPr lang="en-US" sz="1800" b="1" i="1" dirty="0">
                <a:solidFill>
                  <a:srgbClr val="173060"/>
                </a:solidFill>
              </a:rPr>
              <a:t>a </a:t>
            </a:r>
            <a:r>
              <a:rPr lang="en-US" sz="1800" b="1" i="1" dirty="0" err="1">
                <a:solidFill>
                  <a:srgbClr val="173060"/>
                </a:solidFill>
              </a:rPr>
              <a:t>sau</a:t>
            </a:r>
            <a:r>
              <a:rPr lang="en-US" sz="1800" b="1" i="1" dirty="0">
                <a:solidFill>
                  <a:srgbClr val="173060"/>
                </a:solidFill>
              </a:rPr>
              <a:t> </a:t>
            </a:r>
            <a:r>
              <a:rPr lang="en-US" sz="1800" b="1" i="1" dirty="0" err="1">
                <a:solidFill>
                  <a:srgbClr val="173060"/>
                </a:solidFill>
              </a:rPr>
              <a:t>dreptul</a:t>
            </a:r>
            <a:r>
              <a:rPr lang="en-US" sz="1800" b="1" i="1" dirty="0">
                <a:solidFill>
                  <a:srgbClr val="173060"/>
                </a:solidFill>
              </a:rPr>
              <a:t> de a </a:t>
            </a:r>
            <a:r>
              <a:rPr lang="en-US" sz="1800" b="1" i="1" dirty="0" err="1">
                <a:solidFill>
                  <a:srgbClr val="173060"/>
                </a:solidFill>
              </a:rPr>
              <a:t>folosi</a:t>
            </a:r>
            <a:r>
              <a:rPr lang="en-US" sz="1800" b="1" i="1" dirty="0">
                <a:solidFill>
                  <a:srgbClr val="173060"/>
                </a:solidFill>
              </a:rPr>
              <a:t>” ci </a:t>
            </a:r>
            <a:r>
              <a:rPr lang="en-US" sz="1800" b="1" i="1" dirty="0" err="1">
                <a:solidFill>
                  <a:srgbClr val="173060"/>
                </a:solidFill>
              </a:rPr>
              <a:t>pentru</a:t>
            </a:r>
            <a:r>
              <a:rPr lang="en-US" sz="1800" b="1" i="1" dirty="0">
                <a:solidFill>
                  <a:srgbClr val="173060"/>
                </a:solidFill>
              </a:rPr>
              <a:t> </a:t>
            </a:r>
            <a:r>
              <a:rPr lang="en-US" sz="1800" b="1" i="1" dirty="0" err="1">
                <a:solidFill>
                  <a:srgbClr val="173060"/>
                </a:solidFill>
              </a:rPr>
              <a:t>achizi</a:t>
            </a:r>
            <a:r>
              <a:rPr lang="ro-RO" sz="1800" b="1" i="1" dirty="0">
                <a:solidFill>
                  <a:srgbClr val="173060"/>
                </a:solidFill>
              </a:rPr>
              <a:t>ț</a:t>
            </a:r>
            <a:r>
              <a:rPr lang="en-US" sz="1800" b="1" i="1" dirty="0" err="1">
                <a:solidFill>
                  <a:srgbClr val="173060"/>
                </a:solidFill>
              </a:rPr>
              <a:t>ia</a:t>
            </a:r>
            <a:r>
              <a:rPr lang="en-US" sz="1800" b="1" i="1" dirty="0">
                <a:solidFill>
                  <a:srgbClr val="173060"/>
                </a:solidFill>
              </a:rPr>
              <a:t> </a:t>
            </a:r>
            <a:r>
              <a:rPr lang="en-US" sz="1800" b="1" i="1" dirty="0" err="1">
                <a:solidFill>
                  <a:srgbClr val="173060"/>
                </a:solidFill>
              </a:rPr>
              <a:t>dreptului</a:t>
            </a:r>
            <a:r>
              <a:rPr lang="en-US" sz="1800" b="1" i="1" dirty="0">
                <a:solidFill>
                  <a:srgbClr val="173060"/>
                </a:solidFill>
              </a:rPr>
              <a:t>);</a:t>
            </a:r>
          </a:p>
          <a:p>
            <a:pPr marL="0" indent="0" algn="just">
              <a:lnSpc>
                <a:spcPct val="107000"/>
              </a:lnSpc>
              <a:spcBef>
                <a:spcPts val="0"/>
              </a:spcBef>
              <a:spcAft>
                <a:spcPts val="800"/>
              </a:spcAft>
              <a:buNone/>
            </a:pPr>
            <a:endParaRPr lang="en-US" sz="1800" dirty="0"/>
          </a:p>
          <a:p>
            <a:pPr marL="0" indent="0" algn="just">
              <a:lnSpc>
                <a:spcPct val="107000"/>
              </a:lnSpc>
              <a:spcBef>
                <a:spcPts val="0"/>
              </a:spcBef>
              <a:spcAft>
                <a:spcPts val="800"/>
              </a:spcAft>
              <a:buNone/>
            </a:pPr>
            <a:r>
              <a:rPr lang="en-US" sz="1800" b="1" dirty="0">
                <a:solidFill>
                  <a:srgbClr val="FF0000"/>
                </a:solidFill>
              </a:rPr>
              <a:t>Aten</a:t>
            </a:r>
            <a:r>
              <a:rPr lang="ro-RO" sz="1800" b="1" dirty="0">
                <a:solidFill>
                  <a:srgbClr val="FF0000"/>
                </a:solidFill>
              </a:rPr>
              <a:t>ț</a:t>
            </a:r>
            <a:r>
              <a:rPr lang="en-US" sz="1800" b="1" dirty="0" err="1">
                <a:solidFill>
                  <a:srgbClr val="FF0000"/>
                </a:solidFill>
              </a:rPr>
              <a:t>ie</a:t>
            </a:r>
            <a:r>
              <a:rPr lang="en-US" sz="1800" b="1" dirty="0">
                <a:solidFill>
                  <a:srgbClr val="FF0000"/>
                </a:solidFill>
              </a:rPr>
              <a:t>!!! </a:t>
            </a:r>
          </a:p>
          <a:p>
            <a:pPr marL="0" indent="0" algn="just">
              <a:lnSpc>
                <a:spcPct val="107000"/>
              </a:lnSpc>
              <a:spcBef>
                <a:spcPts val="0"/>
              </a:spcBef>
              <a:spcAft>
                <a:spcPts val="800"/>
              </a:spcAft>
              <a:buNone/>
            </a:pPr>
            <a:endParaRPr lang="en-US" sz="1800" dirty="0">
              <a:solidFill>
                <a:srgbClr val="FF0000"/>
              </a:solidFill>
            </a:endParaRPr>
          </a:p>
          <a:p>
            <a:pPr marL="0" indent="0" algn="just">
              <a:lnSpc>
                <a:spcPct val="107000"/>
              </a:lnSpc>
              <a:spcBef>
                <a:spcPts val="0"/>
              </a:spcBef>
              <a:spcAft>
                <a:spcPts val="800"/>
              </a:spcAft>
              <a:buNone/>
            </a:pPr>
            <a:r>
              <a:rPr lang="en-US" sz="1800" dirty="0" err="1">
                <a:solidFill>
                  <a:srgbClr val="FF0000"/>
                </a:solidFill>
              </a:rPr>
              <a:t>Transferuri</a:t>
            </a:r>
            <a:r>
              <a:rPr lang="en-US" sz="1800" dirty="0">
                <a:solidFill>
                  <a:srgbClr val="FF0000"/>
                </a:solidFill>
              </a:rPr>
              <a:t> pe o </a:t>
            </a:r>
            <a:r>
              <a:rPr lang="en-US" sz="1800" dirty="0" err="1">
                <a:solidFill>
                  <a:srgbClr val="FF0000"/>
                </a:solidFill>
              </a:rPr>
              <a:t>perioad</a:t>
            </a:r>
            <a:r>
              <a:rPr lang="ro-RO" sz="1800" dirty="0">
                <a:solidFill>
                  <a:srgbClr val="FF0000"/>
                </a:solidFill>
              </a:rPr>
              <a:t>ă</a:t>
            </a:r>
            <a:r>
              <a:rPr lang="en-US" sz="1800" dirty="0">
                <a:solidFill>
                  <a:srgbClr val="FF0000"/>
                </a:solidFill>
              </a:rPr>
              <a:t> </a:t>
            </a:r>
            <a:r>
              <a:rPr lang="en-US" sz="1800" dirty="0" err="1">
                <a:solidFill>
                  <a:srgbClr val="FF0000"/>
                </a:solidFill>
              </a:rPr>
              <a:t>limitat</a:t>
            </a:r>
            <a:r>
              <a:rPr lang="ro-RO" sz="1800" dirty="0">
                <a:solidFill>
                  <a:srgbClr val="FF0000"/>
                </a:solidFill>
              </a:rPr>
              <a:t>ă</a:t>
            </a:r>
            <a:r>
              <a:rPr lang="en-US" sz="1800" dirty="0">
                <a:solidFill>
                  <a:srgbClr val="FF0000"/>
                </a:solidFill>
              </a:rPr>
              <a:t> de </a:t>
            </a:r>
            <a:r>
              <a:rPr lang="en-US" sz="1800" dirty="0" err="1">
                <a:solidFill>
                  <a:srgbClr val="FF0000"/>
                </a:solidFill>
              </a:rPr>
              <a:t>timp</a:t>
            </a:r>
            <a:r>
              <a:rPr lang="en-US" sz="1800" dirty="0">
                <a:solidFill>
                  <a:srgbClr val="FF0000"/>
                </a:solidFill>
              </a:rPr>
              <a:t> </a:t>
            </a:r>
            <a:r>
              <a:rPr lang="en-US" sz="1800" dirty="0" err="1">
                <a:solidFill>
                  <a:srgbClr val="FF0000"/>
                </a:solidFill>
              </a:rPr>
              <a:t>sau</a:t>
            </a:r>
            <a:r>
              <a:rPr lang="en-US" sz="1800" dirty="0">
                <a:solidFill>
                  <a:srgbClr val="FF0000"/>
                </a:solidFill>
              </a:rPr>
              <a:t> pe </a:t>
            </a:r>
            <a:r>
              <a:rPr lang="en-US" sz="1800" dirty="0" err="1">
                <a:solidFill>
                  <a:srgbClr val="FF0000"/>
                </a:solidFill>
              </a:rPr>
              <a:t>anumite</a:t>
            </a:r>
            <a:r>
              <a:rPr lang="en-US" sz="1800" dirty="0">
                <a:solidFill>
                  <a:srgbClr val="FF0000"/>
                </a:solidFill>
              </a:rPr>
              <a:t> zone, </a:t>
            </a:r>
            <a:r>
              <a:rPr lang="en-US" sz="1800" dirty="0" err="1">
                <a:solidFill>
                  <a:srgbClr val="FF0000"/>
                </a:solidFill>
              </a:rPr>
              <a:t>situa</a:t>
            </a:r>
            <a:r>
              <a:rPr lang="ro-RO" sz="1800" dirty="0">
                <a:solidFill>
                  <a:srgbClr val="FF0000"/>
                </a:solidFill>
              </a:rPr>
              <a:t>ț</a:t>
            </a:r>
            <a:r>
              <a:rPr lang="en-US" sz="1800" dirty="0">
                <a:solidFill>
                  <a:srgbClr val="FF0000"/>
                </a:solidFill>
              </a:rPr>
              <a:t>ii </a:t>
            </a:r>
            <a:r>
              <a:rPr lang="en-US" sz="1800" dirty="0" err="1">
                <a:solidFill>
                  <a:srgbClr val="FF0000"/>
                </a:solidFill>
              </a:rPr>
              <a:t>particulare</a:t>
            </a:r>
            <a:r>
              <a:rPr lang="en-US" sz="1800" dirty="0">
                <a:solidFill>
                  <a:srgbClr val="FF0000"/>
                </a:solidFill>
              </a:rPr>
              <a:t> legate de </a:t>
            </a:r>
            <a:r>
              <a:rPr lang="en-US" sz="1800" dirty="0" err="1">
                <a:solidFill>
                  <a:srgbClr val="FF0000"/>
                </a:solidFill>
              </a:rPr>
              <a:t>reglement</a:t>
            </a:r>
            <a:r>
              <a:rPr lang="ro-RO" sz="1800" dirty="0">
                <a:solidFill>
                  <a:srgbClr val="FF0000"/>
                </a:solidFill>
              </a:rPr>
              <a:t>ă</a:t>
            </a:r>
            <a:r>
              <a:rPr lang="en-US" sz="1800" dirty="0">
                <a:solidFill>
                  <a:srgbClr val="FF0000"/>
                </a:solidFill>
              </a:rPr>
              <a:t>rile de </a:t>
            </a:r>
            <a:r>
              <a:rPr lang="en-US" sz="1800" dirty="0" err="1">
                <a:solidFill>
                  <a:srgbClr val="FF0000"/>
                </a:solidFill>
              </a:rPr>
              <a:t>drept</a:t>
            </a:r>
            <a:r>
              <a:rPr lang="en-US" sz="1800" dirty="0">
                <a:solidFill>
                  <a:srgbClr val="FF0000"/>
                </a:solidFill>
              </a:rPr>
              <a:t> </a:t>
            </a:r>
            <a:r>
              <a:rPr lang="en-US" sz="1800" dirty="0" err="1">
                <a:solidFill>
                  <a:srgbClr val="FF0000"/>
                </a:solidFill>
              </a:rPr>
              <a:t>comun</a:t>
            </a:r>
            <a:r>
              <a:rPr lang="en-US" sz="1800" dirty="0">
                <a:solidFill>
                  <a:srgbClr val="FF0000"/>
                </a:solidFill>
              </a:rPr>
              <a:t> (</a:t>
            </a:r>
            <a:r>
              <a:rPr lang="en-US" sz="1800" dirty="0" err="1">
                <a:solidFill>
                  <a:srgbClr val="FF0000"/>
                </a:solidFill>
              </a:rPr>
              <a:t>transferul</a:t>
            </a:r>
            <a:r>
              <a:rPr lang="en-US" sz="1800" dirty="0">
                <a:solidFill>
                  <a:srgbClr val="FF0000"/>
                </a:solidFill>
              </a:rPr>
              <a:t> </a:t>
            </a:r>
            <a:r>
              <a:rPr lang="en-US" sz="1800" dirty="0" err="1">
                <a:solidFill>
                  <a:srgbClr val="FF0000"/>
                </a:solidFill>
              </a:rPr>
              <a:t>drepturilor</a:t>
            </a:r>
            <a:r>
              <a:rPr lang="en-US" sz="1800" dirty="0">
                <a:solidFill>
                  <a:srgbClr val="FF0000"/>
                </a:solidFill>
              </a:rPr>
              <a:t> morale).</a:t>
            </a:r>
          </a:p>
          <a:p>
            <a:pPr marL="0" indent="0" algn="just">
              <a:lnSpc>
                <a:spcPct val="107000"/>
              </a:lnSpc>
              <a:spcBef>
                <a:spcPts val="0"/>
              </a:spcBef>
              <a:spcAft>
                <a:spcPts val="800"/>
              </a:spcAft>
              <a:buNone/>
            </a:pPr>
            <a:endParaRPr lang="en-US" sz="2200" dirty="0"/>
          </a:p>
          <a:p>
            <a:pPr marL="0" indent="0" algn="just">
              <a:buNone/>
            </a:pPr>
            <a:endParaRPr lang="en-US" sz="2200" dirty="0"/>
          </a:p>
          <a:p>
            <a:pPr marL="0" indent="0" algn="just">
              <a:lnSpc>
                <a:spcPct val="107000"/>
              </a:lnSpc>
              <a:spcBef>
                <a:spcPts val="0"/>
              </a:spcBef>
              <a:spcAft>
                <a:spcPts val="800"/>
              </a:spcAft>
              <a:buNone/>
            </a:pPr>
            <a:endParaRPr lang="en-US" dirty="0"/>
          </a:p>
        </p:txBody>
      </p:sp>
    </p:spTree>
    <p:extLst>
      <p:ext uri="{BB962C8B-B14F-4D97-AF65-F5344CB8AC3E}">
        <p14:creationId xmlns:p14="http://schemas.microsoft.com/office/powerpoint/2010/main" val="28152367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7EC842-3677-47CA-8BFF-0993822DC79D}"/>
              </a:ext>
            </a:extLst>
          </p:cNvPr>
          <p:cNvSpPr>
            <a:spLocks noGrp="1"/>
          </p:cNvSpPr>
          <p:nvPr>
            <p:ph idx="1"/>
          </p:nvPr>
        </p:nvSpPr>
        <p:spPr>
          <a:xfrm>
            <a:off x="434341" y="1368059"/>
            <a:ext cx="8120702" cy="4247882"/>
          </a:xfrm>
          <a:ln>
            <a:solidFill>
              <a:srgbClr val="173060"/>
            </a:solidFill>
          </a:ln>
        </p:spPr>
        <p:style>
          <a:lnRef idx="2">
            <a:schemeClr val="dk1"/>
          </a:lnRef>
          <a:fillRef idx="1">
            <a:schemeClr val="lt1"/>
          </a:fillRef>
          <a:effectRef idx="0">
            <a:schemeClr val="dk1"/>
          </a:effectRef>
          <a:fontRef idx="minor">
            <a:schemeClr val="dk1"/>
          </a:fontRef>
        </p:style>
        <p:txBody>
          <a:bodyPr>
            <a:normAutofit lnSpcReduction="10000"/>
          </a:bodyPr>
          <a:lstStyle/>
          <a:p>
            <a:pPr marL="0" indent="0" algn="just">
              <a:lnSpc>
                <a:spcPct val="107000"/>
              </a:lnSpc>
              <a:spcBef>
                <a:spcPts val="0"/>
              </a:spcBef>
              <a:spcAft>
                <a:spcPts val="800"/>
              </a:spcAft>
              <a:buNone/>
            </a:pPr>
            <a:r>
              <a:rPr lang="en-US" sz="2000" b="1" i="1" dirty="0" err="1">
                <a:solidFill>
                  <a:srgbClr val="173060"/>
                </a:solidFill>
              </a:rPr>
              <a:t>Exerci</a:t>
            </a:r>
            <a:r>
              <a:rPr lang="ro-RO" sz="2000" b="1" i="1" dirty="0">
                <a:solidFill>
                  <a:srgbClr val="173060"/>
                </a:solidFill>
              </a:rPr>
              <a:t>ț</a:t>
            </a:r>
            <a:r>
              <a:rPr lang="en-US" sz="2000" b="1" i="1" dirty="0" err="1">
                <a:solidFill>
                  <a:srgbClr val="173060"/>
                </a:solidFill>
              </a:rPr>
              <a:t>iu</a:t>
            </a:r>
            <a:r>
              <a:rPr lang="en-US" sz="2000" b="1" i="1" dirty="0">
                <a:solidFill>
                  <a:srgbClr val="173060"/>
                </a:solidFill>
              </a:rPr>
              <a:t> – </a:t>
            </a:r>
            <a:r>
              <a:rPr lang="en-US" sz="2000" b="1" i="1" dirty="0" err="1">
                <a:solidFill>
                  <a:srgbClr val="173060"/>
                </a:solidFill>
              </a:rPr>
              <a:t>drepturi</a:t>
            </a:r>
            <a:r>
              <a:rPr lang="en-US" sz="2000" b="1" i="1" dirty="0">
                <a:solidFill>
                  <a:srgbClr val="173060"/>
                </a:solidFill>
              </a:rPr>
              <a:t> </a:t>
            </a:r>
            <a:r>
              <a:rPr lang="en-US" sz="2000" b="1" i="1" dirty="0" err="1">
                <a:solidFill>
                  <a:srgbClr val="173060"/>
                </a:solidFill>
              </a:rPr>
              <a:t>integrale</a:t>
            </a:r>
            <a:r>
              <a:rPr lang="en-US" sz="2000" b="1" i="1" dirty="0">
                <a:solidFill>
                  <a:srgbClr val="173060"/>
                </a:solidFill>
              </a:rPr>
              <a:t>! </a:t>
            </a:r>
          </a:p>
          <a:p>
            <a:pPr marL="0" indent="0" algn="just">
              <a:lnSpc>
                <a:spcPct val="107000"/>
              </a:lnSpc>
              <a:spcBef>
                <a:spcPts val="0"/>
              </a:spcBef>
              <a:spcAft>
                <a:spcPts val="800"/>
              </a:spcAft>
              <a:buNone/>
            </a:pPr>
            <a:r>
              <a:rPr lang="en-US" sz="1800" dirty="0"/>
              <a:t>Un scenarist </a:t>
            </a:r>
            <a:r>
              <a:rPr lang="en-US" sz="1800" dirty="0" err="1"/>
              <a:t>rezident</a:t>
            </a:r>
            <a:r>
              <a:rPr lang="en-US" sz="1800" dirty="0"/>
              <a:t> fiscal </a:t>
            </a:r>
            <a:r>
              <a:rPr lang="ro-RO" sz="1800" dirty="0"/>
              <a:t>î</a:t>
            </a:r>
            <a:r>
              <a:rPr lang="en-US" sz="1800" dirty="0"/>
              <a:t>n Germania (A) </a:t>
            </a:r>
            <a:r>
              <a:rPr lang="en-US" sz="1800" dirty="0" err="1"/>
              <a:t>cedeaz</a:t>
            </a:r>
            <a:r>
              <a:rPr lang="ro-RO" sz="1800" dirty="0"/>
              <a:t>ă</a:t>
            </a:r>
            <a:r>
              <a:rPr lang="en-US" sz="1800" dirty="0"/>
              <a:t> </a:t>
            </a:r>
            <a:r>
              <a:rPr lang="en-US" sz="1800" dirty="0" err="1"/>
              <a:t>dreptul</a:t>
            </a:r>
            <a:r>
              <a:rPr lang="en-US" sz="1800" dirty="0"/>
              <a:t> integral de </a:t>
            </a:r>
            <a:r>
              <a:rPr lang="en-US" sz="1800" dirty="0" err="1"/>
              <a:t>proprietate</a:t>
            </a:r>
            <a:r>
              <a:rPr lang="en-US" sz="1800" dirty="0"/>
              <a:t> </a:t>
            </a:r>
            <a:r>
              <a:rPr lang="en-US" sz="1800" dirty="0" err="1"/>
              <a:t>intelectual</a:t>
            </a:r>
            <a:r>
              <a:rPr lang="ro-RO" sz="1800" dirty="0"/>
              <a:t>ă</a:t>
            </a:r>
            <a:r>
              <a:rPr lang="en-US" sz="1800" dirty="0"/>
              <a:t> </a:t>
            </a:r>
            <a:r>
              <a:rPr lang="en-US" sz="1800" dirty="0" err="1"/>
              <a:t>asupra</a:t>
            </a:r>
            <a:r>
              <a:rPr lang="en-US" sz="1800" dirty="0"/>
              <a:t> </a:t>
            </a:r>
            <a:r>
              <a:rPr lang="en-US" sz="1800" dirty="0" err="1"/>
              <a:t>unui</a:t>
            </a:r>
            <a:r>
              <a:rPr lang="en-US" sz="1800" dirty="0"/>
              <a:t> </a:t>
            </a:r>
            <a:r>
              <a:rPr lang="en-US" sz="1800" dirty="0" err="1"/>
              <a:t>scenariu</a:t>
            </a:r>
            <a:r>
              <a:rPr lang="en-US" sz="1800" dirty="0"/>
              <a:t> </a:t>
            </a:r>
            <a:r>
              <a:rPr lang="en-US" sz="1800" dirty="0" err="1"/>
              <a:t>pentru</a:t>
            </a:r>
            <a:r>
              <a:rPr lang="en-US" sz="1800" dirty="0"/>
              <a:t> </a:t>
            </a:r>
            <a:r>
              <a:rPr lang="en-US" sz="1800" dirty="0" err="1"/>
              <a:t>produc</a:t>
            </a:r>
            <a:r>
              <a:rPr lang="ro-RO" sz="1800" dirty="0"/>
              <a:t>ț</a:t>
            </a:r>
            <a:r>
              <a:rPr lang="en-US" sz="1800" dirty="0" err="1"/>
              <a:t>ia</a:t>
            </a:r>
            <a:r>
              <a:rPr lang="en-US" sz="1800" dirty="0"/>
              <a:t> </a:t>
            </a:r>
            <a:r>
              <a:rPr lang="en-US" sz="1800" dirty="0" err="1"/>
              <a:t>unui</a:t>
            </a:r>
            <a:r>
              <a:rPr lang="en-US" sz="1800" dirty="0"/>
              <a:t> film c</a:t>
            </a:r>
            <a:r>
              <a:rPr lang="ro-RO" sz="1800" dirty="0"/>
              <a:t>ă</a:t>
            </a:r>
            <a:r>
              <a:rPr lang="en-US" sz="1800" dirty="0" err="1"/>
              <a:t>tre</a:t>
            </a:r>
            <a:r>
              <a:rPr lang="en-US" sz="1800" dirty="0"/>
              <a:t> o </a:t>
            </a:r>
            <a:r>
              <a:rPr lang="en-US" sz="1800" dirty="0" err="1"/>
              <a:t>companie</a:t>
            </a:r>
            <a:r>
              <a:rPr lang="en-US" sz="1800" dirty="0"/>
              <a:t> din Rom</a:t>
            </a:r>
            <a:r>
              <a:rPr lang="ro-RO" sz="1800" dirty="0"/>
              <a:t>â</a:t>
            </a:r>
            <a:r>
              <a:rPr lang="en-US" sz="1800" dirty="0" err="1"/>
              <a:t>nia</a:t>
            </a:r>
            <a:r>
              <a:rPr lang="en-US" sz="1800" dirty="0"/>
              <a:t> (B). </a:t>
            </a:r>
            <a:r>
              <a:rPr lang="en-US" sz="1800" dirty="0" err="1"/>
              <a:t>Scenariul</a:t>
            </a:r>
            <a:r>
              <a:rPr lang="en-US" sz="1800" dirty="0"/>
              <a:t> </a:t>
            </a:r>
            <a:r>
              <a:rPr lang="en-US" sz="1800" dirty="0" err="1"/>
              <a:t>este</a:t>
            </a:r>
            <a:r>
              <a:rPr lang="en-US" sz="1800" dirty="0"/>
              <a:t> ulterior u</a:t>
            </a:r>
            <a:r>
              <a:rPr lang="ro-RO" sz="1800" dirty="0"/>
              <a:t>ș</a:t>
            </a:r>
            <a:r>
              <a:rPr lang="en-US" sz="1800" dirty="0"/>
              <a:t>or </a:t>
            </a:r>
            <a:r>
              <a:rPr lang="en-US" sz="1800" dirty="0" err="1"/>
              <a:t>modificat</a:t>
            </a:r>
            <a:r>
              <a:rPr lang="en-US" sz="1800" dirty="0"/>
              <a:t> de (B) </a:t>
            </a:r>
            <a:r>
              <a:rPr lang="en-US" sz="1800" dirty="0" err="1"/>
              <a:t>iar</a:t>
            </a:r>
            <a:r>
              <a:rPr lang="en-US" sz="1800" dirty="0"/>
              <a:t> </a:t>
            </a:r>
            <a:r>
              <a:rPr lang="en-US" sz="1800" dirty="0" err="1"/>
              <a:t>filmul</a:t>
            </a:r>
            <a:r>
              <a:rPr lang="en-US" sz="1800" dirty="0"/>
              <a:t> </a:t>
            </a:r>
            <a:r>
              <a:rPr lang="en-US" sz="1800" dirty="0" err="1"/>
              <a:t>este</a:t>
            </a:r>
            <a:r>
              <a:rPr lang="en-US" sz="1800" dirty="0"/>
              <a:t> </a:t>
            </a:r>
            <a:r>
              <a:rPr lang="en-US" sz="1800" dirty="0" err="1"/>
              <a:t>destinat</a:t>
            </a:r>
            <a:r>
              <a:rPr lang="en-US" sz="1800" dirty="0"/>
              <a:t> pie</a:t>
            </a:r>
            <a:r>
              <a:rPr lang="ro-RO" sz="1800" dirty="0"/>
              <a:t>ț</a:t>
            </a:r>
            <a:r>
              <a:rPr lang="en-US" sz="1800" dirty="0" err="1"/>
              <a:t>elor</a:t>
            </a:r>
            <a:r>
              <a:rPr lang="en-US" sz="1800" dirty="0"/>
              <a:t> EU. (A):</a:t>
            </a:r>
          </a:p>
          <a:p>
            <a:pPr algn="just">
              <a:lnSpc>
                <a:spcPct val="107000"/>
              </a:lnSpc>
              <a:spcBef>
                <a:spcPts val="0"/>
              </a:spcBef>
              <a:spcAft>
                <a:spcPts val="800"/>
              </a:spcAft>
            </a:pPr>
            <a:endParaRPr lang="en-US" sz="1800" dirty="0"/>
          </a:p>
          <a:p>
            <a:pPr algn="just">
              <a:lnSpc>
                <a:spcPct val="107000"/>
              </a:lnSpc>
              <a:spcBef>
                <a:spcPts val="0"/>
              </a:spcBef>
              <a:spcAft>
                <a:spcPts val="800"/>
              </a:spcAft>
            </a:pPr>
            <a:r>
              <a:rPr lang="ro-RO" sz="1800" dirty="0"/>
              <a:t>Îș</a:t>
            </a:r>
            <a:r>
              <a:rPr lang="en-US" sz="1800" dirty="0" err="1"/>
              <a:t>i</a:t>
            </a:r>
            <a:r>
              <a:rPr lang="en-US" sz="1800" dirty="0"/>
              <a:t> p</a:t>
            </a:r>
            <a:r>
              <a:rPr lang="ro-RO" sz="1800" dirty="0"/>
              <a:t>ă</a:t>
            </a:r>
            <a:r>
              <a:rPr lang="en-US" sz="1800" dirty="0" err="1"/>
              <a:t>streaz</a:t>
            </a:r>
            <a:r>
              <a:rPr lang="ro-RO" sz="1800" dirty="0"/>
              <a:t>ă</a:t>
            </a:r>
            <a:r>
              <a:rPr lang="en-US" sz="1800" dirty="0"/>
              <a:t> </a:t>
            </a:r>
            <a:r>
              <a:rPr lang="en-US" sz="1800" dirty="0" err="1"/>
              <a:t>dreptul</a:t>
            </a:r>
            <a:r>
              <a:rPr lang="en-US" sz="1800" dirty="0"/>
              <a:t> de a </a:t>
            </a:r>
            <a:r>
              <a:rPr lang="en-US" sz="1800" dirty="0" err="1"/>
              <a:t>revinde</a:t>
            </a:r>
            <a:r>
              <a:rPr lang="en-US" sz="1800" dirty="0"/>
              <a:t> </a:t>
            </a:r>
            <a:r>
              <a:rPr lang="en-US" sz="1800" dirty="0" err="1"/>
              <a:t>scenariul</a:t>
            </a:r>
            <a:r>
              <a:rPr lang="en-US" sz="1800" dirty="0"/>
              <a:t> </a:t>
            </a:r>
            <a:r>
              <a:rPr lang="ro-RO" sz="1800" dirty="0"/>
              <a:t>ș</a:t>
            </a:r>
            <a:r>
              <a:rPr lang="en-US" sz="1800" dirty="0" err="1"/>
              <a:t>i</a:t>
            </a:r>
            <a:r>
              <a:rPr lang="en-US" sz="1800" dirty="0"/>
              <a:t> c</a:t>
            </a:r>
            <a:r>
              <a:rPr lang="ro-RO" sz="1800" dirty="0"/>
              <a:t>ă</a:t>
            </a:r>
            <a:r>
              <a:rPr lang="en-US" sz="1800" dirty="0" err="1"/>
              <a:t>tre</a:t>
            </a:r>
            <a:r>
              <a:rPr lang="en-US" sz="1800" dirty="0"/>
              <a:t> al</a:t>
            </a:r>
            <a:r>
              <a:rPr lang="ro-RO" sz="1800" dirty="0"/>
              <a:t>ț</a:t>
            </a:r>
            <a:r>
              <a:rPr lang="en-US" sz="1800" dirty="0" err="1"/>
              <a:t>i</a:t>
            </a:r>
            <a:r>
              <a:rPr lang="en-US" sz="1800" dirty="0"/>
              <a:t> </a:t>
            </a:r>
            <a:r>
              <a:rPr lang="en-US" sz="1800" dirty="0" err="1"/>
              <a:t>produc</a:t>
            </a:r>
            <a:r>
              <a:rPr lang="ro-RO" sz="1800" dirty="0"/>
              <a:t>ă</a:t>
            </a:r>
            <a:r>
              <a:rPr lang="en-US" sz="1800" dirty="0"/>
              <a:t>tori de film </a:t>
            </a:r>
            <a:r>
              <a:rPr lang="en-US" sz="1800" dirty="0" err="1"/>
              <a:t>pentru</a:t>
            </a:r>
            <a:r>
              <a:rPr lang="en-US" sz="1800" dirty="0"/>
              <a:t> </a:t>
            </a:r>
            <a:r>
              <a:rPr lang="en-US" sz="1800" dirty="0" err="1"/>
              <a:t>alte</a:t>
            </a:r>
            <a:r>
              <a:rPr lang="en-US" sz="1800" dirty="0"/>
              <a:t> pie</a:t>
            </a:r>
            <a:r>
              <a:rPr lang="ro-RO" sz="1800" dirty="0"/>
              <a:t>ț</a:t>
            </a:r>
            <a:r>
              <a:rPr lang="en-US" sz="1800" dirty="0"/>
              <a:t>e;</a:t>
            </a:r>
          </a:p>
          <a:p>
            <a:pPr algn="just">
              <a:lnSpc>
                <a:spcPct val="107000"/>
              </a:lnSpc>
              <a:spcBef>
                <a:spcPts val="0"/>
              </a:spcBef>
              <a:spcAft>
                <a:spcPts val="800"/>
              </a:spcAft>
            </a:pPr>
            <a:r>
              <a:rPr lang="en-US" sz="1800" dirty="0"/>
              <a:t>Nu are </a:t>
            </a:r>
            <a:r>
              <a:rPr lang="en-US" sz="1800" dirty="0" err="1"/>
              <a:t>drept</a:t>
            </a:r>
            <a:r>
              <a:rPr lang="en-US" sz="1800" dirty="0"/>
              <a:t> de rev</a:t>
            </a:r>
            <a:r>
              <a:rPr lang="ro-RO" sz="1800" dirty="0"/>
              <a:t>â</a:t>
            </a:r>
            <a:r>
              <a:rPr lang="en-US" sz="1800" dirty="0" err="1"/>
              <a:t>nzare</a:t>
            </a:r>
            <a:r>
              <a:rPr lang="en-US" sz="1800" dirty="0"/>
              <a:t> a </a:t>
            </a:r>
            <a:r>
              <a:rPr lang="en-US" sz="1800" dirty="0" err="1"/>
              <a:t>scenariul</a:t>
            </a:r>
            <a:r>
              <a:rPr lang="en-US" sz="1800" dirty="0"/>
              <a:t> c</a:t>
            </a:r>
            <a:r>
              <a:rPr lang="ro-RO" sz="1800" dirty="0"/>
              <a:t>ă</a:t>
            </a:r>
            <a:r>
              <a:rPr lang="en-US" sz="1800" dirty="0" err="1"/>
              <a:t>tre</a:t>
            </a:r>
            <a:r>
              <a:rPr lang="en-US" sz="1800" dirty="0"/>
              <a:t> </a:t>
            </a:r>
            <a:r>
              <a:rPr lang="en-US" sz="1800" dirty="0" err="1"/>
              <a:t>niciun</a:t>
            </a:r>
            <a:r>
              <a:rPr lang="en-US" sz="1800" dirty="0"/>
              <a:t> alt </a:t>
            </a:r>
            <a:r>
              <a:rPr lang="en-US" sz="1800" dirty="0" err="1"/>
              <a:t>producator</a:t>
            </a:r>
            <a:r>
              <a:rPr lang="en-US" sz="1800" dirty="0"/>
              <a:t> de film ci </a:t>
            </a:r>
            <a:r>
              <a:rPr lang="en-US" sz="1800" dirty="0" err="1"/>
              <a:t>doar</a:t>
            </a:r>
            <a:r>
              <a:rPr lang="en-US" sz="1800" dirty="0"/>
              <a:t> </a:t>
            </a:r>
            <a:r>
              <a:rPr lang="en-US" sz="1800" dirty="0" err="1"/>
              <a:t>pentru</a:t>
            </a:r>
            <a:r>
              <a:rPr lang="en-US" sz="1800" dirty="0"/>
              <a:t> </a:t>
            </a:r>
            <a:r>
              <a:rPr lang="en-US" sz="1800" dirty="0" err="1"/>
              <a:t>teatru</a:t>
            </a:r>
            <a:r>
              <a:rPr lang="en-US" sz="1800" dirty="0"/>
              <a:t>, c</a:t>
            </a:r>
            <a:r>
              <a:rPr lang="ro-RO" sz="1800" dirty="0"/>
              <a:t>ă</a:t>
            </a:r>
            <a:r>
              <a:rPr lang="en-US" sz="1800" dirty="0"/>
              <a:t>r</a:t>
            </a:r>
            <a:r>
              <a:rPr lang="ro-RO" sz="1800" dirty="0"/>
              <a:t>ț</a:t>
            </a:r>
            <a:r>
              <a:rPr lang="en-US" sz="1800" dirty="0" err="1"/>
              <a:t>i</a:t>
            </a:r>
            <a:r>
              <a:rPr lang="en-US" sz="1800" dirty="0"/>
              <a:t>, etc.      </a:t>
            </a:r>
          </a:p>
          <a:p>
            <a:pPr algn="just">
              <a:lnSpc>
                <a:spcPct val="107000"/>
              </a:lnSpc>
              <a:spcBef>
                <a:spcPts val="0"/>
              </a:spcBef>
              <a:spcAft>
                <a:spcPts val="800"/>
              </a:spcAft>
            </a:pPr>
            <a:endParaRPr lang="en-US" sz="1800" dirty="0">
              <a:solidFill>
                <a:schemeClr val="tx2"/>
              </a:solidFill>
            </a:endParaRPr>
          </a:p>
          <a:p>
            <a:pPr marL="0" indent="0" algn="just">
              <a:lnSpc>
                <a:spcPct val="107000"/>
              </a:lnSpc>
              <a:spcBef>
                <a:spcPts val="0"/>
              </a:spcBef>
              <a:spcAft>
                <a:spcPts val="800"/>
              </a:spcAft>
              <a:buNone/>
            </a:pPr>
            <a:r>
              <a:rPr lang="ro-RO" sz="1800" dirty="0"/>
              <a:t>Î</a:t>
            </a:r>
            <a:r>
              <a:rPr lang="en-US" sz="1800" dirty="0"/>
              <a:t>n </a:t>
            </a:r>
            <a:r>
              <a:rPr lang="en-US" sz="1800" dirty="0" err="1"/>
              <a:t>ce</a:t>
            </a:r>
            <a:r>
              <a:rPr lang="en-US" sz="1800" dirty="0"/>
              <a:t> </a:t>
            </a:r>
            <a:r>
              <a:rPr lang="en-US" sz="1800" dirty="0" err="1"/>
              <a:t>caz</a:t>
            </a:r>
            <a:r>
              <a:rPr lang="en-US" sz="1800" dirty="0"/>
              <a:t> </a:t>
            </a:r>
            <a:r>
              <a:rPr lang="en-US" sz="1800" dirty="0" err="1"/>
              <a:t>achizi</a:t>
            </a:r>
            <a:r>
              <a:rPr lang="ro-RO" sz="1800" dirty="0"/>
              <a:t>ț</a:t>
            </a:r>
            <a:r>
              <a:rPr lang="en-US" sz="1800" dirty="0" err="1"/>
              <a:t>ia</a:t>
            </a:r>
            <a:r>
              <a:rPr lang="en-US" sz="1800" dirty="0"/>
              <a:t> integral</a:t>
            </a:r>
            <a:r>
              <a:rPr lang="ro-RO" sz="1800" dirty="0"/>
              <a:t>ă</a:t>
            </a:r>
            <a:r>
              <a:rPr lang="en-US" sz="1800" dirty="0"/>
              <a:t> de </a:t>
            </a:r>
            <a:r>
              <a:rPr lang="en-US" sz="1800" dirty="0" err="1"/>
              <a:t>drepturi</a:t>
            </a:r>
            <a:r>
              <a:rPr lang="en-US" sz="1800" dirty="0"/>
              <a:t> </a:t>
            </a:r>
            <a:r>
              <a:rPr lang="en-US" sz="1800" dirty="0" err="1"/>
              <a:t>este</a:t>
            </a:r>
            <a:r>
              <a:rPr lang="en-US" sz="1800" dirty="0"/>
              <a:t> </a:t>
            </a:r>
            <a:r>
              <a:rPr lang="en-US" sz="1800" dirty="0" err="1"/>
              <a:t>considerat</a:t>
            </a:r>
            <a:r>
              <a:rPr lang="ro-RO" sz="1800" dirty="0"/>
              <a:t>ă</a:t>
            </a:r>
            <a:r>
              <a:rPr lang="en-US" sz="1800" dirty="0"/>
              <a:t> o </a:t>
            </a:r>
            <a:r>
              <a:rPr lang="en-US" sz="1800" dirty="0" err="1"/>
              <a:t>redeven</a:t>
            </a:r>
            <a:r>
              <a:rPr lang="ro-RO" sz="1800" dirty="0"/>
              <a:t>ță</a:t>
            </a:r>
            <a:r>
              <a:rPr lang="en-US" sz="1800" dirty="0"/>
              <a:t>?</a:t>
            </a:r>
          </a:p>
          <a:p>
            <a:pPr marL="0" indent="0" algn="just">
              <a:lnSpc>
                <a:spcPct val="107000"/>
              </a:lnSpc>
              <a:spcBef>
                <a:spcPts val="0"/>
              </a:spcBef>
              <a:spcAft>
                <a:spcPts val="800"/>
              </a:spcAft>
              <a:buNone/>
            </a:pPr>
            <a:endParaRPr lang="en-US" dirty="0"/>
          </a:p>
        </p:txBody>
      </p:sp>
    </p:spTree>
    <p:extLst>
      <p:ext uri="{BB962C8B-B14F-4D97-AF65-F5344CB8AC3E}">
        <p14:creationId xmlns:p14="http://schemas.microsoft.com/office/powerpoint/2010/main" val="1533870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7EC842-3677-47CA-8BFF-0993822DC79D}"/>
              </a:ext>
            </a:extLst>
          </p:cNvPr>
          <p:cNvSpPr>
            <a:spLocks noGrp="1"/>
          </p:cNvSpPr>
          <p:nvPr>
            <p:ph idx="1"/>
          </p:nvPr>
        </p:nvSpPr>
        <p:spPr>
          <a:xfrm>
            <a:off x="201383" y="164773"/>
            <a:ext cx="7500679" cy="5957732"/>
          </a:xfrm>
          <a:ln>
            <a:solidFill>
              <a:srgbClr val="173060"/>
            </a:solidFill>
          </a:ln>
        </p:spPr>
        <p:style>
          <a:lnRef idx="2">
            <a:schemeClr val="dk1"/>
          </a:lnRef>
          <a:fillRef idx="1">
            <a:schemeClr val="lt1"/>
          </a:fillRef>
          <a:effectRef idx="0">
            <a:schemeClr val="dk1"/>
          </a:effectRef>
          <a:fontRef idx="minor">
            <a:schemeClr val="dk1"/>
          </a:fontRef>
        </p:style>
        <p:txBody>
          <a:bodyPr>
            <a:normAutofit fontScale="25000" lnSpcReduction="20000"/>
          </a:bodyPr>
          <a:lstStyle/>
          <a:p>
            <a:pPr marL="0" indent="0">
              <a:lnSpc>
                <a:spcPct val="110000"/>
              </a:lnSpc>
              <a:buNone/>
            </a:pPr>
            <a:r>
              <a:rPr lang="en-US" sz="6400" b="1" dirty="0">
                <a:solidFill>
                  <a:srgbClr val="173060"/>
                </a:solidFill>
              </a:rPr>
              <a:t>Nu sunt </a:t>
            </a:r>
            <a:r>
              <a:rPr lang="en-US" sz="6400" b="1" dirty="0" err="1">
                <a:solidFill>
                  <a:srgbClr val="173060"/>
                </a:solidFill>
              </a:rPr>
              <a:t>redevente</a:t>
            </a:r>
            <a:r>
              <a:rPr lang="en-US" sz="6400" b="1" dirty="0">
                <a:solidFill>
                  <a:srgbClr val="173060"/>
                </a:solidFill>
              </a:rPr>
              <a:t> (</a:t>
            </a:r>
            <a:r>
              <a:rPr lang="en-US" sz="6400" b="1" dirty="0" err="1">
                <a:solidFill>
                  <a:srgbClr val="173060"/>
                </a:solidFill>
              </a:rPr>
              <a:t>atat</a:t>
            </a:r>
            <a:r>
              <a:rPr lang="en-US" sz="6400" b="1" dirty="0">
                <a:solidFill>
                  <a:srgbClr val="173060"/>
                </a:solidFill>
              </a:rPr>
              <a:t> </a:t>
            </a:r>
            <a:r>
              <a:rPr lang="en-US" sz="6400" b="1" dirty="0" err="1">
                <a:solidFill>
                  <a:srgbClr val="173060"/>
                </a:solidFill>
              </a:rPr>
              <a:t>potrivit</a:t>
            </a:r>
            <a:r>
              <a:rPr lang="en-US" sz="6400" b="1" dirty="0">
                <a:solidFill>
                  <a:srgbClr val="173060"/>
                </a:solidFill>
              </a:rPr>
              <a:t> DTT cat si a </a:t>
            </a:r>
            <a:r>
              <a:rPr lang="en-US" sz="6400" b="1" dirty="0" err="1">
                <a:solidFill>
                  <a:srgbClr val="173060"/>
                </a:solidFill>
              </a:rPr>
              <a:t>legislatiei</a:t>
            </a:r>
            <a:r>
              <a:rPr lang="en-US" sz="6400" b="1" dirty="0">
                <a:solidFill>
                  <a:srgbClr val="173060"/>
                </a:solidFill>
              </a:rPr>
              <a:t> interne)</a:t>
            </a:r>
            <a:r>
              <a:rPr lang="ro-RO" sz="6400" b="1" dirty="0">
                <a:solidFill>
                  <a:srgbClr val="173060"/>
                </a:solidFill>
              </a:rPr>
              <a:t>:</a:t>
            </a:r>
            <a:endParaRPr lang="en-US" sz="6400" b="1" dirty="0">
              <a:solidFill>
                <a:srgbClr val="173060"/>
              </a:solidFill>
            </a:endParaRPr>
          </a:p>
          <a:p>
            <a:pPr marL="0" indent="0" algn="just">
              <a:lnSpc>
                <a:spcPct val="107000"/>
              </a:lnSpc>
              <a:spcBef>
                <a:spcPts val="0"/>
              </a:spcBef>
              <a:spcAft>
                <a:spcPts val="800"/>
              </a:spcAft>
              <a:buNone/>
            </a:pPr>
            <a:endParaRPr lang="en-US" sz="6400" dirty="0"/>
          </a:p>
          <a:p>
            <a:pPr marL="0" indent="0" algn="just">
              <a:lnSpc>
                <a:spcPct val="107000"/>
              </a:lnSpc>
              <a:spcBef>
                <a:spcPts val="0"/>
              </a:spcBef>
              <a:spcAft>
                <a:spcPts val="800"/>
              </a:spcAft>
              <a:buNone/>
            </a:pPr>
            <a:r>
              <a:rPr lang="ro-RO" sz="6400" b="1" i="1" dirty="0">
                <a:solidFill>
                  <a:srgbClr val="173060"/>
                </a:solidFill>
              </a:rPr>
              <a:t>b)</a:t>
            </a:r>
            <a:r>
              <a:rPr lang="en-US" sz="6400" b="1" i="1" dirty="0">
                <a:solidFill>
                  <a:srgbClr val="173060"/>
                </a:solidFill>
              </a:rPr>
              <a:t> </a:t>
            </a:r>
            <a:r>
              <a:rPr lang="ro-RO" sz="6400" b="1" i="1" dirty="0">
                <a:solidFill>
                  <a:srgbClr val="173060"/>
                </a:solidFill>
              </a:rPr>
              <a:t>plăț</a:t>
            </a:r>
            <a:r>
              <a:rPr lang="en-US" sz="6400" b="1" i="1" dirty="0" err="1">
                <a:solidFill>
                  <a:srgbClr val="173060"/>
                </a:solidFill>
              </a:rPr>
              <a:t>ile</a:t>
            </a:r>
            <a:r>
              <a:rPr lang="ro-RO" sz="6400" b="1" i="1" dirty="0">
                <a:solidFill>
                  <a:srgbClr val="173060"/>
                </a:solidFill>
              </a:rPr>
              <a:t> pentru achizițiile de software destinate</a:t>
            </a:r>
            <a:r>
              <a:rPr lang="en-US" sz="6400" b="1" i="1" dirty="0">
                <a:solidFill>
                  <a:srgbClr val="173060"/>
                </a:solidFill>
              </a:rPr>
              <a:t>:</a:t>
            </a:r>
            <a:r>
              <a:rPr lang="ro-RO" sz="6400" b="1" i="1" dirty="0">
                <a:solidFill>
                  <a:srgbClr val="173060"/>
                </a:solidFill>
              </a:rPr>
              <a:t> </a:t>
            </a:r>
            <a:endParaRPr lang="en-US" sz="6400" b="1" i="1" dirty="0">
              <a:solidFill>
                <a:srgbClr val="173060"/>
              </a:solidFill>
            </a:endParaRPr>
          </a:p>
          <a:p>
            <a:pPr algn="just">
              <a:lnSpc>
                <a:spcPct val="107000"/>
              </a:lnSpc>
              <a:spcBef>
                <a:spcPts val="0"/>
              </a:spcBef>
              <a:spcAft>
                <a:spcPts val="800"/>
              </a:spcAft>
            </a:pPr>
            <a:r>
              <a:rPr lang="en-US" sz="6400" dirty="0"/>
              <a:t>e</a:t>
            </a:r>
            <a:r>
              <a:rPr lang="ro-RO" sz="6400" dirty="0"/>
              <a:t>xclusiv operării respectivului software, inclusiv pentru instalarea, implementarea, stocarea, personalizarea sau actualizarea acestuia</a:t>
            </a:r>
            <a:r>
              <a:rPr lang="en-US" sz="6400" dirty="0"/>
              <a:t>;</a:t>
            </a:r>
            <a:r>
              <a:rPr lang="ro-RO" sz="6400" dirty="0"/>
              <a:t> </a:t>
            </a:r>
            <a:endParaRPr lang="en-US" sz="6400" dirty="0"/>
          </a:p>
          <a:p>
            <a:pPr algn="just">
              <a:lnSpc>
                <a:spcPct val="107000"/>
              </a:lnSpc>
              <a:spcBef>
                <a:spcPts val="0"/>
              </a:spcBef>
              <a:spcAft>
                <a:spcPts val="800"/>
              </a:spcAft>
            </a:pPr>
            <a:r>
              <a:rPr lang="ro-RO" sz="6400" dirty="0"/>
              <a:t>achiziționăr</a:t>
            </a:r>
            <a:r>
              <a:rPr lang="en-US" sz="6400" dirty="0"/>
              <a:t>ii</a:t>
            </a:r>
            <a:r>
              <a:rPr lang="ro-RO" sz="6400" dirty="0"/>
              <a:t> integral</a:t>
            </a:r>
            <a:r>
              <a:rPr lang="en-US" sz="6400" dirty="0"/>
              <a:t>e</a:t>
            </a:r>
            <a:r>
              <a:rPr lang="ro-RO" sz="6400" dirty="0"/>
              <a:t> a unui drept de autor asupra unui software sau a unui drept limitat de a-l copia exclusiv în scopul folosirii acestuia de către utilizator</a:t>
            </a:r>
            <a:r>
              <a:rPr lang="en-US" sz="6400" dirty="0"/>
              <a:t>;</a:t>
            </a:r>
          </a:p>
          <a:p>
            <a:pPr algn="just">
              <a:lnSpc>
                <a:spcPct val="107000"/>
              </a:lnSpc>
              <a:spcBef>
                <a:spcPts val="0"/>
              </a:spcBef>
              <a:spcAft>
                <a:spcPts val="800"/>
              </a:spcAft>
            </a:pPr>
            <a:r>
              <a:rPr lang="en-US" sz="6400" dirty="0"/>
              <a:t>v</a:t>
            </a:r>
            <a:r>
              <a:rPr lang="ro-RO" sz="6400" dirty="0"/>
              <a:t>ânzării acestuia în cadrul unui contract de distribuție</a:t>
            </a:r>
            <a:r>
              <a:rPr lang="en-US" sz="6400" dirty="0"/>
              <a:t> f</a:t>
            </a:r>
            <a:r>
              <a:rPr lang="ro-RO" sz="6400" dirty="0"/>
              <a:t>ă</a:t>
            </a:r>
            <a:r>
              <a:rPr lang="en-US" sz="6400" dirty="0"/>
              <a:t>r</a:t>
            </a:r>
            <a:r>
              <a:rPr lang="ro-RO" sz="6400" dirty="0"/>
              <a:t>ă</a:t>
            </a:r>
            <a:r>
              <a:rPr lang="en-US" sz="6400" dirty="0"/>
              <a:t> </a:t>
            </a:r>
            <a:r>
              <a:rPr lang="en-US" sz="6400" dirty="0" err="1"/>
              <a:t>acordarea</a:t>
            </a:r>
            <a:r>
              <a:rPr lang="en-US" sz="6400" dirty="0"/>
              <a:t> </a:t>
            </a:r>
            <a:r>
              <a:rPr lang="en-US" sz="6400" dirty="0" err="1"/>
              <a:t>dreptului</a:t>
            </a:r>
            <a:r>
              <a:rPr lang="en-US" sz="6400" dirty="0"/>
              <a:t> de </a:t>
            </a:r>
            <a:r>
              <a:rPr lang="en-US" sz="6400" dirty="0" err="1"/>
              <a:t>reproducere</a:t>
            </a:r>
            <a:r>
              <a:rPr lang="en-US" sz="6400" dirty="0"/>
              <a:t>.</a:t>
            </a:r>
          </a:p>
          <a:p>
            <a:pPr marL="0" indent="0" algn="just">
              <a:lnSpc>
                <a:spcPct val="107000"/>
              </a:lnSpc>
              <a:spcBef>
                <a:spcPts val="0"/>
              </a:spcBef>
              <a:spcAft>
                <a:spcPts val="800"/>
              </a:spcAft>
              <a:buNone/>
            </a:pPr>
            <a:endParaRPr lang="en-US" sz="6400" b="1" dirty="0">
              <a:solidFill>
                <a:schemeClr val="tx2"/>
              </a:solidFill>
            </a:endParaRPr>
          </a:p>
          <a:p>
            <a:pPr marL="0" indent="0" algn="just">
              <a:lnSpc>
                <a:spcPct val="107000"/>
              </a:lnSpc>
              <a:spcBef>
                <a:spcPts val="0"/>
              </a:spcBef>
              <a:spcAft>
                <a:spcPts val="800"/>
              </a:spcAft>
              <a:buNone/>
            </a:pPr>
            <a:r>
              <a:rPr lang="en-US" sz="6400" b="1" dirty="0">
                <a:solidFill>
                  <a:schemeClr val="tx2"/>
                </a:solidFill>
              </a:rPr>
              <a:t>!!!</a:t>
            </a:r>
            <a:r>
              <a:rPr lang="ro-RO" sz="6400" b="1" dirty="0">
                <a:solidFill>
                  <a:schemeClr val="tx2"/>
                </a:solidFill>
              </a:rPr>
              <a:t> </a:t>
            </a:r>
            <a:r>
              <a:rPr lang="en-US" sz="6400" b="1" dirty="0" err="1">
                <a:solidFill>
                  <a:schemeClr val="tx2"/>
                </a:solidFill>
              </a:rPr>
              <a:t>Practic</a:t>
            </a:r>
            <a:r>
              <a:rPr lang="en-US" sz="6400" b="1" dirty="0">
                <a:solidFill>
                  <a:schemeClr val="tx2"/>
                </a:solidFill>
              </a:rPr>
              <a:t>:</a:t>
            </a:r>
            <a:r>
              <a:rPr lang="en-US" sz="6400" dirty="0">
                <a:solidFill>
                  <a:schemeClr val="tx2"/>
                </a:solidFill>
              </a:rPr>
              <a:t>  </a:t>
            </a:r>
            <a:r>
              <a:rPr lang="ro-RO" sz="6400" dirty="0">
                <a:solidFill>
                  <a:schemeClr val="tx2"/>
                </a:solidFill>
              </a:rPr>
              <a:t>Î</a:t>
            </a:r>
            <a:r>
              <a:rPr lang="en-US" sz="6400" dirty="0"/>
              <a:t>n </a:t>
            </a:r>
            <a:r>
              <a:rPr lang="en-US" sz="6400" dirty="0" err="1"/>
              <a:t>cazul</a:t>
            </a:r>
            <a:r>
              <a:rPr lang="en-US" sz="6400" dirty="0"/>
              <a:t> software </a:t>
            </a:r>
            <a:r>
              <a:rPr lang="en-US" sz="6400" dirty="0" err="1"/>
              <a:t>constituie</a:t>
            </a:r>
            <a:r>
              <a:rPr lang="en-US" sz="6400" dirty="0"/>
              <a:t> </a:t>
            </a:r>
            <a:r>
              <a:rPr lang="en-US" sz="6400" dirty="0" err="1"/>
              <a:t>redeven</a:t>
            </a:r>
            <a:r>
              <a:rPr lang="ro-RO" sz="6400" dirty="0"/>
              <a:t>ț</a:t>
            </a:r>
            <a:r>
              <a:rPr lang="en-US" sz="6400" dirty="0"/>
              <a:t>e </a:t>
            </a:r>
            <a:r>
              <a:rPr lang="en-US" sz="6400" dirty="0" err="1"/>
              <a:t>doar</a:t>
            </a:r>
            <a:r>
              <a:rPr lang="en-US" sz="6400" dirty="0"/>
              <a:t> </a:t>
            </a:r>
            <a:r>
              <a:rPr lang="en-US" sz="6400" dirty="0" err="1"/>
              <a:t>cazurile</a:t>
            </a:r>
            <a:r>
              <a:rPr lang="en-US" sz="6400" dirty="0"/>
              <a:t> </a:t>
            </a:r>
            <a:r>
              <a:rPr lang="ro-RO" sz="6400" dirty="0"/>
              <a:t>î</a:t>
            </a:r>
            <a:r>
              <a:rPr lang="en-US" sz="6400" dirty="0"/>
              <a:t>n </a:t>
            </a:r>
            <a:r>
              <a:rPr lang="ro-RO" sz="6400" dirty="0"/>
              <a:t>care </a:t>
            </a:r>
            <a:r>
              <a:rPr lang="en-US" sz="6400" dirty="0" err="1"/>
              <a:t>cump</a:t>
            </a:r>
            <a:r>
              <a:rPr lang="ro-RO" sz="6400" dirty="0"/>
              <a:t>ă</a:t>
            </a:r>
            <a:r>
              <a:rPr lang="en-US" sz="6400" dirty="0"/>
              <a:t>r</a:t>
            </a:r>
            <a:r>
              <a:rPr lang="ro-RO" sz="6400" dirty="0"/>
              <a:t>ă</a:t>
            </a:r>
            <a:r>
              <a:rPr lang="en-US" sz="6400" dirty="0" err="1"/>
              <a:t>torul</a:t>
            </a:r>
            <a:r>
              <a:rPr lang="en-US" sz="6400" dirty="0"/>
              <a:t> dob</a:t>
            </a:r>
            <a:r>
              <a:rPr lang="ro-RO" sz="6400" dirty="0"/>
              <a:t>â</a:t>
            </a:r>
            <a:r>
              <a:rPr lang="en-US" sz="6400" dirty="0" err="1"/>
              <a:t>nde</a:t>
            </a:r>
            <a:r>
              <a:rPr lang="ro-RO" sz="6400" dirty="0"/>
              <a:t>ș</a:t>
            </a:r>
            <a:r>
              <a:rPr lang="en-US" sz="6400" dirty="0" err="1"/>
              <a:t>te</a:t>
            </a:r>
            <a:r>
              <a:rPr lang="en-US" sz="6400" dirty="0"/>
              <a:t> </a:t>
            </a:r>
            <a:r>
              <a:rPr lang="en-US" sz="6400" dirty="0" err="1"/>
              <a:t>dreptul</a:t>
            </a:r>
            <a:r>
              <a:rPr lang="en-US" sz="6400" dirty="0"/>
              <a:t> de a </a:t>
            </a:r>
            <a:r>
              <a:rPr lang="en-US" sz="6400" dirty="0" err="1"/>
              <a:t>utiliza</a:t>
            </a:r>
            <a:r>
              <a:rPr lang="en-US" sz="6400" dirty="0"/>
              <a:t> </a:t>
            </a:r>
            <a:r>
              <a:rPr lang="en-US" sz="6400" dirty="0" err="1"/>
              <a:t>acel</a:t>
            </a:r>
            <a:r>
              <a:rPr lang="en-US" sz="6400" dirty="0"/>
              <a:t> software </a:t>
            </a:r>
            <a:r>
              <a:rPr lang="en-US" sz="6400" dirty="0" err="1"/>
              <a:t>astfel</a:t>
            </a:r>
            <a:r>
              <a:rPr lang="en-US" sz="6400" dirty="0"/>
              <a:t> </a:t>
            </a:r>
            <a:r>
              <a:rPr lang="ro-RO" sz="6400" dirty="0"/>
              <a:t>î</a:t>
            </a:r>
            <a:r>
              <a:rPr lang="en-US" sz="6400" dirty="0" err="1"/>
              <a:t>nc</a:t>
            </a:r>
            <a:r>
              <a:rPr lang="ro-RO" sz="6400" dirty="0"/>
              <a:t>â</a:t>
            </a:r>
            <a:r>
              <a:rPr lang="en-US" sz="6400" dirty="0"/>
              <a:t>t </a:t>
            </a:r>
            <a:r>
              <a:rPr lang="en-US" sz="6400" dirty="0" err="1"/>
              <a:t>lipsa</a:t>
            </a:r>
            <a:r>
              <a:rPr lang="en-US" sz="6400" dirty="0"/>
              <a:t> </a:t>
            </a:r>
            <a:r>
              <a:rPr lang="en-US" sz="6400" dirty="0" err="1"/>
              <a:t>acestui</a:t>
            </a:r>
            <a:r>
              <a:rPr lang="en-US" sz="6400" dirty="0"/>
              <a:t> </a:t>
            </a:r>
            <a:r>
              <a:rPr lang="en-US" sz="6400" dirty="0" err="1"/>
              <a:t>drept</a:t>
            </a:r>
            <a:r>
              <a:rPr lang="en-US" sz="6400" dirty="0"/>
              <a:t> </a:t>
            </a:r>
            <a:r>
              <a:rPr lang="en-US" sz="6400" dirty="0" err="1"/>
              <a:t>constituie</a:t>
            </a:r>
            <a:r>
              <a:rPr lang="en-US" sz="6400" dirty="0"/>
              <a:t> </a:t>
            </a:r>
            <a:r>
              <a:rPr lang="ro-RO" sz="6400" dirty="0"/>
              <a:t>î</a:t>
            </a:r>
            <a:r>
              <a:rPr lang="en-US" sz="6400" dirty="0" err="1"/>
              <a:t>nc</a:t>
            </a:r>
            <a:r>
              <a:rPr lang="ro-RO" sz="6400" dirty="0"/>
              <a:t>ă</a:t>
            </a:r>
            <a:r>
              <a:rPr lang="en-US" sz="6400" dirty="0" err="1"/>
              <a:t>lcarea</a:t>
            </a:r>
            <a:r>
              <a:rPr lang="en-US" sz="6400" dirty="0"/>
              <a:t> </a:t>
            </a:r>
            <a:r>
              <a:rPr lang="en-US" sz="6400" dirty="0" err="1"/>
              <a:t>dreptului</a:t>
            </a:r>
            <a:r>
              <a:rPr lang="en-US" sz="6400" dirty="0"/>
              <a:t> de </a:t>
            </a:r>
            <a:r>
              <a:rPr lang="en-US" sz="6400" dirty="0" err="1"/>
              <a:t>autor</a:t>
            </a:r>
            <a:r>
              <a:rPr lang="en-US" sz="6400" dirty="0"/>
              <a:t> ca de </a:t>
            </a:r>
            <a:r>
              <a:rPr lang="en-US" sz="6400" dirty="0" err="1"/>
              <a:t>exemplu</a:t>
            </a:r>
            <a:r>
              <a:rPr lang="en-US" sz="6400" dirty="0"/>
              <a:t>: </a:t>
            </a:r>
            <a:r>
              <a:rPr lang="en-US" sz="6400" dirty="0" err="1"/>
              <a:t>dreptul</a:t>
            </a:r>
            <a:r>
              <a:rPr lang="en-US" sz="6400" dirty="0"/>
              <a:t> de </a:t>
            </a:r>
            <a:r>
              <a:rPr lang="en-US" sz="6400" dirty="0" err="1"/>
              <a:t>multiplicare</a:t>
            </a:r>
            <a:r>
              <a:rPr lang="en-US" sz="6400" dirty="0"/>
              <a:t>, </a:t>
            </a:r>
            <a:r>
              <a:rPr lang="en-US" sz="6400" dirty="0" err="1"/>
              <a:t>reproducere</a:t>
            </a:r>
            <a:r>
              <a:rPr lang="en-US" sz="6400" dirty="0"/>
              <a:t> </a:t>
            </a:r>
            <a:r>
              <a:rPr lang="ro-RO" sz="6400" dirty="0"/>
              <a:t>ș</a:t>
            </a:r>
            <a:r>
              <a:rPr lang="en-US" sz="6400" dirty="0" err="1"/>
              <a:t>i</a:t>
            </a:r>
            <a:r>
              <a:rPr lang="en-US" sz="6400" dirty="0"/>
              <a:t> </a:t>
            </a:r>
            <a:r>
              <a:rPr lang="en-US" sz="6400" dirty="0" err="1"/>
              <a:t>distribuire</a:t>
            </a:r>
            <a:r>
              <a:rPr lang="en-US" sz="6400" dirty="0"/>
              <a:t> c</a:t>
            </a:r>
            <a:r>
              <a:rPr lang="ro-RO" sz="6400" dirty="0"/>
              <a:t>ă</a:t>
            </a:r>
            <a:r>
              <a:rPr lang="en-US" sz="6400" dirty="0" err="1"/>
              <a:t>tre</a:t>
            </a:r>
            <a:r>
              <a:rPr lang="en-US" sz="6400" dirty="0"/>
              <a:t> public, </a:t>
            </a:r>
            <a:r>
              <a:rPr lang="en-US" sz="6400" dirty="0" err="1"/>
              <a:t>dreptul</a:t>
            </a:r>
            <a:r>
              <a:rPr lang="en-US" sz="6400" dirty="0"/>
              <a:t> de </a:t>
            </a:r>
            <a:r>
              <a:rPr lang="en-US" sz="6400" dirty="0" err="1"/>
              <a:t>modificare</a:t>
            </a:r>
            <a:r>
              <a:rPr lang="en-US" sz="6400" dirty="0"/>
              <a:t> </a:t>
            </a:r>
            <a:r>
              <a:rPr lang="ro-RO" sz="6400" dirty="0"/>
              <a:t>ș</a:t>
            </a:r>
            <a:r>
              <a:rPr lang="en-US" sz="6400" dirty="0" err="1"/>
              <a:t>i</a:t>
            </a:r>
            <a:r>
              <a:rPr lang="en-US" sz="6400" dirty="0"/>
              <a:t> </a:t>
            </a:r>
            <a:r>
              <a:rPr lang="en-US" sz="6400" dirty="0" err="1"/>
              <a:t>distribuire</a:t>
            </a:r>
            <a:r>
              <a:rPr lang="en-US" sz="6400" dirty="0"/>
              <a:t> a </a:t>
            </a:r>
            <a:r>
              <a:rPr lang="en-US" sz="6400" dirty="0" err="1"/>
              <a:t>softwareul</a:t>
            </a:r>
            <a:r>
              <a:rPr lang="en-US" sz="6400" dirty="0"/>
              <a:t>, </a:t>
            </a:r>
            <a:r>
              <a:rPr lang="en-US" sz="6400" dirty="0" err="1"/>
              <a:t>plata</a:t>
            </a:r>
            <a:r>
              <a:rPr lang="en-US" sz="6400" dirty="0"/>
              <a:t> </a:t>
            </a:r>
            <a:r>
              <a:rPr lang="en-US" sz="6400" dirty="0" err="1"/>
              <a:t>pentru</a:t>
            </a:r>
            <a:r>
              <a:rPr lang="en-US" sz="6400" dirty="0"/>
              <a:t> </a:t>
            </a:r>
            <a:r>
              <a:rPr lang="en-US" sz="6400" dirty="0" err="1"/>
              <a:t>folosirea</a:t>
            </a:r>
            <a:r>
              <a:rPr lang="en-US" sz="6400" dirty="0"/>
              <a:t> </a:t>
            </a:r>
            <a:r>
              <a:rPr lang="en-US" sz="6400" dirty="0" err="1"/>
              <a:t>principiilor</a:t>
            </a:r>
            <a:r>
              <a:rPr lang="en-US" sz="6400" dirty="0"/>
              <a:t>, </a:t>
            </a:r>
            <a:r>
              <a:rPr lang="en-US" sz="6400" dirty="0" err="1"/>
              <a:t>algoritmilor</a:t>
            </a:r>
            <a:r>
              <a:rPr lang="en-US" sz="6400" dirty="0"/>
              <a:t>, </a:t>
            </a:r>
            <a:r>
              <a:rPr lang="en-US" sz="6400" dirty="0" err="1"/>
              <a:t>schemelor</a:t>
            </a:r>
            <a:r>
              <a:rPr lang="en-US" sz="6400" dirty="0"/>
              <a:t> </a:t>
            </a:r>
            <a:r>
              <a:rPr lang="en-US" sz="6400" dirty="0" err="1"/>
              <a:t>logice</a:t>
            </a:r>
            <a:r>
              <a:rPr lang="en-US" sz="6400" dirty="0"/>
              <a:t>, </a:t>
            </a:r>
            <a:r>
              <a:rPr lang="en-US" sz="6400" dirty="0" err="1"/>
              <a:t>limbajele</a:t>
            </a:r>
            <a:r>
              <a:rPr lang="en-US" sz="6400" dirty="0"/>
              <a:t> de </a:t>
            </a:r>
            <a:r>
              <a:rPr lang="en-US" sz="6400" dirty="0" err="1"/>
              <a:t>programare</a:t>
            </a:r>
            <a:r>
              <a:rPr lang="en-US" sz="6400" dirty="0"/>
              <a:t> </a:t>
            </a:r>
            <a:r>
              <a:rPr lang="en-US" sz="6400" dirty="0" err="1"/>
              <a:t>pentru</a:t>
            </a:r>
            <a:r>
              <a:rPr lang="en-US" sz="6400" dirty="0"/>
              <a:t> un software (</a:t>
            </a:r>
            <a:r>
              <a:rPr lang="en-US" sz="6400" dirty="0" err="1"/>
              <a:t>codul-surs</a:t>
            </a:r>
            <a:r>
              <a:rPr lang="ro-RO" sz="6400" dirty="0"/>
              <a:t>ă</a:t>
            </a:r>
            <a:r>
              <a:rPr lang="en-US" sz="6400" dirty="0"/>
              <a:t>).</a:t>
            </a:r>
            <a:endParaRPr lang="ro-RO" sz="6400" dirty="0"/>
          </a:p>
          <a:p>
            <a:pPr marL="0" indent="0" algn="just">
              <a:lnSpc>
                <a:spcPct val="107000"/>
              </a:lnSpc>
              <a:spcBef>
                <a:spcPts val="0"/>
              </a:spcBef>
              <a:spcAft>
                <a:spcPts val="800"/>
              </a:spcAft>
              <a:buNone/>
            </a:pPr>
            <a:endParaRPr lang="en-US" sz="6400" b="1" dirty="0">
              <a:solidFill>
                <a:srgbClr val="FF0000"/>
              </a:solidFill>
            </a:endParaRPr>
          </a:p>
          <a:p>
            <a:pPr marL="0" indent="0" algn="just">
              <a:lnSpc>
                <a:spcPct val="107000"/>
              </a:lnSpc>
              <a:spcBef>
                <a:spcPts val="0"/>
              </a:spcBef>
              <a:spcAft>
                <a:spcPts val="800"/>
              </a:spcAft>
              <a:buNone/>
            </a:pPr>
            <a:r>
              <a:rPr lang="en-US" sz="6400" b="1" dirty="0">
                <a:solidFill>
                  <a:srgbClr val="FF0000"/>
                </a:solidFill>
              </a:rPr>
              <a:t>Aten</a:t>
            </a:r>
            <a:r>
              <a:rPr lang="ro-RO" sz="6400" b="1" dirty="0">
                <a:solidFill>
                  <a:srgbClr val="FF0000"/>
                </a:solidFill>
              </a:rPr>
              <a:t>ț</a:t>
            </a:r>
            <a:r>
              <a:rPr lang="en-US" sz="6400" b="1" dirty="0" err="1">
                <a:solidFill>
                  <a:srgbClr val="FF0000"/>
                </a:solidFill>
              </a:rPr>
              <a:t>ie</a:t>
            </a:r>
            <a:r>
              <a:rPr lang="en-US" sz="6400" b="1" dirty="0">
                <a:solidFill>
                  <a:srgbClr val="FF0000"/>
                </a:solidFill>
              </a:rPr>
              <a:t> la !!!: </a:t>
            </a:r>
          </a:p>
          <a:p>
            <a:pPr algn="just">
              <a:lnSpc>
                <a:spcPct val="107000"/>
              </a:lnSpc>
              <a:spcBef>
                <a:spcPts val="0"/>
              </a:spcBef>
              <a:spcAft>
                <a:spcPts val="800"/>
              </a:spcAft>
            </a:pPr>
            <a:r>
              <a:rPr lang="en-US" sz="6400" dirty="0" err="1">
                <a:solidFill>
                  <a:srgbClr val="FF0000"/>
                </a:solidFill>
              </a:rPr>
              <a:t>Achizi</a:t>
            </a:r>
            <a:r>
              <a:rPr lang="ro-RO" sz="6400" dirty="0">
                <a:solidFill>
                  <a:srgbClr val="FF0000"/>
                </a:solidFill>
              </a:rPr>
              <a:t>ț</a:t>
            </a:r>
            <a:r>
              <a:rPr lang="en-US" sz="6400" dirty="0" err="1">
                <a:solidFill>
                  <a:srgbClr val="FF0000"/>
                </a:solidFill>
              </a:rPr>
              <a:t>ile</a:t>
            </a:r>
            <a:r>
              <a:rPr lang="en-US" sz="6400" dirty="0">
                <a:solidFill>
                  <a:srgbClr val="FF0000"/>
                </a:solidFill>
              </a:rPr>
              <a:t> de software care </a:t>
            </a:r>
            <a:r>
              <a:rPr lang="en-US" sz="6400" dirty="0" err="1">
                <a:solidFill>
                  <a:srgbClr val="FF0000"/>
                </a:solidFill>
              </a:rPr>
              <a:t>reprezint</a:t>
            </a:r>
            <a:r>
              <a:rPr lang="ro-RO" sz="6400" dirty="0">
                <a:solidFill>
                  <a:srgbClr val="FF0000"/>
                </a:solidFill>
              </a:rPr>
              <a:t>ă</a:t>
            </a:r>
            <a:r>
              <a:rPr lang="en-US" sz="6400" dirty="0">
                <a:solidFill>
                  <a:srgbClr val="FF0000"/>
                </a:solidFill>
              </a:rPr>
              <a:t> o component</a:t>
            </a:r>
            <a:r>
              <a:rPr lang="ro-RO" sz="6400" dirty="0">
                <a:solidFill>
                  <a:srgbClr val="FF0000"/>
                </a:solidFill>
              </a:rPr>
              <a:t>ă</a:t>
            </a:r>
            <a:r>
              <a:rPr lang="en-US" sz="6400" dirty="0">
                <a:solidFill>
                  <a:srgbClr val="FF0000"/>
                </a:solidFill>
              </a:rPr>
              <a:t> principal</a:t>
            </a:r>
            <a:r>
              <a:rPr lang="ro-RO" sz="6400" dirty="0">
                <a:solidFill>
                  <a:srgbClr val="FF0000"/>
                </a:solidFill>
              </a:rPr>
              <a:t>ă</a:t>
            </a:r>
            <a:r>
              <a:rPr lang="en-US" sz="6400" dirty="0">
                <a:solidFill>
                  <a:srgbClr val="FF0000"/>
                </a:solidFill>
              </a:rPr>
              <a:t> </a:t>
            </a:r>
            <a:r>
              <a:rPr lang="ro-RO" sz="6400" dirty="0">
                <a:solidFill>
                  <a:srgbClr val="FF0000"/>
                </a:solidFill>
              </a:rPr>
              <a:t>î</a:t>
            </a:r>
            <a:r>
              <a:rPr lang="en-US" sz="6400" dirty="0">
                <a:solidFill>
                  <a:srgbClr val="FF0000"/>
                </a:solidFill>
              </a:rPr>
              <a:t>n </a:t>
            </a:r>
            <a:r>
              <a:rPr lang="en-US" sz="6400" dirty="0" err="1">
                <a:solidFill>
                  <a:srgbClr val="FF0000"/>
                </a:solidFill>
              </a:rPr>
              <a:t>activitatea</a:t>
            </a:r>
            <a:r>
              <a:rPr lang="en-US" sz="6400" dirty="0">
                <a:solidFill>
                  <a:srgbClr val="FF0000"/>
                </a:solidFill>
              </a:rPr>
              <a:t> </a:t>
            </a:r>
            <a:r>
              <a:rPr lang="en-US" sz="6400" dirty="0" err="1">
                <a:solidFill>
                  <a:srgbClr val="FF0000"/>
                </a:solidFill>
              </a:rPr>
              <a:t>desf</a:t>
            </a:r>
            <a:r>
              <a:rPr lang="ro-RO" sz="6400" dirty="0">
                <a:solidFill>
                  <a:srgbClr val="FF0000"/>
                </a:solidFill>
              </a:rPr>
              <a:t>ăș</a:t>
            </a:r>
            <a:r>
              <a:rPr lang="en-US" sz="6400" dirty="0" err="1">
                <a:solidFill>
                  <a:srgbClr val="FF0000"/>
                </a:solidFill>
              </a:rPr>
              <a:t>urat</a:t>
            </a:r>
            <a:r>
              <a:rPr lang="ro-RO" sz="6400" dirty="0">
                <a:solidFill>
                  <a:srgbClr val="FF0000"/>
                </a:solidFill>
              </a:rPr>
              <a:t>ă</a:t>
            </a:r>
            <a:r>
              <a:rPr lang="en-US" sz="6400" dirty="0">
                <a:solidFill>
                  <a:srgbClr val="FF0000"/>
                </a:solidFill>
              </a:rPr>
              <a:t> de c</a:t>
            </a:r>
            <a:r>
              <a:rPr lang="ro-RO" sz="6400" dirty="0">
                <a:solidFill>
                  <a:srgbClr val="FF0000"/>
                </a:solidFill>
              </a:rPr>
              <a:t>u</a:t>
            </a:r>
            <a:r>
              <a:rPr lang="en-US" sz="6400" dirty="0" err="1">
                <a:solidFill>
                  <a:srgbClr val="FF0000"/>
                </a:solidFill>
              </a:rPr>
              <a:t>mp</a:t>
            </a:r>
            <a:r>
              <a:rPr lang="ro-RO" sz="6400" dirty="0">
                <a:solidFill>
                  <a:srgbClr val="FF0000"/>
                </a:solidFill>
              </a:rPr>
              <a:t>ă</a:t>
            </a:r>
            <a:r>
              <a:rPr lang="en-US" sz="6400" dirty="0">
                <a:solidFill>
                  <a:srgbClr val="FF0000"/>
                </a:solidFill>
              </a:rPr>
              <a:t>r</a:t>
            </a:r>
            <a:r>
              <a:rPr lang="ro-RO" sz="6400" dirty="0">
                <a:solidFill>
                  <a:srgbClr val="FF0000"/>
                </a:solidFill>
              </a:rPr>
              <a:t>ă</a:t>
            </a:r>
            <a:r>
              <a:rPr lang="en-US" sz="6400" dirty="0">
                <a:solidFill>
                  <a:srgbClr val="FF0000"/>
                </a:solidFill>
              </a:rPr>
              <a:t>tor: </a:t>
            </a:r>
            <a:r>
              <a:rPr lang="en-US" sz="6400" dirty="0" err="1">
                <a:solidFill>
                  <a:srgbClr val="FF0000"/>
                </a:solidFill>
              </a:rPr>
              <a:t>arhitec</a:t>
            </a:r>
            <a:r>
              <a:rPr lang="ro-RO" sz="6400" dirty="0">
                <a:solidFill>
                  <a:srgbClr val="FF0000"/>
                </a:solidFill>
              </a:rPr>
              <a:t>ț</a:t>
            </a:r>
            <a:r>
              <a:rPr lang="en-US" sz="6400" dirty="0" err="1">
                <a:solidFill>
                  <a:srgbClr val="FF0000"/>
                </a:solidFill>
              </a:rPr>
              <a:t>i</a:t>
            </a:r>
            <a:r>
              <a:rPr lang="en-US" sz="6400" dirty="0">
                <a:solidFill>
                  <a:srgbClr val="FF0000"/>
                </a:solidFill>
              </a:rPr>
              <a:t>, </a:t>
            </a:r>
            <a:r>
              <a:rPr lang="en-US" sz="6400" dirty="0" err="1">
                <a:solidFill>
                  <a:srgbClr val="FF0000"/>
                </a:solidFill>
              </a:rPr>
              <a:t>ingineri</a:t>
            </a:r>
            <a:r>
              <a:rPr lang="en-US" sz="6400" dirty="0">
                <a:solidFill>
                  <a:srgbClr val="FF0000"/>
                </a:solidFill>
              </a:rPr>
              <a:t>, R&amp;D, </a:t>
            </a:r>
            <a:r>
              <a:rPr lang="en-US" sz="6400" dirty="0" err="1">
                <a:solidFill>
                  <a:srgbClr val="FF0000"/>
                </a:solidFill>
              </a:rPr>
              <a:t>etc</a:t>
            </a:r>
            <a:r>
              <a:rPr lang="en-US" sz="6400" dirty="0">
                <a:solidFill>
                  <a:srgbClr val="FF0000"/>
                </a:solidFill>
              </a:rPr>
              <a:t>;</a:t>
            </a:r>
          </a:p>
          <a:p>
            <a:pPr algn="just">
              <a:lnSpc>
                <a:spcPct val="107000"/>
              </a:lnSpc>
              <a:spcBef>
                <a:spcPts val="0"/>
              </a:spcBef>
              <a:spcAft>
                <a:spcPts val="800"/>
              </a:spcAft>
            </a:pPr>
            <a:r>
              <a:rPr lang="en-US" sz="6400" dirty="0" err="1">
                <a:solidFill>
                  <a:srgbClr val="FF0000"/>
                </a:solidFill>
              </a:rPr>
              <a:t>Achizi</a:t>
            </a:r>
            <a:r>
              <a:rPr lang="ro-RO" sz="6400" dirty="0">
                <a:solidFill>
                  <a:srgbClr val="FF0000"/>
                </a:solidFill>
              </a:rPr>
              <a:t>ț</a:t>
            </a:r>
            <a:r>
              <a:rPr lang="en-US" sz="6400" dirty="0" err="1">
                <a:solidFill>
                  <a:srgbClr val="FF0000"/>
                </a:solidFill>
              </a:rPr>
              <a:t>iile</a:t>
            </a:r>
            <a:r>
              <a:rPr lang="en-US" sz="6400" dirty="0">
                <a:solidFill>
                  <a:srgbClr val="FF0000"/>
                </a:solidFill>
              </a:rPr>
              <a:t> de software cu </a:t>
            </a:r>
            <a:r>
              <a:rPr lang="en-US" sz="6400" dirty="0" err="1">
                <a:solidFill>
                  <a:srgbClr val="FF0000"/>
                </a:solidFill>
              </a:rPr>
              <a:t>drept</a:t>
            </a:r>
            <a:r>
              <a:rPr lang="en-US" sz="6400" dirty="0">
                <a:solidFill>
                  <a:srgbClr val="FF0000"/>
                </a:solidFill>
              </a:rPr>
              <a:t> de </a:t>
            </a:r>
            <a:r>
              <a:rPr lang="en-US" sz="6400" dirty="0" err="1">
                <a:solidFill>
                  <a:srgbClr val="FF0000"/>
                </a:solidFill>
              </a:rPr>
              <a:t>traducere</a:t>
            </a:r>
            <a:r>
              <a:rPr lang="en-US" sz="6400" dirty="0">
                <a:solidFill>
                  <a:srgbClr val="FF0000"/>
                </a:solidFill>
              </a:rPr>
              <a:t>, </a:t>
            </a:r>
            <a:r>
              <a:rPr lang="en-US" sz="6400" dirty="0" err="1">
                <a:solidFill>
                  <a:srgbClr val="FF0000"/>
                </a:solidFill>
              </a:rPr>
              <a:t>implementare</a:t>
            </a:r>
            <a:r>
              <a:rPr lang="en-US" sz="6400" dirty="0">
                <a:solidFill>
                  <a:srgbClr val="FF0000"/>
                </a:solidFill>
              </a:rPr>
              <a:t>, </a:t>
            </a:r>
            <a:r>
              <a:rPr lang="en-US" sz="6400" dirty="0" err="1">
                <a:solidFill>
                  <a:srgbClr val="FF0000"/>
                </a:solidFill>
              </a:rPr>
              <a:t>parametrizare</a:t>
            </a:r>
            <a:r>
              <a:rPr lang="en-US" sz="6400" dirty="0">
                <a:solidFill>
                  <a:srgbClr val="FF0000"/>
                </a:solidFill>
              </a:rPr>
              <a:t>, </a:t>
            </a:r>
            <a:r>
              <a:rPr lang="en-US" sz="6400" dirty="0" err="1">
                <a:solidFill>
                  <a:srgbClr val="FF0000"/>
                </a:solidFill>
              </a:rPr>
              <a:t>adaptare</a:t>
            </a:r>
            <a:r>
              <a:rPr lang="en-US" sz="6400" dirty="0">
                <a:solidFill>
                  <a:srgbClr val="FF0000"/>
                </a:solidFill>
              </a:rPr>
              <a:t> la </a:t>
            </a:r>
            <a:r>
              <a:rPr lang="en-US" sz="6400" dirty="0" err="1">
                <a:solidFill>
                  <a:srgbClr val="FF0000"/>
                </a:solidFill>
              </a:rPr>
              <a:t>cerin</a:t>
            </a:r>
            <a:r>
              <a:rPr lang="ro-RO" sz="6400" dirty="0">
                <a:solidFill>
                  <a:srgbClr val="FF0000"/>
                </a:solidFill>
              </a:rPr>
              <a:t>ț</a:t>
            </a:r>
            <a:r>
              <a:rPr lang="en-US" sz="6400" dirty="0" err="1">
                <a:solidFill>
                  <a:srgbClr val="FF0000"/>
                </a:solidFill>
              </a:rPr>
              <a:t>ele</a:t>
            </a:r>
            <a:r>
              <a:rPr lang="en-US" sz="6400" dirty="0">
                <a:solidFill>
                  <a:srgbClr val="FF0000"/>
                </a:solidFill>
              </a:rPr>
              <a:t> </a:t>
            </a:r>
            <a:r>
              <a:rPr lang="en-US" sz="6400" dirty="0" err="1">
                <a:solidFill>
                  <a:srgbClr val="FF0000"/>
                </a:solidFill>
              </a:rPr>
              <a:t>clientul</a:t>
            </a:r>
            <a:r>
              <a:rPr lang="ro-RO" sz="6400" dirty="0">
                <a:solidFill>
                  <a:srgbClr val="FF0000"/>
                </a:solidFill>
              </a:rPr>
              <a:t>u</a:t>
            </a:r>
            <a:r>
              <a:rPr lang="en-US" sz="6400" dirty="0" err="1">
                <a:solidFill>
                  <a:srgbClr val="FF0000"/>
                </a:solidFill>
              </a:rPr>
              <a:t>i</a:t>
            </a:r>
            <a:r>
              <a:rPr lang="en-US" sz="6400" dirty="0">
                <a:solidFill>
                  <a:srgbClr val="FF0000"/>
                </a:solidFill>
              </a:rPr>
              <a:t> (</a:t>
            </a:r>
            <a:r>
              <a:rPr lang="en-US" sz="6400" dirty="0" err="1">
                <a:solidFill>
                  <a:srgbClr val="FF0000"/>
                </a:solidFill>
              </a:rPr>
              <a:t>transferul</a:t>
            </a:r>
            <a:r>
              <a:rPr lang="en-US" sz="6400" dirty="0">
                <a:solidFill>
                  <a:srgbClr val="FF0000"/>
                </a:solidFill>
              </a:rPr>
              <a:t> </a:t>
            </a:r>
            <a:r>
              <a:rPr lang="en-US" sz="6400" dirty="0" err="1">
                <a:solidFill>
                  <a:srgbClr val="FF0000"/>
                </a:solidFill>
              </a:rPr>
              <a:t>codului</a:t>
            </a:r>
            <a:r>
              <a:rPr lang="en-US" sz="6400" dirty="0">
                <a:solidFill>
                  <a:srgbClr val="FF0000"/>
                </a:solidFill>
              </a:rPr>
              <a:t> </a:t>
            </a:r>
            <a:r>
              <a:rPr lang="en-US" sz="6400" dirty="0" err="1">
                <a:solidFill>
                  <a:srgbClr val="FF0000"/>
                </a:solidFill>
              </a:rPr>
              <a:t>obiect</a:t>
            </a:r>
            <a:r>
              <a:rPr lang="en-US" sz="6400" dirty="0">
                <a:solidFill>
                  <a:srgbClr val="FF0000"/>
                </a:solidFill>
              </a:rPr>
              <a:t> </a:t>
            </a:r>
            <a:r>
              <a:rPr lang="ro-RO" sz="6400" dirty="0">
                <a:solidFill>
                  <a:srgbClr val="FF0000"/>
                </a:solidFill>
              </a:rPr>
              <a:t>ș</a:t>
            </a:r>
            <a:r>
              <a:rPr lang="en-US" sz="6400" dirty="0" err="1">
                <a:solidFill>
                  <a:srgbClr val="FF0000"/>
                </a:solidFill>
              </a:rPr>
              <a:t>i</a:t>
            </a:r>
            <a:r>
              <a:rPr lang="en-US" sz="6400" dirty="0">
                <a:solidFill>
                  <a:srgbClr val="FF0000"/>
                </a:solidFill>
              </a:rPr>
              <a:t> nu a </a:t>
            </a:r>
            <a:r>
              <a:rPr lang="en-US" sz="6400" dirty="0" err="1">
                <a:solidFill>
                  <a:srgbClr val="FF0000"/>
                </a:solidFill>
              </a:rPr>
              <a:t>codului</a:t>
            </a:r>
            <a:r>
              <a:rPr lang="en-US" sz="6400" dirty="0">
                <a:solidFill>
                  <a:srgbClr val="FF0000"/>
                </a:solidFill>
              </a:rPr>
              <a:t> </a:t>
            </a:r>
            <a:r>
              <a:rPr lang="en-US" sz="6400" dirty="0" err="1">
                <a:solidFill>
                  <a:srgbClr val="FF0000"/>
                </a:solidFill>
              </a:rPr>
              <a:t>surs</a:t>
            </a:r>
            <a:r>
              <a:rPr lang="ro-RO" sz="6400" dirty="0">
                <a:solidFill>
                  <a:srgbClr val="FF0000"/>
                </a:solidFill>
              </a:rPr>
              <a:t>ă</a:t>
            </a:r>
            <a:r>
              <a:rPr lang="en-US" sz="6400" dirty="0">
                <a:solidFill>
                  <a:srgbClr val="FF0000"/>
                </a:solidFill>
              </a:rPr>
              <a:t>)</a:t>
            </a:r>
            <a:r>
              <a:rPr lang="ro-RO" sz="6400" dirty="0">
                <a:solidFill>
                  <a:srgbClr val="FF0000"/>
                </a:solidFill>
              </a:rPr>
              <a:t>.</a:t>
            </a:r>
            <a:endParaRPr lang="en-US" sz="6400" dirty="0">
              <a:solidFill>
                <a:srgbClr val="FF0000"/>
              </a:solidFill>
            </a:endParaRPr>
          </a:p>
          <a:p>
            <a:pPr marL="0" indent="0" algn="just">
              <a:lnSpc>
                <a:spcPct val="107000"/>
              </a:lnSpc>
              <a:spcBef>
                <a:spcPts val="0"/>
              </a:spcBef>
              <a:spcAft>
                <a:spcPts val="800"/>
              </a:spcAft>
              <a:buNone/>
            </a:pPr>
            <a:endParaRPr lang="en-US" sz="2200" dirty="0"/>
          </a:p>
        </p:txBody>
      </p:sp>
    </p:spTree>
    <p:extLst>
      <p:ext uri="{BB962C8B-B14F-4D97-AF65-F5344CB8AC3E}">
        <p14:creationId xmlns:p14="http://schemas.microsoft.com/office/powerpoint/2010/main" val="21540986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7EC842-3677-47CA-8BFF-0993822DC79D}"/>
              </a:ext>
            </a:extLst>
          </p:cNvPr>
          <p:cNvSpPr>
            <a:spLocks noGrp="1"/>
          </p:cNvSpPr>
          <p:nvPr>
            <p:ph idx="1"/>
          </p:nvPr>
        </p:nvSpPr>
        <p:spPr>
          <a:xfrm>
            <a:off x="426720" y="1477719"/>
            <a:ext cx="8138160" cy="4290621"/>
          </a:xfrm>
          <a:ln>
            <a:solidFill>
              <a:srgbClr val="173060"/>
            </a:solidFill>
          </a:ln>
        </p:spPr>
        <p:style>
          <a:lnRef idx="2">
            <a:schemeClr val="dk1"/>
          </a:lnRef>
          <a:fillRef idx="1">
            <a:schemeClr val="lt1"/>
          </a:fillRef>
          <a:effectRef idx="0">
            <a:schemeClr val="dk1"/>
          </a:effectRef>
          <a:fontRef idx="minor">
            <a:schemeClr val="dk1"/>
          </a:fontRef>
        </p:style>
        <p:txBody>
          <a:bodyPr>
            <a:normAutofit lnSpcReduction="10000"/>
          </a:bodyPr>
          <a:lstStyle/>
          <a:p>
            <a:pPr marL="0" indent="0" algn="just">
              <a:lnSpc>
                <a:spcPct val="107000"/>
              </a:lnSpc>
              <a:spcBef>
                <a:spcPts val="0"/>
              </a:spcBef>
              <a:spcAft>
                <a:spcPts val="800"/>
              </a:spcAft>
              <a:buNone/>
            </a:pPr>
            <a:r>
              <a:rPr lang="en-US" sz="2000" b="1" i="1" dirty="0" err="1">
                <a:solidFill>
                  <a:srgbClr val="173060"/>
                </a:solidFill>
              </a:rPr>
              <a:t>Exerci</a:t>
            </a:r>
            <a:r>
              <a:rPr lang="ro-RO" sz="2000" b="1" i="1" dirty="0">
                <a:solidFill>
                  <a:srgbClr val="173060"/>
                </a:solidFill>
              </a:rPr>
              <a:t>ț</a:t>
            </a:r>
            <a:r>
              <a:rPr lang="en-US" sz="2000" b="1" i="1" dirty="0" err="1">
                <a:solidFill>
                  <a:srgbClr val="173060"/>
                </a:solidFill>
              </a:rPr>
              <a:t>iu</a:t>
            </a:r>
            <a:r>
              <a:rPr lang="en-US" sz="2000" b="1" i="1" dirty="0">
                <a:solidFill>
                  <a:srgbClr val="173060"/>
                </a:solidFill>
              </a:rPr>
              <a:t> - software!</a:t>
            </a:r>
          </a:p>
          <a:p>
            <a:pPr marL="0" indent="0" algn="just">
              <a:lnSpc>
                <a:spcPct val="107000"/>
              </a:lnSpc>
              <a:spcBef>
                <a:spcPts val="0"/>
              </a:spcBef>
              <a:spcAft>
                <a:spcPts val="800"/>
              </a:spcAft>
              <a:buNone/>
            </a:pPr>
            <a:endParaRPr lang="en-US" sz="1800" dirty="0"/>
          </a:p>
          <a:p>
            <a:pPr marL="0" indent="0" algn="just">
              <a:lnSpc>
                <a:spcPct val="107000"/>
              </a:lnSpc>
              <a:spcBef>
                <a:spcPts val="0"/>
              </a:spcBef>
              <a:spcAft>
                <a:spcPts val="800"/>
              </a:spcAft>
              <a:buNone/>
            </a:pPr>
            <a:r>
              <a:rPr lang="ro-RO" sz="1800" dirty="0"/>
              <a:t>A (</a:t>
            </a:r>
            <a:r>
              <a:rPr lang="en-US" sz="1800" dirty="0" err="1"/>
              <a:t>societate</a:t>
            </a:r>
            <a:r>
              <a:rPr lang="en-US" sz="1800" dirty="0"/>
              <a:t> de </a:t>
            </a:r>
            <a:r>
              <a:rPr lang="en-US" sz="1800" dirty="0" err="1"/>
              <a:t>inginerie</a:t>
            </a:r>
            <a:r>
              <a:rPr lang="en-US" sz="1800" dirty="0"/>
              <a:t> </a:t>
            </a:r>
            <a:r>
              <a:rPr lang="ro-RO" sz="1800" dirty="0"/>
              <a:t>rezidentă fiscal în România) și B (rezidentă fiscal în Austria)</a:t>
            </a:r>
            <a:r>
              <a:rPr lang="en-US" sz="1800" dirty="0"/>
              <a:t> </a:t>
            </a:r>
            <a:r>
              <a:rPr lang="ro-RO" sz="1800" dirty="0"/>
              <a:t> încheie un contract în baza căruia B vinde către A licențe software</a:t>
            </a:r>
            <a:r>
              <a:rPr lang="en-US" sz="1800" dirty="0"/>
              <a:t>. </a:t>
            </a:r>
            <a:endParaRPr lang="ro-RO" sz="1800" dirty="0"/>
          </a:p>
          <a:p>
            <a:pPr marL="0" indent="0" algn="just">
              <a:lnSpc>
                <a:spcPct val="107000"/>
              </a:lnSpc>
              <a:spcBef>
                <a:spcPts val="0"/>
              </a:spcBef>
              <a:spcAft>
                <a:spcPts val="800"/>
              </a:spcAft>
              <a:buNone/>
            </a:pPr>
            <a:endParaRPr lang="en-US" sz="1800" dirty="0"/>
          </a:p>
          <a:p>
            <a:pPr marL="0" indent="0" algn="just">
              <a:lnSpc>
                <a:spcPct val="107000"/>
              </a:lnSpc>
              <a:spcBef>
                <a:spcPts val="0"/>
              </a:spcBef>
              <a:spcAft>
                <a:spcPts val="800"/>
              </a:spcAft>
              <a:buNone/>
            </a:pPr>
            <a:r>
              <a:rPr lang="en-US" sz="1800" dirty="0"/>
              <a:t>A </a:t>
            </a:r>
            <a:r>
              <a:rPr lang="en-US" sz="1800" dirty="0" err="1"/>
              <a:t>folose</a:t>
            </a:r>
            <a:r>
              <a:rPr lang="ro-RO" sz="1800" dirty="0"/>
              <a:t>ș</a:t>
            </a:r>
            <a:r>
              <a:rPr lang="en-US" sz="1800" dirty="0" err="1"/>
              <a:t>te</a:t>
            </a:r>
            <a:r>
              <a:rPr lang="en-US" sz="1800" dirty="0"/>
              <a:t> </a:t>
            </a:r>
            <a:r>
              <a:rPr lang="en-US" sz="1800" dirty="0" err="1"/>
              <a:t>licen</a:t>
            </a:r>
            <a:r>
              <a:rPr lang="ro-RO" sz="1800" dirty="0"/>
              <a:t>ț</a:t>
            </a:r>
            <a:r>
              <a:rPr lang="en-US" sz="1800" dirty="0" err="1"/>
              <a:t>ele</a:t>
            </a:r>
            <a:r>
              <a:rPr lang="en-US" sz="1800" dirty="0"/>
              <a:t> </a:t>
            </a:r>
            <a:r>
              <a:rPr lang="en-US" sz="1800" dirty="0" err="1"/>
              <a:t>pentru</a:t>
            </a:r>
            <a:r>
              <a:rPr lang="en-US" sz="1800" dirty="0"/>
              <a:t> software </a:t>
            </a:r>
            <a:r>
              <a:rPr lang="en-US" sz="1800" dirty="0" err="1"/>
              <a:t>pentru</a:t>
            </a:r>
            <a:r>
              <a:rPr lang="en-US" sz="1800" dirty="0"/>
              <a:t> </a:t>
            </a:r>
            <a:r>
              <a:rPr lang="en-US" sz="1800" dirty="0" err="1"/>
              <a:t>realizarea</a:t>
            </a:r>
            <a:r>
              <a:rPr lang="en-US" sz="1800" dirty="0"/>
              <a:t> </a:t>
            </a:r>
            <a:r>
              <a:rPr lang="en-US" sz="1800" dirty="0" err="1"/>
              <a:t>unui</a:t>
            </a:r>
            <a:r>
              <a:rPr lang="en-US" sz="1800" dirty="0"/>
              <a:t> </a:t>
            </a:r>
            <a:r>
              <a:rPr lang="en-US" sz="1800" dirty="0" err="1"/>
              <a:t>serviciu</a:t>
            </a:r>
            <a:r>
              <a:rPr lang="en-US" sz="1800" dirty="0"/>
              <a:t> de </a:t>
            </a:r>
            <a:r>
              <a:rPr lang="en-US" sz="1800" dirty="0" err="1"/>
              <a:t>cercetare-dezvoltare</a:t>
            </a:r>
            <a:r>
              <a:rPr lang="en-US" sz="1800" dirty="0"/>
              <a:t> </a:t>
            </a:r>
            <a:r>
              <a:rPr lang="ro-RO" sz="1800" dirty="0"/>
              <a:t>î</a:t>
            </a:r>
            <a:r>
              <a:rPr lang="en-US" sz="1800" dirty="0"/>
              <a:t>n </a:t>
            </a:r>
            <a:r>
              <a:rPr lang="en-US" sz="1800" dirty="0" err="1"/>
              <a:t>domeniul</a:t>
            </a:r>
            <a:r>
              <a:rPr lang="en-US" sz="1800" dirty="0"/>
              <a:t> </a:t>
            </a:r>
            <a:r>
              <a:rPr lang="en-US" sz="1800" dirty="0" err="1"/>
              <a:t>robo</a:t>
            </a:r>
            <a:r>
              <a:rPr lang="ro-RO" sz="1800" dirty="0"/>
              <a:t>ț</a:t>
            </a:r>
            <a:r>
              <a:rPr lang="en-US" sz="1800" dirty="0" err="1"/>
              <a:t>ilor</a:t>
            </a:r>
            <a:r>
              <a:rPr lang="en-US" sz="1800" dirty="0"/>
              <a:t> </a:t>
            </a:r>
            <a:r>
              <a:rPr lang="en-US" sz="1800" dirty="0" err="1"/>
              <a:t>industriali</a:t>
            </a:r>
            <a:r>
              <a:rPr lang="en-US" sz="1800" dirty="0"/>
              <a:t> care const</a:t>
            </a:r>
            <a:r>
              <a:rPr lang="ro-RO" sz="1800" dirty="0"/>
              <a:t>ă</a:t>
            </a:r>
            <a:r>
              <a:rPr lang="en-US" sz="1800" dirty="0"/>
              <a:t> </a:t>
            </a:r>
            <a:r>
              <a:rPr lang="ro-RO" sz="1800" dirty="0"/>
              <a:t>î</a:t>
            </a:r>
            <a:r>
              <a:rPr lang="en-US" sz="1800" dirty="0"/>
              <a:t>n </a:t>
            </a:r>
            <a:r>
              <a:rPr lang="en-US" sz="1800" dirty="0" err="1"/>
              <a:t>realizarea</a:t>
            </a:r>
            <a:r>
              <a:rPr lang="en-US" sz="1800" dirty="0"/>
              <a:t> </a:t>
            </a:r>
            <a:r>
              <a:rPr lang="en-US" sz="1800" dirty="0" err="1"/>
              <a:t>unui</a:t>
            </a:r>
            <a:r>
              <a:rPr lang="en-US" sz="1800" dirty="0"/>
              <a:t> robot care </a:t>
            </a:r>
            <a:r>
              <a:rPr lang="en-US" sz="1800" dirty="0" err="1"/>
              <a:t>func</a:t>
            </a:r>
            <a:r>
              <a:rPr lang="ro-RO" sz="1800" dirty="0"/>
              <a:t>ț</a:t>
            </a:r>
            <a:r>
              <a:rPr lang="en-US" sz="1800" dirty="0" err="1"/>
              <a:t>ioneaz</a:t>
            </a:r>
            <a:r>
              <a:rPr lang="ro-RO" sz="1800" dirty="0"/>
              <a:t>ă</a:t>
            </a:r>
            <a:r>
              <a:rPr lang="en-US" sz="1800" dirty="0"/>
              <a:t> ca un </a:t>
            </a:r>
            <a:r>
              <a:rPr lang="en-US" sz="1800" dirty="0" err="1"/>
              <a:t>ansamblu</a:t>
            </a:r>
            <a:r>
              <a:rPr lang="en-US" sz="1800" dirty="0"/>
              <a:t> hardware-software </a:t>
            </a:r>
            <a:r>
              <a:rPr lang="ro-RO" sz="1800" dirty="0"/>
              <a:t>ș</a:t>
            </a:r>
            <a:r>
              <a:rPr lang="en-US" sz="1800" dirty="0" err="1"/>
              <a:t>i</a:t>
            </a:r>
            <a:r>
              <a:rPr lang="en-US" sz="1800" dirty="0"/>
              <a:t> care </a:t>
            </a:r>
            <a:r>
              <a:rPr lang="en-US" sz="1800" dirty="0" err="1"/>
              <a:t>urmeaz</a:t>
            </a:r>
            <a:r>
              <a:rPr lang="ro-RO" sz="1800" dirty="0"/>
              <a:t>ă</a:t>
            </a:r>
            <a:r>
              <a:rPr lang="en-US" sz="1800" dirty="0"/>
              <a:t> s</a:t>
            </a:r>
            <a:r>
              <a:rPr lang="ro-RO" sz="1800" dirty="0"/>
              <a:t>ă</a:t>
            </a:r>
            <a:r>
              <a:rPr lang="en-US" sz="1800" dirty="0"/>
              <a:t> fie </a:t>
            </a:r>
            <a:r>
              <a:rPr lang="en-US" sz="1800" dirty="0" err="1"/>
              <a:t>patentat</a:t>
            </a:r>
            <a:r>
              <a:rPr lang="en-US" sz="1800" dirty="0"/>
              <a:t>/</a:t>
            </a:r>
            <a:r>
              <a:rPr lang="en-US" sz="1800" dirty="0" err="1"/>
              <a:t>omologat</a:t>
            </a:r>
            <a:r>
              <a:rPr lang="en-US" sz="1800" dirty="0"/>
              <a:t> </a:t>
            </a:r>
            <a:r>
              <a:rPr lang="ro-RO" sz="1800" dirty="0"/>
              <a:t>î</a:t>
            </a:r>
            <a:r>
              <a:rPr lang="en-US" sz="1800" dirty="0"/>
              <a:t>n Rom</a:t>
            </a:r>
            <a:r>
              <a:rPr lang="ro-RO" sz="1800" dirty="0"/>
              <a:t>â</a:t>
            </a:r>
            <a:r>
              <a:rPr lang="en-US" sz="1800" dirty="0" err="1"/>
              <a:t>nia</a:t>
            </a:r>
            <a:r>
              <a:rPr lang="en-US" sz="1800" dirty="0"/>
              <a:t>.</a:t>
            </a:r>
            <a:endParaRPr lang="ro-RO" sz="1800" dirty="0"/>
          </a:p>
          <a:p>
            <a:pPr marL="0" indent="0" algn="just">
              <a:lnSpc>
                <a:spcPct val="107000"/>
              </a:lnSpc>
              <a:spcBef>
                <a:spcPts val="0"/>
              </a:spcBef>
              <a:spcAft>
                <a:spcPts val="800"/>
              </a:spcAft>
              <a:buNone/>
            </a:pPr>
            <a:endParaRPr lang="en-US" sz="1800" dirty="0"/>
          </a:p>
          <a:p>
            <a:pPr marL="0" indent="0" algn="just">
              <a:lnSpc>
                <a:spcPct val="107000"/>
              </a:lnSpc>
              <a:spcBef>
                <a:spcPts val="0"/>
              </a:spcBef>
              <a:spcAft>
                <a:spcPts val="800"/>
              </a:spcAft>
              <a:buNone/>
            </a:pPr>
            <a:r>
              <a:rPr lang="en-US" sz="1800" dirty="0"/>
              <a:t>Care </a:t>
            </a:r>
            <a:r>
              <a:rPr lang="en-US" sz="1800" dirty="0" err="1"/>
              <a:t>este</a:t>
            </a:r>
            <a:r>
              <a:rPr lang="en-US" sz="1800" dirty="0"/>
              <a:t> </a:t>
            </a:r>
            <a:r>
              <a:rPr lang="en-US" sz="1800" dirty="0" err="1"/>
              <a:t>tratamentul</a:t>
            </a:r>
            <a:r>
              <a:rPr lang="en-US" sz="1800" dirty="0"/>
              <a:t> </a:t>
            </a:r>
            <a:r>
              <a:rPr lang="en-US" sz="1800" dirty="0" err="1"/>
              <a:t>corect</a:t>
            </a:r>
            <a:r>
              <a:rPr lang="en-US" sz="1800" dirty="0"/>
              <a:t> </a:t>
            </a:r>
            <a:r>
              <a:rPr lang="en-US" sz="1800" dirty="0" err="1"/>
              <a:t>aplicabil</a:t>
            </a:r>
            <a:r>
              <a:rPr lang="en-US" sz="1800" dirty="0"/>
              <a:t> pl</a:t>
            </a:r>
            <a:r>
              <a:rPr lang="ro-RO" sz="1800" dirty="0"/>
              <a:t>ăț</a:t>
            </a:r>
            <a:r>
              <a:rPr lang="en-US" sz="1800" dirty="0" err="1"/>
              <a:t>ilor</a:t>
            </a:r>
            <a:r>
              <a:rPr lang="en-US" sz="1800" dirty="0"/>
              <a:t> f</a:t>
            </a:r>
            <a:r>
              <a:rPr lang="ro-RO" sz="1800" dirty="0"/>
              <a:t>ă</a:t>
            </a:r>
            <a:r>
              <a:rPr lang="en-US" sz="1800" dirty="0"/>
              <a:t>cute de A c</a:t>
            </a:r>
            <a:r>
              <a:rPr lang="ro-RO" sz="1800" dirty="0"/>
              <a:t>ă</a:t>
            </a:r>
            <a:r>
              <a:rPr lang="en-US" sz="1800" dirty="0" err="1"/>
              <a:t>tre</a:t>
            </a:r>
            <a:r>
              <a:rPr lang="en-US" sz="1800" dirty="0"/>
              <a:t> B din </a:t>
            </a:r>
            <a:r>
              <a:rPr lang="en-US" sz="1800" dirty="0" err="1"/>
              <a:t>perspectiva</a:t>
            </a:r>
            <a:r>
              <a:rPr lang="en-US" sz="1800" dirty="0"/>
              <a:t> </a:t>
            </a:r>
            <a:r>
              <a:rPr lang="en-US" sz="1800" dirty="0" err="1"/>
              <a:t>impozitului</a:t>
            </a:r>
            <a:r>
              <a:rPr lang="en-US" sz="1800" dirty="0"/>
              <a:t> pe </a:t>
            </a:r>
            <a:r>
              <a:rPr lang="en-US" sz="1800" dirty="0" err="1"/>
              <a:t>veniturile</a:t>
            </a:r>
            <a:r>
              <a:rPr lang="en-US" sz="1800" dirty="0"/>
              <a:t> </a:t>
            </a:r>
            <a:r>
              <a:rPr lang="en-US" sz="1800" dirty="0" err="1"/>
              <a:t>nereziden</a:t>
            </a:r>
            <a:r>
              <a:rPr lang="ro-RO" sz="1800" dirty="0"/>
              <a:t>ț</a:t>
            </a:r>
            <a:r>
              <a:rPr lang="en-US" sz="1800" dirty="0" err="1"/>
              <a:t>ilor</a:t>
            </a:r>
            <a:r>
              <a:rPr lang="en-US" sz="1800" dirty="0"/>
              <a:t>?</a:t>
            </a:r>
          </a:p>
          <a:p>
            <a:pPr marL="0" indent="0" algn="just">
              <a:lnSpc>
                <a:spcPct val="107000"/>
              </a:lnSpc>
              <a:spcBef>
                <a:spcPts val="0"/>
              </a:spcBef>
              <a:spcAft>
                <a:spcPts val="800"/>
              </a:spcAft>
              <a:buNone/>
            </a:pPr>
            <a:endParaRPr lang="en-US" dirty="0"/>
          </a:p>
        </p:txBody>
      </p:sp>
    </p:spTree>
    <p:extLst>
      <p:ext uri="{BB962C8B-B14F-4D97-AF65-F5344CB8AC3E}">
        <p14:creationId xmlns:p14="http://schemas.microsoft.com/office/powerpoint/2010/main" val="77408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7EC842-3677-47CA-8BFF-0993822DC79D}"/>
              </a:ext>
            </a:extLst>
          </p:cNvPr>
          <p:cNvSpPr>
            <a:spLocks noGrp="1"/>
          </p:cNvSpPr>
          <p:nvPr>
            <p:ph idx="1"/>
          </p:nvPr>
        </p:nvSpPr>
        <p:spPr>
          <a:xfrm>
            <a:off x="457200" y="1394460"/>
            <a:ext cx="8176260" cy="3962731"/>
          </a:xfrm>
          <a:ln>
            <a:solidFill>
              <a:srgbClr val="173060"/>
            </a:solidFill>
          </a:ln>
        </p:spPr>
        <p:style>
          <a:lnRef idx="2">
            <a:schemeClr val="dk1"/>
          </a:lnRef>
          <a:fillRef idx="1">
            <a:schemeClr val="lt1"/>
          </a:fillRef>
          <a:effectRef idx="0">
            <a:schemeClr val="dk1"/>
          </a:effectRef>
          <a:fontRef idx="minor">
            <a:schemeClr val="dk1"/>
          </a:fontRef>
        </p:style>
        <p:txBody>
          <a:bodyPr>
            <a:normAutofit/>
          </a:bodyPr>
          <a:lstStyle/>
          <a:p>
            <a:pPr marL="0" indent="0" algn="just">
              <a:lnSpc>
                <a:spcPct val="107000"/>
              </a:lnSpc>
              <a:spcBef>
                <a:spcPts val="0"/>
              </a:spcBef>
              <a:spcAft>
                <a:spcPts val="800"/>
              </a:spcAft>
              <a:buNone/>
            </a:pPr>
            <a:endParaRPr lang="ro-RO" sz="2000" b="1" i="1" dirty="0">
              <a:solidFill>
                <a:srgbClr val="173060"/>
              </a:solidFill>
            </a:endParaRPr>
          </a:p>
          <a:p>
            <a:pPr marL="0" indent="0" algn="just">
              <a:lnSpc>
                <a:spcPct val="107000"/>
              </a:lnSpc>
              <a:spcBef>
                <a:spcPts val="0"/>
              </a:spcBef>
              <a:spcAft>
                <a:spcPts val="800"/>
              </a:spcAft>
              <a:buNone/>
            </a:pPr>
            <a:r>
              <a:rPr lang="en-US" sz="2000" b="1" i="1" dirty="0" err="1">
                <a:solidFill>
                  <a:srgbClr val="173060"/>
                </a:solidFill>
              </a:rPr>
              <a:t>Exerci</a:t>
            </a:r>
            <a:r>
              <a:rPr lang="ro-RO" sz="2000" b="1" i="1" dirty="0">
                <a:solidFill>
                  <a:srgbClr val="173060"/>
                </a:solidFill>
              </a:rPr>
              <a:t>ț</a:t>
            </a:r>
            <a:r>
              <a:rPr lang="en-US" sz="2000" b="1" i="1" dirty="0" err="1">
                <a:solidFill>
                  <a:srgbClr val="173060"/>
                </a:solidFill>
              </a:rPr>
              <a:t>iu</a:t>
            </a:r>
            <a:r>
              <a:rPr lang="en-US" sz="2000" b="1" i="1" dirty="0">
                <a:solidFill>
                  <a:srgbClr val="173060"/>
                </a:solidFill>
              </a:rPr>
              <a:t> - software!</a:t>
            </a:r>
          </a:p>
          <a:p>
            <a:pPr marL="0" indent="0" algn="just">
              <a:buNone/>
            </a:pPr>
            <a:r>
              <a:rPr lang="ro-RO" sz="1800" dirty="0"/>
              <a:t>Un producător de software, rezident fiscal în România (“A”), plătește către alt producător de software, rezident fiscal în Cipru (“B”), o sumă pentru transferul dreptului de a folosi codul sursă al software-ului (ideile, schemele logice, principiile) pentru realizarea unui alt produs software derivat din acesta. </a:t>
            </a:r>
            <a:endParaRPr lang="en-US" sz="1800" dirty="0"/>
          </a:p>
          <a:p>
            <a:pPr marL="0" indent="0" algn="just">
              <a:lnSpc>
                <a:spcPct val="107000"/>
              </a:lnSpc>
              <a:spcBef>
                <a:spcPts val="0"/>
              </a:spcBef>
              <a:spcAft>
                <a:spcPts val="800"/>
              </a:spcAft>
              <a:buNone/>
            </a:pPr>
            <a:endParaRPr lang="en-US" sz="1800" dirty="0"/>
          </a:p>
          <a:p>
            <a:pPr marL="0" indent="0" algn="just">
              <a:lnSpc>
                <a:spcPct val="107000"/>
              </a:lnSpc>
              <a:spcBef>
                <a:spcPts val="0"/>
              </a:spcBef>
              <a:spcAft>
                <a:spcPts val="800"/>
              </a:spcAft>
              <a:buNone/>
            </a:pPr>
            <a:r>
              <a:rPr lang="en-US" sz="1800" dirty="0"/>
              <a:t>Care </a:t>
            </a:r>
            <a:r>
              <a:rPr lang="en-US" sz="1800" dirty="0" err="1"/>
              <a:t>este</a:t>
            </a:r>
            <a:r>
              <a:rPr lang="en-US" sz="1800" dirty="0"/>
              <a:t> </a:t>
            </a:r>
            <a:r>
              <a:rPr lang="en-US" sz="1800" dirty="0" err="1"/>
              <a:t>tratamentul</a:t>
            </a:r>
            <a:r>
              <a:rPr lang="en-US" sz="1800" dirty="0"/>
              <a:t> </a:t>
            </a:r>
            <a:r>
              <a:rPr lang="en-US" sz="1800" dirty="0" err="1"/>
              <a:t>corect</a:t>
            </a:r>
            <a:r>
              <a:rPr lang="en-US" sz="1800" dirty="0"/>
              <a:t> </a:t>
            </a:r>
            <a:r>
              <a:rPr lang="en-US" sz="1800" dirty="0" err="1"/>
              <a:t>aplicabil</a:t>
            </a:r>
            <a:r>
              <a:rPr lang="en-US" sz="1800" dirty="0"/>
              <a:t> pl</a:t>
            </a:r>
            <a:r>
              <a:rPr lang="ro-RO" sz="1800" dirty="0"/>
              <a:t>ăț</a:t>
            </a:r>
            <a:r>
              <a:rPr lang="en-US" sz="1800" dirty="0" err="1"/>
              <a:t>ilor</a:t>
            </a:r>
            <a:r>
              <a:rPr lang="en-US" sz="1800" dirty="0"/>
              <a:t> f</a:t>
            </a:r>
            <a:r>
              <a:rPr lang="ro-RO" sz="1800" dirty="0"/>
              <a:t>ă</a:t>
            </a:r>
            <a:r>
              <a:rPr lang="en-US" sz="1800" dirty="0"/>
              <a:t>cute de A c</a:t>
            </a:r>
            <a:r>
              <a:rPr lang="ro-RO" sz="1800" dirty="0"/>
              <a:t>ă</a:t>
            </a:r>
            <a:r>
              <a:rPr lang="en-US" sz="1800" dirty="0" err="1"/>
              <a:t>tre</a:t>
            </a:r>
            <a:r>
              <a:rPr lang="en-US" sz="1800" dirty="0"/>
              <a:t> B din </a:t>
            </a:r>
            <a:r>
              <a:rPr lang="en-US" sz="1800" dirty="0" err="1"/>
              <a:t>perspectiva</a:t>
            </a:r>
            <a:r>
              <a:rPr lang="en-US" sz="1800" dirty="0"/>
              <a:t> </a:t>
            </a:r>
            <a:r>
              <a:rPr lang="en-US" sz="1800" dirty="0" err="1"/>
              <a:t>impozitului</a:t>
            </a:r>
            <a:r>
              <a:rPr lang="en-US" sz="1800" dirty="0"/>
              <a:t> pe </a:t>
            </a:r>
            <a:r>
              <a:rPr lang="en-US" sz="1800" dirty="0" err="1"/>
              <a:t>veniturile</a:t>
            </a:r>
            <a:r>
              <a:rPr lang="en-US" sz="1800" dirty="0"/>
              <a:t> </a:t>
            </a:r>
            <a:r>
              <a:rPr lang="en-US" sz="1800" dirty="0" err="1"/>
              <a:t>nereziden</a:t>
            </a:r>
            <a:r>
              <a:rPr lang="ro-RO" sz="1800" dirty="0"/>
              <a:t>ț</a:t>
            </a:r>
            <a:r>
              <a:rPr lang="en-US" sz="1800" dirty="0" err="1"/>
              <a:t>ilor</a:t>
            </a:r>
            <a:r>
              <a:rPr lang="en-US" sz="1800" dirty="0"/>
              <a:t>?</a:t>
            </a:r>
          </a:p>
          <a:p>
            <a:pPr marL="0" indent="0" algn="just">
              <a:lnSpc>
                <a:spcPct val="107000"/>
              </a:lnSpc>
              <a:spcBef>
                <a:spcPts val="0"/>
              </a:spcBef>
              <a:spcAft>
                <a:spcPts val="800"/>
              </a:spcAft>
              <a:buNone/>
            </a:pPr>
            <a:endParaRPr lang="en-US" dirty="0"/>
          </a:p>
        </p:txBody>
      </p:sp>
    </p:spTree>
    <p:extLst>
      <p:ext uri="{BB962C8B-B14F-4D97-AF65-F5344CB8AC3E}">
        <p14:creationId xmlns:p14="http://schemas.microsoft.com/office/powerpoint/2010/main" val="2294830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7EC842-3677-47CA-8BFF-0993822DC79D}"/>
              </a:ext>
            </a:extLst>
          </p:cNvPr>
          <p:cNvSpPr>
            <a:spLocks noGrp="1"/>
          </p:cNvSpPr>
          <p:nvPr>
            <p:ph idx="1"/>
          </p:nvPr>
        </p:nvSpPr>
        <p:spPr>
          <a:xfrm>
            <a:off x="121870" y="353616"/>
            <a:ext cx="7641355" cy="5792895"/>
          </a:xfrm>
          <a:ln>
            <a:solidFill>
              <a:srgbClr val="173060"/>
            </a:solidFill>
          </a:ln>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0" indent="0" algn="just">
              <a:lnSpc>
                <a:spcPct val="127000"/>
              </a:lnSpc>
              <a:spcBef>
                <a:spcPts val="0"/>
              </a:spcBef>
              <a:spcAft>
                <a:spcPts val="800"/>
              </a:spcAft>
              <a:buNone/>
            </a:pPr>
            <a:r>
              <a:rPr lang="en-US" sz="2200" b="1" i="1" dirty="0" err="1">
                <a:solidFill>
                  <a:srgbClr val="173060"/>
                </a:solidFill>
              </a:rPr>
              <a:t>Exerci</a:t>
            </a:r>
            <a:r>
              <a:rPr lang="ro-RO" sz="2200" b="1" i="1" dirty="0">
                <a:solidFill>
                  <a:srgbClr val="173060"/>
                </a:solidFill>
              </a:rPr>
              <a:t>ț</a:t>
            </a:r>
            <a:r>
              <a:rPr lang="en-US" sz="2200" b="1" i="1" dirty="0" err="1">
                <a:solidFill>
                  <a:srgbClr val="173060"/>
                </a:solidFill>
              </a:rPr>
              <a:t>iu</a:t>
            </a:r>
            <a:r>
              <a:rPr lang="en-US" sz="2200" b="1" i="1" dirty="0">
                <a:solidFill>
                  <a:srgbClr val="173060"/>
                </a:solidFill>
              </a:rPr>
              <a:t> – software!</a:t>
            </a:r>
          </a:p>
          <a:p>
            <a:pPr marL="0" indent="0" algn="just">
              <a:lnSpc>
                <a:spcPct val="107000"/>
              </a:lnSpc>
              <a:spcBef>
                <a:spcPts val="0"/>
              </a:spcBef>
              <a:spcAft>
                <a:spcPts val="800"/>
              </a:spcAft>
              <a:buNone/>
            </a:pPr>
            <a:endParaRPr lang="en-US" dirty="0"/>
          </a:p>
          <a:p>
            <a:pPr marL="0" indent="0" algn="just">
              <a:lnSpc>
                <a:spcPct val="107000"/>
              </a:lnSpc>
              <a:spcBef>
                <a:spcPts val="0"/>
              </a:spcBef>
              <a:spcAft>
                <a:spcPts val="800"/>
              </a:spcAft>
              <a:buNone/>
            </a:pPr>
            <a:r>
              <a:rPr lang="ro-RO" sz="1900" dirty="0"/>
              <a:t>A (rezidentă fiscal în România) și B (rezidentă fiscal în Austria) încheie un contract în baza căruia B vinde către A licențe software</a:t>
            </a:r>
            <a:r>
              <a:rPr lang="en-US" sz="1900" dirty="0"/>
              <a:t>. </a:t>
            </a:r>
          </a:p>
          <a:p>
            <a:pPr marL="0" indent="0" algn="just">
              <a:lnSpc>
                <a:spcPct val="107000"/>
              </a:lnSpc>
              <a:spcBef>
                <a:spcPts val="0"/>
              </a:spcBef>
              <a:spcAft>
                <a:spcPts val="800"/>
              </a:spcAft>
              <a:buNone/>
            </a:pPr>
            <a:r>
              <a:rPr lang="en-US" sz="1900" dirty="0"/>
              <a:t>A </a:t>
            </a:r>
            <a:r>
              <a:rPr lang="en-US" sz="1900" dirty="0" err="1"/>
              <a:t>distribuie</a:t>
            </a:r>
            <a:r>
              <a:rPr lang="en-US" sz="1900" dirty="0"/>
              <a:t> pe pia</a:t>
            </a:r>
            <a:r>
              <a:rPr lang="ro-RO" sz="1900" dirty="0"/>
              <a:t>ța</a:t>
            </a:r>
            <a:r>
              <a:rPr lang="en-US" sz="1900" dirty="0"/>
              <a:t> din Romania software</a:t>
            </a:r>
            <a:r>
              <a:rPr lang="ro-RO" sz="1900" dirty="0"/>
              <a:t>-</a:t>
            </a:r>
            <a:r>
              <a:rPr lang="en-US" sz="1900" dirty="0"/>
              <a:t>ul </a:t>
            </a:r>
            <a:r>
              <a:rPr lang="ro-RO" sz="1900" dirty="0"/>
              <a:t>ș</a:t>
            </a:r>
            <a:r>
              <a:rPr lang="en-US" sz="1900" dirty="0" err="1"/>
              <a:t>i</a:t>
            </a:r>
            <a:r>
              <a:rPr lang="en-US" sz="1900" dirty="0"/>
              <a:t> </a:t>
            </a:r>
            <a:r>
              <a:rPr lang="en-US" sz="1900" dirty="0" err="1"/>
              <a:t>asigur</a:t>
            </a:r>
            <a:r>
              <a:rPr lang="ro-RO" sz="1900" dirty="0"/>
              <a:t>ă</a:t>
            </a:r>
            <a:r>
              <a:rPr lang="en-US" sz="1900" dirty="0"/>
              <a:t> </a:t>
            </a:r>
            <a:r>
              <a:rPr lang="en-US" sz="1900" dirty="0" err="1"/>
              <a:t>instalarea</a:t>
            </a:r>
            <a:r>
              <a:rPr lang="en-US" sz="1900" dirty="0"/>
              <a:t> </a:t>
            </a:r>
            <a:r>
              <a:rPr lang="ro-RO" sz="1900" dirty="0"/>
              <a:t>ș</a:t>
            </a:r>
            <a:r>
              <a:rPr lang="en-US" sz="1900" dirty="0" err="1"/>
              <a:t>i</a:t>
            </a:r>
            <a:r>
              <a:rPr lang="en-US" sz="1900" dirty="0"/>
              <a:t> </a:t>
            </a:r>
            <a:r>
              <a:rPr lang="en-US" sz="1900" dirty="0" err="1"/>
              <a:t>adapatarea</a:t>
            </a:r>
            <a:r>
              <a:rPr lang="en-US" sz="1900" dirty="0"/>
              <a:t> </a:t>
            </a:r>
            <a:r>
              <a:rPr lang="en-US" sz="1900" dirty="0" err="1"/>
              <a:t>acestuia</a:t>
            </a:r>
            <a:r>
              <a:rPr lang="en-US" sz="1900" dirty="0"/>
              <a:t> la </a:t>
            </a:r>
            <a:r>
              <a:rPr lang="en-US" sz="1900" dirty="0" err="1"/>
              <a:t>cerin</a:t>
            </a:r>
            <a:r>
              <a:rPr lang="ro-RO" sz="1900" dirty="0"/>
              <a:t>ț</a:t>
            </a:r>
            <a:r>
              <a:rPr lang="en-US" sz="1900" dirty="0" err="1"/>
              <a:t>ele</a:t>
            </a:r>
            <a:r>
              <a:rPr lang="en-US" sz="1900" dirty="0"/>
              <a:t> </a:t>
            </a:r>
            <a:r>
              <a:rPr lang="en-US" sz="1900" dirty="0" err="1"/>
              <a:t>clientului</a:t>
            </a:r>
            <a:r>
              <a:rPr lang="en-US" sz="1900" dirty="0"/>
              <a:t> (B </a:t>
            </a:r>
            <a:r>
              <a:rPr lang="en-US" sz="1900" dirty="0" err="1"/>
              <a:t>acord</a:t>
            </a:r>
            <a:r>
              <a:rPr lang="ro-RO" sz="1900" dirty="0"/>
              <a:t>ă</a:t>
            </a:r>
            <a:r>
              <a:rPr lang="en-US" sz="1900" dirty="0"/>
              <a:t> A </a:t>
            </a:r>
            <a:r>
              <a:rPr lang="en-US" sz="1900" dirty="0" err="1"/>
              <a:t>dreptul</a:t>
            </a:r>
            <a:r>
              <a:rPr lang="en-US" sz="1900" dirty="0"/>
              <a:t> de a </a:t>
            </a:r>
            <a:r>
              <a:rPr lang="en-US" sz="1900" dirty="0" err="1"/>
              <a:t>utiliza</a:t>
            </a:r>
            <a:r>
              <a:rPr lang="en-US" sz="1900" dirty="0"/>
              <a:t> </a:t>
            </a:r>
            <a:r>
              <a:rPr lang="en-US" sz="1900" dirty="0" err="1"/>
              <a:t>codul-obiect</a:t>
            </a:r>
            <a:r>
              <a:rPr lang="en-US" sz="1900" dirty="0"/>
              <a:t> </a:t>
            </a:r>
            <a:r>
              <a:rPr lang="ro-RO" sz="1900" dirty="0"/>
              <a:t>î</a:t>
            </a:r>
            <a:r>
              <a:rPr lang="en-US" sz="1900" dirty="0"/>
              <a:t>n </a:t>
            </a:r>
            <a:r>
              <a:rPr lang="en-US" sz="1900" dirty="0" err="1"/>
              <a:t>vederea</a:t>
            </a:r>
            <a:r>
              <a:rPr lang="en-US" sz="1900" dirty="0"/>
              <a:t> implement</a:t>
            </a:r>
            <a:r>
              <a:rPr lang="ro-RO" sz="1900" dirty="0"/>
              <a:t>ă</a:t>
            </a:r>
            <a:r>
              <a:rPr lang="en-US" sz="1900" dirty="0" err="1"/>
              <a:t>rii</a:t>
            </a:r>
            <a:r>
              <a:rPr lang="en-US" sz="1900" dirty="0"/>
              <a:t>).</a:t>
            </a:r>
          </a:p>
          <a:p>
            <a:pPr marL="0" indent="0" algn="just">
              <a:lnSpc>
                <a:spcPct val="107000"/>
              </a:lnSpc>
              <a:spcBef>
                <a:spcPts val="0"/>
              </a:spcBef>
              <a:spcAft>
                <a:spcPts val="800"/>
              </a:spcAft>
              <a:buNone/>
            </a:pPr>
            <a:r>
              <a:rPr lang="ro-RO" sz="1900" dirty="0"/>
              <a:t>B furnizează către A un certificat de rezidență fiscală valabil în Austria. În consecință, se aplică DTT și A nu are obligația reținerii impozitului pe veniturile nerezidenților din plățile făcute către B (licența software fiind clasificată ca profituri ale întreprinderilor - art. 7 DTT). </a:t>
            </a:r>
            <a:endParaRPr lang="en-US" sz="1900" dirty="0"/>
          </a:p>
          <a:p>
            <a:pPr marL="0" indent="0" algn="just">
              <a:lnSpc>
                <a:spcPct val="107000"/>
              </a:lnSpc>
              <a:spcBef>
                <a:spcPts val="0"/>
              </a:spcBef>
              <a:spcAft>
                <a:spcPts val="800"/>
              </a:spcAft>
              <a:buNone/>
            </a:pPr>
            <a:r>
              <a:rPr lang="ro-RO" sz="1900" dirty="0"/>
              <a:t>Contractul conține însă o clauză prin care</a:t>
            </a:r>
            <a:r>
              <a:rPr lang="en-US" sz="1900" dirty="0"/>
              <a:t>,</a:t>
            </a:r>
            <a:r>
              <a:rPr lang="ro-RO" sz="1900" dirty="0"/>
              <a:t> în eventualitatea în care se pune problema reținerii la sursă a vreunui impozit în România, A va plăti către B suma integrală de redevență, caz în care A va suporta acest impozit pe costurile proprii, precum și obligatia B de a deplasa personal de specialitate în România pentru asigurarea unei bune instalări a acelor licențe pe computerele A.  </a:t>
            </a:r>
            <a:endParaRPr lang="en-US" sz="1900" dirty="0"/>
          </a:p>
          <a:p>
            <a:pPr marL="0" indent="0" algn="just">
              <a:lnSpc>
                <a:spcPct val="107000"/>
              </a:lnSpc>
              <a:spcBef>
                <a:spcPts val="0"/>
              </a:spcBef>
              <a:spcAft>
                <a:spcPts val="800"/>
              </a:spcAft>
              <a:buNone/>
            </a:pPr>
            <a:r>
              <a:rPr lang="en-US" sz="1900" dirty="0"/>
              <a:t>Care </a:t>
            </a:r>
            <a:r>
              <a:rPr lang="en-US" sz="1900" dirty="0" err="1"/>
              <a:t>este</a:t>
            </a:r>
            <a:r>
              <a:rPr lang="en-US" sz="1900" dirty="0"/>
              <a:t> </a:t>
            </a:r>
            <a:r>
              <a:rPr lang="en-US" sz="1900" dirty="0" err="1"/>
              <a:t>tratamentul</a:t>
            </a:r>
            <a:r>
              <a:rPr lang="en-US" sz="1900" dirty="0"/>
              <a:t> </a:t>
            </a:r>
            <a:r>
              <a:rPr lang="en-US" sz="1900" dirty="0" err="1"/>
              <a:t>corect</a:t>
            </a:r>
            <a:r>
              <a:rPr lang="en-US" sz="1900" dirty="0"/>
              <a:t> </a:t>
            </a:r>
            <a:r>
              <a:rPr lang="en-US" sz="1900" dirty="0" err="1"/>
              <a:t>aplicabil</a:t>
            </a:r>
            <a:r>
              <a:rPr lang="en-US" sz="1900" dirty="0"/>
              <a:t> pl</a:t>
            </a:r>
            <a:r>
              <a:rPr lang="ro-RO" sz="1900" dirty="0"/>
              <a:t>ăț</a:t>
            </a:r>
            <a:r>
              <a:rPr lang="en-US" sz="1900" dirty="0" err="1"/>
              <a:t>ilor</a:t>
            </a:r>
            <a:r>
              <a:rPr lang="en-US" sz="1900" dirty="0"/>
              <a:t> f</a:t>
            </a:r>
            <a:r>
              <a:rPr lang="ro-RO" sz="1900" dirty="0"/>
              <a:t>ă</a:t>
            </a:r>
            <a:r>
              <a:rPr lang="en-US" sz="1900" dirty="0"/>
              <a:t>cute de A c</a:t>
            </a:r>
            <a:r>
              <a:rPr lang="ro-RO" sz="1900" dirty="0"/>
              <a:t>ă</a:t>
            </a:r>
            <a:r>
              <a:rPr lang="en-US" sz="1900" dirty="0" err="1"/>
              <a:t>tre</a:t>
            </a:r>
            <a:r>
              <a:rPr lang="en-US" sz="1900" dirty="0"/>
              <a:t> B din </a:t>
            </a:r>
            <a:r>
              <a:rPr lang="en-US" sz="1900" dirty="0" err="1"/>
              <a:t>perspectiva</a:t>
            </a:r>
            <a:r>
              <a:rPr lang="en-US" sz="1900" dirty="0"/>
              <a:t> </a:t>
            </a:r>
            <a:r>
              <a:rPr lang="en-US" sz="1900" dirty="0" err="1"/>
              <a:t>impozitului</a:t>
            </a:r>
            <a:r>
              <a:rPr lang="en-US" sz="1900" dirty="0"/>
              <a:t> pe </a:t>
            </a:r>
            <a:r>
              <a:rPr lang="en-US" sz="1900" dirty="0" err="1"/>
              <a:t>veniturile</a:t>
            </a:r>
            <a:r>
              <a:rPr lang="en-US" sz="1900" dirty="0"/>
              <a:t> </a:t>
            </a:r>
            <a:r>
              <a:rPr lang="en-US" sz="1900" dirty="0" err="1"/>
              <a:t>nereziden</a:t>
            </a:r>
            <a:r>
              <a:rPr lang="ro-RO" sz="1900" dirty="0"/>
              <a:t>ț</a:t>
            </a:r>
            <a:r>
              <a:rPr lang="en-US" sz="1900" dirty="0" err="1"/>
              <a:t>ilor</a:t>
            </a:r>
            <a:r>
              <a:rPr lang="en-US" sz="1900" dirty="0"/>
              <a:t>?</a:t>
            </a:r>
          </a:p>
          <a:p>
            <a:pPr marL="0" indent="0" algn="just">
              <a:lnSpc>
                <a:spcPct val="107000"/>
              </a:lnSpc>
              <a:spcBef>
                <a:spcPts val="0"/>
              </a:spcBef>
              <a:spcAft>
                <a:spcPts val="800"/>
              </a:spcAft>
              <a:buNone/>
            </a:pPr>
            <a:endParaRPr lang="en-US" dirty="0"/>
          </a:p>
          <a:p>
            <a:pPr marL="0" indent="0" algn="just">
              <a:lnSpc>
                <a:spcPct val="107000"/>
              </a:lnSpc>
              <a:spcBef>
                <a:spcPts val="0"/>
              </a:spcBef>
              <a:spcAft>
                <a:spcPts val="800"/>
              </a:spcAft>
              <a:buNone/>
            </a:pPr>
            <a:endParaRPr lang="en-US" dirty="0"/>
          </a:p>
          <a:p>
            <a:pPr marL="0" indent="0" algn="just">
              <a:lnSpc>
                <a:spcPct val="107000"/>
              </a:lnSpc>
              <a:spcBef>
                <a:spcPts val="0"/>
              </a:spcBef>
              <a:spcAft>
                <a:spcPts val="800"/>
              </a:spcAft>
              <a:buNone/>
            </a:pPr>
            <a:endParaRPr lang="en-US" dirty="0"/>
          </a:p>
          <a:p>
            <a:pPr marL="0" indent="0" algn="just">
              <a:lnSpc>
                <a:spcPct val="107000"/>
              </a:lnSpc>
              <a:spcBef>
                <a:spcPts val="0"/>
              </a:spcBef>
              <a:spcAft>
                <a:spcPts val="800"/>
              </a:spcAft>
              <a:buNone/>
            </a:pPr>
            <a:endParaRPr lang="en-US" dirty="0"/>
          </a:p>
        </p:txBody>
      </p:sp>
    </p:spTree>
    <p:extLst>
      <p:ext uri="{BB962C8B-B14F-4D97-AF65-F5344CB8AC3E}">
        <p14:creationId xmlns:p14="http://schemas.microsoft.com/office/powerpoint/2010/main" val="1316171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7EC842-3677-47CA-8BFF-0993822DC79D}"/>
              </a:ext>
            </a:extLst>
          </p:cNvPr>
          <p:cNvSpPr>
            <a:spLocks noGrp="1"/>
          </p:cNvSpPr>
          <p:nvPr>
            <p:ph idx="1"/>
          </p:nvPr>
        </p:nvSpPr>
        <p:spPr>
          <a:xfrm>
            <a:off x="294504" y="1270552"/>
            <a:ext cx="8554991" cy="4725216"/>
          </a:xfrm>
          <a:ln>
            <a:solidFill>
              <a:srgbClr val="173060"/>
            </a:solidFill>
          </a:ln>
        </p:spPr>
        <p:style>
          <a:lnRef idx="2">
            <a:schemeClr val="dk1"/>
          </a:lnRef>
          <a:fillRef idx="1">
            <a:schemeClr val="lt1"/>
          </a:fillRef>
          <a:effectRef idx="0">
            <a:schemeClr val="dk1"/>
          </a:effectRef>
          <a:fontRef idx="minor">
            <a:schemeClr val="dk1"/>
          </a:fontRef>
        </p:style>
        <p:txBody>
          <a:bodyPr>
            <a:normAutofit lnSpcReduction="10000"/>
          </a:bodyPr>
          <a:lstStyle/>
          <a:p>
            <a:pPr marL="0" indent="0" algn="just">
              <a:lnSpc>
                <a:spcPct val="110000"/>
              </a:lnSpc>
              <a:buNone/>
            </a:pPr>
            <a:r>
              <a:rPr lang="en-US" sz="1800" b="1" dirty="0">
                <a:solidFill>
                  <a:srgbClr val="173060"/>
                </a:solidFill>
              </a:rPr>
              <a:t>Nu </a:t>
            </a:r>
            <a:r>
              <a:rPr lang="en-US" sz="1800" b="1" dirty="0" err="1">
                <a:solidFill>
                  <a:srgbClr val="173060"/>
                </a:solidFill>
              </a:rPr>
              <a:t>constituie</a:t>
            </a:r>
            <a:r>
              <a:rPr lang="en-US" sz="1800" b="1" dirty="0">
                <a:solidFill>
                  <a:srgbClr val="173060"/>
                </a:solidFill>
              </a:rPr>
              <a:t> </a:t>
            </a:r>
            <a:r>
              <a:rPr lang="en-US" sz="1800" b="1" dirty="0" err="1">
                <a:solidFill>
                  <a:srgbClr val="173060"/>
                </a:solidFill>
              </a:rPr>
              <a:t>redeven</a:t>
            </a:r>
            <a:r>
              <a:rPr lang="ro-RO" sz="1800" b="1" dirty="0">
                <a:solidFill>
                  <a:srgbClr val="173060"/>
                </a:solidFill>
              </a:rPr>
              <a:t>ț</a:t>
            </a:r>
            <a:r>
              <a:rPr lang="en-US" sz="1800" b="1" dirty="0">
                <a:solidFill>
                  <a:srgbClr val="173060"/>
                </a:solidFill>
              </a:rPr>
              <a:t>e at</a:t>
            </a:r>
            <a:r>
              <a:rPr lang="ro-RO" sz="1800" b="1" dirty="0">
                <a:solidFill>
                  <a:srgbClr val="173060"/>
                </a:solidFill>
              </a:rPr>
              <a:t>â</a:t>
            </a:r>
            <a:r>
              <a:rPr lang="en-US" sz="1800" b="1" dirty="0">
                <a:solidFill>
                  <a:srgbClr val="173060"/>
                </a:solidFill>
              </a:rPr>
              <a:t>t </a:t>
            </a:r>
            <a:r>
              <a:rPr lang="en-US" sz="1800" b="1" dirty="0" err="1">
                <a:solidFill>
                  <a:srgbClr val="173060"/>
                </a:solidFill>
              </a:rPr>
              <a:t>potrivit</a:t>
            </a:r>
            <a:r>
              <a:rPr lang="en-US" sz="1800" b="1" dirty="0">
                <a:solidFill>
                  <a:srgbClr val="173060"/>
                </a:solidFill>
              </a:rPr>
              <a:t> </a:t>
            </a:r>
            <a:r>
              <a:rPr lang="en-US" sz="1800" b="1" dirty="0" err="1">
                <a:solidFill>
                  <a:srgbClr val="173060"/>
                </a:solidFill>
              </a:rPr>
              <a:t>legisla</a:t>
            </a:r>
            <a:r>
              <a:rPr lang="ro-RO" sz="1800" b="1" dirty="0">
                <a:solidFill>
                  <a:srgbClr val="173060"/>
                </a:solidFill>
              </a:rPr>
              <a:t>ț</a:t>
            </a:r>
            <a:r>
              <a:rPr lang="en-US" sz="1800" b="1" dirty="0" err="1">
                <a:solidFill>
                  <a:srgbClr val="173060"/>
                </a:solidFill>
              </a:rPr>
              <a:t>iei</a:t>
            </a:r>
            <a:r>
              <a:rPr lang="en-US" sz="1800" b="1" dirty="0">
                <a:solidFill>
                  <a:srgbClr val="173060"/>
                </a:solidFill>
              </a:rPr>
              <a:t> interne, c</a:t>
            </a:r>
            <a:r>
              <a:rPr lang="ro-RO" sz="1800" b="1" dirty="0">
                <a:solidFill>
                  <a:srgbClr val="173060"/>
                </a:solidFill>
              </a:rPr>
              <a:t>â</a:t>
            </a:r>
            <a:r>
              <a:rPr lang="en-US" sz="1800" b="1" dirty="0">
                <a:solidFill>
                  <a:srgbClr val="173060"/>
                </a:solidFill>
              </a:rPr>
              <a:t>t </a:t>
            </a:r>
            <a:r>
              <a:rPr lang="ro-RO" sz="1800" b="1" dirty="0">
                <a:solidFill>
                  <a:srgbClr val="173060"/>
                </a:solidFill>
              </a:rPr>
              <a:t>ș</a:t>
            </a:r>
            <a:r>
              <a:rPr lang="en-US" sz="1800" b="1" dirty="0" err="1">
                <a:solidFill>
                  <a:srgbClr val="173060"/>
                </a:solidFill>
              </a:rPr>
              <a:t>i</a:t>
            </a:r>
            <a:r>
              <a:rPr lang="en-US" sz="1800" b="1" dirty="0">
                <a:solidFill>
                  <a:srgbClr val="173060"/>
                </a:solidFill>
              </a:rPr>
              <a:t> </a:t>
            </a:r>
            <a:r>
              <a:rPr lang="en-US" sz="1800" b="1" dirty="0" err="1">
                <a:solidFill>
                  <a:srgbClr val="173060"/>
                </a:solidFill>
              </a:rPr>
              <a:t>potrivit</a:t>
            </a:r>
            <a:r>
              <a:rPr lang="en-US" sz="1800" b="1" dirty="0">
                <a:solidFill>
                  <a:srgbClr val="173060"/>
                </a:solidFill>
              </a:rPr>
              <a:t> </a:t>
            </a:r>
            <a:r>
              <a:rPr lang="en-US" sz="1800" b="1" dirty="0" err="1">
                <a:solidFill>
                  <a:srgbClr val="173060"/>
                </a:solidFill>
              </a:rPr>
              <a:t>comentariilor</a:t>
            </a:r>
            <a:r>
              <a:rPr lang="en-US" sz="1800" b="1" dirty="0">
                <a:solidFill>
                  <a:srgbClr val="173060"/>
                </a:solidFill>
              </a:rPr>
              <a:t> OECD la DTT model, </a:t>
            </a:r>
            <a:r>
              <a:rPr lang="en-US" sz="1800" b="1" dirty="0" err="1">
                <a:solidFill>
                  <a:srgbClr val="173060"/>
                </a:solidFill>
              </a:rPr>
              <a:t>urm</a:t>
            </a:r>
            <a:r>
              <a:rPr lang="ro-RO" sz="1800" b="1" dirty="0">
                <a:solidFill>
                  <a:srgbClr val="173060"/>
                </a:solidFill>
              </a:rPr>
              <a:t>ă</a:t>
            </a:r>
            <a:r>
              <a:rPr lang="en-US" sz="1800" b="1" dirty="0" err="1">
                <a:solidFill>
                  <a:srgbClr val="173060"/>
                </a:solidFill>
              </a:rPr>
              <a:t>toarele</a:t>
            </a:r>
            <a:r>
              <a:rPr lang="ro-RO" sz="1800" b="1" dirty="0">
                <a:solidFill>
                  <a:srgbClr val="173060"/>
                </a:solidFill>
              </a:rPr>
              <a:t>:</a:t>
            </a:r>
            <a:endParaRPr lang="en-US" sz="1800" b="1" dirty="0">
              <a:solidFill>
                <a:srgbClr val="173060"/>
              </a:solidFill>
            </a:endParaRPr>
          </a:p>
          <a:p>
            <a:pPr marL="0" indent="0" algn="just">
              <a:lnSpc>
                <a:spcPct val="107000"/>
              </a:lnSpc>
              <a:spcBef>
                <a:spcPts val="0"/>
              </a:spcBef>
              <a:spcAft>
                <a:spcPts val="800"/>
              </a:spcAft>
              <a:buNone/>
            </a:pPr>
            <a:endParaRPr lang="en-US" sz="1800" dirty="0"/>
          </a:p>
          <a:p>
            <a:pPr marL="0" indent="0" algn="just">
              <a:lnSpc>
                <a:spcPct val="107000"/>
              </a:lnSpc>
              <a:spcBef>
                <a:spcPts val="0"/>
              </a:spcBef>
              <a:spcAft>
                <a:spcPts val="800"/>
              </a:spcAft>
              <a:buNone/>
            </a:pPr>
            <a:r>
              <a:rPr lang="ro-RO" sz="1800" dirty="0"/>
              <a:t>c</a:t>
            </a:r>
            <a:r>
              <a:rPr lang="ro-RO" sz="1800" b="1" i="1" dirty="0"/>
              <a:t>)</a:t>
            </a:r>
            <a:r>
              <a:rPr lang="ro-RO" sz="1800" b="1" i="1" dirty="0">
                <a:solidFill>
                  <a:srgbClr val="173060"/>
                </a:solidFill>
              </a:rPr>
              <a:t> plățile pentru obținerea drepturilor de distribuție a unui produs sau serviciu, fără a da dreptul la reproducere;</a:t>
            </a:r>
            <a:endParaRPr lang="en-US" sz="1800" b="1" i="1" dirty="0">
              <a:solidFill>
                <a:srgbClr val="173060"/>
              </a:solidFill>
            </a:endParaRPr>
          </a:p>
          <a:p>
            <a:pPr marL="0" indent="0" algn="just">
              <a:lnSpc>
                <a:spcPct val="107000"/>
              </a:lnSpc>
              <a:spcBef>
                <a:spcPts val="0"/>
              </a:spcBef>
              <a:spcAft>
                <a:spcPts val="800"/>
              </a:spcAft>
              <a:buNone/>
            </a:pPr>
            <a:r>
              <a:rPr lang="ro-RO" sz="1800" dirty="0"/>
              <a:t>Î</a:t>
            </a:r>
            <a:r>
              <a:rPr lang="en-US" sz="1800" dirty="0"/>
              <a:t>n </a:t>
            </a:r>
            <a:r>
              <a:rPr lang="en-US" sz="1800" dirty="0" err="1"/>
              <a:t>acest</a:t>
            </a:r>
            <a:r>
              <a:rPr lang="en-US" sz="1800" dirty="0"/>
              <a:t> </a:t>
            </a:r>
            <a:r>
              <a:rPr lang="en-US" sz="1800" dirty="0" err="1"/>
              <a:t>caz</a:t>
            </a:r>
            <a:r>
              <a:rPr lang="en-US" sz="1800" dirty="0"/>
              <a:t> </a:t>
            </a:r>
            <a:r>
              <a:rPr lang="en-US" sz="1800" dirty="0" err="1"/>
              <a:t>plata</a:t>
            </a:r>
            <a:r>
              <a:rPr lang="en-US" sz="1800" dirty="0"/>
              <a:t> nu </a:t>
            </a:r>
            <a:r>
              <a:rPr lang="en-US" sz="1800" dirty="0" err="1"/>
              <a:t>este</a:t>
            </a:r>
            <a:r>
              <a:rPr lang="en-US" sz="1800" dirty="0"/>
              <a:t> f</a:t>
            </a:r>
            <a:r>
              <a:rPr lang="ro-RO" sz="1800" dirty="0"/>
              <a:t>ă</a:t>
            </a:r>
            <a:r>
              <a:rPr lang="en-US" sz="1800" dirty="0" err="1"/>
              <a:t>cuta</a:t>
            </a:r>
            <a:r>
              <a:rPr lang="en-US" sz="1800" dirty="0"/>
              <a:t> </a:t>
            </a:r>
            <a:r>
              <a:rPr lang="en-US" sz="1800" dirty="0" err="1"/>
              <a:t>pentru</a:t>
            </a:r>
            <a:r>
              <a:rPr lang="en-US" sz="1800" dirty="0"/>
              <a:t> </a:t>
            </a:r>
            <a:r>
              <a:rPr lang="en-US" sz="1800" dirty="0" err="1"/>
              <a:t>dreptul</a:t>
            </a:r>
            <a:r>
              <a:rPr lang="en-US" sz="1800" dirty="0"/>
              <a:t> de </a:t>
            </a:r>
            <a:r>
              <a:rPr lang="en-US" sz="1800" dirty="0" err="1"/>
              <a:t>folosin</a:t>
            </a:r>
            <a:r>
              <a:rPr lang="ro-RO" sz="1800" dirty="0"/>
              <a:t>ță</a:t>
            </a:r>
            <a:r>
              <a:rPr lang="en-US" sz="1800" dirty="0"/>
              <a:t> a m</a:t>
            </a:r>
            <a:r>
              <a:rPr lang="ro-RO" sz="1800" dirty="0"/>
              <a:t>ă</a:t>
            </a:r>
            <a:r>
              <a:rPr lang="en-US" sz="1800" dirty="0" err="1"/>
              <a:t>rcii</a:t>
            </a:r>
            <a:r>
              <a:rPr lang="en-US" sz="1800" dirty="0"/>
              <a:t> </a:t>
            </a:r>
            <a:r>
              <a:rPr lang="en-US" sz="1800" dirty="0" err="1"/>
              <a:t>sau</a:t>
            </a:r>
            <a:r>
              <a:rPr lang="en-US" sz="1800" dirty="0"/>
              <a:t> a </a:t>
            </a:r>
            <a:r>
              <a:rPr lang="en-US" sz="1800" dirty="0" err="1"/>
              <a:t>numelui</a:t>
            </a:r>
            <a:r>
              <a:rPr lang="en-US" sz="1800" dirty="0"/>
              <a:t> sub care sunt v</a:t>
            </a:r>
            <a:r>
              <a:rPr lang="ro-RO" sz="1800" dirty="0"/>
              <a:t>â</a:t>
            </a:r>
            <a:r>
              <a:rPr lang="en-US" sz="1800" dirty="0" err="1"/>
              <a:t>ndute</a:t>
            </a:r>
            <a:r>
              <a:rPr lang="en-US" sz="1800" dirty="0"/>
              <a:t> </a:t>
            </a:r>
            <a:r>
              <a:rPr lang="en-US" sz="1800" dirty="0" err="1"/>
              <a:t>produsele</a:t>
            </a:r>
            <a:r>
              <a:rPr lang="en-US" sz="1800" dirty="0"/>
              <a:t> ci </a:t>
            </a:r>
            <a:r>
              <a:rPr lang="en-US" sz="1800" dirty="0" err="1"/>
              <a:t>pentru</a:t>
            </a:r>
            <a:r>
              <a:rPr lang="en-US" sz="1800" dirty="0"/>
              <a:t> </a:t>
            </a:r>
            <a:r>
              <a:rPr lang="en-US" sz="1800" dirty="0" err="1"/>
              <a:t>dreptul</a:t>
            </a:r>
            <a:r>
              <a:rPr lang="en-US" sz="1800" dirty="0"/>
              <a:t> (</a:t>
            </a:r>
            <a:r>
              <a:rPr lang="en-US" sz="1800" dirty="0" err="1"/>
              <a:t>exclusiv</a:t>
            </a:r>
            <a:r>
              <a:rPr lang="en-US" sz="1800" dirty="0"/>
              <a:t> </a:t>
            </a:r>
            <a:r>
              <a:rPr lang="en-US" sz="1800" dirty="0" err="1"/>
              <a:t>sau</a:t>
            </a:r>
            <a:r>
              <a:rPr lang="en-US" sz="1800" dirty="0"/>
              <a:t> nu) de a </a:t>
            </a:r>
            <a:r>
              <a:rPr lang="en-US" sz="1800" dirty="0" err="1"/>
              <a:t>revinde</a:t>
            </a:r>
            <a:r>
              <a:rPr lang="en-US" sz="1800" dirty="0"/>
              <a:t> </a:t>
            </a:r>
            <a:r>
              <a:rPr lang="en-US" sz="1800" dirty="0" err="1"/>
              <a:t>bunurile</a:t>
            </a:r>
            <a:r>
              <a:rPr lang="en-US" sz="1800" dirty="0"/>
              <a:t> </a:t>
            </a:r>
            <a:r>
              <a:rPr lang="en-US" sz="1800" dirty="0" err="1"/>
              <a:t>cump</a:t>
            </a:r>
            <a:r>
              <a:rPr lang="ro-RO" sz="1800" dirty="0"/>
              <a:t>ă</a:t>
            </a:r>
            <a:r>
              <a:rPr lang="en-US" sz="1800" dirty="0"/>
              <a:t>rate de la </a:t>
            </a:r>
            <a:r>
              <a:rPr lang="en-US" sz="1800" dirty="0" err="1"/>
              <a:t>producator</a:t>
            </a:r>
            <a:r>
              <a:rPr lang="en-US" sz="1800" dirty="0"/>
              <a:t>/</a:t>
            </a:r>
            <a:r>
              <a:rPr lang="en-US" sz="1800" dirty="0" err="1"/>
              <a:t>importator</a:t>
            </a:r>
            <a:r>
              <a:rPr lang="en-US" sz="1800" dirty="0"/>
              <a:t>.</a:t>
            </a:r>
          </a:p>
          <a:p>
            <a:pPr marL="0" indent="0" algn="just">
              <a:lnSpc>
                <a:spcPct val="107000"/>
              </a:lnSpc>
              <a:spcBef>
                <a:spcPts val="0"/>
              </a:spcBef>
              <a:spcAft>
                <a:spcPts val="800"/>
              </a:spcAft>
              <a:buNone/>
            </a:pPr>
            <a:endParaRPr lang="en-US" sz="1800" dirty="0">
              <a:solidFill>
                <a:srgbClr val="FF0000"/>
              </a:solidFill>
            </a:endParaRPr>
          </a:p>
          <a:p>
            <a:pPr marL="0" indent="0" algn="just">
              <a:lnSpc>
                <a:spcPct val="107000"/>
              </a:lnSpc>
              <a:spcBef>
                <a:spcPts val="0"/>
              </a:spcBef>
              <a:spcAft>
                <a:spcPts val="800"/>
              </a:spcAft>
              <a:buNone/>
            </a:pPr>
            <a:r>
              <a:rPr lang="en-US" sz="1800" dirty="0">
                <a:solidFill>
                  <a:srgbClr val="FF0000"/>
                </a:solidFill>
              </a:rPr>
              <a:t>Aten</a:t>
            </a:r>
            <a:r>
              <a:rPr lang="ro-RO" sz="1800" dirty="0">
                <a:solidFill>
                  <a:srgbClr val="FF0000"/>
                </a:solidFill>
              </a:rPr>
              <a:t>ț</a:t>
            </a:r>
            <a:r>
              <a:rPr lang="en-US" sz="1800" dirty="0" err="1">
                <a:solidFill>
                  <a:srgbClr val="FF0000"/>
                </a:solidFill>
              </a:rPr>
              <a:t>ie</a:t>
            </a:r>
            <a:r>
              <a:rPr lang="en-US" sz="1800" dirty="0">
                <a:solidFill>
                  <a:srgbClr val="FF0000"/>
                </a:solidFill>
              </a:rPr>
              <a:t> la !!</a:t>
            </a:r>
          </a:p>
          <a:p>
            <a:pPr algn="just">
              <a:lnSpc>
                <a:spcPct val="107000"/>
              </a:lnSpc>
              <a:spcBef>
                <a:spcPts val="0"/>
              </a:spcBef>
              <a:spcAft>
                <a:spcPts val="800"/>
              </a:spcAft>
            </a:pPr>
            <a:r>
              <a:rPr lang="en-US" sz="1800" dirty="0" err="1">
                <a:solidFill>
                  <a:srgbClr val="FF0000"/>
                </a:solidFill>
              </a:rPr>
              <a:t>Contractele</a:t>
            </a:r>
            <a:r>
              <a:rPr lang="en-US" sz="1800" dirty="0">
                <a:solidFill>
                  <a:srgbClr val="FF0000"/>
                </a:solidFill>
              </a:rPr>
              <a:t> de </a:t>
            </a:r>
            <a:r>
              <a:rPr lang="en-US" sz="1800" dirty="0" err="1">
                <a:solidFill>
                  <a:srgbClr val="FF0000"/>
                </a:solidFill>
              </a:rPr>
              <a:t>franciz</a:t>
            </a:r>
            <a:r>
              <a:rPr lang="ro-RO" sz="1800" dirty="0">
                <a:solidFill>
                  <a:srgbClr val="FF0000"/>
                </a:solidFill>
              </a:rPr>
              <a:t>ă</a:t>
            </a:r>
            <a:r>
              <a:rPr lang="en-US" sz="1800" dirty="0">
                <a:solidFill>
                  <a:srgbClr val="FF0000"/>
                </a:solidFill>
              </a:rPr>
              <a:t> care con</a:t>
            </a:r>
            <a:r>
              <a:rPr lang="ro-RO" sz="1800" dirty="0">
                <a:solidFill>
                  <a:srgbClr val="FF0000"/>
                </a:solidFill>
              </a:rPr>
              <a:t>ț</a:t>
            </a:r>
            <a:r>
              <a:rPr lang="en-US" sz="1800" dirty="0">
                <a:solidFill>
                  <a:srgbClr val="FF0000"/>
                </a:solidFill>
              </a:rPr>
              <a:t>in </a:t>
            </a:r>
            <a:r>
              <a:rPr lang="ro-RO" sz="1800" dirty="0">
                <a:solidFill>
                  <a:srgbClr val="FF0000"/>
                </a:solidFill>
              </a:rPr>
              <a:t>ș</a:t>
            </a:r>
            <a:r>
              <a:rPr lang="en-US" sz="1800" dirty="0" err="1">
                <a:solidFill>
                  <a:srgbClr val="FF0000"/>
                </a:solidFill>
              </a:rPr>
              <a:t>i</a:t>
            </a:r>
            <a:r>
              <a:rPr lang="en-US" sz="1800" dirty="0">
                <a:solidFill>
                  <a:srgbClr val="FF0000"/>
                </a:solidFill>
              </a:rPr>
              <a:t> </a:t>
            </a:r>
            <a:r>
              <a:rPr lang="en-US" sz="1800" dirty="0" err="1">
                <a:solidFill>
                  <a:srgbClr val="FF0000"/>
                </a:solidFill>
              </a:rPr>
              <a:t>plata</a:t>
            </a:r>
            <a:r>
              <a:rPr lang="en-US" sz="1800" dirty="0">
                <a:solidFill>
                  <a:srgbClr val="FF0000"/>
                </a:solidFill>
              </a:rPr>
              <a:t> </a:t>
            </a:r>
            <a:r>
              <a:rPr lang="en-US" sz="1800" dirty="0" err="1">
                <a:solidFill>
                  <a:srgbClr val="FF0000"/>
                </a:solidFill>
              </a:rPr>
              <a:t>pentru</a:t>
            </a:r>
            <a:r>
              <a:rPr lang="en-US" sz="1800" dirty="0">
                <a:solidFill>
                  <a:srgbClr val="FF0000"/>
                </a:solidFill>
              </a:rPr>
              <a:t> </a:t>
            </a:r>
            <a:r>
              <a:rPr lang="en-US" sz="1800" dirty="0" err="1">
                <a:solidFill>
                  <a:srgbClr val="FF0000"/>
                </a:solidFill>
              </a:rPr>
              <a:t>dreptul</a:t>
            </a:r>
            <a:r>
              <a:rPr lang="en-US" sz="1800" dirty="0">
                <a:solidFill>
                  <a:srgbClr val="FF0000"/>
                </a:solidFill>
              </a:rPr>
              <a:t> de </a:t>
            </a:r>
            <a:r>
              <a:rPr lang="en-US" sz="1800" dirty="0" err="1">
                <a:solidFill>
                  <a:srgbClr val="FF0000"/>
                </a:solidFill>
              </a:rPr>
              <a:t>distribu</a:t>
            </a:r>
            <a:r>
              <a:rPr lang="ro-RO" sz="1800" dirty="0">
                <a:solidFill>
                  <a:srgbClr val="FF0000"/>
                </a:solidFill>
              </a:rPr>
              <a:t>ț</a:t>
            </a:r>
            <a:r>
              <a:rPr lang="en-US" sz="1800" dirty="0" err="1">
                <a:solidFill>
                  <a:srgbClr val="FF0000"/>
                </a:solidFill>
              </a:rPr>
              <a:t>ie</a:t>
            </a:r>
            <a:r>
              <a:rPr lang="en-US" sz="1800" dirty="0">
                <a:solidFill>
                  <a:srgbClr val="FF0000"/>
                </a:solidFill>
              </a:rPr>
              <a:t> </a:t>
            </a:r>
            <a:r>
              <a:rPr lang="ro-RO" sz="1800" dirty="0">
                <a:solidFill>
                  <a:srgbClr val="FF0000"/>
                </a:solidFill>
              </a:rPr>
              <a:t>ș</a:t>
            </a:r>
            <a:r>
              <a:rPr lang="en-US" sz="1800" dirty="0" err="1">
                <a:solidFill>
                  <a:srgbClr val="FF0000"/>
                </a:solidFill>
              </a:rPr>
              <a:t>i</a:t>
            </a:r>
            <a:r>
              <a:rPr lang="en-US" sz="1800" dirty="0">
                <a:solidFill>
                  <a:srgbClr val="FF0000"/>
                </a:solidFill>
              </a:rPr>
              <a:t> </a:t>
            </a:r>
            <a:r>
              <a:rPr lang="en-US" sz="1800" dirty="0" err="1">
                <a:solidFill>
                  <a:srgbClr val="FF0000"/>
                </a:solidFill>
              </a:rPr>
              <a:t>asisten</a:t>
            </a:r>
            <a:r>
              <a:rPr lang="ro-RO" sz="1800" dirty="0">
                <a:solidFill>
                  <a:srgbClr val="FF0000"/>
                </a:solidFill>
              </a:rPr>
              <a:t>ț</a:t>
            </a:r>
            <a:r>
              <a:rPr lang="en-US" sz="1800" dirty="0">
                <a:solidFill>
                  <a:srgbClr val="FF0000"/>
                </a:solidFill>
              </a:rPr>
              <a:t>a </a:t>
            </a:r>
            <a:r>
              <a:rPr lang="en-US" sz="1800" dirty="0" err="1">
                <a:solidFill>
                  <a:srgbClr val="FF0000"/>
                </a:solidFill>
              </a:rPr>
              <a:t>tehnic</a:t>
            </a:r>
            <a:r>
              <a:rPr lang="ro-RO" sz="1800" dirty="0">
                <a:solidFill>
                  <a:srgbClr val="FF0000"/>
                </a:solidFill>
              </a:rPr>
              <a:t>ă</a:t>
            </a:r>
            <a:r>
              <a:rPr lang="en-US" sz="1800" dirty="0">
                <a:solidFill>
                  <a:srgbClr val="FF0000"/>
                </a:solidFill>
              </a:rPr>
              <a:t>/know-how </a:t>
            </a:r>
            <a:r>
              <a:rPr lang="en-US" sz="1800" dirty="0" err="1">
                <a:solidFill>
                  <a:srgbClr val="FF0000"/>
                </a:solidFill>
              </a:rPr>
              <a:t>pentru</a:t>
            </a:r>
            <a:r>
              <a:rPr lang="en-US" sz="1800" dirty="0">
                <a:solidFill>
                  <a:srgbClr val="FF0000"/>
                </a:solidFill>
              </a:rPr>
              <a:t> </a:t>
            </a:r>
            <a:r>
              <a:rPr lang="en-US" sz="1800" dirty="0" err="1">
                <a:solidFill>
                  <a:srgbClr val="FF0000"/>
                </a:solidFill>
              </a:rPr>
              <a:t>implementarea</a:t>
            </a:r>
            <a:r>
              <a:rPr lang="en-US" sz="1800" dirty="0">
                <a:solidFill>
                  <a:srgbClr val="FF0000"/>
                </a:solidFill>
              </a:rPr>
              <a:t> </a:t>
            </a:r>
            <a:r>
              <a:rPr lang="en-US" sz="1800" dirty="0" err="1">
                <a:solidFill>
                  <a:srgbClr val="FF0000"/>
                </a:solidFill>
              </a:rPr>
              <a:t>francizei</a:t>
            </a:r>
            <a:r>
              <a:rPr lang="en-US" sz="1800" dirty="0">
                <a:solidFill>
                  <a:srgbClr val="FF0000"/>
                </a:solidFill>
              </a:rPr>
              <a:t>;</a:t>
            </a:r>
          </a:p>
          <a:p>
            <a:pPr algn="just">
              <a:lnSpc>
                <a:spcPct val="107000"/>
              </a:lnSpc>
              <a:spcBef>
                <a:spcPts val="0"/>
              </a:spcBef>
              <a:spcAft>
                <a:spcPts val="800"/>
              </a:spcAft>
            </a:pPr>
            <a:r>
              <a:rPr lang="en-US" sz="1800" dirty="0">
                <a:solidFill>
                  <a:srgbClr val="FF0000"/>
                </a:solidFill>
              </a:rPr>
              <a:t>Pl</a:t>
            </a:r>
            <a:r>
              <a:rPr lang="ro-RO" sz="1800" dirty="0">
                <a:solidFill>
                  <a:srgbClr val="FF0000"/>
                </a:solidFill>
              </a:rPr>
              <a:t>ăț</a:t>
            </a:r>
            <a:r>
              <a:rPr lang="en-US" sz="1800" dirty="0" err="1">
                <a:solidFill>
                  <a:srgbClr val="FF0000"/>
                </a:solidFill>
              </a:rPr>
              <a:t>ile</a:t>
            </a:r>
            <a:r>
              <a:rPr lang="en-US" sz="1800" dirty="0">
                <a:solidFill>
                  <a:srgbClr val="FF0000"/>
                </a:solidFill>
              </a:rPr>
              <a:t> </a:t>
            </a:r>
            <a:r>
              <a:rPr lang="en-US" sz="1800" dirty="0" err="1">
                <a:solidFill>
                  <a:srgbClr val="FF0000"/>
                </a:solidFill>
              </a:rPr>
              <a:t>pentru</a:t>
            </a:r>
            <a:r>
              <a:rPr lang="en-US" sz="1800" dirty="0">
                <a:solidFill>
                  <a:srgbClr val="FF0000"/>
                </a:solidFill>
              </a:rPr>
              <a:t> </a:t>
            </a:r>
            <a:r>
              <a:rPr lang="en-US" sz="1800" dirty="0" err="1">
                <a:solidFill>
                  <a:srgbClr val="FF0000"/>
                </a:solidFill>
              </a:rPr>
              <a:t>distribuirea</a:t>
            </a:r>
            <a:r>
              <a:rPr lang="en-US" sz="1800" dirty="0">
                <a:solidFill>
                  <a:srgbClr val="FF0000"/>
                </a:solidFill>
              </a:rPr>
              <a:t> de </a:t>
            </a:r>
            <a:r>
              <a:rPr lang="en-US" sz="1800" dirty="0" err="1">
                <a:solidFill>
                  <a:srgbClr val="FF0000"/>
                </a:solidFill>
              </a:rPr>
              <a:t>produse</a:t>
            </a:r>
            <a:r>
              <a:rPr lang="en-US" sz="1800" dirty="0">
                <a:solidFill>
                  <a:srgbClr val="FF0000"/>
                </a:solidFill>
              </a:rPr>
              <a:t> </a:t>
            </a:r>
            <a:r>
              <a:rPr lang="en-US" sz="1800" dirty="0" err="1">
                <a:solidFill>
                  <a:srgbClr val="FF0000"/>
                </a:solidFill>
              </a:rPr>
              <a:t>specializate</a:t>
            </a:r>
            <a:r>
              <a:rPr lang="en-US" sz="1800" dirty="0">
                <a:solidFill>
                  <a:srgbClr val="FF0000"/>
                </a:solidFill>
              </a:rPr>
              <a:t> care </a:t>
            </a:r>
            <a:r>
              <a:rPr lang="en-US" sz="1800" dirty="0" err="1">
                <a:solidFill>
                  <a:srgbClr val="FF0000"/>
                </a:solidFill>
              </a:rPr>
              <a:t>necesit</a:t>
            </a:r>
            <a:r>
              <a:rPr lang="ro-RO" sz="1800" dirty="0">
                <a:solidFill>
                  <a:srgbClr val="FF0000"/>
                </a:solidFill>
              </a:rPr>
              <a:t>ă</a:t>
            </a:r>
            <a:r>
              <a:rPr lang="en-US" sz="1800" dirty="0">
                <a:solidFill>
                  <a:srgbClr val="FF0000"/>
                </a:solidFill>
              </a:rPr>
              <a:t> </a:t>
            </a:r>
            <a:r>
              <a:rPr lang="en-US" sz="1800" dirty="0" err="1">
                <a:solidFill>
                  <a:srgbClr val="FF0000"/>
                </a:solidFill>
              </a:rPr>
              <a:t>asisten</a:t>
            </a:r>
            <a:r>
              <a:rPr lang="ro-RO" sz="1800" dirty="0">
                <a:solidFill>
                  <a:srgbClr val="FF0000"/>
                </a:solidFill>
              </a:rPr>
              <a:t>ță</a:t>
            </a:r>
            <a:r>
              <a:rPr lang="en-US" sz="1800" dirty="0">
                <a:solidFill>
                  <a:srgbClr val="FF0000"/>
                </a:solidFill>
              </a:rPr>
              <a:t> </a:t>
            </a:r>
            <a:r>
              <a:rPr lang="en-US" sz="1800" dirty="0" err="1">
                <a:solidFill>
                  <a:srgbClr val="FF0000"/>
                </a:solidFill>
              </a:rPr>
              <a:t>tehnic</a:t>
            </a:r>
            <a:r>
              <a:rPr lang="ro-RO" sz="1800" dirty="0">
                <a:solidFill>
                  <a:srgbClr val="FF0000"/>
                </a:solidFill>
              </a:rPr>
              <a:t>ă</a:t>
            </a:r>
            <a:r>
              <a:rPr lang="en-US" sz="1800" dirty="0">
                <a:solidFill>
                  <a:srgbClr val="FF0000"/>
                </a:solidFill>
              </a:rPr>
              <a:t> din </a:t>
            </a:r>
            <a:r>
              <a:rPr lang="en-US" sz="1800" dirty="0" err="1">
                <a:solidFill>
                  <a:srgbClr val="FF0000"/>
                </a:solidFill>
              </a:rPr>
              <a:t>partea</a:t>
            </a:r>
            <a:r>
              <a:rPr lang="en-US" sz="1800" dirty="0">
                <a:solidFill>
                  <a:srgbClr val="FF0000"/>
                </a:solidFill>
              </a:rPr>
              <a:t> </a:t>
            </a:r>
            <a:r>
              <a:rPr lang="en-US" sz="1800" dirty="0" err="1">
                <a:solidFill>
                  <a:srgbClr val="FF0000"/>
                </a:solidFill>
              </a:rPr>
              <a:t>produc</a:t>
            </a:r>
            <a:r>
              <a:rPr lang="ro-RO" sz="1800" dirty="0">
                <a:solidFill>
                  <a:srgbClr val="FF0000"/>
                </a:solidFill>
              </a:rPr>
              <a:t>ă</a:t>
            </a:r>
            <a:r>
              <a:rPr lang="en-US" sz="1800" dirty="0" err="1">
                <a:solidFill>
                  <a:srgbClr val="FF0000"/>
                </a:solidFill>
              </a:rPr>
              <a:t>torului</a:t>
            </a:r>
            <a:r>
              <a:rPr lang="en-US" sz="1800" dirty="0">
                <a:solidFill>
                  <a:srgbClr val="FF0000"/>
                </a:solidFill>
              </a:rPr>
              <a:t> (</a:t>
            </a:r>
            <a:r>
              <a:rPr lang="ro-RO" sz="1800" dirty="0">
                <a:solidFill>
                  <a:srgbClr val="FF0000"/>
                </a:solidFill>
              </a:rPr>
              <a:t>î</a:t>
            </a:r>
            <a:r>
              <a:rPr lang="en-US" sz="1800" dirty="0">
                <a:solidFill>
                  <a:srgbClr val="FF0000"/>
                </a:solidFill>
              </a:rPr>
              <a:t>n general help – desk).</a:t>
            </a:r>
          </a:p>
          <a:p>
            <a:endParaRPr lang="en-US" dirty="0"/>
          </a:p>
        </p:txBody>
      </p:sp>
    </p:spTree>
    <p:extLst>
      <p:ext uri="{BB962C8B-B14F-4D97-AF65-F5344CB8AC3E}">
        <p14:creationId xmlns:p14="http://schemas.microsoft.com/office/powerpoint/2010/main" val="19620061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7EC842-3677-47CA-8BFF-0993822DC79D}"/>
              </a:ext>
            </a:extLst>
          </p:cNvPr>
          <p:cNvSpPr>
            <a:spLocks noGrp="1"/>
          </p:cNvSpPr>
          <p:nvPr>
            <p:ph idx="1"/>
          </p:nvPr>
        </p:nvSpPr>
        <p:spPr>
          <a:xfrm>
            <a:off x="411480" y="1342776"/>
            <a:ext cx="8321040" cy="4572001"/>
          </a:xfrm>
          <a:ln>
            <a:solidFill>
              <a:srgbClr val="173060"/>
            </a:solidFill>
          </a:ln>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0" indent="0" algn="just">
              <a:lnSpc>
                <a:spcPct val="107000"/>
              </a:lnSpc>
              <a:spcBef>
                <a:spcPts val="0"/>
              </a:spcBef>
              <a:spcAft>
                <a:spcPts val="800"/>
              </a:spcAft>
              <a:buNone/>
            </a:pPr>
            <a:r>
              <a:rPr lang="en-US" sz="2200" b="1" i="1" dirty="0" err="1">
                <a:solidFill>
                  <a:srgbClr val="173060"/>
                </a:solidFill>
              </a:rPr>
              <a:t>Exerci</a:t>
            </a:r>
            <a:r>
              <a:rPr lang="ro-RO" sz="2200" b="1" i="1" dirty="0">
                <a:solidFill>
                  <a:srgbClr val="173060"/>
                </a:solidFill>
              </a:rPr>
              <a:t>ț</a:t>
            </a:r>
            <a:r>
              <a:rPr lang="en-US" sz="2200" b="1" i="1" dirty="0" err="1">
                <a:solidFill>
                  <a:srgbClr val="173060"/>
                </a:solidFill>
              </a:rPr>
              <a:t>iu</a:t>
            </a:r>
            <a:r>
              <a:rPr lang="en-US" sz="2200" b="1" i="1" dirty="0">
                <a:solidFill>
                  <a:srgbClr val="173060"/>
                </a:solidFill>
              </a:rPr>
              <a:t> </a:t>
            </a:r>
            <a:r>
              <a:rPr lang="en-US" sz="2200" b="1" i="1" dirty="0" err="1">
                <a:solidFill>
                  <a:srgbClr val="173060"/>
                </a:solidFill>
              </a:rPr>
              <a:t>practic</a:t>
            </a:r>
            <a:r>
              <a:rPr lang="en-US" sz="2200" b="1" i="1" dirty="0">
                <a:solidFill>
                  <a:srgbClr val="173060"/>
                </a:solidFill>
              </a:rPr>
              <a:t> – </a:t>
            </a:r>
            <a:r>
              <a:rPr lang="en-US" sz="2200" b="1" i="1" dirty="0" err="1">
                <a:solidFill>
                  <a:srgbClr val="173060"/>
                </a:solidFill>
              </a:rPr>
              <a:t>distribu</a:t>
            </a:r>
            <a:r>
              <a:rPr lang="ro-RO" sz="2200" b="1" i="1" dirty="0">
                <a:solidFill>
                  <a:srgbClr val="173060"/>
                </a:solidFill>
              </a:rPr>
              <a:t>ț</a:t>
            </a:r>
            <a:r>
              <a:rPr lang="en-US" sz="2200" b="1" i="1" dirty="0" err="1">
                <a:solidFill>
                  <a:srgbClr val="173060"/>
                </a:solidFill>
              </a:rPr>
              <a:t>ie</a:t>
            </a:r>
            <a:r>
              <a:rPr lang="en-US" sz="2200" b="1" i="1" dirty="0">
                <a:solidFill>
                  <a:srgbClr val="173060"/>
                </a:solidFill>
              </a:rPr>
              <a:t> </a:t>
            </a:r>
            <a:r>
              <a:rPr lang="en-US" sz="2200" b="1" i="1" dirty="0" err="1">
                <a:solidFill>
                  <a:srgbClr val="173060"/>
                </a:solidFill>
              </a:rPr>
              <a:t>exclusiv</a:t>
            </a:r>
            <a:r>
              <a:rPr lang="ro-RO" sz="2200" b="1" i="1" dirty="0">
                <a:solidFill>
                  <a:srgbClr val="173060"/>
                </a:solidFill>
              </a:rPr>
              <a:t>ă</a:t>
            </a:r>
            <a:r>
              <a:rPr lang="en-US" sz="2200" b="1" i="1" dirty="0">
                <a:solidFill>
                  <a:srgbClr val="173060"/>
                </a:solidFill>
              </a:rPr>
              <a:t>!</a:t>
            </a:r>
          </a:p>
          <a:p>
            <a:pPr marL="0" indent="0" algn="just">
              <a:lnSpc>
                <a:spcPct val="107000"/>
              </a:lnSpc>
              <a:spcBef>
                <a:spcPts val="0"/>
              </a:spcBef>
              <a:spcAft>
                <a:spcPts val="800"/>
              </a:spcAft>
              <a:buNone/>
            </a:pPr>
            <a:endParaRPr lang="en-US" sz="1900" dirty="0"/>
          </a:p>
          <a:p>
            <a:pPr marL="0" indent="0" algn="just">
              <a:lnSpc>
                <a:spcPct val="107000"/>
              </a:lnSpc>
              <a:spcBef>
                <a:spcPts val="0"/>
              </a:spcBef>
              <a:spcAft>
                <a:spcPts val="800"/>
              </a:spcAft>
              <a:buNone/>
            </a:pPr>
            <a:r>
              <a:rPr lang="en-US" sz="1900" dirty="0"/>
              <a:t>B (BG) d</a:t>
            </a:r>
            <a:r>
              <a:rPr lang="ro-RO" sz="1900" dirty="0"/>
              <a:t>ă</a:t>
            </a:r>
            <a:r>
              <a:rPr lang="en-US" sz="1900" dirty="0"/>
              <a:t> </a:t>
            </a:r>
            <a:r>
              <a:rPr lang="en-US" sz="1900" dirty="0" err="1"/>
              <a:t>dreptul</a:t>
            </a:r>
            <a:r>
              <a:rPr lang="en-US" sz="1900" dirty="0"/>
              <a:t> de </a:t>
            </a:r>
            <a:r>
              <a:rPr lang="en-US" sz="1900" dirty="0" err="1"/>
              <a:t>distribu</a:t>
            </a:r>
            <a:r>
              <a:rPr lang="ro-RO" sz="1900" dirty="0"/>
              <a:t>ț</a:t>
            </a:r>
            <a:r>
              <a:rPr lang="en-US" sz="1900" dirty="0" err="1"/>
              <a:t>ie</a:t>
            </a:r>
            <a:r>
              <a:rPr lang="en-US" sz="1900" dirty="0"/>
              <a:t> a </a:t>
            </a:r>
            <a:r>
              <a:rPr lang="en-US" sz="1900" dirty="0" err="1"/>
              <a:t>aparatelor</a:t>
            </a:r>
            <a:r>
              <a:rPr lang="en-US" sz="1900" dirty="0"/>
              <a:t> </a:t>
            </a:r>
            <a:r>
              <a:rPr lang="en-US" sz="1900" dirty="0" err="1"/>
              <a:t>condi</a:t>
            </a:r>
            <a:r>
              <a:rPr lang="ro-RO" sz="1900" dirty="0"/>
              <a:t>ț</a:t>
            </a:r>
            <a:r>
              <a:rPr lang="en-US" sz="1900" dirty="0" err="1"/>
              <a:t>ionat</a:t>
            </a:r>
            <a:r>
              <a:rPr lang="ro-RO" sz="1900" dirty="0"/>
              <a:t>e</a:t>
            </a:r>
            <a:r>
              <a:rPr lang="en-US" sz="1900" dirty="0"/>
              <a:t> </a:t>
            </a:r>
            <a:r>
              <a:rPr lang="en-US" sz="1900" dirty="0" err="1"/>
              <a:t>marca</a:t>
            </a:r>
            <a:r>
              <a:rPr lang="en-US" sz="1900" dirty="0"/>
              <a:t> “X” c</a:t>
            </a:r>
            <a:r>
              <a:rPr lang="ro-RO" sz="1900" dirty="0"/>
              <a:t>ă</a:t>
            </a:r>
            <a:r>
              <a:rPr lang="en-US" sz="1900" dirty="0" err="1"/>
              <a:t>tre</a:t>
            </a:r>
            <a:r>
              <a:rPr lang="en-US" sz="1900" dirty="0"/>
              <a:t> A, un </a:t>
            </a:r>
            <a:r>
              <a:rPr lang="en-US" sz="1900" dirty="0" err="1"/>
              <a:t>distribuitor</a:t>
            </a:r>
            <a:r>
              <a:rPr lang="en-US" sz="1900" dirty="0"/>
              <a:t> din Rom</a:t>
            </a:r>
            <a:r>
              <a:rPr lang="ro-RO" sz="1900" dirty="0"/>
              <a:t>â</a:t>
            </a:r>
            <a:r>
              <a:rPr lang="en-US" sz="1900" dirty="0" err="1"/>
              <a:t>nia</a:t>
            </a:r>
            <a:r>
              <a:rPr lang="en-US" sz="1900" dirty="0"/>
              <a:t>. </a:t>
            </a:r>
          </a:p>
          <a:p>
            <a:pPr marL="0" indent="0" algn="just">
              <a:lnSpc>
                <a:spcPct val="107000"/>
              </a:lnSpc>
              <a:spcBef>
                <a:spcPts val="0"/>
              </a:spcBef>
              <a:spcAft>
                <a:spcPts val="800"/>
              </a:spcAft>
              <a:buNone/>
            </a:pPr>
            <a:r>
              <a:rPr lang="ro-RO" sz="1900" dirty="0"/>
              <a:t>Î</a:t>
            </a:r>
            <a:r>
              <a:rPr lang="en-US" sz="1900" dirty="0"/>
              <a:t>n </a:t>
            </a:r>
            <a:r>
              <a:rPr lang="en-US" sz="1900" dirty="0" err="1"/>
              <a:t>cadrul</a:t>
            </a:r>
            <a:r>
              <a:rPr lang="en-US" sz="1900" dirty="0"/>
              <a:t> </a:t>
            </a:r>
            <a:r>
              <a:rPr lang="en-US" sz="1900" dirty="0" err="1"/>
              <a:t>contractului</a:t>
            </a:r>
            <a:r>
              <a:rPr lang="en-US" sz="1900" dirty="0"/>
              <a:t> de </a:t>
            </a:r>
            <a:r>
              <a:rPr lang="en-US" sz="1900" dirty="0" err="1"/>
              <a:t>distribu</a:t>
            </a:r>
            <a:r>
              <a:rPr lang="ro-RO" sz="1900" dirty="0"/>
              <a:t>ț</a:t>
            </a:r>
            <a:r>
              <a:rPr lang="en-US" sz="1900" dirty="0" err="1"/>
              <a:t>ie</a:t>
            </a:r>
            <a:r>
              <a:rPr lang="en-US" sz="1900" dirty="0"/>
              <a:t> A pl</a:t>
            </a:r>
            <a:r>
              <a:rPr lang="ro-RO" sz="1900" dirty="0"/>
              <a:t>ă</a:t>
            </a:r>
            <a:r>
              <a:rPr lang="en-US" sz="1900" dirty="0" err="1"/>
              <a:t>te</a:t>
            </a:r>
            <a:r>
              <a:rPr lang="ro-RO" sz="1900" dirty="0"/>
              <a:t>ș</a:t>
            </a:r>
            <a:r>
              <a:rPr lang="en-US" sz="1900" dirty="0" err="1"/>
              <a:t>te</a:t>
            </a:r>
            <a:r>
              <a:rPr lang="en-US" sz="1900" dirty="0"/>
              <a:t> c</a:t>
            </a:r>
            <a:r>
              <a:rPr lang="ro-RO" sz="1900" dirty="0"/>
              <a:t>ă</a:t>
            </a:r>
            <a:r>
              <a:rPr lang="en-US" sz="1900" dirty="0" err="1"/>
              <a:t>tre</a:t>
            </a:r>
            <a:r>
              <a:rPr lang="en-US" sz="1900" dirty="0"/>
              <a:t> B o sum</a:t>
            </a:r>
            <a:r>
              <a:rPr lang="ro-RO" sz="1900" dirty="0"/>
              <a:t>ă</a:t>
            </a:r>
            <a:r>
              <a:rPr lang="en-US" sz="1900" dirty="0"/>
              <a:t> </a:t>
            </a:r>
            <a:r>
              <a:rPr lang="en-US" sz="1900" dirty="0" err="1"/>
              <a:t>pentru</a:t>
            </a:r>
            <a:r>
              <a:rPr lang="en-US" sz="1900" dirty="0"/>
              <a:t> </a:t>
            </a:r>
            <a:r>
              <a:rPr lang="en-US" sz="1900" dirty="0" err="1"/>
              <a:t>distribu</a:t>
            </a:r>
            <a:r>
              <a:rPr lang="ro-RO" sz="1900" dirty="0"/>
              <a:t>ț</a:t>
            </a:r>
            <a:r>
              <a:rPr lang="en-US" sz="1900" dirty="0" err="1"/>
              <a:t>ia</a:t>
            </a:r>
            <a:r>
              <a:rPr lang="en-US" sz="1900" dirty="0"/>
              <a:t> </a:t>
            </a:r>
            <a:r>
              <a:rPr lang="en-US" sz="1900" dirty="0" err="1"/>
              <a:t>exclusiv</a:t>
            </a:r>
            <a:r>
              <a:rPr lang="ro-RO" sz="1900" dirty="0"/>
              <a:t>ă</a:t>
            </a:r>
            <a:r>
              <a:rPr lang="en-US" sz="1900" dirty="0"/>
              <a:t> pe pia</a:t>
            </a:r>
            <a:r>
              <a:rPr lang="ro-RO" sz="1900" dirty="0"/>
              <a:t>ț</a:t>
            </a:r>
            <a:r>
              <a:rPr lang="en-US" sz="1900" dirty="0"/>
              <a:t>a RO </a:t>
            </a:r>
            <a:r>
              <a:rPr lang="ro-RO" sz="1900" dirty="0"/>
              <a:t>î</a:t>
            </a:r>
            <a:r>
              <a:rPr lang="en-US" sz="1900" dirty="0"/>
              <a:t>ns</a:t>
            </a:r>
            <a:r>
              <a:rPr lang="ro-RO" sz="1900" dirty="0"/>
              <a:t>ă</a:t>
            </a:r>
            <a:r>
              <a:rPr lang="en-US" sz="1900" dirty="0"/>
              <a:t> </a:t>
            </a:r>
            <a:r>
              <a:rPr lang="ro-RO" sz="1900" dirty="0"/>
              <a:t>î</a:t>
            </a:r>
            <a:r>
              <a:rPr lang="en-US" sz="1900" dirty="0"/>
              <a:t>n </a:t>
            </a:r>
            <a:r>
              <a:rPr lang="en-US" sz="1900" dirty="0" err="1"/>
              <a:t>cadrul</a:t>
            </a:r>
            <a:r>
              <a:rPr lang="en-US" sz="1900" dirty="0"/>
              <a:t> </a:t>
            </a:r>
            <a:r>
              <a:rPr lang="en-US" sz="1900" dirty="0" err="1"/>
              <a:t>contractului</a:t>
            </a:r>
            <a:r>
              <a:rPr lang="en-US" sz="1900" dirty="0"/>
              <a:t> B are </a:t>
            </a:r>
            <a:r>
              <a:rPr lang="en-US" sz="1900" dirty="0" err="1"/>
              <a:t>obliga</a:t>
            </a:r>
            <a:r>
              <a:rPr lang="ro-RO" sz="1900" dirty="0"/>
              <a:t>ț</a:t>
            </a:r>
            <a:r>
              <a:rPr lang="en-US" sz="1900" dirty="0" err="1"/>
              <a:t>ia</a:t>
            </a:r>
            <a:r>
              <a:rPr lang="en-US" sz="1900" dirty="0"/>
              <a:t> s</a:t>
            </a:r>
            <a:r>
              <a:rPr lang="ro-RO" sz="1900" dirty="0"/>
              <a:t>ă</a:t>
            </a:r>
            <a:r>
              <a:rPr lang="en-US" sz="1900" dirty="0"/>
              <a:t> </a:t>
            </a:r>
            <a:r>
              <a:rPr lang="en-US" sz="1900" dirty="0" err="1"/>
              <a:t>consilieze</a:t>
            </a:r>
            <a:r>
              <a:rPr lang="en-US" sz="1900" dirty="0"/>
              <a:t> A </a:t>
            </a:r>
            <a:r>
              <a:rPr lang="en-US" sz="1900" dirty="0" err="1"/>
              <a:t>pentru</a:t>
            </a:r>
            <a:r>
              <a:rPr lang="en-US" sz="1900" dirty="0"/>
              <a:t> </a:t>
            </a:r>
            <a:r>
              <a:rPr lang="en-US" sz="1900" dirty="0" err="1"/>
              <a:t>instalarea</a:t>
            </a:r>
            <a:r>
              <a:rPr lang="en-US" sz="1900" dirty="0"/>
              <a:t> </a:t>
            </a:r>
            <a:r>
              <a:rPr lang="en-US" sz="1900" dirty="0" err="1"/>
              <a:t>aparatelor</a:t>
            </a:r>
            <a:r>
              <a:rPr lang="en-US" sz="1900" dirty="0"/>
              <a:t> </a:t>
            </a:r>
            <a:r>
              <a:rPr lang="ro-RO" sz="1900" dirty="0"/>
              <a:t>ș</a:t>
            </a:r>
            <a:r>
              <a:rPr lang="en-US" sz="1900" dirty="0" err="1"/>
              <a:t>i</a:t>
            </a:r>
            <a:r>
              <a:rPr lang="en-US" sz="1900" dirty="0"/>
              <a:t> </a:t>
            </a:r>
            <a:r>
              <a:rPr lang="en-US" sz="1900" dirty="0" err="1"/>
              <a:t>pentru</a:t>
            </a:r>
            <a:r>
              <a:rPr lang="en-US" sz="1900" dirty="0"/>
              <a:t> </a:t>
            </a:r>
            <a:r>
              <a:rPr lang="en-US" sz="1900" dirty="0" err="1"/>
              <a:t>orice</a:t>
            </a:r>
            <a:r>
              <a:rPr lang="en-US" sz="1900" dirty="0"/>
              <a:t> problem</a:t>
            </a:r>
            <a:r>
              <a:rPr lang="ro-RO" sz="1900" dirty="0"/>
              <a:t>ă</a:t>
            </a:r>
            <a:r>
              <a:rPr lang="en-US" sz="1900" dirty="0"/>
              <a:t> </a:t>
            </a:r>
            <a:r>
              <a:rPr lang="en-US" sz="1900" dirty="0" err="1"/>
              <a:t>tehnic</a:t>
            </a:r>
            <a:r>
              <a:rPr lang="ro-RO" sz="1900" dirty="0"/>
              <a:t>ă</a:t>
            </a:r>
            <a:r>
              <a:rPr lang="en-US" sz="1900" dirty="0"/>
              <a:t> </a:t>
            </a:r>
            <a:r>
              <a:rPr lang="en-US" sz="1900" dirty="0" err="1"/>
              <a:t>legat</a:t>
            </a:r>
            <a:r>
              <a:rPr lang="ro-RO" sz="1900" dirty="0"/>
              <a:t>ă</a:t>
            </a:r>
            <a:r>
              <a:rPr lang="en-US" sz="1900" dirty="0"/>
              <a:t> de </a:t>
            </a:r>
            <a:r>
              <a:rPr lang="en-US" sz="1900" dirty="0" err="1"/>
              <a:t>acestea</a:t>
            </a:r>
            <a:r>
              <a:rPr lang="en-US" sz="1900" dirty="0"/>
              <a:t> </a:t>
            </a:r>
            <a:r>
              <a:rPr lang="ro-RO" sz="1900" dirty="0"/>
              <a:t>ș</a:t>
            </a:r>
            <a:r>
              <a:rPr lang="en-US" sz="1900" dirty="0" err="1"/>
              <a:t>i</a:t>
            </a:r>
            <a:r>
              <a:rPr lang="en-US" sz="1900" dirty="0"/>
              <a:t> care s</a:t>
            </a:r>
            <a:r>
              <a:rPr lang="ro-RO" sz="1900" dirty="0"/>
              <a:t>ă</a:t>
            </a:r>
            <a:r>
              <a:rPr lang="en-US" sz="1900" dirty="0"/>
              <a:t> permit</a:t>
            </a:r>
            <a:r>
              <a:rPr lang="ro-RO" sz="1900" dirty="0"/>
              <a:t>ă</a:t>
            </a:r>
            <a:r>
              <a:rPr lang="en-US" sz="1900" dirty="0"/>
              <a:t> A s</a:t>
            </a:r>
            <a:r>
              <a:rPr lang="ro-RO" sz="1900" dirty="0"/>
              <a:t>ă</a:t>
            </a:r>
            <a:r>
              <a:rPr lang="en-US" sz="1900" dirty="0"/>
              <a:t> v</a:t>
            </a:r>
            <a:r>
              <a:rPr lang="ro-RO" sz="1900" dirty="0"/>
              <a:t>â</a:t>
            </a:r>
            <a:r>
              <a:rPr lang="en-US" sz="1900" dirty="0" err="1"/>
              <a:t>nd</a:t>
            </a:r>
            <a:r>
              <a:rPr lang="ro-RO" sz="1900" dirty="0"/>
              <a:t>ă</a:t>
            </a:r>
            <a:r>
              <a:rPr lang="en-US" sz="1900" dirty="0"/>
              <a:t> </a:t>
            </a:r>
            <a:r>
              <a:rPr lang="en-US" sz="1900" dirty="0" err="1"/>
              <a:t>aceste</a:t>
            </a:r>
            <a:r>
              <a:rPr lang="en-US" sz="1900" dirty="0"/>
              <a:t> </a:t>
            </a:r>
            <a:r>
              <a:rPr lang="en-US" sz="1900" dirty="0" err="1"/>
              <a:t>aparate</a:t>
            </a:r>
            <a:r>
              <a:rPr lang="en-US" sz="1900" dirty="0"/>
              <a:t> </a:t>
            </a:r>
            <a:r>
              <a:rPr lang="ro-RO" sz="1900" dirty="0"/>
              <a:t>î</a:t>
            </a:r>
            <a:r>
              <a:rPr lang="en-US" sz="1900" dirty="0"/>
              <a:t>n Rom</a:t>
            </a:r>
            <a:r>
              <a:rPr lang="ro-RO" sz="1900" dirty="0"/>
              <a:t>â</a:t>
            </a:r>
            <a:r>
              <a:rPr lang="en-US" sz="1900" dirty="0" err="1"/>
              <a:t>nia</a:t>
            </a:r>
            <a:r>
              <a:rPr lang="en-US" sz="1900" dirty="0"/>
              <a:t>. </a:t>
            </a:r>
            <a:r>
              <a:rPr lang="en-US" sz="1900" dirty="0" err="1"/>
              <a:t>Asisten</a:t>
            </a:r>
            <a:r>
              <a:rPr lang="ro-RO" sz="1900" dirty="0"/>
              <a:t>ț</a:t>
            </a:r>
            <a:r>
              <a:rPr lang="en-US" sz="1900" dirty="0"/>
              <a:t>a </a:t>
            </a:r>
            <a:r>
              <a:rPr lang="en-US" sz="1900" dirty="0" err="1"/>
              <a:t>este</a:t>
            </a:r>
            <a:r>
              <a:rPr lang="en-US" sz="1900" dirty="0"/>
              <a:t> de tip help desk (de la </a:t>
            </a:r>
            <a:r>
              <a:rPr lang="en-US" sz="1900" dirty="0" err="1"/>
              <a:t>distan</a:t>
            </a:r>
            <a:r>
              <a:rPr lang="ro-RO" sz="1900" dirty="0"/>
              <a:t>ță</a:t>
            </a:r>
            <a:r>
              <a:rPr lang="en-US" sz="1900" dirty="0"/>
              <a:t>). </a:t>
            </a:r>
          </a:p>
          <a:p>
            <a:pPr marL="0" indent="0" algn="just">
              <a:lnSpc>
                <a:spcPct val="107000"/>
              </a:lnSpc>
              <a:spcBef>
                <a:spcPts val="0"/>
              </a:spcBef>
              <a:spcAft>
                <a:spcPts val="800"/>
              </a:spcAft>
              <a:buNone/>
            </a:pPr>
            <a:r>
              <a:rPr lang="en-US" sz="1900" dirty="0" err="1"/>
              <a:t>Contractul</a:t>
            </a:r>
            <a:r>
              <a:rPr lang="en-US" sz="1900" dirty="0"/>
              <a:t> </a:t>
            </a:r>
            <a:r>
              <a:rPr lang="en-US" sz="1900" dirty="0" err="1"/>
              <a:t>prevede</a:t>
            </a:r>
            <a:r>
              <a:rPr lang="en-US" sz="1900" dirty="0"/>
              <a:t> c</a:t>
            </a:r>
            <a:r>
              <a:rPr lang="ro-RO" sz="1900" dirty="0"/>
              <a:t>ă</a:t>
            </a:r>
            <a:r>
              <a:rPr lang="en-US" sz="1900" dirty="0"/>
              <a:t> </a:t>
            </a:r>
            <a:r>
              <a:rPr lang="ro-RO" sz="1900" dirty="0"/>
              <a:t>î</a:t>
            </a:r>
            <a:r>
              <a:rPr lang="en-US" sz="1900" dirty="0"/>
              <a:t>n </a:t>
            </a:r>
            <a:r>
              <a:rPr lang="en-US" sz="1900" dirty="0" err="1"/>
              <a:t>cazuri</a:t>
            </a:r>
            <a:r>
              <a:rPr lang="en-US" sz="1900" dirty="0"/>
              <a:t> de o </a:t>
            </a:r>
            <a:r>
              <a:rPr lang="en-US" sz="1900" dirty="0" err="1"/>
              <a:t>complexitate</a:t>
            </a:r>
            <a:r>
              <a:rPr lang="en-US" sz="1900" dirty="0"/>
              <a:t> mare B </a:t>
            </a:r>
            <a:r>
              <a:rPr lang="en-US" sz="1900" dirty="0" err="1"/>
              <a:t>poate</a:t>
            </a:r>
            <a:r>
              <a:rPr lang="en-US" sz="1900" dirty="0"/>
              <a:t> </a:t>
            </a:r>
            <a:r>
              <a:rPr lang="en-US" sz="1900" dirty="0" err="1"/>
              <a:t>deplasa</a:t>
            </a:r>
            <a:r>
              <a:rPr lang="en-US" sz="1900" dirty="0"/>
              <a:t> personal </a:t>
            </a:r>
            <a:r>
              <a:rPr lang="ro-RO" sz="1900" dirty="0"/>
              <a:t>î</a:t>
            </a:r>
            <a:r>
              <a:rPr lang="en-US" sz="1900" dirty="0"/>
              <a:t>n Rom</a:t>
            </a:r>
            <a:r>
              <a:rPr lang="ro-RO" sz="1900" dirty="0"/>
              <a:t>â</a:t>
            </a:r>
            <a:r>
              <a:rPr lang="en-US" sz="1900" dirty="0" err="1"/>
              <a:t>nia</a:t>
            </a:r>
            <a:r>
              <a:rPr lang="en-US" sz="1900" dirty="0"/>
              <a:t> </a:t>
            </a:r>
            <a:r>
              <a:rPr lang="en-US" sz="1900" dirty="0" err="1"/>
              <a:t>caz</a:t>
            </a:r>
            <a:r>
              <a:rPr lang="en-US" sz="1900" dirty="0"/>
              <a:t> </a:t>
            </a:r>
            <a:r>
              <a:rPr lang="ro-RO" sz="1900" dirty="0"/>
              <a:t>î</a:t>
            </a:r>
            <a:r>
              <a:rPr lang="en-US" sz="1900" dirty="0"/>
              <a:t>n care se </a:t>
            </a:r>
            <a:r>
              <a:rPr lang="ro-RO" sz="1900" dirty="0"/>
              <a:t>î</a:t>
            </a:r>
            <a:r>
              <a:rPr lang="en-US" sz="1900" dirty="0" err="1"/>
              <a:t>ncheie</a:t>
            </a:r>
            <a:r>
              <a:rPr lang="en-US" sz="1900" dirty="0"/>
              <a:t> un contract </a:t>
            </a:r>
            <a:r>
              <a:rPr lang="en-US" sz="1900" dirty="0" err="1"/>
              <a:t>separat</a:t>
            </a:r>
            <a:r>
              <a:rPr lang="en-US" sz="1900" dirty="0"/>
              <a:t> cu un pre</a:t>
            </a:r>
            <a:r>
              <a:rPr lang="ro-RO" sz="1900" dirty="0"/>
              <a:t>ț</a:t>
            </a:r>
            <a:r>
              <a:rPr lang="en-US" sz="1900" dirty="0"/>
              <a:t> </a:t>
            </a:r>
            <a:r>
              <a:rPr lang="en-US" sz="1900" dirty="0" err="1"/>
              <a:t>stabilit</a:t>
            </a:r>
            <a:r>
              <a:rPr lang="en-US" sz="1900" dirty="0"/>
              <a:t> </a:t>
            </a:r>
            <a:r>
              <a:rPr lang="en-US" sz="1900" dirty="0" err="1"/>
              <a:t>punc</a:t>
            </a:r>
            <a:r>
              <a:rPr lang="ro-RO" sz="1900" dirty="0"/>
              <a:t>t</a:t>
            </a:r>
            <a:r>
              <a:rPr lang="en-US" sz="1900" dirty="0" err="1"/>
              <a:t>ual</a:t>
            </a:r>
            <a:r>
              <a:rPr lang="en-US" sz="1900" dirty="0"/>
              <a:t> </a:t>
            </a:r>
            <a:r>
              <a:rPr lang="ro-RO" sz="1900" dirty="0"/>
              <a:t>î</a:t>
            </a:r>
            <a:r>
              <a:rPr lang="en-US" sz="1900" dirty="0"/>
              <a:t>n </a:t>
            </a:r>
            <a:r>
              <a:rPr lang="en-US" sz="1900" dirty="0" err="1"/>
              <a:t>func</a:t>
            </a:r>
            <a:r>
              <a:rPr lang="ro-RO" sz="1900" dirty="0"/>
              <a:t>ț</a:t>
            </a:r>
            <a:r>
              <a:rPr lang="en-US" sz="1900" dirty="0" err="1"/>
              <a:t>ie</a:t>
            </a:r>
            <a:r>
              <a:rPr lang="en-US" sz="1900" dirty="0"/>
              <a:t> de solicit</a:t>
            </a:r>
            <a:r>
              <a:rPr lang="ro-RO" sz="1900" dirty="0"/>
              <a:t>ă</a:t>
            </a:r>
            <a:r>
              <a:rPr lang="en-US" sz="1900" dirty="0"/>
              <a:t>rile A.</a:t>
            </a:r>
          </a:p>
          <a:p>
            <a:pPr marL="0" indent="0" algn="just">
              <a:lnSpc>
                <a:spcPct val="107000"/>
              </a:lnSpc>
              <a:spcBef>
                <a:spcPts val="0"/>
              </a:spcBef>
              <a:spcAft>
                <a:spcPts val="800"/>
              </a:spcAft>
              <a:buNone/>
            </a:pPr>
            <a:endParaRPr lang="en-US" sz="1900" dirty="0"/>
          </a:p>
          <a:p>
            <a:pPr marL="0" indent="0" algn="just">
              <a:lnSpc>
                <a:spcPct val="107000"/>
              </a:lnSpc>
              <a:spcBef>
                <a:spcPts val="0"/>
              </a:spcBef>
              <a:spcAft>
                <a:spcPts val="800"/>
              </a:spcAft>
              <a:buNone/>
            </a:pPr>
            <a:r>
              <a:rPr lang="en-US" sz="1900" dirty="0"/>
              <a:t>Plata </a:t>
            </a:r>
            <a:r>
              <a:rPr lang="en-US" sz="1900" dirty="0" err="1"/>
              <a:t>pentru</a:t>
            </a:r>
            <a:r>
              <a:rPr lang="en-US" sz="1900" dirty="0"/>
              <a:t> </a:t>
            </a:r>
            <a:r>
              <a:rPr lang="en-US" sz="1900" dirty="0" err="1"/>
              <a:t>distribu</a:t>
            </a:r>
            <a:r>
              <a:rPr lang="ro-RO" sz="1900" dirty="0"/>
              <a:t>ț</a:t>
            </a:r>
            <a:r>
              <a:rPr lang="en-US" sz="1900" dirty="0" err="1"/>
              <a:t>ia</a:t>
            </a:r>
            <a:r>
              <a:rPr lang="en-US" sz="1900" dirty="0"/>
              <a:t> </a:t>
            </a:r>
            <a:r>
              <a:rPr lang="en-US" sz="1900" dirty="0" err="1"/>
              <a:t>exclusiv</a:t>
            </a:r>
            <a:r>
              <a:rPr lang="ro-RO" sz="1900" dirty="0"/>
              <a:t>ă</a:t>
            </a:r>
            <a:r>
              <a:rPr lang="en-US" sz="1900" dirty="0"/>
              <a:t> </a:t>
            </a:r>
            <a:r>
              <a:rPr lang="en-US" sz="1900" dirty="0" err="1"/>
              <a:t>este</a:t>
            </a:r>
            <a:r>
              <a:rPr lang="en-US" sz="1900" dirty="0"/>
              <a:t> o </a:t>
            </a:r>
            <a:r>
              <a:rPr lang="en-US" sz="1900" dirty="0" err="1"/>
              <a:t>redeven</a:t>
            </a:r>
            <a:r>
              <a:rPr lang="ro-RO" sz="1900" dirty="0"/>
              <a:t>ță</a:t>
            </a:r>
            <a:r>
              <a:rPr lang="en-US" sz="1900" dirty="0"/>
              <a:t>? </a:t>
            </a:r>
          </a:p>
          <a:p>
            <a:pPr marL="0" indent="0" algn="just">
              <a:lnSpc>
                <a:spcPct val="107000"/>
              </a:lnSpc>
              <a:spcBef>
                <a:spcPts val="0"/>
              </a:spcBef>
              <a:spcAft>
                <a:spcPts val="800"/>
              </a:spcAft>
              <a:buNone/>
            </a:pPr>
            <a:r>
              <a:rPr lang="en-US" sz="1900" dirty="0"/>
              <a:t>Alte </a:t>
            </a:r>
            <a:r>
              <a:rPr lang="en-US" sz="1900" dirty="0" err="1"/>
              <a:t>implica</a:t>
            </a:r>
            <a:r>
              <a:rPr lang="ro-RO" sz="1900" dirty="0"/>
              <a:t>ț</a:t>
            </a:r>
            <a:r>
              <a:rPr lang="en-US" sz="1900" dirty="0"/>
              <a:t>ii?</a:t>
            </a:r>
          </a:p>
          <a:p>
            <a:endParaRPr lang="en-US" dirty="0"/>
          </a:p>
        </p:txBody>
      </p:sp>
    </p:spTree>
    <p:extLst>
      <p:ext uri="{BB962C8B-B14F-4D97-AF65-F5344CB8AC3E}">
        <p14:creationId xmlns:p14="http://schemas.microsoft.com/office/powerpoint/2010/main" val="2614193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7EC842-3677-47CA-8BFF-0993822DC79D}"/>
              </a:ext>
            </a:extLst>
          </p:cNvPr>
          <p:cNvSpPr>
            <a:spLocks noGrp="1"/>
          </p:cNvSpPr>
          <p:nvPr>
            <p:ph idx="1"/>
          </p:nvPr>
        </p:nvSpPr>
        <p:spPr>
          <a:xfrm>
            <a:off x="487680" y="1252329"/>
            <a:ext cx="8168640" cy="4959627"/>
          </a:xfrm>
          <a:ln>
            <a:solidFill>
              <a:srgbClr val="173060"/>
            </a:solidFill>
          </a:ln>
        </p:spPr>
        <p:style>
          <a:lnRef idx="2">
            <a:schemeClr val="dk1"/>
          </a:lnRef>
          <a:fillRef idx="1">
            <a:schemeClr val="lt1"/>
          </a:fillRef>
          <a:effectRef idx="0">
            <a:schemeClr val="dk1"/>
          </a:effectRef>
          <a:fontRef idx="minor">
            <a:schemeClr val="dk1"/>
          </a:fontRef>
        </p:style>
        <p:txBody>
          <a:bodyPr>
            <a:normAutofit fontScale="92500" lnSpcReduction="10000"/>
          </a:bodyPr>
          <a:lstStyle/>
          <a:p>
            <a:pPr marL="0" indent="0" algn="just">
              <a:lnSpc>
                <a:spcPct val="110000"/>
              </a:lnSpc>
              <a:buNone/>
            </a:pPr>
            <a:r>
              <a:rPr lang="en-US" sz="1800" b="1" dirty="0">
                <a:solidFill>
                  <a:srgbClr val="173060"/>
                </a:solidFill>
              </a:rPr>
              <a:t>Nu </a:t>
            </a:r>
            <a:r>
              <a:rPr lang="en-US" sz="1800" b="1" dirty="0" err="1">
                <a:solidFill>
                  <a:srgbClr val="173060"/>
                </a:solidFill>
              </a:rPr>
              <a:t>constituie</a:t>
            </a:r>
            <a:r>
              <a:rPr lang="en-US" sz="1800" b="1" dirty="0">
                <a:solidFill>
                  <a:srgbClr val="173060"/>
                </a:solidFill>
              </a:rPr>
              <a:t> </a:t>
            </a:r>
            <a:r>
              <a:rPr lang="en-US" sz="1800" b="1" dirty="0" err="1">
                <a:solidFill>
                  <a:srgbClr val="173060"/>
                </a:solidFill>
              </a:rPr>
              <a:t>redeven</a:t>
            </a:r>
            <a:r>
              <a:rPr lang="ro-RO" sz="1800" b="1" dirty="0">
                <a:solidFill>
                  <a:srgbClr val="173060"/>
                </a:solidFill>
              </a:rPr>
              <a:t>ț</a:t>
            </a:r>
            <a:r>
              <a:rPr lang="en-US" sz="1800" b="1" dirty="0">
                <a:solidFill>
                  <a:srgbClr val="173060"/>
                </a:solidFill>
              </a:rPr>
              <a:t>e at</a:t>
            </a:r>
            <a:r>
              <a:rPr lang="ro-RO" sz="1800" b="1" dirty="0">
                <a:solidFill>
                  <a:srgbClr val="173060"/>
                </a:solidFill>
              </a:rPr>
              <a:t>â</a:t>
            </a:r>
            <a:r>
              <a:rPr lang="en-US" sz="1800" b="1" dirty="0">
                <a:solidFill>
                  <a:srgbClr val="173060"/>
                </a:solidFill>
              </a:rPr>
              <a:t>t </a:t>
            </a:r>
            <a:r>
              <a:rPr lang="en-US" sz="1800" b="1" dirty="0" err="1">
                <a:solidFill>
                  <a:srgbClr val="173060"/>
                </a:solidFill>
              </a:rPr>
              <a:t>potrivit</a:t>
            </a:r>
            <a:r>
              <a:rPr lang="en-US" sz="1800" b="1" dirty="0">
                <a:solidFill>
                  <a:srgbClr val="173060"/>
                </a:solidFill>
              </a:rPr>
              <a:t> </a:t>
            </a:r>
            <a:r>
              <a:rPr lang="en-US" sz="1800" b="1" dirty="0" err="1">
                <a:solidFill>
                  <a:srgbClr val="173060"/>
                </a:solidFill>
              </a:rPr>
              <a:t>legisla</a:t>
            </a:r>
            <a:r>
              <a:rPr lang="ro-RO" sz="1800" b="1" dirty="0">
                <a:solidFill>
                  <a:srgbClr val="173060"/>
                </a:solidFill>
              </a:rPr>
              <a:t>ț</a:t>
            </a:r>
            <a:r>
              <a:rPr lang="en-US" sz="1800" b="1" dirty="0" err="1">
                <a:solidFill>
                  <a:srgbClr val="173060"/>
                </a:solidFill>
              </a:rPr>
              <a:t>iei</a:t>
            </a:r>
            <a:r>
              <a:rPr lang="en-US" sz="1800" b="1" dirty="0">
                <a:solidFill>
                  <a:srgbClr val="173060"/>
                </a:solidFill>
              </a:rPr>
              <a:t> interne, c</a:t>
            </a:r>
            <a:r>
              <a:rPr lang="ro-RO" sz="1800" b="1" dirty="0">
                <a:solidFill>
                  <a:srgbClr val="173060"/>
                </a:solidFill>
              </a:rPr>
              <a:t>â</a:t>
            </a:r>
            <a:r>
              <a:rPr lang="en-US" sz="1800" b="1" dirty="0">
                <a:solidFill>
                  <a:srgbClr val="173060"/>
                </a:solidFill>
              </a:rPr>
              <a:t>t </a:t>
            </a:r>
            <a:r>
              <a:rPr lang="ro-RO" sz="1800" b="1" dirty="0">
                <a:solidFill>
                  <a:srgbClr val="173060"/>
                </a:solidFill>
              </a:rPr>
              <a:t>ș</a:t>
            </a:r>
            <a:r>
              <a:rPr lang="en-US" sz="1800" b="1" dirty="0" err="1">
                <a:solidFill>
                  <a:srgbClr val="173060"/>
                </a:solidFill>
              </a:rPr>
              <a:t>i</a:t>
            </a:r>
            <a:r>
              <a:rPr lang="en-US" sz="1800" b="1" dirty="0">
                <a:solidFill>
                  <a:srgbClr val="173060"/>
                </a:solidFill>
              </a:rPr>
              <a:t> </a:t>
            </a:r>
            <a:r>
              <a:rPr lang="en-US" sz="1800" b="1" dirty="0" err="1">
                <a:solidFill>
                  <a:srgbClr val="173060"/>
                </a:solidFill>
              </a:rPr>
              <a:t>potrivit</a:t>
            </a:r>
            <a:r>
              <a:rPr lang="en-US" sz="1800" b="1" dirty="0">
                <a:solidFill>
                  <a:srgbClr val="173060"/>
                </a:solidFill>
              </a:rPr>
              <a:t> </a:t>
            </a:r>
            <a:r>
              <a:rPr lang="en-US" sz="1800" b="1" dirty="0" err="1">
                <a:solidFill>
                  <a:srgbClr val="173060"/>
                </a:solidFill>
              </a:rPr>
              <a:t>comentariilor</a:t>
            </a:r>
            <a:r>
              <a:rPr lang="en-US" sz="1800" b="1" dirty="0">
                <a:solidFill>
                  <a:srgbClr val="173060"/>
                </a:solidFill>
              </a:rPr>
              <a:t> OECD la DTT model, </a:t>
            </a:r>
            <a:r>
              <a:rPr lang="en-US" sz="1800" b="1" dirty="0" err="1">
                <a:solidFill>
                  <a:srgbClr val="173060"/>
                </a:solidFill>
              </a:rPr>
              <a:t>urm</a:t>
            </a:r>
            <a:r>
              <a:rPr lang="ro-RO" sz="1800" b="1" dirty="0">
                <a:solidFill>
                  <a:srgbClr val="173060"/>
                </a:solidFill>
              </a:rPr>
              <a:t>ă</a:t>
            </a:r>
            <a:r>
              <a:rPr lang="en-US" sz="1800" b="1" dirty="0" err="1">
                <a:solidFill>
                  <a:srgbClr val="173060"/>
                </a:solidFill>
              </a:rPr>
              <a:t>toarele</a:t>
            </a:r>
            <a:r>
              <a:rPr lang="ro-RO" sz="1800" b="1" dirty="0">
                <a:solidFill>
                  <a:srgbClr val="173060"/>
                </a:solidFill>
              </a:rPr>
              <a:t>:</a:t>
            </a:r>
            <a:endParaRPr lang="en-US" sz="1800" b="1" dirty="0">
              <a:solidFill>
                <a:srgbClr val="173060"/>
              </a:solidFill>
            </a:endParaRPr>
          </a:p>
          <a:p>
            <a:pPr marL="0" indent="0" algn="just">
              <a:buNone/>
            </a:pPr>
            <a:endParaRPr lang="en-US" sz="1800" dirty="0"/>
          </a:p>
          <a:p>
            <a:pPr marL="0" indent="0" algn="just">
              <a:lnSpc>
                <a:spcPct val="97000"/>
              </a:lnSpc>
              <a:spcBef>
                <a:spcPts val="0"/>
              </a:spcBef>
              <a:spcAft>
                <a:spcPts val="800"/>
              </a:spcAft>
              <a:buNone/>
            </a:pPr>
            <a:r>
              <a:rPr lang="ro-RO" sz="1800" b="1" i="1" dirty="0">
                <a:solidFill>
                  <a:srgbClr val="173060"/>
                </a:solidFill>
              </a:rPr>
              <a:t>d) plățile pentru accesul la sateliți prin închirierea de transpondere sau pentru utilizarea unor cabluri ori conducte pentru transportul energiei, gazelor sau petrolului, în situația în care clientul nu se află în posesia transponderelor, cablurilor, conductelor, fibrelor optice sau unor tehnologii similare;</a:t>
            </a:r>
            <a:endParaRPr lang="en-US" sz="1800" b="1" i="1" dirty="0">
              <a:solidFill>
                <a:srgbClr val="173060"/>
              </a:solidFill>
            </a:endParaRPr>
          </a:p>
          <a:p>
            <a:pPr marL="0" indent="0" algn="just">
              <a:buNone/>
            </a:pPr>
            <a:endParaRPr lang="en-US" sz="1800" dirty="0"/>
          </a:p>
          <a:p>
            <a:pPr marL="0" indent="0" algn="just">
              <a:buNone/>
            </a:pPr>
            <a:r>
              <a:rPr lang="en-US" sz="1800" b="1" dirty="0">
                <a:solidFill>
                  <a:srgbClr val="FF0000"/>
                </a:solidFill>
              </a:rPr>
              <a:t>Aten</a:t>
            </a:r>
            <a:r>
              <a:rPr lang="ro-RO" sz="1800" b="1" dirty="0">
                <a:solidFill>
                  <a:srgbClr val="FF0000"/>
                </a:solidFill>
              </a:rPr>
              <a:t>ț</a:t>
            </a:r>
            <a:r>
              <a:rPr lang="en-US" sz="1800" b="1" dirty="0" err="1">
                <a:solidFill>
                  <a:srgbClr val="FF0000"/>
                </a:solidFill>
              </a:rPr>
              <a:t>ie</a:t>
            </a:r>
            <a:r>
              <a:rPr lang="en-US" sz="1800" b="1" dirty="0">
                <a:solidFill>
                  <a:srgbClr val="FF0000"/>
                </a:solidFill>
              </a:rPr>
              <a:t>! </a:t>
            </a:r>
          </a:p>
          <a:p>
            <a:pPr marL="0" indent="0" algn="just">
              <a:buNone/>
            </a:pPr>
            <a:r>
              <a:rPr lang="en-US" sz="1800" dirty="0" err="1">
                <a:solidFill>
                  <a:srgbClr val="FF0000"/>
                </a:solidFill>
              </a:rPr>
              <a:t>Situa</a:t>
            </a:r>
            <a:r>
              <a:rPr lang="ro-RO" sz="1800" dirty="0">
                <a:solidFill>
                  <a:srgbClr val="FF0000"/>
                </a:solidFill>
              </a:rPr>
              <a:t>ț</a:t>
            </a:r>
            <a:r>
              <a:rPr lang="en-US" sz="1800" dirty="0" err="1">
                <a:solidFill>
                  <a:srgbClr val="FF0000"/>
                </a:solidFill>
              </a:rPr>
              <a:t>iile</a:t>
            </a:r>
            <a:r>
              <a:rPr lang="en-US" sz="1800" dirty="0">
                <a:solidFill>
                  <a:srgbClr val="FF0000"/>
                </a:solidFill>
              </a:rPr>
              <a:t> </a:t>
            </a:r>
            <a:r>
              <a:rPr lang="ro-RO" sz="1800" dirty="0">
                <a:solidFill>
                  <a:srgbClr val="FF0000"/>
                </a:solidFill>
              </a:rPr>
              <a:t>î</a:t>
            </a:r>
            <a:r>
              <a:rPr lang="en-US" sz="1800" dirty="0">
                <a:solidFill>
                  <a:srgbClr val="FF0000"/>
                </a:solidFill>
              </a:rPr>
              <a:t>n care </a:t>
            </a:r>
            <a:r>
              <a:rPr lang="en-US" sz="1800" dirty="0" err="1">
                <a:solidFill>
                  <a:srgbClr val="FF0000"/>
                </a:solidFill>
              </a:rPr>
              <a:t>sateli</a:t>
            </a:r>
            <a:r>
              <a:rPr lang="ro-RO" sz="1800" dirty="0">
                <a:solidFill>
                  <a:srgbClr val="FF0000"/>
                </a:solidFill>
              </a:rPr>
              <a:t>ț</a:t>
            </a:r>
            <a:r>
              <a:rPr lang="en-US" sz="1800" dirty="0">
                <a:solidFill>
                  <a:srgbClr val="FF0000"/>
                </a:solidFill>
              </a:rPr>
              <a:t>ii, </a:t>
            </a:r>
            <a:r>
              <a:rPr lang="en-US" sz="1800" dirty="0" err="1">
                <a:solidFill>
                  <a:srgbClr val="FF0000"/>
                </a:solidFill>
              </a:rPr>
              <a:t>cablurile</a:t>
            </a:r>
            <a:r>
              <a:rPr lang="en-US" sz="1800" dirty="0">
                <a:solidFill>
                  <a:srgbClr val="FF0000"/>
                </a:solidFill>
              </a:rPr>
              <a:t>, </a:t>
            </a:r>
            <a:r>
              <a:rPr lang="en-US" sz="1800" dirty="0" err="1">
                <a:solidFill>
                  <a:srgbClr val="FF0000"/>
                </a:solidFill>
              </a:rPr>
              <a:t>conductele</a:t>
            </a:r>
            <a:r>
              <a:rPr lang="en-US" sz="1800" dirty="0">
                <a:solidFill>
                  <a:srgbClr val="FF0000"/>
                </a:solidFill>
              </a:rPr>
              <a:t> sunt </a:t>
            </a:r>
            <a:r>
              <a:rPr lang="ro-RO" sz="1800" dirty="0">
                <a:solidFill>
                  <a:srgbClr val="FF0000"/>
                </a:solidFill>
              </a:rPr>
              <a:t>î</a:t>
            </a:r>
            <a:r>
              <a:rPr lang="en-US" sz="1800" dirty="0" err="1">
                <a:solidFill>
                  <a:srgbClr val="FF0000"/>
                </a:solidFill>
              </a:rPr>
              <a:t>nchiriate</a:t>
            </a:r>
            <a:r>
              <a:rPr lang="en-US" sz="1800" dirty="0">
                <a:solidFill>
                  <a:srgbClr val="FF0000"/>
                </a:solidFill>
              </a:rPr>
              <a:t> ca </a:t>
            </a:r>
            <a:r>
              <a:rPr lang="en-US" sz="1800" dirty="0" err="1">
                <a:solidFill>
                  <a:srgbClr val="FF0000"/>
                </a:solidFill>
              </a:rPr>
              <a:t>atare</a:t>
            </a:r>
            <a:r>
              <a:rPr lang="en-US" sz="1800" dirty="0">
                <a:solidFill>
                  <a:srgbClr val="FF0000"/>
                </a:solidFill>
              </a:rPr>
              <a:t> </a:t>
            </a:r>
            <a:r>
              <a:rPr lang="ro-RO" sz="1800" dirty="0">
                <a:solidFill>
                  <a:srgbClr val="FF0000"/>
                </a:solidFill>
              </a:rPr>
              <a:t>ș</a:t>
            </a:r>
            <a:r>
              <a:rPr lang="en-US" sz="1800" dirty="0" err="1">
                <a:solidFill>
                  <a:srgbClr val="FF0000"/>
                </a:solidFill>
              </a:rPr>
              <a:t>i</a:t>
            </a:r>
            <a:r>
              <a:rPr lang="en-US" sz="1800" dirty="0">
                <a:solidFill>
                  <a:srgbClr val="FF0000"/>
                </a:solidFill>
              </a:rPr>
              <a:t> nu se </a:t>
            </a:r>
            <a:r>
              <a:rPr lang="en-US" sz="1800" dirty="0" err="1">
                <a:solidFill>
                  <a:srgbClr val="FF0000"/>
                </a:solidFill>
              </a:rPr>
              <a:t>contracteaz</a:t>
            </a:r>
            <a:r>
              <a:rPr lang="ro-RO" sz="1800" dirty="0">
                <a:solidFill>
                  <a:srgbClr val="FF0000"/>
                </a:solidFill>
              </a:rPr>
              <a:t>ă</a:t>
            </a:r>
            <a:r>
              <a:rPr lang="en-US" sz="1800" dirty="0">
                <a:solidFill>
                  <a:srgbClr val="FF0000"/>
                </a:solidFill>
              </a:rPr>
              <a:t> </a:t>
            </a:r>
            <a:r>
              <a:rPr lang="en-US" sz="1800" dirty="0" err="1">
                <a:solidFill>
                  <a:srgbClr val="FF0000"/>
                </a:solidFill>
              </a:rPr>
              <a:t>capacit</a:t>
            </a:r>
            <a:r>
              <a:rPr lang="ro-RO" sz="1800" dirty="0">
                <a:solidFill>
                  <a:srgbClr val="FF0000"/>
                </a:solidFill>
              </a:rPr>
              <a:t>ăț</a:t>
            </a:r>
            <a:r>
              <a:rPr lang="en-US" sz="1800" dirty="0" err="1">
                <a:solidFill>
                  <a:srgbClr val="FF0000"/>
                </a:solidFill>
              </a:rPr>
              <a:t>ile</a:t>
            </a:r>
            <a:r>
              <a:rPr lang="en-US" sz="1800" dirty="0">
                <a:solidFill>
                  <a:srgbClr val="FF0000"/>
                </a:solidFill>
              </a:rPr>
              <a:t> de transport ale </a:t>
            </a:r>
            <a:r>
              <a:rPr lang="en-US" sz="1800" dirty="0" err="1">
                <a:solidFill>
                  <a:srgbClr val="FF0000"/>
                </a:solidFill>
              </a:rPr>
              <a:t>acestora</a:t>
            </a:r>
            <a:r>
              <a:rPr lang="en-US" sz="1800" dirty="0">
                <a:solidFill>
                  <a:srgbClr val="FF0000"/>
                </a:solidFill>
              </a:rPr>
              <a:t> (</a:t>
            </a:r>
            <a:r>
              <a:rPr lang="en-US" sz="1800" dirty="0" err="1">
                <a:solidFill>
                  <a:srgbClr val="FF0000"/>
                </a:solidFill>
              </a:rPr>
              <a:t>caz</a:t>
            </a:r>
            <a:r>
              <a:rPr lang="en-US" sz="1800" dirty="0">
                <a:solidFill>
                  <a:srgbClr val="FF0000"/>
                </a:solidFill>
              </a:rPr>
              <a:t> </a:t>
            </a:r>
            <a:r>
              <a:rPr lang="ro-RO" sz="1800" dirty="0">
                <a:solidFill>
                  <a:srgbClr val="FF0000"/>
                </a:solidFill>
              </a:rPr>
              <a:t>î</a:t>
            </a:r>
            <a:r>
              <a:rPr lang="en-US" sz="1800" dirty="0">
                <a:solidFill>
                  <a:srgbClr val="FF0000"/>
                </a:solidFill>
              </a:rPr>
              <a:t>n care </a:t>
            </a:r>
            <a:r>
              <a:rPr lang="ro-RO" sz="1800" dirty="0">
                <a:solidFill>
                  <a:srgbClr val="FF0000"/>
                </a:solidFill>
              </a:rPr>
              <a:t>î</a:t>
            </a:r>
            <a:r>
              <a:rPr lang="en-US" sz="1800" dirty="0" err="1">
                <a:solidFill>
                  <a:srgbClr val="FF0000"/>
                </a:solidFill>
              </a:rPr>
              <a:t>nchirierea</a:t>
            </a:r>
            <a:r>
              <a:rPr lang="en-US" sz="1800" dirty="0">
                <a:solidFill>
                  <a:srgbClr val="FF0000"/>
                </a:solidFill>
              </a:rPr>
              <a:t> </a:t>
            </a:r>
            <a:r>
              <a:rPr lang="en-US" sz="1800" dirty="0" err="1">
                <a:solidFill>
                  <a:srgbClr val="FF0000"/>
                </a:solidFill>
              </a:rPr>
              <a:t>este</a:t>
            </a:r>
            <a:r>
              <a:rPr lang="en-US" sz="1800" dirty="0">
                <a:solidFill>
                  <a:srgbClr val="FF0000"/>
                </a:solidFill>
              </a:rPr>
              <a:t> o </a:t>
            </a:r>
            <a:r>
              <a:rPr lang="en-US" sz="1800" dirty="0" err="1">
                <a:solidFill>
                  <a:srgbClr val="FF0000"/>
                </a:solidFill>
              </a:rPr>
              <a:t>redeven</a:t>
            </a:r>
            <a:r>
              <a:rPr lang="ro-RO" sz="1800" dirty="0">
                <a:solidFill>
                  <a:srgbClr val="FF0000"/>
                </a:solidFill>
              </a:rPr>
              <a:t>ță</a:t>
            </a:r>
            <a:r>
              <a:rPr lang="en-US" sz="1800" dirty="0">
                <a:solidFill>
                  <a:srgbClr val="FF0000"/>
                </a:solidFill>
              </a:rPr>
              <a:t>)</a:t>
            </a:r>
          </a:p>
          <a:p>
            <a:pPr marL="0" indent="0" algn="just">
              <a:buNone/>
            </a:pPr>
            <a:endParaRPr lang="en-US" sz="1800" dirty="0"/>
          </a:p>
          <a:p>
            <a:pPr marL="0" indent="0" algn="just">
              <a:lnSpc>
                <a:spcPct val="97000"/>
              </a:lnSpc>
              <a:spcBef>
                <a:spcPts val="0"/>
              </a:spcBef>
              <a:spcAft>
                <a:spcPts val="800"/>
              </a:spcAft>
              <a:buNone/>
            </a:pPr>
            <a:r>
              <a:rPr lang="ro-RO" sz="1800" b="1" i="1" dirty="0">
                <a:solidFill>
                  <a:srgbClr val="173060"/>
                </a:solidFill>
              </a:rPr>
              <a:t>e) plățile pentru utilizarea serviciilor de telecomunicații din acordurile de roaming, a frecvențelor radio, a comunicațiilor electronice între operatori;</a:t>
            </a:r>
            <a:endParaRPr lang="en-US" sz="1800" b="1" i="1" dirty="0">
              <a:solidFill>
                <a:srgbClr val="173060"/>
              </a:solidFill>
            </a:endParaRPr>
          </a:p>
          <a:p>
            <a:pPr marL="0" indent="0" algn="just">
              <a:lnSpc>
                <a:spcPct val="107000"/>
              </a:lnSpc>
              <a:spcBef>
                <a:spcPts val="0"/>
              </a:spcBef>
              <a:spcAft>
                <a:spcPts val="800"/>
              </a:spcAft>
              <a:buNone/>
            </a:pPr>
            <a:r>
              <a:rPr lang="en-US" sz="1800" b="1" dirty="0">
                <a:solidFill>
                  <a:srgbClr val="FF0000"/>
                </a:solidFill>
              </a:rPr>
              <a:t>Aten</a:t>
            </a:r>
            <a:r>
              <a:rPr lang="ro-RO" sz="1800" b="1" dirty="0">
                <a:solidFill>
                  <a:srgbClr val="FF0000"/>
                </a:solidFill>
              </a:rPr>
              <a:t>ț</a:t>
            </a:r>
            <a:r>
              <a:rPr lang="en-US" sz="1800" b="1" dirty="0" err="1">
                <a:solidFill>
                  <a:srgbClr val="FF0000"/>
                </a:solidFill>
              </a:rPr>
              <a:t>ie</a:t>
            </a:r>
            <a:r>
              <a:rPr lang="en-US" sz="1800" b="1" dirty="0">
                <a:solidFill>
                  <a:srgbClr val="FF0000"/>
                </a:solidFill>
              </a:rPr>
              <a:t>! </a:t>
            </a:r>
          </a:p>
          <a:p>
            <a:pPr marL="0" indent="0" algn="just">
              <a:lnSpc>
                <a:spcPct val="107000"/>
              </a:lnSpc>
              <a:spcBef>
                <a:spcPts val="0"/>
              </a:spcBef>
              <a:spcAft>
                <a:spcPts val="800"/>
              </a:spcAft>
              <a:buNone/>
            </a:pPr>
            <a:r>
              <a:rPr lang="en-US" sz="1800" dirty="0">
                <a:solidFill>
                  <a:srgbClr val="FF0000"/>
                </a:solidFill>
              </a:rPr>
              <a:t>Servicii VOIP (voice over internet protocol)</a:t>
            </a:r>
          </a:p>
          <a:p>
            <a:pPr marL="0" indent="0" algn="just">
              <a:lnSpc>
                <a:spcPct val="107000"/>
              </a:lnSpc>
              <a:spcBef>
                <a:spcPts val="0"/>
              </a:spcBef>
              <a:spcAft>
                <a:spcPts val="800"/>
              </a:spcAft>
              <a:buNone/>
            </a:pPr>
            <a:endParaRPr lang="ro-RO" sz="2200" dirty="0"/>
          </a:p>
          <a:p>
            <a:pPr marL="0" indent="0" algn="just">
              <a:lnSpc>
                <a:spcPct val="107000"/>
              </a:lnSpc>
              <a:spcBef>
                <a:spcPts val="0"/>
              </a:spcBef>
              <a:spcAft>
                <a:spcPts val="800"/>
              </a:spcAft>
              <a:buNone/>
            </a:pPr>
            <a:endParaRPr lang="en-US" dirty="0"/>
          </a:p>
        </p:txBody>
      </p:sp>
    </p:spTree>
    <p:extLst>
      <p:ext uri="{BB962C8B-B14F-4D97-AF65-F5344CB8AC3E}">
        <p14:creationId xmlns:p14="http://schemas.microsoft.com/office/powerpoint/2010/main" val="3765699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AA538E3E-68E7-405B-B0B5-712C893FC9B2}"/>
              </a:ext>
            </a:extLst>
          </p:cNvPr>
          <p:cNvSpPr/>
          <p:nvPr/>
        </p:nvSpPr>
        <p:spPr>
          <a:xfrm>
            <a:off x="355097" y="525008"/>
            <a:ext cx="2219417" cy="53959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
        <p:nvSpPr>
          <p:cNvPr id="5" name="Rectangle: Rounded Corners 4">
            <a:extLst>
              <a:ext uri="{FF2B5EF4-FFF2-40B4-BE49-F238E27FC236}">
                <a16:creationId xmlns:a16="http://schemas.microsoft.com/office/drawing/2014/main" id="{6030C19E-E572-484F-9ED8-279268446AAD}"/>
              </a:ext>
            </a:extLst>
          </p:cNvPr>
          <p:cNvSpPr/>
          <p:nvPr/>
        </p:nvSpPr>
        <p:spPr>
          <a:xfrm>
            <a:off x="355097" y="1630178"/>
            <a:ext cx="2219415" cy="613165"/>
          </a:xfrm>
          <a:prstGeom prst="roundRect">
            <a:avLst/>
          </a:prstGeom>
          <a:gradFill>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p:spPr>
        <p:style>
          <a:lnRef idx="3">
            <a:schemeClr val="lt1"/>
          </a:lnRef>
          <a:fillRef idx="1">
            <a:schemeClr val="accent4"/>
          </a:fillRef>
          <a:effectRef idx="1">
            <a:schemeClr val="accent4"/>
          </a:effectRef>
          <a:fontRef idx="minor">
            <a:schemeClr val="lt1"/>
          </a:fontRef>
        </p:style>
        <p:txBody>
          <a:bodyPr rtlCol="0" anchor="ctr"/>
          <a:lstStyle/>
          <a:p>
            <a:pPr algn="just"/>
            <a:endParaRPr lang="en-US" sz="1100" dirty="0">
              <a:solidFill>
                <a:schemeClr val="tx1"/>
              </a:solidFill>
              <a:latin typeface="Calibri" panose="020F0502020204030204" pitchFamily="34" charset="0"/>
            </a:endParaRPr>
          </a:p>
          <a:p>
            <a:pPr algn="just"/>
            <a:endParaRPr lang="en-US" sz="1100" dirty="0">
              <a:solidFill>
                <a:schemeClr val="tx1"/>
              </a:solidFill>
              <a:latin typeface="Calibri" panose="020F0502020204030204" pitchFamily="34" charset="0"/>
            </a:endParaRPr>
          </a:p>
          <a:p>
            <a:pPr algn="just"/>
            <a:r>
              <a:rPr lang="en-US" sz="1100" b="1" dirty="0">
                <a:solidFill>
                  <a:schemeClr val="tx1"/>
                </a:solidFill>
                <a:latin typeface="Calibri" panose="020F0502020204030204" pitchFamily="34" charset="0"/>
              </a:rPr>
              <a:t>2.</a:t>
            </a:r>
            <a:r>
              <a:rPr lang="en-US" sz="1100" dirty="0">
                <a:solidFill>
                  <a:schemeClr val="tx1"/>
                </a:solidFill>
                <a:latin typeface="Calibri" panose="020F0502020204030204" pitchFamily="34" charset="0"/>
              </a:rPr>
              <a:t> Este </a:t>
            </a:r>
            <a:r>
              <a:rPr lang="en-US" sz="1100" dirty="0" err="1">
                <a:solidFill>
                  <a:schemeClr val="tx1"/>
                </a:solidFill>
                <a:latin typeface="Calibri" panose="020F0502020204030204" pitchFamily="34" charset="0"/>
              </a:rPr>
              <a:t>aplicabil</a:t>
            </a:r>
            <a:r>
              <a:rPr lang="en-US" sz="1100" dirty="0">
                <a:solidFill>
                  <a:schemeClr val="tx1"/>
                </a:solidFill>
                <a:latin typeface="Calibri" panose="020F0502020204030204" pitchFamily="34" charset="0"/>
              </a:rPr>
              <a:t> </a:t>
            </a:r>
            <a:r>
              <a:rPr lang="en-US" sz="1100" dirty="0" err="1">
                <a:solidFill>
                  <a:schemeClr val="tx1"/>
                </a:solidFill>
                <a:latin typeface="Calibri" panose="020F0502020204030204" pitchFamily="34" charset="0"/>
              </a:rPr>
              <a:t>vreun</a:t>
            </a:r>
            <a:r>
              <a:rPr lang="en-US" sz="1100" dirty="0">
                <a:solidFill>
                  <a:schemeClr val="tx1"/>
                </a:solidFill>
                <a:latin typeface="Calibri" panose="020F0502020204030204" pitchFamily="34" charset="0"/>
              </a:rPr>
              <a:t> </a:t>
            </a:r>
            <a:r>
              <a:rPr lang="en-US" sz="1100" dirty="0" err="1">
                <a:solidFill>
                  <a:schemeClr val="tx1"/>
                </a:solidFill>
                <a:latin typeface="Calibri" panose="020F0502020204030204" pitchFamily="34" charset="0"/>
              </a:rPr>
              <a:t>tratat</a:t>
            </a:r>
            <a:r>
              <a:rPr lang="en-US" sz="1100" dirty="0">
                <a:solidFill>
                  <a:schemeClr val="tx1"/>
                </a:solidFill>
                <a:latin typeface="Calibri" panose="020F0502020204030204" pitchFamily="34" charset="0"/>
              </a:rPr>
              <a:t>? (DTT </a:t>
            </a:r>
            <a:r>
              <a:rPr lang="en-US" sz="1100" dirty="0" err="1">
                <a:solidFill>
                  <a:schemeClr val="tx1"/>
                </a:solidFill>
                <a:latin typeface="Calibri" panose="020F0502020204030204" pitchFamily="34" charset="0"/>
              </a:rPr>
              <a:t>sau</a:t>
            </a:r>
            <a:r>
              <a:rPr lang="en-US" sz="1100" dirty="0">
                <a:solidFill>
                  <a:schemeClr val="tx1"/>
                </a:solidFill>
                <a:latin typeface="Calibri" panose="020F0502020204030204" pitchFamily="34" charset="0"/>
              </a:rPr>
              <a:t> </a:t>
            </a:r>
            <a:r>
              <a:rPr lang="en-US" sz="1100" dirty="0" err="1">
                <a:solidFill>
                  <a:schemeClr val="tx1"/>
                </a:solidFill>
                <a:latin typeface="Calibri" panose="020F0502020204030204" pitchFamily="34" charset="0"/>
              </a:rPr>
              <a:t>legisla</a:t>
            </a:r>
            <a:r>
              <a:rPr lang="ro-RO" sz="1100" dirty="0">
                <a:solidFill>
                  <a:schemeClr val="tx1"/>
                </a:solidFill>
                <a:latin typeface="Calibri" panose="020F0502020204030204" pitchFamily="34" charset="0"/>
              </a:rPr>
              <a:t>ț</a:t>
            </a:r>
            <a:r>
              <a:rPr lang="en-US" sz="1100" dirty="0" err="1">
                <a:solidFill>
                  <a:schemeClr val="tx1"/>
                </a:solidFill>
                <a:latin typeface="Calibri" panose="020F0502020204030204" pitchFamily="34" charset="0"/>
              </a:rPr>
              <a:t>ie</a:t>
            </a:r>
            <a:r>
              <a:rPr lang="en-US" sz="1100" dirty="0">
                <a:solidFill>
                  <a:schemeClr val="tx1"/>
                </a:solidFill>
                <a:latin typeface="Calibri" panose="020F0502020204030204" pitchFamily="34" charset="0"/>
              </a:rPr>
              <a:t> UE)?</a:t>
            </a:r>
          </a:p>
          <a:p>
            <a:pPr algn="ctr"/>
            <a:endParaRPr lang="en-US" dirty="0"/>
          </a:p>
        </p:txBody>
      </p:sp>
      <p:sp>
        <p:nvSpPr>
          <p:cNvPr id="6" name="Rectangle: Rounded Corners 5">
            <a:extLst>
              <a:ext uri="{FF2B5EF4-FFF2-40B4-BE49-F238E27FC236}">
                <a16:creationId xmlns:a16="http://schemas.microsoft.com/office/drawing/2014/main" id="{E72A4A0C-E764-4D68-90F2-288E5B638780}"/>
              </a:ext>
            </a:extLst>
          </p:cNvPr>
          <p:cNvSpPr/>
          <p:nvPr/>
        </p:nvSpPr>
        <p:spPr>
          <a:xfrm>
            <a:off x="389086" y="2862631"/>
            <a:ext cx="2180955" cy="899434"/>
          </a:xfrm>
          <a:prstGeom prst="roundRect">
            <a:avLst/>
          </a:prstGeom>
          <a:gradFill>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p:spPr>
        <p:style>
          <a:lnRef idx="3">
            <a:schemeClr val="lt1"/>
          </a:lnRef>
          <a:fillRef idx="1">
            <a:schemeClr val="accent4"/>
          </a:fillRef>
          <a:effectRef idx="1">
            <a:schemeClr val="accent4"/>
          </a:effectRef>
          <a:fontRef idx="minor">
            <a:schemeClr val="lt1"/>
          </a:fontRef>
        </p:style>
        <p:txBody>
          <a:bodyPr rtlCol="0" anchor="ctr"/>
          <a:lstStyle/>
          <a:p>
            <a:pPr algn="just"/>
            <a:r>
              <a:rPr lang="ro-RO" sz="1100" b="1" dirty="0">
                <a:solidFill>
                  <a:schemeClr val="tx1"/>
                </a:solidFill>
                <a:latin typeface="Calibri" panose="020F0502020204030204" pitchFamily="34" charset="0"/>
              </a:rPr>
              <a:t>3</a:t>
            </a:r>
            <a:r>
              <a:rPr lang="en-US" sz="1100" b="1" dirty="0">
                <a:solidFill>
                  <a:schemeClr val="tx1"/>
                </a:solidFill>
                <a:latin typeface="Calibri" panose="020F0502020204030204" pitchFamily="34" charset="0"/>
              </a:rPr>
              <a:t>. </a:t>
            </a:r>
            <a:r>
              <a:rPr lang="ro-RO" sz="1100" dirty="0">
                <a:solidFill>
                  <a:schemeClr val="tx1"/>
                </a:solidFill>
                <a:latin typeface="Calibri" panose="020F0502020204030204" pitchFamily="34" charset="0"/>
              </a:rPr>
              <a:t>Sunt îndeplinite condițiile de fond pentru aplicarea tratatului (prețul de piață, tranzacția nu </a:t>
            </a:r>
            <a:r>
              <a:rPr lang="en-US" sz="1100" dirty="0" err="1">
                <a:solidFill>
                  <a:schemeClr val="tx1"/>
                </a:solidFill>
                <a:latin typeface="Calibri" panose="020F0502020204030204" pitchFamily="34" charset="0"/>
              </a:rPr>
              <a:t>este</a:t>
            </a:r>
            <a:r>
              <a:rPr lang="en-US" sz="1100" dirty="0">
                <a:solidFill>
                  <a:schemeClr val="tx1"/>
                </a:solidFill>
                <a:latin typeface="Calibri" panose="020F0502020204030204" pitchFamily="34" charset="0"/>
              </a:rPr>
              <a:t> </a:t>
            </a:r>
            <a:r>
              <a:rPr lang="ro-RO" sz="1100" dirty="0">
                <a:solidFill>
                  <a:schemeClr val="tx1"/>
                </a:solidFill>
                <a:latin typeface="Calibri" panose="020F0502020204030204" pitchFamily="34" charset="0"/>
              </a:rPr>
              <a:t>una artificială</a:t>
            </a:r>
            <a:r>
              <a:rPr lang="en-US" sz="1100" dirty="0">
                <a:solidFill>
                  <a:schemeClr val="tx1"/>
                </a:solidFill>
                <a:latin typeface="Calibri" panose="020F0502020204030204" pitchFamily="34" charset="0"/>
              </a:rPr>
              <a:t>)</a:t>
            </a:r>
            <a:r>
              <a:rPr lang="ro-RO" sz="1100" dirty="0">
                <a:solidFill>
                  <a:schemeClr val="tx1"/>
                </a:solidFill>
                <a:latin typeface="Calibri" panose="020F0502020204030204" pitchFamily="34" charset="0"/>
              </a:rPr>
              <a:t>? </a:t>
            </a:r>
            <a:endParaRPr lang="en-US" sz="1100" dirty="0">
              <a:solidFill>
                <a:schemeClr val="tx1"/>
              </a:solidFill>
              <a:latin typeface="Calibri" panose="020F0502020204030204" pitchFamily="34" charset="0"/>
            </a:endParaRPr>
          </a:p>
        </p:txBody>
      </p:sp>
      <p:sp>
        <p:nvSpPr>
          <p:cNvPr id="7" name="Rectangle: Rounded Corners 6">
            <a:extLst>
              <a:ext uri="{FF2B5EF4-FFF2-40B4-BE49-F238E27FC236}">
                <a16:creationId xmlns:a16="http://schemas.microsoft.com/office/drawing/2014/main" id="{B8AF78B4-83BF-4347-BC71-2412C5F23612}"/>
              </a:ext>
            </a:extLst>
          </p:cNvPr>
          <p:cNvSpPr/>
          <p:nvPr/>
        </p:nvSpPr>
        <p:spPr>
          <a:xfrm>
            <a:off x="355097" y="4367956"/>
            <a:ext cx="2175037" cy="919361"/>
          </a:xfrm>
          <a:prstGeom prst="roundRect">
            <a:avLst/>
          </a:prstGeom>
          <a:gradFill>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p:spPr>
        <p:style>
          <a:lnRef idx="3">
            <a:schemeClr val="lt1"/>
          </a:lnRef>
          <a:fillRef idx="1">
            <a:schemeClr val="accent4"/>
          </a:fillRef>
          <a:effectRef idx="1">
            <a:schemeClr val="accent4"/>
          </a:effectRef>
          <a:fontRef idx="minor">
            <a:schemeClr val="lt1"/>
          </a:fontRef>
        </p:style>
        <p:txBody>
          <a:bodyPr rtlCol="0" anchor="ctr"/>
          <a:lstStyle/>
          <a:p>
            <a:pPr algn="just"/>
            <a:endParaRPr lang="en-US" sz="1100" dirty="0">
              <a:solidFill>
                <a:schemeClr val="tx1"/>
              </a:solidFill>
              <a:latin typeface="Calibri" panose="020F0502020204030204" pitchFamily="34" charset="0"/>
            </a:endParaRPr>
          </a:p>
          <a:p>
            <a:pPr algn="just"/>
            <a:endParaRPr lang="en-US" sz="1100" dirty="0">
              <a:solidFill>
                <a:schemeClr val="tx1"/>
              </a:solidFill>
              <a:latin typeface="Calibri" panose="020F0502020204030204" pitchFamily="34" charset="0"/>
            </a:endParaRPr>
          </a:p>
          <a:p>
            <a:pPr algn="just"/>
            <a:r>
              <a:rPr lang="ro-RO" sz="1100" b="1" dirty="0">
                <a:solidFill>
                  <a:schemeClr val="tx1"/>
                </a:solidFill>
                <a:latin typeface="Calibri" panose="020F0502020204030204" pitchFamily="34" charset="0"/>
              </a:rPr>
              <a:t>4</a:t>
            </a:r>
            <a:r>
              <a:rPr lang="en-US" sz="1100" b="1" dirty="0">
                <a:solidFill>
                  <a:schemeClr val="tx1"/>
                </a:solidFill>
                <a:latin typeface="Calibri" panose="020F0502020204030204" pitchFamily="34" charset="0"/>
              </a:rPr>
              <a:t>.</a:t>
            </a:r>
            <a:r>
              <a:rPr lang="ro-RO" sz="1100" b="1" dirty="0">
                <a:solidFill>
                  <a:schemeClr val="tx1"/>
                </a:solidFill>
                <a:latin typeface="Calibri" panose="020F0502020204030204" pitchFamily="34" charset="0"/>
              </a:rPr>
              <a:t> </a:t>
            </a:r>
            <a:r>
              <a:rPr lang="ro-RO" sz="1100" dirty="0">
                <a:solidFill>
                  <a:schemeClr val="tx1"/>
                </a:solidFill>
                <a:latin typeface="Calibri" panose="020F0502020204030204" pitchFamily="34" charset="0"/>
              </a:rPr>
              <a:t>Sunt îndeplinite condițiile de formă pentru aplicarea tratatului (certificat de rezidență fiscală, declarație pe propria raspundere valabile?)</a:t>
            </a:r>
            <a:endParaRPr lang="en-US" sz="1100" dirty="0">
              <a:solidFill>
                <a:schemeClr val="tx1"/>
              </a:solidFill>
              <a:latin typeface="Calibri" panose="020F0502020204030204" pitchFamily="34" charset="0"/>
            </a:endParaRPr>
          </a:p>
          <a:p>
            <a:pPr algn="ctr"/>
            <a:endParaRPr lang="en-US" dirty="0"/>
          </a:p>
        </p:txBody>
      </p:sp>
      <p:sp>
        <p:nvSpPr>
          <p:cNvPr id="8" name="Rectangle: Rounded Corners 7">
            <a:extLst>
              <a:ext uri="{FF2B5EF4-FFF2-40B4-BE49-F238E27FC236}">
                <a16:creationId xmlns:a16="http://schemas.microsoft.com/office/drawing/2014/main" id="{FD4AA3D0-21D3-4AF5-BCDC-AC31B5A42925}"/>
              </a:ext>
            </a:extLst>
          </p:cNvPr>
          <p:cNvSpPr/>
          <p:nvPr/>
        </p:nvSpPr>
        <p:spPr>
          <a:xfrm>
            <a:off x="355101" y="5784043"/>
            <a:ext cx="2214939" cy="938718"/>
          </a:xfrm>
          <a:prstGeom prst="roundRect">
            <a:avLst/>
          </a:prstGeom>
          <a:gradFill>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FA2F337C-FE1A-4F4C-8FFA-5E2D29366633}"/>
              </a:ext>
            </a:extLst>
          </p:cNvPr>
          <p:cNvSpPr/>
          <p:nvPr/>
        </p:nvSpPr>
        <p:spPr>
          <a:xfrm>
            <a:off x="3676394" y="506434"/>
            <a:ext cx="2219417" cy="461639"/>
          </a:xfrm>
          <a:prstGeom prst="roundRect">
            <a:avLst/>
          </a:prstGeom>
          <a:solidFill>
            <a:schemeClr val="accent6">
              <a:lumMod val="20000"/>
              <a:lumOff val="80000"/>
            </a:schemeClr>
          </a:solidFill>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6" name="Arrow: Down 15">
            <a:extLst>
              <a:ext uri="{FF2B5EF4-FFF2-40B4-BE49-F238E27FC236}">
                <a16:creationId xmlns:a16="http://schemas.microsoft.com/office/drawing/2014/main" id="{9BDE3504-2178-4E38-9238-04ABA5BB2C9B}"/>
              </a:ext>
            </a:extLst>
          </p:cNvPr>
          <p:cNvSpPr/>
          <p:nvPr/>
        </p:nvSpPr>
        <p:spPr>
          <a:xfrm>
            <a:off x="1287262" y="2373585"/>
            <a:ext cx="266330" cy="451199"/>
          </a:xfrm>
          <a:prstGeom prst="downArrow">
            <a:avLst/>
          </a:prstGeom>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dk1"/>
              </a:solidFill>
            </a:endParaRPr>
          </a:p>
        </p:txBody>
      </p:sp>
      <p:sp>
        <p:nvSpPr>
          <p:cNvPr id="20" name="Arrow: Right 19">
            <a:extLst>
              <a:ext uri="{FF2B5EF4-FFF2-40B4-BE49-F238E27FC236}">
                <a16:creationId xmlns:a16="http://schemas.microsoft.com/office/drawing/2014/main" id="{4A28B293-9302-43CB-92A3-295CEF3F0DC7}"/>
              </a:ext>
            </a:extLst>
          </p:cNvPr>
          <p:cNvSpPr/>
          <p:nvPr/>
        </p:nvSpPr>
        <p:spPr>
          <a:xfrm>
            <a:off x="2714352" y="650445"/>
            <a:ext cx="594804" cy="243334"/>
          </a:xfrm>
          <a:prstGeom prst="rightArrow">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p>
        </p:txBody>
      </p:sp>
      <p:sp>
        <p:nvSpPr>
          <p:cNvPr id="22" name="Arrow: Down 21">
            <a:extLst>
              <a:ext uri="{FF2B5EF4-FFF2-40B4-BE49-F238E27FC236}">
                <a16:creationId xmlns:a16="http://schemas.microsoft.com/office/drawing/2014/main" id="{772CF462-FD09-4C6C-844B-2B6B6A567F18}"/>
              </a:ext>
            </a:extLst>
          </p:cNvPr>
          <p:cNvSpPr/>
          <p:nvPr/>
        </p:nvSpPr>
        <p:spPr>
          <a:xfrm>
            <a:off x="1287262" y="1113242"/>
            <a:ext cx="266330" cy="430754"/>
          </a:xfrm>
          <a:prstGeom prst="down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23" name="Arrow: Down 22">
            <a:extLst>
              <a:ext uri="{FF2B5EF4-FFF2-40B4-BE49-F238E27FC236}">
                <a16:creationId xmlns:a16="http://schemas.microsoft.com/office/drawing/2014/main" id="{B31E5277-4F24-4D94-9246-EF91A3BB14F5}"/>
              </a:ext>
            </a:extLst>
          </p:cNvPr>
          <p:cNvSpPr/>
          <p:nvPr/>
        </p:nvSpPr>
        <p:spPr>
          <a:xfrm>
            <a:off x="1273194" y="3852304"/>
            <a:ext cx="280397" cy="473776"/>
          </a:xfrm>
          <a:prstGeom prst="downArrow">
            <a:avLst/>
          </a:prstGeom>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dk1"/>
              </a:solidFill>
            </a:endParaRPr>
          </a:p>
        </p:txBody>
      </p:sp>
      <p:sp>
        <p:nvSpPr>
          <p:cNvPr id="24" name="Arrow: Down 23">
            <a:extLst>
              <a:ext uri="{FF2B5EF4-FFF2-40B4-BE49-F238E27FC236}">
                <a16:creationId xmlns:a16="http://schemas.microsoft.com/office/drawing/2014/main" id="{CB9D9B65-F4CD-4E56-B5B5-26F64487FE44}"/>
              </a:ext>
            </a:extLst>
          </p:cNvPr>
          <p:cNvSpPr/>
          <p:nvPr/>
        </p:nvSpPr>
        <p:spPr>
          <a:xfrm>
            <a:off x="1287262" y="5326602"/>
            <a:ext cx="266329" cy="418156"/>
          </a:xfrm>
          <a:prstGeom prst="downArrow">
            <a:avLst/>
          </a:prstGeom>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dk1"/>
              </a:solidFill>
            </a:endParaRPr>
          </a:p>
        </p:txBody>
      </p:sp>
      <p:sp>
        <p:nvSpPr>
          <p:cNvPr id="25" name="Arrow: Right 24">
            <a:extLst>
              <a:ext uri="{FF2B5EF4-FFF2-40B4-BE49-F238E27FC236}">
                <a16:creationId xmlns:a16="http://schemas.microsoft.com/office/drawing/2014/main" id="{53E47592-46C6-4CF5-AD70-88E59A31BDAB}"/>
              </a:ext>
            </a:extLst>
          </p:cNvPr>
          <p:cNvSpPr/>
          <p:nvPr/>
        </p:nvSpPr>
        <p:spPr>
          <a:xfrm>
            <a:off x="2675891" y="1866398"/>
            <a:ext cx="594804" cy="243334"/>
          </a:xfrm>
          <a:prstGeom prst="rightArrow">
            <a:avLst/>
          </a:prstGeom>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dk1"/>
              </a:solidFill>
            </a:endParaRPr>
          </a:p>
        </p:txBody>
      </p:sp>
      <p:sp>
        <p:nvSpPr>
          <p:cNvPr id="26" name="Arrow: Right 25">
            <a:extLst>
              <a:ext uri="{FF2B5EF4-FFF2-40B4-BE49-F238E27FC236}">
                <a16:creationId xmlns:a16="http://schemas.microsoft.com/office/drawing/2014/main" id="{7CAEB9DD-673D-49B9-A887-55514A3990C1}"/>
              </a:ext>
            </a:extLst>
          </p:cNvPr>
          <p:cNvSpPr/>
          <p:nvPr/>
        </p:nvSpPr>
        <p:spPr>
          <a:xfrm>
            <a:off x="2702545" y="3187506"/>
            <a:ext cx="594804" cy="243334"/>
          </a:xfrm>
          <a:prstGeom prst="rightArrow">
            <a:avLst/>
          </a:prstGeom>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dk1"/>
              </a:solidFill>
            </a:endParaRPr>
          </a:p>
        </p:txBody>
      </p:sp>
      <p:sp>
        <p:nvSpPr>
          <p:cNvPr id="27" name="Arrow: Right 26">
            <a:extLst>
              <a:ext uri="{FF2B5EF4-FFF2-40B4-BE49-F238E27FC236}">
                <a16:creationId xmlns:a16="http://schemas.microsoft.com/office/drawing/2014/main" id="{15AD65EB-91BC-45E5-BB2C-AFE0453F6A5B}"/>
              </a:ext>
            </a:extLst>
          </p:cNvPr>
          <p:cNvSpPr/>
          <p:nvPr/>
        </p:nvSpPr>
        <p:spPr>
          <a:xfrm>
            <a:off x="2702545" y="6010068"/>
            <a:ext cx="594804" cy="243334"/>
          </a:xfrm>
          <a:prstGeom prst="rightArrow">
            <a:avLst/>
          </a:prstGeom>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dk1"/>
              </a:solidFill>
            </a:endParaRPr>
          </a:p>
        </p:txBody>
      </p:sp>
      <p:sp>
        <p:nvSpPr>
          <p:cNvPr id="29" name="Arrow: Down 28">
            <a:extLst>
              <a:ext uri="{FF2B5EF4-FFF2-40B4-BE49-F238E27FC236}">
                <a16:creationId xmlns:a16="http://schemas.microsoft.com/office/drawing/2014/main" id="{D6C50E40-5C9D-49FD-AA2A-49CD3050535C}"/>
              </a:ext>
            </a:extLst>
          </p:cNvPr>
          <p:cNvSpPr/>
          <p:nvPr/>
        </p:nvSpPr>
        <p:spPr>
          <a:xfrm rot="10800000">
            <a:off x="7201256" y="2458892"/>
            <a:ext cx="266330" cy="651855"/>
          </a:xfrm>
          <a:prstGeom prst="downArrow">
            <a:avLst/>
          </a:prstGeom>
        </p:spPr>
        <p:style>
          <a:lnRef idx="2">
            <a:schemeClr val="accent4"/>
          </a:lnRef>
          <a:fillRef idx="1">
            <a:schemeClr val="lt1"/>
          </a:fillRef>
          <a:effectRef idx="0">
            <a:schemeClr val="accent4"/>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dk1"/>
              </a:solidFill>
            </a:endParaRPr>
          </a:p>
        </p:txBody>
      </p:sp>
      <p:sp>
        <p:nvSpPr>
          <p:cNvPr id="47" name="TextBox 46">
            <a:extLst>
              <a:ext uri="{FF2B5EF4-FFF2-40B4-BE49-F238E27FC236}">
                <a16:creationId xmlns:a16="http://schemas.microsoft.com/office/drawing/2014/main" id="{56CDABCB-F1AF-48F6-BA20-5CC7AE7D1A6F}"/>
              </a:ext>
            </a:extLst>
          </p:cNvPr>
          <p:cNvSpPr txBox="1"/>
          <p:nvPr/>
        </p:nvSpPr>
        <p:spPr>
          <a:xfrm>
            <a:off x="387698" y="506434"/>
            <a:ext cx="2033683" cy="430887"/>
          </a:xfrm>
          <a:prstGeom prst="rect">
            <a:avLst/>
          </a:prstGeom>
          <a:noFill/>
        </p:spPr>
        <p:txBody>
          <a:bodyPr wrap="square" rtlCol="0">
            <a:spAutoFit/>
          </a:bodyPr>
          <a:lstStyle/>
          <a:p>
            <a:pPr algn="ctr"/>
            <a:r>
              <a:rPr lang="ro-RO" sz="1100" b="1" dirty="0"/>
              <a:t>1</a:t>
            </a:r>
            <a:r>
              <a:rPr lang="en-US" sz="1100" b="1" dirty="0"/>
              <a:t>.</a:t>
            </a:r>
            <a:r>
              <a:rPr lang="ro-RO" sz="1100" dirty="0"/>
              <a:t> Venitul obținut de nerezident este impozabil în Romania? </a:t>
            </a:r>
            <a:endParaRPr lang="en-US" sz="1100" dirty="0"/>
          </a:p>
        </p:txBody>
      </p:sp>
      <p:sp>
        <p:nvSpPr>
          <p:cNvPr id="52" name="TextBox 51">
            <a:extLst>
              <a:ext uri="{FF2B5EF4-FFF2-40B4-BE49-F238E27FC236}">
                <a16:creationId xmlns:a16="http://schemas.microsoft.com/office/drawing/2014/main" id="{BDDF28C8-D5D4-4D14-9D57-EE1DC6B1F7A1}"/>
              </a:ext>
            </a:extLst>
          </p:cNvPr>
          <p:cNvSpPr txBox="1"/>
          <p:nvPr/>
        </p:nvSpPr>
        <p:spPr>
          <a:xfrm>
            <a:off x="472106" y="5784043"/>
            <a:ext cx="2033683" cy="1215717"/>
          </a:xfrm>
          <a:prstGeom prst="rect">
            <a:avLst/>
          </a:prstGeom>
          <a:noFill/>
        </p:spPr>
        <p:txBody>
          <a:bodyPr wrap="square" rtlCol="0">
            <a:spAutoFit/>
          </a:bodyPr>
          <a:lstStyle/>
          <a:p>
            <a:pPr algn="just"/>
            <a:r>
              <a:rPr lang="ro-RO" sz="1100" b="1" dirty="0"/>
              <a:t>5</a:t>
            </a:r>
            <a:r>
              <a:rPr lang="en-US" sz="1100" b="1" dirty="0"/>
              <a:t>. </a:t>
            </a:r>
            <a:r>
              <a:rPr lang="ro-RO" sz="1100" dirty="0"/>
              <a:t>Se aplica tratatul in mod corect? (ex. Venitul este impozabil la sursa potrivit DTT Dobanzi, redevente, dividende, comisioane)?</a:t>
            </a:r>
            <a:endParaRPr lang="en-US" sz="1100" dirty="0"/>
          </a:p>
          <a:p>
            <a:endParaRPr lang="en-US" dirty="0"/>
          </a:p>
        </p:txBody>
      </p:sp>
      <p:sp>
        <p:nvSpPr>
          <p:cNvPr id="53" name="TextBox 52">
            <a:extLst>
              <a:ext uri="{FF2B5EF4-FFF2-40B4-BE49-F238E27FC236}">
                <a16:creationId xmlns:a16="http://schemas.microsoft.com/office/drawing/2014/main" id="{DCDC9137-D34C-49A6-B62D-3FAD59E5F338}"/>
              </a:ext>
            </a:extLst>
          </p:cNvPr>
          <p:cNvSpPr txBox="1"/>
          <p:nvPr/>
        </p:nvSpPr>
        <p:spPr>
          <a:xfrm>
            <a:off x="3746405" y="525008"/>
            <a:ext cx="2041864" cy="430887"/>
          </a:xfrm>
          <a:prstGeom prst="rect">
            <a:avLst/>
          </a:prstGeom>
          <a:noFill/>
        </p:spPr>
        <p:txBody>
          <a:bodyPr wrap="square" rtlCol="0">
            <a:spAutoFit/>
          </a:bodyPr>
          <a:lstStyle/>
          <a:p>
            <a:r>
              <a:rPr lang="ro-RO" sz="1100" dirty="0"/>
              <a:t>Nu există obligația reținerii vreunui impozit pe nerezidenți</a:t>
            </a:r>
            <a:endParaRPr lang="en-US" sz="1100" dirty="0"/>
          </a:p>
        </p:txBody>
      </p:sp>
      <p:sp>
        <p:nvSpPr>
          <p:cNvPr id="54" name="TextBox 53">
            <a:extLst>
              <a:ext uri="{FF2B5EF4-FFF2-40B4-BE49-F238E27FC236}">
                <a16:creationId xmlns:a16="http://schemas.microsoft.com/office/drawing/2014/main" id="{854D264A-66ED-474B-AD0F-4EC5C8904008}"/>
              </a:ext>
            </a:extLst>
          </p:cNvPr>
          <p:cNvSpPr txBox="1"/>
          <p:nvPr/>
        </p:nvSpPr>
        <p:spPr>
          <a:xfrm>
            <a:off x="3391267" y="1687983"/>
            <a:ext cx="2290439" cy="261610"/>
          </a:xfrm>
          <a:prstGeom prst="rect">
            <a:avLst/>
          </a:prstGeom>
          <a:solidFill>
            <a:schemeClr val="bg1"/>
          </a:solidFill>
        </p:spPr>
        <p:txBody>
          <a:bodyPr wrap="square" rtlCol="0">
            <a:spAutoFit/>
          </a:bodyPr>
          <a:lstStyle/>
          <a:p>
            <a:pPr algn="just"/>
            <a:endParaRPr lang="en-US" sz="1100" dirty="0"/>
          </a:p>
        </p:txBody>
      </p:sp>
      <p:sp>
        <p:nvSpPr>
          <p:cNvPr id="62" name="TextBox 61">
            <a:extLst>
              <a:ext uri="{FF2B5EF4-FFF2-40B4-BE49-F238E27FC236}">
                <a16:creationId xmlns:a16="http://schemas.microsoft.com/office/drawing/2014/main" id="{76A85595-EFDF-4876-A4C8-F53BEADDFECD}"/>
              </a:ext>
            </a:extLst>
          </p:cNvPr>
          <p:cNvSpPr txBox="1"/>
          <p:nvPr/>
        </p:nvSpPr>
        <p:spPr>
          <a:xfrm>
            <a:off x="6374166" y="1894288"/>
            <a:ext cx="1802167" cy="430887"/>
          </a:xfrm>
          <a:prstGeom prst="rect">
            <a:avLst/>
          </a:prstGeom>
          <a:solidFill>
            <a:schemeClr val="accent4"/>
          </a:solidFill>
        </p:spPr>
        <p:txBody>
          <a:bodyPr wrap="square" rtlCol="0">
            <a:spAutoFit/>
          </a:bodyPr>
          <a:lstStyle/>
          <a:p>
            <a:r>
              <a:rPr lang="ro-RO" sz="1100" dirty="0"/>
              <a:t>se reține impozit din suma datorată (16%/5%).</a:t>
            </a:r>
            <a:endParaRPr lang="en-US" sz="1100" dirty="0"/>
          </a:p>
        </p:txBody>
      </p:sp>
      <p:sp>
        <p:nvSpPr>
          <p:cNvPr id="63" name="TextBox 62">
            <a:extLst>
              <a:ext uri="{FF2B5EF4-FFF2-40B4-BE49-F238E27FC236}">
                <a16:creationId xmlns:a16="http://schemas.microsoft.com/office/drawing/2014/main" id="{FF53C9A5-DB28-4E43-924E-019024A3B645}"/>
              </a:ext>
            </a:extLst>
          </p:cNvPr>
          <p:cNvSpPr txBox="1"/>
          <p:nvPr/>
        </p:nvSpPr>
        <p:spPr>
          <a:xfrm>
            <a:off x="6299439" y="3144796"/>
            <a:ext cx="2069964" cy="938719"/>
          </a:xfrm>
          <a:prstGeom prst="rect">
            <a:avLst/>
          </a:prstGeom>
          <a:solidFill>
            <a:schemeClr val="accent4"/>
          </a:solidFill>
        </p:spPr>
        <p:txBody>
          <a:bodyPr wrap="square" rtlCol="0">
            <a:spAutoFit/>
          </a:bodyPr>
          <a:lstStyle/>
          <a:p>
            <a:pPr algn="just"/>
            <a:r>
              <a:rPr lang="ro-RO" sz="1100" dirty="0"/>
              <a:t>S-a negociat cu nerezidentul plata venitului în sumă netă și pe cale de consecință, nu poate reține impozitul din suma ce urmează a fi platită?</a:t>
            </a:r>
            <a:endParaRPr lang="en-US" sz="1100" dirty="0"/>
          </a:p>
        </p:txBody>
      </p:sp>
      <p:sp>
        <p:nvSpPr>
          <p:cNvPr id="68" name="TextBox 67">
            <a:extLst>
              <a:ext uri="{FF2B5EF4-FFF2-40B4-BE49-F238E27FC236}">
                <a16:creationId xmlns:a16="http://schemas.microsoft.com/office/drawing/2014/main" id="{0DC863A9-E7E6-4907-969D-E85E6171F052}"/>
              </a:ext>
            </a:extLst>
          </p:cNvPr>
          <p:cNvSpPr txBox="1"/>
          <p:nvPr/>
        </p:nvSpPr>
        <p:spPr>
          <a:xfrm>
            <a:off x="2729529" y="2902547"/>
            <a:ext cx="685046" cy="261610"/>
          </a:xfrm>
          <a:prstGeom prst="rect">
            <a:avLst/>
          </a:prstGeom>
          <a:noFill/>
        </p:spPr>
        <p:txBody>
          <a:bodyPr wrap="square" rtlCol="0">
            <a:spAutoFit/>
          </a:bodyPr>
          <a:lstStyle/>
          <a:p>
            <a:r>
              <a:rPr lang="en-US" sz="1100" dirty="0">
                <a:effectLst>
                  <a:outerShdw blurRad="38100" dist="38100" dir="2700000" algn="tl">
                    <a:srgbClr val="000000">
                      <a:alpha val="43137"/>
                    </a:srgbClr>
                  </a:outerShdw>
                </a:effectLst>
              </a:rPr>
              <a:t>NU</a:t>
            </a:r>
          </a:p>
        </p:txBody>
      </p:sp>
      <p:sp>
        <p:nvSpPr>
          <p:cNvPr id="76" name="TextBox 75">
            <a:extLst>
              <a:ext uri="{FF2B5EF4-FFF2-40B4-BE49-F238E27FC236}">
                <a16:creationId xmlns:a16="http://schemas.microsoft.com/office/drawing/2014/main" id="{9A22127C-6D1C-4AB0-A3AF-B8FE9BD6F3BF}"/>
              </a:ext>
            </a:extLst>
          </p:cNvPr>
          <p:cNvSpPr txBox="1"/>
          <p:nvPr/>
        </p:nvSpPr>
        <p:spPr>
          <a:xfrm>
            <a:off x="2729529" y="1613627"/>
            <a:ext cx="685046" cy="261610"/>
          </a:xfrm>
          <a:prstGeom prst="rect">
            <a:avLst/>
          </a:prstGeom>
          <a:noFill/>
        </p:spPr>
        <p:txBody>
          <a:bodyPr wrap="square" rtlCol="0">
            <a:spAutoFit/>
          </a:bodyPr>
          <a:lstStyle/>
          <a:p>
            <a:r>
              <a:rPr lang="en-US" sz="1100" dirty="0">
                <a:effectLst>
                  <a:outerShdw blurRad="38100" dist="38100" dir="2700000" algn="tl">
                    <a:srgbClr val="000000">
                      <a:alpha val="43137"/>
                    </a:srgbClr>
                  </a:outerShdw>
                </a:effectLst>
              </a:rPr>
              <a:t>NU</a:t>
            </a:r>
          </a:p>
        </p:txBody>
      </p:sp>
      <p:sp>
        <p:nvSpPr>
          <p:cNvPr id="77" name="TextBox 76">
            <a:extLst>
              <a:ext uri="{FF2B5EF4-FFF2-40B4-BE49-F238E27FC236}">
                <a16:creationId xmlns:a16="http://schemas.microsoft.com/office/drawing/2014/main" id="{97A7A8C6-D800-4385-9584-5DEADF5D2E86}"/>
              </a:ext>
            </a:extLst>
          </p:cNvPr>
          <p:cNvSpPr txBox="1"/>
          <p:nvPr/>
        </p:nvSpPr>
        <p:spPr>
          <a:xfrm>
            <a:off x="2741370" y="365347"/>
            <a:ext cx="685046" cy="261610"/>
          </a:xfrm>
          <a:prstGeom prst="rect">
            <a:avLst/>
          </a:prstGeom>
          <a:noFill/>
        </p:spPr>
        <p:txBody>
          <a:bodyPr wrap="square" rtlCol="0">
            <a:spAutoFit/>
          </a:bodyPr>
          <a:lstStyle/>
          <a:p>
            <a:r>
              <a:rPr lang="en-US" sz="1100" dirty="0">
                <a:effectLst>
                  <a:outerShdw blurRad="38100" dist="38100" dir="2700000" algn="tl">
                    <a:srgbClr val="000000">
                      <a:alpha val="43137"/>
                    </a:srgbClr>
                  </a:outerShdw>
                </a:effectLst>
              </a:rPr>
              <a:t>NU</a:t>
            </a:r>
          </a:p>
        </p:txBody>
      </p:sp>
      <p:sp>
        <p:nvSpPr>
          <p:cNvPr id="78" name="TextBox 77">
            <a:extLst>
              <a:ext uri="{FF2B5EF4-FFF2-40B4-BE49-F238E27FC236}">
                <a16:creationId xmlns:a16="http://schemas.microsoft.com/office/drawing/2014/main" id="{8D69C34D-0286-45D7-BE9B-13788012F6CA}"/>
              </a:ext>
            </a:extLst>
          </p:cNvPr>
          <p:cNvSpPr txBox="1"/>
          <p:nvPr/>
        </p:nvSpPr>
        <p:spPr>
          <a:xfrm>
            <a:off x="2741370" y="4279950"/>
            <a:ext cx="685046" cy="261610"/>
          </a:xfrm>
          <a:prstGeom prst="rect">
            <a:avLst/>
          </a:prstGeom>
          <a:noFill/>
        </p:spPr>
        <p:txBody>
          <a:bodyPr wrap="square" rtlCol="0">
            <a:spAutoFit/>
          </a:bodyPr>
          <a:lstStyle/>
          <a:p>
            <a:r>
              <a:rPr lang="en-US" sz="1100" dirty="0">
                <a:effectLst>
                  <a:outerShdw blurRad="38100" dist="38100" dir="2700000" algn="tl">
                    <a:srgbClr val="000000">
                      <a:alpha val="43137"/>
                    </a:srgbClr>
                  </a:outerShdw>
                </a:effectLst>
              </a:rPr>
              <a:t>NU</a:t>
            </a:r>
          </a:p>
        </p:txBody>
      </p:sp>
      <p:sp>
        <p:nvSpPr>
          <p:cNvPr id="79" name="TextBox 78">
            <a:extLst>
              <a:ext uri="{FF2B5EF4-FFF2-40B4-BE49-F238E27FC236}">
                <a16:creationId xmlns:a16="http://schemas.microsoft.com/office/drawing/2014/main" id="{078FAB41-E06C-43D4-A3D9-FB019178326A}"/>
              </a:ext>
            </a:extLst>
          </p:cNvPr>
          <p:cNvSpPr txBox="1"/>
          <p:nvPr/>
        </p:nvSpPr>
        <p:spPr>
          <a:xfrm>
            <a:off x="2741370" y="5745925"/>
            <a:ext cx="685046" cy="261610"/>
          </a:xfrm>
          <a:prstGeom prst="rect">
            <a:avLst/>
          </a:prstGeom>
          <a:noFill/>
        </p:spPr>
        <p:txBody>
          <a:bodyPr wrap="square" rtlCol="0">
            <a:spAutoFit/>
          </a:bodyPr>
          <a:lstStyle/>
          <a:p>
            <a:r>
              <a:rPr lang="en-US" sz="1100" dirty="0">
                <a:effectLst>
                  <a:outerShdw blurRad="38100" dist="38100" dir="2700000" algn="tl">
                    <a:srgbClr val="000000">
                      <a:alpha val="43137"/>
                    </a:srgbClr>
                  </a:outerShdw>
                </a:effectLst>
              </a:rPr>
              <a:t>NU</a:t>
            </a:r>
          </a:p>
        </p:txBody>
      </p:sp>
      <p:sp>
        <p:nvSpPr>
          <p:cNvPr id="80" name="TextBox 79">
            <a:extLst>
              <a:ext uri="{FF2B5EF4-FFF2-40B4-BE49-F238E27FC236}">
                <a16:creationId xmlns:a16="http://schemas.microsoft.com/office/drawing/2014/main" id="{A2BA6751-B545-4AA2-8B41-A06FF60EE0CF}"/>
              </a:ext>
            </a:extLst>
          </p:cNvPr>
          <p:cNvSpPr txBox="1"/>
          <p:nvPr/>
        </p:nvSpPr>
        <p:spPr>
          <a:xfrm>
            <a:off x="7567070" y="2616140"/>
            <a:ext cx="685046" cy="261610"/>
          </a:xfrm>
          <a:prstGeom prst="rect">
            <a:avLst/>
          </a:prstGeom>
          <a:noFill/>
        </p:spPr>
        <p:txBody>
          <a:bodyPr wrap="square" rtlCol="0">
            <a:spAutoFit/>
          </a:bodyPr>
          <a:lstStyle/>
          <a:p>
            <a:r>
              <a:rPr lang="en-US" sz="1100" dirty="0">
                <a:effectLst>
                  <a:outerShdw blurRad="38100" dist="38100" dir="2700000" algn="tl">
                    <a:srgbClr val="000000">
                      <a:alpha val="43137"/>
                    </a:srgbClr>
                  </a:outerShdw>
                </a:effectLst>
              </a:rPr>
              <a:t>NU</a:t>
            </a:r>
          </a:p>
        </p:txBody>
      </p:sp>
      <p:sp>
        <p:nvSpPr>
          <p:cNvPr id="81" name="TextBox 80">
            <a:extLst>
              <a:ext uri="{FF2B5EF4-FFF2-40B4-BE49-F238E27FC236}">
                <a16:creationId xmlns:a16="http://schemas.microsoft.com/office/drawing/2014/main" id="{3A17F1BD-3B93-4131-A7B9-07E16BDCDEDE}"/>
              </a:ext>
            </a:extLst>
          </p:cNvPr>
          <p:cNvSpPr txBox="1"/>
          <p:nvPr/>
        </p:nvSpPr>
        <p:spPr>
          <a:xfrm>
            <a:off x="1624989" y="5380978"/>
            <a:ext cx="827090" cy="261610"/>
          </a:xfrm>
          <a:prstGeom prst="rect">
            <a:avLst/>
          </a:prstGeom>
          <a:noFill/>
        </p:spPr>
        <p:txBody>
          <a:bodyPr wrap="square" rtlCol="0">
            <a:spAutoFit/>
          </a:bodyPr>
          <a:lstStyle/>
          <a:p>
            <a:r>
              <a:rPr lang="en-US" sz="1100" dirty="0">
                <a:effectLst>
                  <a:outerShdw blurRad="38100" dist="38100" dir="2700000" algn="tl">
                    <a:srgbClr val="000000">
                      <a:alpha val="43137"/>
                    </a:srgbClr>
                  </a:outerShdw>
                </a:effectLst>
              </a:rPr>
              <a:t>DA</a:t>
            </a:r>
          </a:p>
        </p:txBody>
      </p:sp>
      <p:sp>
        <p:nvSpPr>
          <p:cNvPr id="82" name="TextBox 81">
            <a:extLst>
              <a:ext uri="{FF2B5EF4-FFF2-40B4-BE49-F238E27FC236}">
                <a16:creationId xmlns:a16="http://schemas.microsoft.com/office/drawing/2014/main" id="{55FE2F5D-BE8A-4781-96D6-43AA6AD44F73}"/>
              </a:ext>
            </a:extLst>
          </p:cNvPr>
          <p:cNvSpPr txBox="1"/>
          <p:nvPr/>
        </p:nvSpPr>
        <p:spPr>
          <a:xfrm>
            <a:off x="1599445" y="3863336"/>
            <a:ext cx="827090" cy="261610"/>
          </a:xfrm>
          <a:prstGeom prst="rect">
            <a:avLst/>
          </a:prstGeom>
          <a:noFill/>
        </p:spPr>
        <p:txBody>
          <a:bodyPr wrap="square" rtlCol="0">
            <a:spAutoFit/>
          </a:bodyPr>
          <a:lstStyle/>
          <a:p>
            <a:r>
              <a:rPr lang="en-US" sz="1100" dirty="0">
                <a:effectLst>
                  <a:outerShdw blurRad="38100" dist="38100" dir="2700000" algn="tl">
                    <a:srgbClr val="000000">
                      <a:alpha val="43137"/>
                    </a:srgbClr>
                  </a:outerShdw>
                </a:effectLst>
              </a:rPr>
              <a:t>DA</a:t>
            </a:r>
          </a:p>
        </p:txBody>
      </p:sp>
      <p:sp>
        <p:nvSpPr>
          <p:cNvPr id="83" name="TextBox 82">
            <a:extLst>
              <a:ext uri="{FF2B5EF4-FFF2-40B4-BE49-F238E27FC236}">
                <a16:creationId xmlns:a16="http://schemas.microsoft.com/office/drawing/2014/main" id="{37C60F45-3673-486F-B484-7B55E3725008}"/>
              </a:ext>
            </a:extLst>
          </p:cNvPr>
          <p:cNvSpPr txBox="1"/>
          <p:nvPr/>
        </p:nvSpPr>
        <p:spPr>
          <a:xfrm>
            <a:off x="1516540" y="2416157"/>
            <a:ext cx="827090" cy="261610"/>
          </a:xfrm>
          <a:prstGeom prst="rect">
            <a:avLst/>
          </a:prstGeom>
          <a:noFill/>
        </p:spPr>
        <p:txBody>
          <a:bodyPr wrap="square" rtlCol="0">
            <a:spAutoFit/>
          </a:bodyPr>
          <a:lstStyle/>
          <a:p>
            <a:r>
              <a:rPr lang="en-US" sz="1100" dirty="0">
                <a:effectLst>
                  <a:outerShdw blurRad="38100" dist="38100" dir="2700000" algn="tl">
                    <a:srgbClr val="000000">
                      <a:alpha val="43137"/>
                    </a:srgbClr>
                  </a:outerShdw>
                </a:effectLst>
              </a:rPr>
              <a:t>DA</a:t>
            </a:r>
          </a:p>
        </p:txBody>
      </p:sp>
      <p:sp>
        <p:nvSpPr>
          <p:cNvPr id="84" name="TextBox 83">
            <a:extLst>
              <a:ext uri="{FF2B5EF4-FFF2-40B4-BE49-F238E27FC236}">
                <a16:creationId xmlns:a16="http://schemas.microsoft.com/office/drawing/2014/main" id="{C590D3D0-BE52-4B42-8EDB-D39B1F8238A9}"/>
              </a:ext>
            </a:extLst>
          </p:cNvPr>
          <p:cNvSpPr txBox="1"/>
          <p:nvPr/>
        </p:nvSpPr>
        <p:spPr>
          <a:xfrm>
            <a:off x="1553591" y="1137696"/>
            <a:ext cx="827090" cy="261610"/>
          </a:xfrm>
          <a:prstGeom prst="rect">
            <a:avLst/>
          </a:prstGeom>
          <a:noFill/>
        </p:spPr>
        <p:txBody>
          <a:bodyPr wrap="square" rtlCol="0">
            <a:spAutoFit/>
          </a:bodyPr>
          <a:lstStyle/>
          <a:p>
            <a:r>
              <a:rPr lang="en-US" sz="1100" dirty="0">
                <a:effectLst>
                  <a:outerShdw blurRad="38100" dist="38100" dir="2700000" algn="tl">
                    <a:srgbClr val="000000">
                      <a:alpha val="43137"/>
                    </a:srgbClr>
                  </a:outerShdw>
                </a:effectLst>
              </a:rPr>
              <a:t>DA</a:t>
            </a:r>
          </a:p>
        </p:txBody>
      </p:sp>
      <p:sp>
        <p:nvSpPr>
          <p:cNvPr id="57" name="Rectangle: Rounded Corners 56">
            <a:extLst>
              <a:ext uri="{FF2B5EF4-FFF2-40B4-BE49-F238E27FC236}">
                <a16:creationId xmlns:a16="http://schemas.microsoft.com/office/drawing/2014/main" id="{5FE6A569-A7A7-42F2-A850-9A3F3DE24512}"/>
              </a:ext>
            </a:extLst>
          </p:cNvPr>
          <p:cNvSpPr/>
          <p:nvPr/>
        </p:nvSpPr>
        <p:spPr>
          <a:xfrm>
            <a:off x="3623172" y="2955902"/>
            <a:ext cx="2219417" cy="685555"/>
          </a:xfrm>
          <a:prstGeom prst="roundRect">
            <a:avLst/>
          </a:prstGeom>
          <a:solidFill>
            <a:schemeClr val="accent6">
              <a:lumMod val="20000"/>
              <a:lumOff val="80000"/>
            </a:schemeClr>
          </a:solidFill>
        </p:spPr>
        <p:style>
          <a:lnRef idx="3">
            <a:schemeClr val="lt1"/>
          </a:lnRef>
          <a:fillRef idx="1">
            <a:schemeClr val="accent3"/>
          </a:fillRef>
          <a:effectRef idx="1">
            <a:schemeClr val="accent3"/>
          </a:effectRef>
          <a:fontRef idx="minor">
            <a:schemeClr val="lt1"/>
          </a:fontRef>
        </p:style>
        <p:txBody>
          <a:bodyPr rtlCol="0" anchor="ctr"/>
          <a:lstStyle/>
          <a:p>
            <a:pPr algn="just"/>
            <a:r>
              <a:rPr lang="ro-RO" sz="1100" dirty="0">
                <a:solidFill>
                  <a:schemeClr val="tx1"/>
                </a:solidFill>
              </a:rPr>
              <a:t>Se solicită nerezidentului certificat de rezidență fiscală/declarația pe propria răspundere pentru legislația UE valabile</a:t>
            </a:r>
            <a:endParaRPr lang="en-US" sz="1100" dirty="0">
              <a:solidFill>
                <a:schemeClr val="tx1"/>
              </a:solidFill>
            </a:endParaRPr>
          </a:p>
        </p:txBody>
      </p:sp>
      <p:sp>
        <p:nvSpPr>
          <p:cNvPr id="56" name="Rectangle: Rounded Corners 55">
            <a:extLst>
              <a:ext uri="{FF2B5EF4-FFF2-40B4-BE49-F238E27FC236}">
                <a16:creationId xmlns:a16="http://schemas.microsoft.com/office/drawing/2014/main" id="{201545E5-D2C0-4A0E-B3E0-107C2B2DE7F5}"/>
              </a:ext>
            </a:extLst>
          </p:cNvPr>
          <p:cNvSpPr/>
          <p:nvPr/>
        </p:nvSpPr>
        <p:spPr>
          <a:xfrm>
            <a:off x="3676395" y="1761056"/>
            <a:ext cx="2219417" cy="612529"/>
          </a:xfrm>
          <a:prstGeom prst="roundRect">
            <a:avLst/>
          </a:prstGeom>
          <a:solidFill>
            <a:schemeClr val="accent6">
              <a:lumMod val="20000"/>
              <a:lumOff val="80000"/>
            </a:schemeClr>
          </a:solidFill>
        </p:spPr>
        <p:style>
          <a:lnRef idx="3">
            <a:schemeClr val="lt1"/>
          </a:lnRef>
          <a:fillRef idx="1">
            <a:schemeClr val="accent3"/>
          </a:fillRef>
          <a:effectRef idx="1">
            <a:schemeClr val="accent3"/>
          </a:effectRef>
          <a:fontRef idx="minor">
            <a:schemeClr val="lt1"/>
          </a:fontRef>
        </p:style>
        <p:txBody>
          <a:bodyPr rtlCol="0" anchor="ctr"/>
          <a:lstStyle/>
          <a:p>
            <a:pPr algn="ctr"/>
            <a:endParaRPr lang="en-US" sz="1100" dirty="0">
              <a:solidFill>
                <a:schemeClr val="tx1"/>
              </a:solidFill>
              <a:latin typeface="Calibri" panose="020F0502020204030204" pitchFamily="34" charset="0"/>
            </a:endParaRPr>
          </a:p>
          <a:p>
            <a:pPr algn="ctr"/>
            <a:r>
              <a:rPr lang="ro-RO" sz="1100" dirty="0">
                <a:solidFill>
                  <a:schemeClr val="tx1"/>
                </a:solidFill>
                <a:latin typeface="Calibri" panose="020F0502020204030204" pitchFamily="34" charset="0"/>
              </a:rPr>
              <a:t>Se datorează impozit conform legislației interne (</a:t>
            </a:r>
            <a:r>
              <a:rPr lang="en-US" sz="1100" dirty="0">
                <a:solidFill>
                  <a:schemeClr val="tx1"/>
                </a:solidFill>
                <a:latin typeface="Calibri" panose="020F0502020204030204" pitchFamily="34" charset="0"/>
              </a:rPr>
              <a:t>16%,50% dup</a:t>
            </a:r>
            <a:r>
              <a:rPr lang="ro-RO" sz="1100" dirty="0">
                <a:solidFill>
                  <a:schemeClr val="tx1"/>
                </a:solidFill>
                <a:latin typeface="Calibri" panose="020F0502020204030204" pitchFamily="34" charset="0"/>
              </a:rPr>
              <a:t>ă</a:t>
            </a:r>
            <a:r>
              <a:rPr lang="en-US" sz="1100" dirty="0">
                <a:solidFill>
                  <a:schemeClr val="tx1"/>
                </a:solidFill>
                <a:latin typeface="Calibri" panose="020F0502020204030204" pitchFamily="34" charset="0"/>
              </a:rPr>
              <a:t> </a:t>
            </a:r>
            <a:r>
              <a:rPr lang="en-US" sz="1100" dirty="0" err="1">
                <a:solidFill>
                  <a:schemeClr val="tx1"/>
                </a:solidFill>
                <a:latin typeface="Calibri" panose="020F0502020204030204" pitchFamily="34" charset="0"/>
              </a:rPr>
              <a:t>caz</a:t>
            </a:r>
            <a:r>
              <a:rPr lang="en-US" sz="1100" dirty="0">
                <a:solidFill>
                  <a:schemeClr val="tx1"/>
                </a:solidFill>
                <a:latin typeface="Calibri" panose="020F0502020204030204" pitchFamily="34" charset="0"/>
              </a:rPr>
              <a:t>)</a:t>
            </a:r>
            <a:endParaRPr lang="en-US" dirty="0"/>
          </a:p>
          <a:p>
            <a:pPr algn="ctr"/>
            <a:endParaRPr lang="en-US" dirty="0"/>
          </a:p>
        </p:txBody>
      </p:sp>
      <p:cxnSp>
        <p:nvCxnSpPr>
          <p:cNvPr id="3" name="Straight Arrow Connector 2">
            <a:extLst>
              <a:ext uri="{FF2B5EF4-FFF2-40B4-BE49-F238E27FC236}">
                <a16:creationId xmlns:a16="http://schemas.microsoft.com/office/drawing/2014/main" id="{0080BE09-7F4F-46EC-A180-364ACAE23466}"/>
              </a:ext>
            </a:extLst>
          </p:cNvPr>
          <p:cNvCxnSpPr/>
          <p:nvPr/>
        </p:nvCxnSpPr>
        <p:spPr>
          <a:xfrm>
            <a:off x="2741370" y="4739951"/>
            <a:ext cx="55597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91DFB5FD-CC80-4052-B7CB-C46A362E4793}"/>
              </a:ext>
            </a:extLst>
          </p:cNvPr>
          <p:cNvCxnSpPr>
            <a:cxnSpLocks/>
          </p:cNvCxnSpPr>
          <p:nvPr/>
        </p:nvCxnSpPr>
        <p:spPr>
          <a:xfrm flipV="1">
            <a:off x="3394747" y="1399306"/>
            <a:ext cx="0" cy="33406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371B4DB2-0B84-4C36-8006-8FD3541AC54C}"/>
              </a:ext>
            </a:extLst>
          </p:cNvPr>
          <p:cNvCxnSpPr/>
          <p:nvPr/>
        </p:nvCxnSpPr>
        <p:spPr>
          <a:xfrm>
            <a:off x="3426416" y="1328619"/>
            <a:ext cx="96830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059B8C10-510F-41EB-9567-8B51E1DD21F3}"/>
              </a:ext>
            </a:extLst>
          </p:cNvPr>
          <p:cNvCxnSpPr>
            <a:cxnSpLocks/>
          </p:cNvCxnSpPr>
          <p:nvPr/>
        </p:nvCxnSpPr>
        <p:spPr>
          <a:xfrm>
            <a:off x="4394718" y="1399306"/>
            <a:ext cx="0" cy="2886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4" name="Rectangle: Rounded Corners 63">
            <a:extLst>
              <a:ext uri="{FF2B5EF4-FFF2-40B4-BE49-F238E27FC236}">
                <a16:creationId xmlns:a16="http://schemas.microsoft.com/office/drawing/2014/main" id="{EAF35325-28AC-41FC-BC26-BFBB5EF7F677}"/>
              </a:ext>
            </a:extLst>
          </p:cNvPr>
          <p:cNvSpPr/>
          <p:nvPr/>
        </p:nvSpPr>
        <p:spPr>
          <a:xfrm>
            <a:off x="3597746" y="5876730"/>
            <a:ext cx="2219417" cy="685555"/>
          </a:xfrm>
          <a:prstGeom prst="roundRect">
            <a:avLst/>
          </a:prstGeom>
          <a:solidFill>
            <a:schemeClr val="accent6">
              <a:lumMod val="20000"/>
              <a:lumOff val="80000"/>
            </a:schemeClr>
          </a:solidFill>
        </p:spPr>
        <p:style>
          <a:lnRef idx="3">
            <a:schemeClr val="lt1"/>
          </a:lnRef>
          <a:fillRef idx="1">
            <a:schemeClr val="accent3"/>
          </a:fillRef>
          <a:effectRef idx="1">
            <a:schemeClr val="accent3"/>
          </a:effectRef>
          <a:fontRef idx="minor">
            <a:schemeClr val="lt1"/>
          </a:fontRef>
        </p:style>
        <p:txBody>
          <a:bodyPr rtlCol="0" anchor="ctr"/>
          <a:lstStyle/>
          <a:p>
            <a:pPr algn="just"/>
            <a:r>
              <a:rPr lang="en-US" sz="1100" dirty="0">
                <a:solidFill>
                  <a:schemeClr val="tx1"/>
                </a:solidFill>
              </a:rPr>
              <a:t>Nu se </a:t>
            </a:r>
            <a:r>
              <a:rPr lang="en-US" sz="1100" dirty="0" err="1">
                <a:solidFill>
                  <a:schemeClr val="tx1"/>
                </a:solidFill>
              </a:rPr>
              <a:t>va</a:t>
            </a:r>
            <a:r>
              <a:rPr lang="en-US" sz="1100" dirty="0">
                <a:solidFill>
                  <a:schemeClr val="tx1"/>
                </a:solidFill>
              </a:rPr>
              <a:t> </a:t>
            </a:r>
            <a:r>
              <a:rPr lang="en-US" sz="1100" dirty="0" err="1">
                <a:solidFill>
                  <a:schemeClr val="tx1"/>
                </a:solidFill>
              </a:rPr>
              <a:t>retine</a:t>
            </a:r>
            <a:r>
              <a:rPr lang="en-US" sz="1100" dirty="0">
                <a:solidFill>
                  <a:schemeClr val="tx1"/>
                </a:solidFill>
              </a:rPr>
              <a:t> </a:t>
            </a:r>
            <a:r>
              <a:rPr lang="en-US" sz="1100" dirty="0" err="1">
                <a:solidFill>
                  <a:schemeClr val="tx1"/>
                </a:solidFill>
              </a:rPr>
              <a:t>imozit</a:t>
            </a:r>
            <a:r>
              <a:rPr lang="en-US" sz="1100" dirty="0">
                <a:solidFill>
                  <a:schemeClr val="tx1"/>
                </a:solidFill>
              </a:rPr>
              <a:t> pe </a:t>
            </a:r>
            <a:r>
              <a:rPr lang="en-US" sz="1100" dirty="0" err="1">
                <a:solidFill>
                  <a:schemeClr val="tx1"/>
                </a:solidFill>
              </a:rPr>
              <a:t>nerezidenti</a:t>
            </a:r>
            <a:r>
              <a:rPr lang="en-US" sz="1100" dirty="0">
                <a:solidFill>
                  <a:schemeClr val="tx1"/>
                </a:solidFill>
              </a:rPr>
              <a:t> in Romania conform DTT</a:t>
            </a:r>
          </a:p>
        </p:txBody>
      </p:sp>
      <p:sp>
        <p:nvSpPr>
          <p:cNvPr id="40" name="Title 2">
            <a:extLst>
              <a:ext uri="{FF2B5EF4-FFF2-40B4-BE49-F238E27FC236}">
                <a16:creationId xmlns:a16="http://schemas.microsoft.com/office/drawing/2014/main" id="{36CA2C28-C150-455A-A5F1-AD4D6EE9C2E4}"/>
              </a:ext>
            </a:extLst>
          </p:cNvPr>
          <p:cNvSpPr>
            <a:spLocks noGrp="1"/>
          </p:cNvSpPr>
          <p:nvPr>
            <p:ph type="title"/>
          </p:nvPr>
        </p:nvSpPr>
        <p:spPr>
          <a:xfrm>
            <a:off x="265650" y="-49686"/>
            <a:ext cx="7737475" cy="597232"/>
          </a:xfrm>
        </p:spPr>
        <p:txBody>
          <a:bodyPr/>
          <a:lstStyle/>
          <a:p>
            <a:r>
              <a:rPr lang="en-US" sz="2400" b="1" dirty="0">
                <a:solidFill>
                  <a:srgbClr val="173060"/>
                </a:solidFill>
              </a:rPr>
              <a:t>SCHEMA LOGIC</a:t>
            </a:r>
            <a:r>
              <a:rPr lang="ro-RO" sz="2400" b="1" dirty="0">
                <a:solidFill>
                  <a:srgbClr val="173060"/>
                </a:solidFill>
              </a:rPr>
              <a:t>Ă</a:t>
            </a:r>
            <a:r>
              <a:rPr lang="en-US" sz="2400" b="1" dirty="0">
                <a:solidFill>
                  <a:srgbClr val="173060"/>
                </a:solidFill>
              </a:rPr>
              <a:t> (PA</a:t>
            </a:r>
            <a:r>
              <a:rPr lang="ro-RO" sz="2400" b="1" dirty="0">
                <a:solidFill>
                  <a:srgbClr val="173060"/>
                </a:solidFill>
              </a:rPr>
              <a:t>Ș</a:t>
            </a:r>
            <a:r>
              <a:rPr lang="en-US" sz="2400" b="1" dirty="0">
                <a:solidFill>
                  <a:srgbClr val="173060"/>
                </a:solidFill>
              </a:rPr>
              <a:t>I) IMPOZITARE NEREZIDEN</a:t>
            </a:r>
            <a:r>
              <a:rPr lang="ro-RO" sz="2400" b="1" dirty="0">
                <a:solidFill>
                  <a:srgbClr val="173060"/>
                </a:solidFill>
              </a:rPr>
              <a:t>Ț</a:t>
            </a:r>
            <a:r>
              <a:rPr lang="en-US" sz="2400" b="1" dirty="0">
                <a:solidFill>
                  <a:srgbClr val="173060"/>
                </a:solidFill>
              </a:rPr>
              <a:t>I</a:t>
            </a:r>
            <a:endParaRPr lang="en-GB" altLang="en-US" dirty="0"/>
          </a:p>
        </p:txBody>
      </p:sp>
    </p:spTree>
    <p:extLst>
      <p:ext uri="{BB962C8B-B14F-4D97-AF65-F5344CB8AC3E}">
        <p14:creationId xmlns:p14="http://schemas.microsoft.com/office/powerpoint/2010/main" val="32021326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7EC842-3677-47CA-8BFF-0993822DC79D}"/>
              </a:ext>
            </a:extLst>
          </p:cNvPr>
          <p:cNvSpPr>
            <a:spLocks noGrp="1"/>
          </p:cNvSpPr>
          <p:nvPr>
            <p:ph idx="1"/>
          </p:nvPr>
        </p:nvSpPr>
        <p:spPr>
          <a:xfrm>
            <a:off x="393896" y="1346370"/>
            <a:ext cx="8356208" cy="4448144"/>
          </a:xfrm>
          <a:ln>
            <a:solidFill>
              <a:srgbClr val="173060"/>
            </a:solidFill>
          </a:ln>
        </p:spPr>
        <p:style>
          <a:lnRef idx="2">
            <a:schemeClr val="dk1"/>
          </a:lnRef>
          <a:fillRef idx="1">
            <a:schemeClr val="lt1"/>
          </a:fillRef>
          <a:effectRef idx="0">
            <a:schemeClr val="dk1"/>
          </a:effectRef>
          <a:fontRef idx="minor">
            <a:schemeClr val="dk1"/>
          </a:fontRef>
        </p:style>
        <p:txBody>
          <a:bodyPr>
            <a:normAutofit/>
          </a:bodyPr>
          <a:lstStyle/>
          <a:p>
            <a:pPr marL="0" indent="0" algn="just">
              <a:lnSpc>
                <a:spcPct val="110000"/>
              </a:lnSpc>
              <a:buNone/>
            </a:pPr>
            <a:r>
              <a:rPr lang="en-US" sz="1800" b="1" dirty="0">
                <a:solidFill>
                  <a:srgbClr val="173060"/>
                </a:solidFill>
              </a:rPr>
              <a:t>Nu </a:t>
            </a:r>
            <a:r>
              <a:rPr lang="en-US" sz="1800" b="1" dirty="0" err="1">
                <a:solidFill>
                  <a:srgbClr val="173060"/>
                </a:solidFill>
              </a:rPr>
              <a:t>constituie</a:t>
            </a:r>
            <a:r>
              <a:rPr lang="en-US" sz="1800" b="1" dirty="0">
                <a:solidFill>
                  <a:srgbClr val="173060"/>
                </a:solidFill>
              </a:rPr>
              <a:t> </a:t>
            </a:r>
            <a:r>
              <a:rPr lang="en-US" sz="1800" b="1" dirty="0" err="1">
                <a:solidFill>
                  <a:srgbClr val="173060"/>
                </a:solidFill>
              </a:rPr>
              <a:t>redeven</a:t>
            </a:r>
            <a:r>
              <a:rPr lang="ro-RO" sz="1800" b="1" dirty="0">
                <a:solidFill>
                  <a:srgbClr val="173060"/>
                </a:solidFill>
              </a:rPr>
              <a:t>ț</a:t>
            </a:r>
            <a:r>
              <a:rPr lang="en-US" sz="1800" b="1" dirty="0">
                <a:solidFill>
                  <a:srgbClr val="173060"/>
                </a:solidFill>
              </a:rPr>
              <a:t>e at</a:t>
            </a:r>
            <a:r>
              <a:rPr lang="ro-RO" sz="1800" b="1" dirty="0">
                <a:solidFill>
                  <a:srgbClr val="173060"/>
                </a:solidFill>
              </a:rPr>
              <a:t>â</a:t>
            </a:r>
            <a:r>
              <a:rPr lang="en-US" sz="1800" b="1" dirty="0">
                <a:solidFill>
                  <a:srgbClr val="173060"/>
                </a:solidFill>
              </a:rPr>
              <a:t>t </a:t>
            </a:r>
            <a:r>
              <a:rPr lang="en-US" sz="1800" b="1" dirty="0" err="1">
                <a:solidFill>
                  <a:srgbClr val="173060"/>
                </a:solidFill>
              </a:rPr>
              <a:t>potrivit</a:t>
            </a:r>
            <a:r>
              <a:rPr lang="en-US" sz="1800" b="1" dirty="0">
                <a:solidFill>
                  <a:srgbClr val="173060"/>
                </a:solidFill>
              </a:rPr>
              <a:t> </a:t>
            </a:r>
            <a:r>
              <a:rPr lang="en-US" sz="1800" b="1" dirty="0" err="1">
                <a:solidFill>
                  <a:srgbClr val="173060"/>
                </a:solidFill>
              </a:rPr>
              <a:t>legisla</a:t>
            </a:r>
            <a:r>
              <a:rPr lang="ro-RO" sz="1800" b="1" dirty="0">
                <a:solidFill>
                  <a:srgbClr val="173060"/>
                </a:solidFill>
              </a:rPr>
              <a:t>ț</a:t>
            </a:r>
            <a:r>
              <a:rPr lang="en-US" sz="1800" b="1" dirty="0" err="1">
                <a:solidFill>
                  <a:srgbClr val="173060"/>
                </a:solidFill>
              </a:rPr>
              <a:t>iei</a:t>
            </a:r>
            <a:r>
              <a:rPr lang="en-US" sz="1800" b="1" dirty="0">
                <a:solidFill>
                  <a:srgbClr val="173060"/>
                </a:solidFill>
              </a:rPr>
              <a:t> interne, c</a:t>
            </a:r>
            <a:r>
              <a:rPr lang="ro-RO" sz="1800" b="1" dirty="0">
                <a:solidFill>
                  <a:srgbClr val="173060"/>
                </a:solidFill>
              </a:rPr>
              <a:t>â</a:t>
            </a:r>
            <a:r>
              <a:rPr lang="en-US" sz="1800" b="1" dirty="0">
                <a:solidFill>
                  <a:srgbClr val="173060"/>
                </a:solidFill>
              </a:rPr>
              <a:t>t </a:t>
            </a:r>
            <a:r>
              <a:rPr lang="ro-RO" sz="1800" b="1" dirty="0">
                <a:solidFill>
                  <a:srgbClr val="173060"/>
                </a:solidFill>
              </a:rPr>
              <a:t>ș</a:t>
            </a:r>
            <a:r>
              <a:rPr lang="en-US" sz="1800" b="1" dirty="0" err="1">
                <a:solidFill>
                  <a:srgbClr val="173060"/>
                </a:solidFill>
              </a:rPr>
              <a:t>i</a:t>
            </a:r>
            <a:r>
              <a:rPr lang="en-US" sz="1800" b="1" dirty="0">
                <a:solidFill>
                  <a:srgbClr val="173060"/>
                </a:solidFill>
              </a:rPr>
              <a:t> </a:t>
            </a:r>
            <a:r>
              <a:rPr lang="en-US" sz="1800" b="1" dirty="0" err="1">
                <a:solidFill>
                  <a:srgbClr val="173060"/>
                </a:solidFill>
              </a:rPr>
              <a:t>potrivit</a:t>
            </a:r>
            <a:r>
              <a:rPr lang="en-US" sz="1800" b="1" dirty="0">
                <a:solidFill>
                  <a:srgbClr val="173060"/>
                </a:solidFill>
              </a:rPr>
              <a:t> </a:t>
            </a:r>
            <a:r>
              <a:rPr lang="en-US" sz="1800" b="1" dirty="0" err="1">
                <a:solidFill>
                  <a:srgbClr val="173060"/>
                </a:solidFill>
              </a:rPr>
              <a:t>comentariilor</a:t>
            </a:r>
            <a:r>
              <a:rPr lang="en-US" sz="1800" b="1" dirty="0">
                <a:solidFill>
                  <a:srgbClr val="173060"/>
                </a:solidFill>
              </a:rPr>
              <a:t> OECD la DTT model, </a:t>
            </a:r>
            <a:r>
              <a:rPr lang="en-US" sz="1800" b="1" dirty="0" err="1">
                <a:solidFill>
                  <a:srgbClr val="173060"/>
                </a:solidFill>
              </a:rPr>
              <a:t>urm</a:t>
            </a:r>
            <a:r>
              <a:rPr lang="ro-RO" sz="1800" b="1" dirty="0">
                <a:solidFill>
                  <a:srgbClr val="173060"/>
                </a:solidFill>
              </a:rPr>
              <a:t>ă</a:t>
            </a:r>
            <a:r>
              <a:rPr lang="en-US" sz="1800" b="1" dirty="0" err="1">
                <a:solidFill>
                  <a:srgbClr val="173060"/>
                </a:solidFill>
              </a:rPr>
              <a:t>toarele</a:t>
            </a:r>
            <a:r>
              <a:rPr lang="ro-RO" sz="1800" b="1" dirty="0">
                <a:solidFill>
                  <a:srgbClr val="173060"/>
                </a:solidFill>
              </a:rPr>
              <a:t>:</a:t>
            </a:r>
            <a:endParaRPr lang="en-US" sz="1800" b="1" dirty="0">
              <a:solidFill>
                <a:srgbClr val="173060"/>
              </a:solidFill>
            </a:endParaRPr>
          </a:p>
          <a:p>
            <a:pPr marL="0" indent="0" algn="just">
              <a:buNone/>
            </a:pPr>
            <a:r>
              <a:rPr lang="en-US" sz="1800" b="1" i="1" dirty="0">
                <a:solidFill>
                  <a:srgbClr val="173060"/>
                </a:solidFill>
              </a:rPr>
              <a:t> </a:t>
            </a:r>
          </a:p>
          <a:p>
            <a:pPr marL="0" indent="0" algn="just">
              <a:lnSpc>
                <a:spcPct val="107000"/>
              </a:lnSpc>
              <a:spcBef>
                <a:spcPts val="0"/>
              </a:spcBef>
              <a:spcAft>
                <a:spcPts val="800"/>
              </a:spcAft>
              <a:buNone/>
            </a:pPr>
            <a:r>
              <a:rPr lang="en-US" sz="1800" b="1" i="1" dirty="0">
                <a:solidFill>
                  <a:srgbClr val="173060"/>
                </a:solidFill>
              </a:rPr>
              <a:t>f</a:t>
            </a:r>
            <a:r>
              <a:rPr lang="ro-RO" sz="1800" b="1" i="1" dirty="0">
                <a:solidFill>
                  <a:srgbClr val="173060"/>
                </a:solidFill>
              </a:rPr>
              <a:t>) Descărcarea digitală de imagini, sunet, text;</a:t>
            </a:r>
            <a:endParaRPr lang="en-US" sz="1800" b="1" i="1" dirty="0">
              <a:solidFill>
                <a:srgbClr val="173060"/>
              </a:solidFill>
            </a:endParaRPr>
          </a:p>
          <a:p>
            <a:pPr marL="0" indent="0" algn="just">
              <a:lnSpc>
                <a:spcPct val="150000"/>
              </a:lnSpc>
              <a:buNone/>
            </a:pPr>
            <a:r>
              <a:rPr lang="en-US" sz="1800" dirty="0" err="1">
                <a:solidFill>
                  <a:srgbClr val="173060"/>
                </a:solidFill>
              </a:rPr>
              <a:t>Dac</a:t>
            </a:r>
            <a:r>
              <a:rPr lang="ro-RO" sz="1800" dirty="0">
                <a:solidFill>
                  <a:srgbClr val="173060"/>
                </a:solidFill>
              </a:rPr>
              <a:t>ă</a:t>
            </a:r>
            <a:r>
              <a:rPr lang="en-US" sz="1800" dirty="0">
                <a:solidFill>
                  <a:srgbClr val="173060"/>
                </a:solidFill>
              </a:rPr>
              <a:t> se </a:t>
            </a:r>
            <a:r>
              <a:rPr lang="en-US" sz="1800" dirty="0" err="1">
                <a:solidFill>
                  <a:srgbClr val="173060"/>
                </a:solidFill>
              </a:rPr>
              <a:t>acord</a:t>
            </a:r>
            <a:r>
              <a:rPr lang="ro-RO" sz="1800" dirty="0">
                <a:solidFill>
                  <a:srgbClr val="173060"/>
                </a:solidFill>
              </a:rPr>
              <a:t>ă</a:t>
            </a:r>
            <a:r>
              <a:rPr lang="en-US" sz="1800" dirty="0">
                <a:solidFill>
                  <a:srgbClr val="173060"/>
                </a:solidFill>
              </a:rPr>
              <a:t> </a:t>
            </a:r>
            <a:r>
              <a:rPr lang="en-US" sz="1800" dirty="0" err="1">
                <a:solidFill>
                  <a:srgbClr val="173060"/>
                </a:solidFill>
              </a:rPr>
              <a:t>drepturi</a:t>
            </a:r>
            <a:r>
              <a:rPr lang="en-US" sz="1800" dirty="0">
                <a:solidFill>
                  <a:srgbClr val="173060"/>
                </a:solidFill>
              </a:rPr>
              <a:t> de desc</a:t>
            </a:r>
            <a:r>
              <a:rPr lang="ro-RO" sz="1800" dirty="0">
                <a:solidFill>
                  <a:srgbClr val="173060"/>
                </a:solidFill>
              </a:rPr>
              <a:t>ă</a:t>
            </a:r>
            <a:r>
              <a:rPr lang="en-US" sz="1800" dirty="0" err="1">
                <a:solidFill>
                  <a:srgbClr val="173060"/>
                </a:solidFill>
              </a:rPr>
              <a:t>rcare</a:t>
            </a:r>
            <a:r>
              <a:rPr lang="en-US" sz="1800" dirty="0">
                <a:solidFill>
                  <a:srgbClr val="173060"/>
                </a:solidFill>
              </a:rPr>
              <a:t> </a:t>
            </a:r>
            <a:r>
              <a:rPr lang="en-US" sz="1800" dirty="0" err="1">
                <a:solidFill>
                  <a:srgbClr val="173060"/>
                </a:solidFill>
              </a:rPr>
              <a:t>pentru</a:t>
            </a:r>
            <a:r>
              <a:rPr lang="en-US" sz="1800" dirty="0">
                <a:solidFill>
                  <a:srgbClr val="173060"/>
                </a:solidFill>
              </a:rPr>
              <a:t> </a:t>
            </a:r>
            <a:r>
              <a:rPr lang="en-US" sz="1800" dirty="0" err="1">
                <a:solidFill>
                  <a:srgbClr val="173060"/>
                </a:solidFill>
              </a:rPr>
              <a:t>utlizare</a:t>
            </a:r>
            <a:r>
              <a:rPr lang="en-US" sz="1800" dirty="0">
                <a:solidFill>
                  <a:srgbClr val="173060"/>
                </a:solidFill>
              </a:rPr>
              <a:t>, </a:t>
            </a:r>
            <a:r>
              <a:rPr lang="en-US" sz="1800" dirty="0" err="1">
                <a:solidFill>
                  <a:srgbClr val="173060"/>
                </a:solidFill>
              </a:rPr>
              <a:t>stocare</a:t>
            </a:r>
            <a:r>
              <a:rPr lang="en-US" sz="1800" dirty="0">
                <a:solidFill>
                  <a:srgbClr val="173060"/>
                </a:solidFill>
              </a:rPr>
              <a:t> </a:t>
            </a:r>
            <a:r>
              <a:rPr lang="en-US" sz="1800" dirty="0" err="1">
                <a:solidFill>
                  <a:srgbClr val="173060"/>
                </a:solidFill>
              </a:rPr>
              <a:t>sau</a:t>
            </a:r>
            <a:r>
              <a:rPr lang="en-US" sz="1800" dirty="0">
                <a:solidFill>
                  <a:srgbClr val="173060"/>
                </a:solidFill>
              </a:rPr>
              <a:t> </a:t>
            </a:r>
            <a:r>
              <a:rPr lang="en-US" sz="1800" dirty="0" err="1">
                <a:solidFill>
                  <a:srgbClr val="173060"/>
                </a:solidFill>
              </a:rPr>
              <a:t>utlizare</a:t>
            </a:r>
            <a:r>
              <a:rPr lang="en-US" sz="1800" dirty="0">
                <a:solidFill>
                  <a:srgbClr val="173060"/>
                </a:solidFill>
              </a:rPr>
              <a:t> pe computer </a:t>
            </a:r>
            <a:r>
              <a:rPr lang="en-US" sz="1800" dirty="0" err="1">
                <a:solidFill>
                  <a:srgbClr val="173060"/>
                </a:solidFill>
              </a:rPr>
              <a:t>plata</a:t>
            </a:r>
            <a:r>
              <a:rPr lang="en-US" sz="1800" dirty="0">
                <a:solidFill>
                  <a:srgbClr val="173060"/>
                </a:solidFill>
              </a:rPr>
              <a:t> nu </a:t>
            </a:r>
            <a:r>
              <a:rPr lang="en-US" sz="1800" dirty="0" err="1">
                <a:solidFill>
                  <a:srgbClr val="173060"/>
                </a:solidFill>
              </a:rPr>
              <a:t>este</a:t>
            </a:r>
            <a:r>
              <a:rPr lang="en-US" sz="1800" dirty="0">
                <a:solidFill>
                  <a:srgbClr val="173060"/>
                </a:solidFill>
              </a:rPr>
              <a:t> o </a:t>
            </a:r>
            <a:r>
              <a:rPr lang="en-US" sz="1800" dirty="0" err="1">
                <a:solidFill>
                  <a:srgbClr val="173060"/>
                </a:solidFill>
              </a:rPr>
              <a:t>redeven</a:t>
            </a:r>
            <a:r>
              <a:rPr lang="ro-RO" sz="1800" dirty="0">
                <a:solidFill>
                  <a:srgbClr val="173060"/>
                </a:solidFill>
              </a:rPr>
              <a:t>ță</a:t>
            </a:r>
            <a:r>
              <a:rPr lang="en-US" sz="1800" dirty="0">
                <a:solidFill>
                  <a:srgbClr val="173060"/>
                </a:solidFill>
              </a:rPr>
              <a:t>. </a:t>
            </a:r>
            <a:r>
              <a:rPr lang="en-US" sz="1800" dirty="0" err="1">
                <a:solidFill>
                  <a:srgbClr val="173060"/>
                </a:solidFill>
              </a:rPr>
              <a:t>Dac</a:t>
            </a:r>
            <a:r>
              <a:rPr lang="ro-RO" sz="1800" dirty="0">
                <a:solidFill>
                  <a:srgbClr val="173060"/>
                </a:solidFill>
              </a:rPr>
              <a:t>ă</a:t>
            </a:r>
            <a:r>
              <a:rPr lang="en-US" sz="1800" dirty="0">
                <a:solidFill>
                  <a:srgbClr val="173060"/>
                </a:solidFill>
              </a:rPr>
              <a:t> </a:t>
            </a:r>
            <a:r>
              <a:rPr lang="ro-RO" sz="1800" dirty="0">
                <a:solidFill>
                  <a:srgbClr val="173060"/>
                </a:solidFill>
              </a:rPr>
              <a:t>î</a:t>
            </a:r>
            <a:r>
              <a:rPr lang="en-US" sz="1800" dirty="0">
                <a:solidFill>
                  <a:srgbClr val="173060"/>
                </a:solidFill>
              </a:rPr>
              <a:t>ns</a:t>
            </a:r>
            <a:r>
              <a:rPr lang="ro-RO" sz="1800" dirty="0">
                <a:solidFill>
                  <a:srgbClr val="173060"/>
                </a:solidFill>
              </a:rPr>
              <a:t>ă</a:t>
            </a:r>
            <a:r>
              <a:rPr lang="en-US" sz="1800" dirty="0">
                <a:solidFill>
                  <a:srgbClr val="173060"/>
                </a:solidFill>
              </a:rPr>
              <a:t> se </a:t>
            </a:r>
            <a:r>
              <a:rPr lang="en-US" sz="1800" dirty="0" err="1">
                <a:solidFill>
                  <a:srgbClr val="173060"/>
                </a:solidFill>
              </a:rPr>
              <a:t>acord</a:t>
            </a:r>
            <a:r>
              <a:rPr lang="ro-RO" sz="1800" dirty="0">
                <a:solidFill>
                  <a:srgbClr val="173060"/>
                </a:solidFill>
              </a:rPr>
              <a:t>ă</a:t>
            </a:r>
            <a:r>
              <a:rPr lang="en-US" sz="1800" dirty="0">
                <a:solidFill>
                  <a:srgbClr val="173060"/>
                </a:solidFill>
              </a:rPr>
              <a:t> </a:t>
            </a:r>
            <a:r>
              <a:rPr lang="en-US" sz="1800" dirty="0" err="1">
                <a:solidFill>
                  <a:srgbClr val="173060"/>
                </a:solidFill>
              </a:rPr>
              <a:t>dreptul</a:t>
            </a:r>
            <a:r>
              <a:rPr lang="en-US" sz="1800" dirty="0">
                <a:solidFill>
                  <a:srgbClr val="173060"/>
                </a:solidFill>
              </a:rPr>
              <a:t> de </a:t>
            </a:r>
            <a:r>
              <a:rPr lang="en-US" sz="1800" dirty="0" err="1">
                <a:solidFill>
                  <a:srgbClr val="173060"/>
                </a:solidFill>
              </a:rPr>
              <a:t>reproducere</a:t>
            </a:r>
            <a:r>
              <a:rPr lang="en-US" sz="1800" dirty="0">
                <a:solidFill>
                  <a:srgbClr val="173060"/>
                </a:solidFill>
              </a:rPr>
              <a:t> </a:t>
            </a:r>
            <a:r>
              <a:rPr lang="ro-RO" sz="1800" dirty="0">
                <a:solidFill>
                  <a:srgbClr val="173060"/>
                </a:solidFill>
              </a:rPr>
              <a:t>ș</a:t>
            </a:r>
            <a:r>
              <a:rPr lang="en-US" sz="1800" dirty="0" err="1">
                <a:solidFill>
                  <a:srgbClr val="173060"/>
                </a:solidFill>
              </a:rPr>
              <a:t>i</a:t>
            </a:r>
            <a:r>
              <a:rPr lang="en-US" sz="1800" dirty="0">
                <a:solidFill>
                  <a:srgbClr val="173060"/>
                </a:solidFill>
              </a:rPr>
              <a:t> de a face public un </a:t>
            </a:r>
            <a:r>
              <a:rPr lang="en-US" sz="1800" dirty="0" err="1">
                <a:solidFill>
                  <a:srgbClr val="173060"/>
                </a:solidFill>
              </a:rPr>
              <a:t>produs</a:t>
            </a:r>
            <a:r>
              <a:rPr lang="en-US" sz="1800" dirty="0">
                <a:solidFill>
                  <a:srgbClr val="173060"/>
                </a:solidFill>
              </a:rPr>
              <a:t> digital, </a:t>
            </a:r>
            <a:r>
              <a:rPr lang="en-US" sz="1800" dirty="0" err="1">
                <a:solidFill>
                  <a:srgbClr val="173060"/>
                </a:solidFill>
              </a:rPr>
              <a:t>plata</a:t>
            </a:r>
            <a:r>
              <a:rPr lang="en-US" sz="1800" dirty="0">
                <a:solidFill>
                  <a:srgbClr val="173060"/>
                </a:solidFill>
              </a:rPr>
              <a:t> </a:t>
            </a:r>
            <a:r>
              <a:rPr lang="en-US" sz="1800" dirty="0" err="1">
                <a:solidFill>
                  <a:srgbClr val="173060"/>
                </a:solidFill>
              </a:rPr>
              <a:t>este</a:t>
            </a:r>
            <a:r>
              <a:rPr lang="en-US" sz="1800" dirty="0">
                <a:solidFill>
                  <a:srgbClr val="173060"/>
                </a:solidFill>
              </a:rPr>
              <a:t> o </a:t>
            </a:r>
            <a:r>
              <a:rPr lang="en-US" sz="1800" dirty="0" err="1">
                <a:solidFill>
                  <a:srgbClr val="173060"/>
                </a:solidFill>
              </a:rPr>
              <a:t>redeven</a:t>
            </a:r>
            <a:r>
              <a:rPr lang="ro-RO" sz="1800" dirty="0">
                <a:solidFill>
                  <a:srgbClr val="173060"/>
                </a:solidFill>
              </a:rPr>
              <a:t>ță</a:t>
            </a:r>
            <a:endParaRPr lang="en-US" sz="1800" dirty="0">
              <a:solidFill>
                <a:srgbClr val="173060"/>
              </a:solidFill>
            </a:endParaRPr>
          </a:p>
          <a:p>
            <a:pPr marL="0" indent="0" algn="just">
              <a:lnSpc>
                <a:spcPct val="150000"/>
              </a:lnSpc>
              <a:buNone/>
            </a:pPr>
            <a:endParaRPr lang="en-US" sz="1800" b="1" dirty="0">
              <a:solidFill>
                <a:srgbClr val="173060"/>
              </a:solidFill>
            </a:endParaRPr>
          </a:p>
          <a:p>
            <a:pPr marL="0" indent="0" algn="just">
              <a:lnSpc>
                <a:spcPct val="150000"/>
              </a:lnSpc>
              <a:buNone/>
            </a:pPr>
            <a:r>
              <a:rPr lang="en-US" sz="1800" b="1" dirty="0">
                <a:solidFill>
                  <a:srgbClr val="173060"/>
                </a:solidFill>
              </a:rPr>
              <a:t>g</a:t>
            </a:r>
            <a:r>
              <a:rPr lang="ro-RO" sz="1800" b="1" dirty="0">
                <a:solidFill>
                  <a:srgbClr val="173060"/>
                </a:solidFill>
              </a:rPr>
              <a:t>)</a:t>
            </a:r>
            <a:r>
              <a:rPr lang="en-US" sz="1800" b="1" dirty="0">
                <a:solidFill>
                  <a:srgbClr val="173060"/>
                </a:solidFill>
              </a:rPr>
              <a:t> </a:t>
            </a:r>
            <a:r>
              <a:rPr lang="ro-RO" sz="1800" b="1" i="1" dirty="0">
                <a:solidFill>
                  <a:srgbClr val="173060"/>
                </a:solidFill>
              </a:rPr>
              <a:t>Sumele plătite pentru difuzarea unor filme la cinematograf sau prin televiziune reprezintă redevență;</a:t>
            </a:r>
            <a:endParaRPr lang="en-US" sz="1800" b="1" i="1" dirty="0">
              <a:solidFill>
                <a:srgbClr val="173060"/>
              </a:solidFill>
            </a:endParaRPr>
          </a:p>
          <a:p>
            <a:pPr marL="0" indent="0">
              <a:buNone/>
            </a:pPr>
            <a:endParaRPr lang="en-US" dirty="0"/>
          </a:p>
        </p:txBody>
      </p:sp>
    </p:spTree>
    <p:extLst>
      <p:ext uri="{BB962C8B-B14F-4D97-AF65-F5344CB8AC3E}">
        <p14:creationId xmlns:p14="http://schemas.microsoft.com/office/powerpoint/2010/main" val="404250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7EC842-3677-47CA-8BFF-0993822DC79D}"/>
              </a:ext>
            </a:extLst>
          </p:cNvPr>
          <p:cNvSpPr>
            <a:spLocks noGrp="1"/>
          </p:cNvSpPr>
          <p:nvPr>
            <p:ph idx="1"/>
          </p:nvPr>
        </p:nvSpPr>
        <p:spPr>
          <a:xfrm>
            <a:off x="520760" y="1375028"/>
            <a:ext cx="8217061" cy="4248201"/>
          </a:xfrm>
          <a:ln>
            <a:solidFill>
              <a:srgbClr val="173060"/>
            </a:solidFill>
          </a:ln>
        </p:spPr>
        <p:style>
          <a:lnRef idx="2">
            <a:schemeClr val="dk1"/>
          </a:lnRef>
          <a:fillRef idx="1">
            <a:schemeClr val="lt1"/>
          </a:fillRef>
          <a:effectRef idx="0">
            <a:schemeClr val="dk1"/>
          </a:effectRef>
          <a:fontRef idx="minor">
            <a:schemeClr val="dk1"/>
          </a:fontRef>
        </p:style>
        <p:txBody>
          <a:bodyPr>
            <a:normAutofit/>
          </a:bodyPr>
          <a:lstStyle/>
          <a:p>
            <a:pPr marL="0" indent="0" algn="just">
              <a:lnSpc>
                <a:spcPct val="107000"/>
              </a:lnSpc>
              <a:spcBef>
                <a:spcPts val="0"/>
              </a:spcBef>
              <a:spcAft>
                <a:spcPts val="800"/>
              </a:spcAft>
              <a:buNone/>
            </a:pPr>
            <a:endParaRPr lang="en-US" sz="1800" b="1" dirty="0"/>
          </a:p>
          <a:p>
            <a:pPr marL="0" indent="0" algn="just">
              <a:lnSpc>
                <a:spcPct val="87000"/>
              </a:lnSpc>
              <a:spcBef>
                <a:spcPts val="0"/>
              </a:spcBef>
              <a:spcAft>
                <a:spcPts val="800"/>
              </a:spcAft>
              <a:buNone/>
            </a:pPr>
            <a:r>
              <a:rPr lang="en-US" sz="1800" b="1" i="1" dirty="0" err="1">
                <a:solidFill>
                  <a:srgbClr val="173060"/>
                </a:solidFill>
              </a:rPr>
              <a:t>Exerci</a:t>
            </a:r>
            <a:r>
              <a:rPr lang="ro-RO" sz="1800" b="1" i="1" dirty="0">
                <a:solidFill>
                  <a:srgbClr val="173060"/>
                </a:solidFill>
              </a:rPr>
              <a:t>ț</a:t>
            </a:r>
            <a:r>
              <a:rPr lang="en-US" sz="1800" b="1" i="1" dirty="0" err="1">
                <a:solidFill>
                  <a:srgbClr val="173060"/>
                </a:solidFill>
              </a:rPr>
              <a:t>iu</a:t>
            </a:r>
            <a:r>
              <a:rPr lang="en-US" sz="1800" b="1" i="1" dirty="0">
                <a:solidFill>
                  <a:srgbClr val="173060"/>
                </a:solidFill>
              </a:rPr>
              <a:t>  – desc</a:t>
            </a:r>
            <a:r>
              <a:rPr lang="ro-RO" sz="1800" b="1" i="1" dirty="0">
                <a:solidFill>
                  <a:srgbClr val="173060"/>
                </a:solidFill>
              </a:rPr>
              <a:t>ă</a:t>
            </a:r>
            <a:r>
              <a:rPr lang="en-US" sz="1800" b="1" i="1" dirty="0" err="1">
                <a:solidFill>
                  <a:srgbClr val="173060"/>
                </a:solidFill>
              </a:rPr>
              <a:t>rcare</a:t>
            </a:r>
            <a:r>
              <a:rPr lang="en-US" sz="1800" b="1" i="1" dirty="0">
                <a:solidFill>
                  <a:srgbClr val="173060"/>
                </a:solidFill>
              </a:rPr>
              <a:t> </a:t>
            </a:r>
            <a:r>
              <a:rPr lang="en-US" sz="1800" b="1" i="1" dirty="0" err="1">
                <a:solidFill>
                  <a:srgbClr val="173060"/>
                </a:solidFill>
              </a:rPr>
              <a:t>produse</a:t>
            </a:r>
            <a:r>
              <a:rPr lang="en-US" sz="1800" b="1" i="1" dirty="0">
                <a:solidFill>
                  <a:srgbClr val="173060"/>
                </a:solidFill>
              </a:rPr>
              <a:t> </a:t>
            </a:r>
            <a:r>
              <a:rPr lang="en-US" sz="1800" b="1" i="1" dirty="0" err="1">
                <a:solidFill>
                  <a:srgbClr val="173060"/>
                </a:solidFill>
              </a:rPr>
              <a:t>digitale</a:t>
            </a:r>
            <a:r>
              <a:rPr lang="en-US" sz="1800" b="1" i="1" dirty="0">
                <a:solidFill>
                  <a:srgbClr val="173060"/>
                </a:solidFill>
              </a:rPr>
              <a:t>!</a:t>
            </a:r>
          </a:p>
          <a:p>
            <a:pPr marL="0" indent="0" algn="just">
              <a:buNone/>
            </a:pPr>
            <a:r>
              <a:rPr lang="ro-RO" sz="1800" dirty="0"/>
              <a:t>O societate care realizează o reclamă, rezidentă fiscal în România (“A”), achiziționează de la o companie ( “B”), rezidentă fiscal în Olanda, dreptul de a folosi o fotografie pentru un pliant comandat de un client. </a:t>
            </a:r>
            <a:r>
              <a:rPr lang="en-US" sz="1800" dirty="0"/>
              <a:t>B </a:t>
            </a:r>
            <a:r>
              <a:rPr lang="ro-RO" sz="1800" dirty="0"/>
              <a:t>î</a:t>
            </a:r>
            <a:r>
              <a:rPr lang="en-US" sz="1800" dirty="0" err="1"/>
              <a:t>ncaseaza</a:t>
            </a:r>
            <a:r>
              <a:rPr lang="en-US" sz="1800" dirty="0"/>
              <a:t> </a:t>
            </a:r>
            <a:r>
              <a:rPr lang="en-US" sz="1800" dirty="0" err="1"/>
              <a:t>drepturi</a:t>
            </a:r>
            <a:r>
              <a:rPr lang="en-US" sz="1800" dirty="0"/>
              <a:t> de </a:t>
            </a:r>
            <a:r>
              <a:rPr lang="en-US" sz="1800" dirty="0" err="1"/>
              <a:t>proprietate</a:t>
            </a:r>
            <a:r>
              <a:rPr lang="en-US" sz="1800" dirty="0"/>
              <a:t> </a:t>
            </a:r>
            <a:r>
              <a:rPr lang="en-US" sz="1800" dirty="0" err="1"/>
              <a:t>intelectual</a:t>
            </a:r>
            <a:r>
              <a:rPr lang="ro-RO" sz="1800" dirty="0"/>
              <a:t>ă</a:t>
            </a:r>
            <a:r>
              <a:rPr lang="en-US" sz="1800" dirty="0"/>
              <a:t> </a:t>
            </a:r>
            <a:r>
              <a:rPr lang="en-US" sz="1800" dirty="0" err="1"/>
              <a:t>pentru</a:t>
            </a:r>
            <a:r>
              <a:rPr lang="en-US" sz="1800" dirty="0"/>
              <a:t> </a:t>
            </a:r>
            <a:r>
              <a:rPr lang="en-US" sz="1800" dirty="0" err="1"/>
              <a:t>produc</a:t>
            </a:r>
            <a:r>
              <a:rPr lang="ro-RO" sz="1800" dirty="0"/>
              <a:t>ți</a:t>
            </a:r>
            <a:r>
              <a:rPr lang="en-US" sz="1800" dirty="0"/>
              <a:t>a </a:t>
            </a:r>
            <a:r>
              <a:rPr lang="en-US" sz="1800" dirty="0" err="1"/>
              <a:t>pli</a:t>
            </a:r>
            <a:r>
              <a:rPr lang="ro-RO" sz="1800" dirty="0"/>
              <a:t>a</a:t>
            </a:r>
            <a:r>
              <a:rPr lang="en-US" sz="1800" dirty="0" err="1"/>
              <a:t>ntului</a:t>
            </a:r>
            <a:r>
              <a:rPr lang="en-US" sz="1800" dirty="0"/>
              <a:t> de la </a:t>
            </a:r>
            <a:r>
              <a:rPr lang="en-US" sz="1800" dirty="0" err="1"/>
              <a:t>clientul</a:t>
            </a:r>
            <a:r>
              <a:rPr lang="en-US" sz="1800" dirty="0"/>
              <a:t> final</a:t>
            </a:r>
            <a:r>
              <a:rPr lang="ro-RO" sz="1800" dirty="0"/>
              <a:t>.</a:t>
            </a:r>
            <a:endParaRPr lang="en-US" sz="1800" dirty="0"/>
          </a:p>
          <a:p>
            <a:pPr marL="0" indent="0" algn="just">
              <a:buNone/>
            </a:pPr>
            <a:endParaRPr lang="en-US" sz="1800" dirty="0"/>
          </a:p>
          <a:p>
            <a:pPr marL="0" indent="0" algn="just">
              <a:buNone/>
            </a:pPr>
            <a:r>
              <a:rPr lang="ro-RO" sz="1800" dirty="0"/>
              <a:t>B nu transmite către A certificatul său de rezidență fiscală în Olanda.</a:t>
            </a:r>
            <a:r>
              <a:rPr lang="en-US" sz="1800" dirty="0"/>
              <a:t> </a:t>
            </a:r>
          </a:p>
          <a:p>
            <a:pPr marL="0" indent="0" algn="just">
              <a:buNone/>
            </a:pPr>
            <a:endParaRPr lang="en-US" sz="1800" dirty="0"/>
          </a:p>
          <a:p>
            <a:pPr marL="0" indent="0" algn="just">
              <a:buNone/>
            </a:pPr>
            <a:r>
              <a:rPr lang="ro-RO" sz="1800" dirty="0"/>
              <a:t>Cum se impozitează drepturile plătite de B către A</a:t>
            </a:r>
            <a:r>
              <a:rPr lang="en-US" sz="1800" dirty="0"/>
              <a:t> din </a:t>
            </a:r>
            <a:r>
              <a:rPr lang="en-US" sz="1800" dirty="0" err="1"/>
              <a:t>perspectiva</a:t>
            </a:r>
            <a:r>
              <a:rPr lang="en-US" sz="1800" dirty="0"/>
              <a:t> </a:t>
            </a:r>
            <a:r>
              <a:rPr lang="en-US" sz="1800" dirty="0" err="1"/>
              <a:t>impozitului</a:t>
            </a:r>
            <a:r>
              <a:rPr lang="en-US" sz="1800" dirty="0"/>
              <a:t> pe </a:t>
            </a:r>
            <a:r>
              <a:rPr lang="en-US" sz="1800" dirty="0" err="1"/>
              <a:t>veniturile</a:t>
            </a:r>
            <a:r>
              <a:rPr lang="en-US" sz="1800" dirty="0"/>
              <a:t> </a:t>
            </a:r>
            <a:r>
              <a:rPr lang="en-US" sz="1800" dirty="0" err="1"/>
              <a:t>nereziden</a:t>
            </a:r>
            <a:r>
              <a:rPr lang="ro-RO" sz="1800" dirty="0"/>
              <a:t>ț</a:t>
            </a:r>
            <a:r>
              <a:rPr lang="en-US" sz="1800" dirty="0" err="1"/>
              <a:t>ilor</a:t>
            </a:r>
            <a:r>
              <a:rPr lang="ro-RO" sz="1800" dirty="0"/>
              <a:t>?</a:t>
            </a:r>
            <a:endParaRPr lang="en-US" sz="1800" dirty="0"/>
          </a:p>
          <a:p>
            <a:pPr marL="0" indent="0">
              <a:buNone/>
            </a:pPr>
            <a:endParaRPr lang="en-US" dirty="0"/>
          </a:p>
        </p:txBody>
      </p:sp>
    </p:spTree>
    <p:extLst>
      <p:ext uri="{BB962C8B-B14F-4D97-AF65-F5344CB8AC3E}">
        <p14:creationId xmlns:p14="http://schemas.microsoft.com/office/powerpoint/2010/main" val="29062120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31DE54A-E06D-4191-AF8C-4C2AC75751A8}"/>
              </a:ext>
            </a:extLst>
          </p:cNvPr>
          <p:cNvSpPr>
            <a:spLocks noGrp="1"/>
          </p:cNvSpPr>
          <p:nvPr>
            <p:ph idx="1"/>
          </p:nvPr>
        </p:nvSpPr>
        <p:spPr>
          <a:xfrm>
            <a:off x="466531" y="1208139"/>
            <a:ext cx="7924195" cy="3664481"/>
          </a:xfrm>
          <a:ln>
            <a:solidFill>
              <a:srgbClr val="1B3360"/>
            </a:solidFill>
          </a:ln>
        </p:spPr>
        <p:style>
          <a:lnRef idx="2">
            <a:schemeClr val="dk1"/>
          </a:lnRef>
          <a:fillRef idx="1">
            <a:schemeClr val="lt1"/>
          </a:fillRef>
          <a:effectRef idx="0">
            <a:schemeClr val="dk1"/>
          </a:effectRef>
          <a:fontRef idx="minor">
            <a:schemeClr val="dk1"/>
          </a:fontRef>
        </p:style>
        <p:txBody>
          <a:bodyPr>
            <a:normAutofit/>
          </a:bodyPr>
          <a:lstStyle/>
          <a:p>
            <a:pPr marL="0" indent="0">
              <a:buNone/>
            </a:pPr>
            <a:endParaRPr lang="en-US" sz="1700" b="1" dirty="0">
              <a:solidFill>
                <a:srgbClr val="173060"/>
              </a:solidFill>
            </a:endParaRPr>
          </a:p>
          <a:p>
            <a:pPr marL="0" indent="0">
              <a:buNone/>
            </a:pPr>
            <a:r>
              <a:rPr lang="ro-RO" sz="2000" b="1" dirty="0">
                <a:solidFill>
                  <a:srgbClr val="173060"/>
                </a:solidFill>
              </a:rPr>
              <a:t>Situații în care comentariile OECD conțin explicații suplimentare față de cele preluate de legislația internă:</a:t>
            </a:r>
          </a:p>
          <a:p>
            <a:pPr lvl="0"/>
            <a:endParaRPr lang="en-US" sz="1800" b="1" i="1" dirty="0">
              <a:solidFill>
                <a:srgbClr val="173060"/>
              </a:solidFill>
            </a:endParaRPr>
          </a:p>
          <a:p>
            <a:pPr marL="0" indent="0" algn="just">
              <a:lnSpc>
                <a:spcPct val="107000"/>
              </a:lnSpc>
              <a:spcBef>
                <a:spcPts val="0"/>
              </a:spcBef>
              <a:spcAft>
                <a:spcPts val="800"/>
              </a:spcAft>
              <a:buNone/>
            </a:pPr>
            <a:r>
              <a:rPr lang="en-US" sz="1800" b="1" i="1" dirty="0">
                <a:solidFill>
                  <a:srgbClr val="173060"/>
                </a:solidFill>
              </a:rPr>
              <a:t>(a)  </a:t>
            </a:r>
            <a:r>
              <a:rPr lang="ro-RO" sz="1800" b="1" i="1" dirty="0">
                <a:solidFill>
                  <a:srgbClr val="173060"/>
                </a:solidFill>
              </a:rPr>
              <a:t>Plățile pentru nedivulgarea de informații</a:t>
            </a:r>
            <a:r>
              <a:rPr lang="en-US" sz="1800" b="1" i="1" dirty="0">
                <a:solidFill>
                  <a:srgbClr val="173060"/>
                </a:solidFill>
              </a:rPr>
              <a:t> – Pl</a:t>
            </a:r>
            <a:r>
              <a:rPr lang="ro-RO" sz="1800" b="1" i="1" dirty="0">
                <a:solidFill>
                  <a:srgbClr val="173060"/>
                </a:solidFill>
              </a:rPr>
              <a:t>ăț</a:t>
            </a:r>
            <a:r>
              <a:rPr lang="en-US" sz="1800" b="1" i="1" dirty="0" err="1">
                <a:solidFill>
                  <a:srgbClr val="173060"/>
                </a:solidFill>
              </a:rPr>
              <a:t>ile</a:t>
            </a:r>
            <a:r>
              <a:rPr lang="en-US" sz="1800" b="1" i="1" dirty="0">
                <a:solidFill>
                  <a:srgbClr val="173060"/>
                </a:solidFill>
              </a:rPr>
              <a:t> </a:t>
            </a:r>
            <a:r>
              <a:rPr lang="en-US" sz="1800" b="1" i="1" dirty="0" err="1">
                <a:solidFill>
                  <a:srgbClr val="173060"/>
                </a:solidFill>
              </a:rPr>
              <a:t>pentru</a:t>
            </a:r>
            <a:r>
              <a:rPr lang="en-US" sz="1800" b="1" i="1" dirty="0">
                <a:solidFill>
                  <a:srgbClr val="173060"/>
                </a:solidFill>
              </a:rPr>
              <a:t> p</a:t>
            </a:r>
            <a:r>
              <a:rPr lang="ro-RO" sz="1800" b="1" i="1" dirty="0">
                <a:solidFill>
                  <a:srgbClr val="173060"/>
                </a:solidFill>
              </a:rPr>
              <a:t>ă</a:t>
            </a:r>
            <a:r>
              <a:rPr lang="en-US" sz="1800" b="1" i="1" dirty="0" err="1">
                <a:solidFill>
                  <a:srgbClr val="173060"/>
                </a:solidFill>
              </a:rPr>
              <a:t>strarea</a:t>
            </a:r>
            <a:r>
              <a:rPr lang="en-US" sz="1800" b="1" i="1" dirty="0">
                <a:solidFill>
                  <a:srgbClr val="173060"/>
                </a:solidFill>
              </a:rPr>
              <a:t> </a:t>
            </a:r>
            <a:r>
              <a:rPr lang="en-US" sz="1800" b="1" i="1" dirty="0" err="1">
                <a:solidFill>
                  <a:srgbClr val="173060"/>
                </a:solidFill>
              </a:rPr>
              <a:t>secretului</a:t>
            </a:r>
            <a:r>
              <a:rPr lang="en-US" sz="1800" b="1" i="1" dirty="0">
                <a:solidFill>
                  <a:srgbClr val="173060"/>
                </a:solidFill>
              </a:rPr>
              <a:t> sunt </a:t>
            </a:r>
            <a:r>
              <a:rPr lang="en-US" sz="1800" b="1" i="1" dirty="0" err="1">
                <a:solidFill>
                  <a:srgbClr val="173060"/>
                </a:solidFill>
              </a:rPr>
              <a:t>redeven</a:t>
            </a:r>
            <a:r>
              <a:rPr lang="ro-RO" sz="1800" b="1" i="1" dirty="0">
                <a:solidFill>
                  <a:srgbClr val="173060"/>
                </a:solidFill>
              </a:rPr>
              <a:t>ț</a:t>
            </a:r>
            <a:r>
              <a:rPr lang="en-US" sz="1800" b="1" i="1" dirty="0">
                <a:solidFill>
                  <a:srgbClr val="173060"/>
                </a:solidFill>
              </a:rPr>
              <a:t>e;</a:t>
            </a:r>
          </a:p>
          <a:p>
            <a:pPr marL="0" indent="0" algn="just">
              <a:lnSpc>
                <a:spcPct val="107000"/>
              </a:lnSpc>
              <a:spcBef>
                <a:spcPts val="0"/>
              </a:spcBef>
              <a:spcAft>
                <a:spcPts val="800"/>
              </a:spcAft>
              <a:buFont typeface="Arial" panose="020B0604020202020204" pitchFamily="34" charset="0"/>
              <a:buNone/>
            </a:pPr>
            <a:endParaRPr lang="en-US" sz="1800" dirty="0"/>
          </a:p>
          <a:p>
            <a:pPr marL="0" indent="0" algn="just">
              <a:lnSpc>
                <a:spcPct val="107000"/>
              </a:lnSpc>
              <a:spcBef>
                <a:spcPts val="0"/>
              </a:spcBef>
              <a:spcAft>
                <a:spcPts val="800"/>
              </a:spcAft>
              <a:buFont typeface="Arial" panose="020B0604020202020204" pitchFamily="34" charset="0"/>
              <a:buNone/>
            </a:pPr>
            <a:r>
              <a:rPr lang="en-US" sz="1800" b="1" i="1" dirty="0">
                <a:solidFill>
                  <a:srgbClr val="173060"/>
                </a:solidFill>
              </a:rPr>
              <a:t>(b) </a:t>
            </a:r>
            <a:r>
              <a:rPr lang="ro-RO" sz="1800" b="1" i="1" dirty="0">
                <a:solidFill>
                  <a:srgbClr val="173060"/>
                </a:solidFill>
              </a:rPr>
              <a:t>Construirea unui drept, a unei proprietăți</a:t>
            </a:r>
            <a:r>
              <a:rPr lang="en-US" sz="1800" b="1" i="1" dirty="0">
                <a:solidFill>
                  <a:srgbClr val="173060"/>
                </a:solidFill>
              </a:rPr>
              <a:t> - </a:t>
            </a:r>
            <a:r>
              <a:rPr lang="en-US" sz="1800" b="1" i="1" dirty="0" err="1">
                <a:solidFill>
                  <a:srgbClr val="173060"/>
                </a:solidFill>
              </a:rPr>
              <a:t>Creearea</a:t>
            </a:r>
            <a:r>
              <a:rPr lang="en-US" sz="1800" b="1" i="1" dirty="0">
                <a:solidFill>
                  <a:srgbClr val="173060"/>
                </a:solidFill>
              </a:rPr>
              <a:t> de </a:t>
            </a:r>
            <a:r>
              <a:rPr lang="en-US" sz="1800" b="1" i="1" dirty="0" err="1">
                <a:solidFill>
                  <a:srgbClr val="173060"/>
                </a:solidFill>
              </a:rPr>
              <a:t>drepturi</a:t>
            </a:r>
            <a:r>
              <a:rPr lang="en-US" sz="1800" b="1" i="1" dirty="0">
                <a:solidFill>
                  <a:srgbClr val="173060"/>
                </a:solidFill>
              </a:rPr>
              <a:t> ”La </a:t>
            </a:r>
            <a:r>
              <a:rPr lang="en-US" sz="1800" b="1" i="1" dirty="0" err="1">
                <a:solidFill>
                  <a:srgbClr val="173060"/>
                </a:solidFill>
              </a:rPr>
              <a:t>comand</a:t>
            </a:r>
            <a:r>
              <a:rPr lang="ro-RO" sz="1800" b="1" i="1" dirty="0">
                <a:solidFill>
                  <a:srgbClr val="173060"/>
                </a:solidFill>
              </a:rPr>
              <a:t>ă</a:t>
            </a:r>
            <a:r>
              <a:rPr lang="en-US" sz="1800" b="1" i="1" dirty="0">
                <a:solidFill>
                  <a:srgbClr val="173060"/>
                </a:solidFill>
              </a:rPr>
              <a:t>” ca de </a:t>
            </a:r>
            <a:r>
              <a:rPr lang="en-US" sz="1800" b="1" i="1" dirty="0" err="1">
                <a:solidFill>
                  <a:srgbClr val="173060"/>
                </a:solidFill>
              </a:rPr>
              <a:t>exemplu</a:t>
            </a:r>
            <a:r>
              <a:rPr lang="en-US" sz="1800" b="1" i="1" dirty="0">
                <a:solidFill>
                  <a:srgbClr val="173060"/>
                </a:solidFill>
              </a:rPr>
              <a:t> </a:t>
            </a:r>
            <a:r>
              <a:rPr lang="en-US" sz="1800" b="1" i="1" dirty="0" err="1">
                <a:solidFill>
                  <a:srgbClr val="173060"/>
                </a:solidFill>
              </a:rPr>
              <a:t>creearea</a:t>
            </a:r>
            <a:r>
              <a:rPr lang="en-US" sz="1800" b="1" i="1" dirty="0">
                <a:solidFill>
                  <a:srgbClr val="173060"/>
                </a:solidFill>
              </a:rPr>
              <a:t> </a:t>
            </a:r>
            <a:r>
              <a:rPr lang="en-US" sz="1800" b="1" i="1" dirty="0" err="1">
                <a:solidFill>
                  <a:srgbClr val="173060"/>
                </a:solidFill>
              </a:rPr>
              <a:t>unor</a:t>
            </a:r>
            <a:r>
              <a:rPr lang="en-US" sz="1800" b="1" i="1" dirty="0">
                <a:solidFill>
                  <a:srgbClr val="173060"/>
                </a:solidFill>
              </a:rPr>
              <a:t> </a:t>
            </a:r>
            <a:r>
              <a:rPr lang="en-US" sz="1800" b="1" i="1" dirty="0" err="1">
                <a:solidFill>
                  <a:srgbClr val="173060"/>
                </a:solidFill>
              </a:rPr>
              <a:t>proiecte</a:t>
            </a:r>
            <a:r>
              <a:rPr lang="en-US" sz="1800" b="1" i="1" dirty="0">
                <a:solidFill>
                  <a:srgbClr val="173060"/>
                </a:solidFill>
              </a:rPr>
              <a:t>/</a:t>
            </a:r>
            <a:r>
              <a:rPr lang="en-US" sz="1800" b="1" i="1" dirty="0" err="1">
                <a:solidFill>
                  <a:srgbClr val="173060"/>
                </a:solidFill>
              </a:rPr>
              <a:t>planuri</a:t>
            </a:r>
            <a:r>
              <a:rPr lang="en-US" sz="1800" b="1" i="1" dirty="0">
                <a:solidFill>
                  <a:srgbClr val="173060"/>
                </a:solidFill>
              </a:rPr>
              <a:t> </a:t>
            </a:r>
            <a:r>
              <a:rPr lang="en-US" sz="1800" b="1" i="1" dirty="0" err="1">
                <a:solidFill>
                  <a:srgbClr val="173060"/>
                </a:solidFill>
              </a:rPr>
              <a:t>unicat</a:t>
            </a:r>
            <a:r>
              <a:rPr lang="en-US" sz="1800" b="1" i="1" dirty="0">
                <a:solidFill>
                  <a:srgbClr val="173060"/>
                </a:solidFill>
              </a:rPr>
              <a:t> </a:t>
            </a:r>
            <a:r>
              <a:rPr lang="en-US" sz="1800" b="1" i="1" dirty="0" err="1">
                <a:solidFill>
                  <a:srgbClr val="173060"/>
                </a:solidFill>
              </a:rPr>
              <a:t>ce</a:t>
            </a:r>
            <a:r>
              <a:rPr lang="en-US" sz="1800" b="1" i="1" dirty="0">
                <a:solidFill>
                  <a:srgbClr val="173060"/>
                </a:solidFill>
              </a:rPr>
              <a:t> nu </a:t>
            </a:r>
            <a:r>
              <a:rPr lang="en-US" sz="1800" b="1" i="1" dirty="0" err="1">
                <a:solidFill>
                  <a:srgbClr val="173060"/>
                </a:solidFill>
              </a:rPr>
              <a:t>exista</a:t>
            </a:r>
            <a:r>
              <a:rPr lang="en-US" sz="1800" b="1" i="1" dirty="0">
                <a:solidFill>
                  <a:srgbClr val="173060"/>
                </a:solidFill>
              </a:rPr>
              <a:t> </a:t>
            </a:r>
            <a:r>
              <a:rPr lang="en-US" sz="1800" b="1" i="1" dirty="0" err="1">
                <a:solidFill>
                  <a:srgbClr val="173060"/>
                </a:solidFill>
              </a:rPr>
              <a:t>inainte</a:t>
            </a:r>
            <a:r>
              <a:rPr lang="en-US" sz="1800" b="1" i="1" dirty="0">
                <a:solidFill>
                  <a:srgbClr val="173060"/>
                </a:solidFill>
              </a:rPr>
              <a:t> in </a:t>
            </a:r>
            <a:r>
              <a:rPr lang="en-US" sz="1800" b="1" i="1" dirty="0" err="1">
                <a:solidFill>
                  <a:srgbClr val="173060"/>
                </a:solidFill>
              </a:rPr>
              <a:t>portofoliul</a:t>
            </a:r>
            <a:r>
              <a:rPr lang="en-US" sz="1800" b="1" i="1" dirty="0">
                <a:solidFill>
                  <a:srgbClr val="173060"/>
                </a:solidFill>
              </a:rPr>
              <a:t> </a:t>
            </a:r>
            <a:r>
              <a:rPr lang="en-US" sz="1800" b="1" i="1" dirty="0" err="1">
                <a:solidFill>
                  <a:srgbClr val="173060"/>
                </a:solidFill>
              </a:rPr>
              <a:t>prestatorilor</a:t>
            </a:r>
            <a:r>
              <a:rPr lang="ro-RO" sz="1800" b="1" i="1" dirty="0">
                <a:solidFill>
                  <a:srgbClr val="173060"/>
                </a:solidFill>
              </a:rPr>
              <a:t>.</a:t>
            </a:r>
            <a:endParaRPr lang="en-US" sz="1800" b="1" i="1" dirty="0">
              <a:solidFill>
                <a:srgbClr val="173060"/>
              </a:solidFill>
            </a:endParaRPr>
          </a:p>
        </p:txBody>
      </p:sp>
    </p:spTree>
    <p:extLst>
      <p:ext uri="{BB962C8B-B14F-4D97-AF65-F5344CB8AC3E}">
        <p14:creationId xmlns:p14="http://schemas.microsoft.com/office/powerpoint/2010/main" val="12776289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7EC842-3677-47CA-8BFF-0993822DC79D}"/>
              </a:ext>
            </a:extLst>
          </p:cNvPr>
          <p:cNvSpPr>
            <a:spLocks noGrp="1"/>
          </p:cNvSpPr>
          <p:nvPr>
            <p:ph idx="1"/>
          </p:nvPr>
        </p:nvSpPr>
        <p:spPr>
          <a:xfrm>
            <a:off x="373379" y="1262270"/>
            <a:ext cx="8502263" cy="4695398"/>
          </a:xfrm>
          <a:ln>
            <a:solidFill>
              <a:srgbClr val="173060"/>
            </a:solidFill>
          </a:ln>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0" indent="0" algn="just">
              <a:lnSpc>
                <a:spcPct val="87000"/>
              </a:lnSpc>
              <a:spcBef>
                <a:spcPts val="0"/>
              </a:spcBef>
              <a:spcAft>
                <a:spcPts val="800"/>
              </a:spcAft>
              <a:buNone/>
            </a:pPr>
            <a:endParaRPr lang="ro-RO" sz="2200" b="1" i="1" dirty="0">
              <a:solidFill>
                <a:srgbClr val="173060"/>
              </a:solidFill>
            </a:endParaRPr>
          </a:p>
          <a:p>
            <a:pPr marL="0" indent="0" algn="just">
              <a:lnSpc>
                <a:spcPct val="87000"/>
              </a:lnSpc>
              <a:spcBef>
                <a:spcPts val="0"/>
              </a:spcBef>
              <a:spcAft>
                <a:spcPts val="800"/>
              </a:spcAft>
              <a:buNone/>
            </a:pPr>
            <a:r>
              <a:rPr lang="en-US" sz="2200" b="1" i="1" dirty="0" err="1">
                <a:solidFill>
                  <a:srgbClr val="173060"/>
                </a:solidFill>
              </a:rPr>
              <a:t>Exerci</a:t>
            </a:r>
            <a:r>
              <a:rPr lang="ro-RO" sz="2200" b="1" i="1" dirty="0">
                <a:solidFill>
                  <a:srgbClr val="173060"/>
                </a:solidFill>
              </a:rPr>
              <a:t>ț</a:t>
            </a:r>
            <a:r>
              <a:rPr lang="en-US" sz="2200" b="1" i="1" dirty="0" err="1">
                <a:solidFill>
                  <a:srgbClr val="173060"/>
                </a:solidFill>
              </a:rPr>
              <a:t>iu</a:t>
            </a:r>
            <a:r>
              <a:rPr lang="en-US" sz="2200" b="1" i="1" dirty="0">
                <a:solidFill>
                  <a:srgbClr val="173060"/>
                </a:solidFill>
              </a:rPr>
              <a:t> </a:t>
            </a:r>
            <a:r>
              <a:rPr lang="en-US" sz="2200" b="1" i="1" dirty="0" err="1">
                <a:solidFill>
                  <a:srgbClr val="173060"/>
                </a:solidFill>
              </a:rPr>
              <a:t>practic</a:t>
            </a:r>
            <a:r>
              <a:rPr lang="en-US" sz="2200" b="1" i="1" dirty="0">
                <a:solidFill>
                  <a:srgbClr val="173060"/>
                </a:solidFill>
              </a:rPr>
              <a:t> – </a:t>
            </a:r>
            <a:r>
              <a:rPr lang="en-US" sz="2200" b="1" i="1" dirty="0" err="1">
                <a:solidFill>
                  <a:srgbClr val="173060"/>
                </a:solidFill>
              </a:rPr>
              <a:t>plata</a:t>
            </a:r>
            <a:r>
              <a:rPr lang="en-US" sz="2200" b="1" i="1" dirty="0">
                <a:solidFill>
                  <a:srgbClr val="173060"/>
                </a:solidFill>
              </a:rPr>
              <a:t> </a:t>
            </a:r>
            <a:r>
              <a:rPr lang="en-US" sz="2200" b="1" i="1" dirty="0" err="1">
                <a:solidFill>
                  <a:srgbClr val="173060"/>
                </a:solidFill>
              </a:rPr>
              <a:t>pentru</a:t>
            </a:r>
            <a:r>
              <a:rPr lang="en-US" sz="2200" b="1" i="1" dirty="0">
                <a:solidFill>
                  <a:srgbClr val="173060"/>
                </a:solidFill>
              </a:rPr>
              <a:t> </a:t>
            </a:r>
            <a:r>
              <a:rPr lang="en-US" sz="2200" b="1" i="1" dirty="0" err="1">
                <a:solidFill>
                  <a:srgbClr val="173060"/>
                </a:solidFill>
              </a:rPr>
              <a:t>nedivulgarea</a:t>
            </a:r>
            <a:r>
              <a:rPr lang="en-US" sz="2200" b="1" i="1" dirty="0">
                <a:solidFill>
                  <a:srgbClr val="173060"/>
                </a:solidFill>
              </a:rPr>
              <a:t> de </a:t>
            </a:r>
            <a:r>
              <a:rPr lang="en-US" sz="2200" b="1" i="1" dirty="0" err="1">
                <a:solidFill>
                  <a:srgbClr val="173060"/>
                </a:solidFill>
              </a:rPr>
              <a:t>informa</a:t>
            </a:r>
            <a:r>
              <a:rPr lang="ro-RO" sz="2200" b="1" i="1" dirty="0">
                <a:solidFill>
                  <a:srgbClr val="173060"/>
                </a:solidFill>
              </a:rPr>
              <a:t>ț</a:t>
            </a:r>
            <a:r>
              <a:rPr lang="en-US" sz="2200" b="1" i="1" dirty="0">
                <a:solidFill>
                  <a:srgbClr val="173060"/>
                </a:solidFill>
              </a:rPr>
              <a:t>ii</a:t>
            </a:r>
          </a:p>
          <a:p>
            <a:pPr marL="0" indent="0" algn="just">
              <a:buNone/>
            </a:pPr>
            <a:r>
              <a:rPr lang="ro-RO" sz="1900" dirty="0"/>
              <a:t>O societate care</a:t>
            </a:r>
            <a:r>
              <a:rPr lang="en-US" sz="1900" dirty="0"/>
              <a:t> face </a:t>
            </a:r>
            <a:r>
              <a:rPr lang="en-US" sz="1900" dirty="0" err="1"/>
              <a:t>parte</a:t>
            </a:r>
            <a:r>
              <a:rPr lang="en-US" sz="1900" dirty="0"/>
              <a:t> </a:t>
            </a:r>
            <a:r>
              <a:rPr lang="en-US" sz="1900" dirty="0" err="1"/>
              <a:t>dintr</a:t>
            </a:r>
            <a:r>
              <a:rPr lang="en-US" sz="1900" dirty="0"/>
              <a:t>-un </a:t>
            </a:r>
            <a:r>
              <a:rPr lang="en-US" sz="1900" dirty="0" err="1"/>
              <a:t>proiect</a:t>
            </a:r>
            <a:r>
              <a:rPr lang="en-US" sz="1900" dirty="0"/>
              <a:t> complex de </a:t>
            </a:r>
            <a:r>
              <a:rPr lang="en-US" sz="1900" dirty="0" err="1"/>
              <a:t>inginerie</a:t>
            </a:r>
            <a:r>
              <a:rPr lang="ro-RO" sz="1900" dirty="0"/>
              <a:t>, rezidentă fiscal în </a:t>
            </a:r>
            <a:r>
              <a:rPr lang="en-US" sz="1900" dirty="0" err="1"/>
              <a:t>Ungaria</a:t>
            </a:r>
            <a:r>
              <a:rPr lang="ro-RO" sz="1900" dirty="0"/>
              <a:t> (“A”)</a:t>
            </a:r>
            <a:r>
              <a:rPr lang="en-US" sz="1900" dirty="0"/>
              <a:t> prime</a:t>
            </a:r>
            <a:r>
              <a:rPr lang="ro-RO" sz="1900" dirty="0"/>
              <a:t>ș</a:t>
            </a:r>
            <a:r>
              <a:rPr lang="en-US" sz="1900" dirty="0" err="1"/>
              <a:t>te</a:t>
            </a:r>
            <a:r>
              <a:rPr lang="en-US" sz="1900" dirty="0"/>
              <a:t> de la o </a:t>
            </a:r>
            <a:r>
              <a:rPr lang="en-US" sz="1900" dirty="0" err="1"/>
              <a:t>companie</a:t>
            </a:r>
            <a:r>
              <a:rPr lang="en-US" sz="1900" dirty="0"/>
              <a:t> </a:t>
            </a:r>
            <a:r>
              <a:rPr lang="ro-RO" sz="1900" dirty="0"/>
              <a:t>(“B”), rezidentă fiscal în </a:t>
            </a:r>
            <a:r>
              <a:rPr lang="en-US" sz="1900" dirty="0"/>
              <a:t>Romania</a:t>
            </a:r>
            <a:r>
              <a:rPr lang="ro-RO" sz="1900" dirty="0"/>
              <a:t>,</a:t>
            </a:r>
            <a:r>
              <a:rPr lang="en-US" sz="1900" dirty="0"/>
              <a:t> o plat</a:t>
            </a:r>
            <a:r>
              <a:rPr lang="ro-RO" sz="1900" dirty="0"/>
              <a:t>ă</a:t>
            </a:r>
            <a:r>
              <a:rPr lang="en-US" sz="1900" dirty="0"/>
              <a:t> </a:t>
            </a:r>
            <a:r>
              <a:rPr lang="en-US" sz="1900" dirty="0" err="1"/>
              <a:t>pentru</a:t>
            </a:r>
            <a:r>
              <a:rPr lang="en-US" sz="1900" dirty="0"/>
              <a:t> p</a:t>
            </a:r>
            <a:r>
              <a:rPr lang="ro-RO" sz="1900" dirty="0"/>
              <a:t>ă</a:t>
            </a:r>
            <a:r>
              <a:rPr lang="en-US" sz="1900" dirty="0" err="1"/>
              <a:t>strarea</a:t>
            </a:r>
            <a:r>
              <a:rPr lang="en-US" sz="1900" dirty="0"/>
              <a:t> </a:t>
            </a:r>
            <a:r>
              <a:rPr lang="en-US" sz="1900" dirty="0" err="1"/>
              <a:t>secretului</a:t>
            </a:r>
            <a:r>
              <a:rPr lang="en-US" sz="1900" dirty="0"/>
              <a:t> </a:t>
            </a:r>
            <a:r>
              <a:rPr lang="ro-RO" sz="1900" dirty="0"/>
              <a:t>ș</a:t>
            </a:r>
            <a:r>
              <a:rPr lang="en-US" sz="1900" dirty="0" err="1"/>
              <a:t>i</a:t>
            </a:r>
            <a:r>
              <a:rPr lang="en-US" sz="1900" dirty="0"/>
              <a:t> a </a:t>
            </a:r>
            <a:r>
              <a:rPr lang="en-US" sz="1900" dirty="0" err="1"/>
              <a:t>metodelor</a:t>
            </a:r>
            <a:r>
              <a:rPr lang="en-US" sz="1900" dirty="0"/>
              <a:t>/</a:t>
            </a:r>
            <a:r>
              <a:rPr lang="en-US" sz="1900" dirty="0" err="1"/>
              <a:t>algoritmilor</a:t>
            </a:r>
            <a:r>
              <a:rPr lang="en-US" sz="1900" dirty="0"/>
              <a:t> </a:t>
            </a:r>
            <a:r>
              <a:rPr lang="en-US" sz="1900" dirty="0" err="1"/>
              <a:t>folosi</a:t>
            </a:r>
            <a:r>
              <a:rPr lang="ro-RO" sz="1900" dirty="0"/>
              <a:t>ț</a:t>
            </a:r>
            <a:r>
              <a:rPr lang="en-US" sz="1900" dirty="0" err="1"/>
              <a:t>i</a:t>
            </a:r>
            <a:r>
              <a:rPr lang="en-US" sz="1900" dirty="0"/>
              <a:t> </a:t>
            </a:r>
            <a:r>
              <a:rPr lang="ro-RO" sz="1900" dirty="0"/>
              <a:t>î</a:t>
            </a:r>
            <a:r>
              <a:rPr lang="en-US" sz="1900" dirty="0"/>
              <a:t>n </a:t>
            </a:r>
            <a:r>
              <a:rPr lang="en-US" sz="1900" dirty="0" err="1"/>
              <a:t>cadrul</a:t>
            </a:r>
            <a:r>
              <a:rPr lang="en-US" sz="1900" dirty="0"/>
              <a:t> </a:t>
            </a:r>
            <a:r>
              <a:rPr lang="en-US" sz="1900" dirty="0" err="1"/>
              <a:t>proiectului</a:t>
            </a:r>
            <a:r>
              <a:rPr lang="en-US" sz="1900" dirty="0"/>
              <a:t>. </a:t>
            </a:r>
          </a:p>
          <a:p>
            <a:pPr marL="0" indent="0" algn="just">
              <a:buNone/>
            </a:pPr>
            <a:r>
              <a:rPr lang="ro-RO" sz="1900" dirty="0"/>
              <a:t>Cum se impozitează drepturile plătite de B către A</a:t>
            </a:r>
            <a:r>
              <a:rPr lang="en-US" sz="1900" dirty="0"/>
              <a:t> din </a:t>
            </a:r>
            <a:r>
              <a:rPr lang="en-US" sz="1900" dirty="0" err="1"/>
              <a:t>perspectiva</a:t>
            </a:r>
            <a:r>
              <a:rPr lang="en-US" sz="1900" dirty="0"/>
              <a:t> </a:t>
            </a:r>
            <a:r>
              <a:rPr lang="en-US" sz="1900" dirty="0" err="1"/>
              <a:t>impozitului</a:t>
            </a:r>
            <a:r>
              <a:rPr lang="en-US" sz="1900" dirty="0"/>
              <a:t> pe </a:t>
            </a:r>
            <a:r>
              <a:rPr lang="en-US" sz="1900" dirty="0" err="1"/>
              <a:t>veniturile</a:t>
            </a:r>
            <a:r>
              <a:rPr lang="en-US" sz="1900" dirty="0"/>
              <a:t> </a:t>
            </a:r>
            <a:r>
              <a:rPr lang="en-US" sz="1900" dirty="0" err="1"/>
              <a:t>nereziden</a:t>
            </a:r>
            <a:r>
              <a:rPr lang="ro-RO" sz="1900" dirty="0"/>
              <a:t>ț</a:t>
            </a:r>
            <a:r>
              <a:rPr lang="en-US" sz="1900" dirty="0" err="1"/>
              <a:t>ilor</a:t>
            </a:r>
            <a:r>
              <a:rPr lang="ro-RO" sz="1900" dirty="0"/>
              <a:t>?</a:t>
            </a:r>
            <a:endParaRPr lang="en-US" sz="1900" dirty="0"/>
          </a:p>
          <a:p>
            <a:pPr marL="0" indent="0">
              <a:buNone/>
            </a:pPr>
            <a:endParaRPr lang="en-US" dirty="0"/>
          </a:p>
          <a:p>
            <a:pPr marL="0" indent="0">
              <a:buNone/>
            </a:pPr>
            <a:r>
              <a:rPr lang="en-US" sz="2200" b="1" i="1" dirty="0" err="1">
                <a:solidFill>
                  <a:srgbClr val="173060"/>
                </a:solidFill>
              </a:rPr>
              <a:t>Exerci</a:t>
            </a:r>
            <a:r>
              <a:rPr lang="ro-RO" sz="2200" b="1" i="1" dirty="0">
                <a:solidFill>
                  <a:srgbClr val="173060"/>
                </a:solidFill>
              </a:rPr>
              <a:t>ț</a:t>
            </a:r>
            <a:r>
              <a:rPr lang="en-US" sz="2200" b="1" i="1" dirty="0" err="1">
                <a:solidFill>
                  <a:srgbClr val="173060"/>
                </a:solidFill>
              </a:rPr>
              <a:t>iu</a:t>
            </a:r>
            <a:r>
              <a:rPr lang="en-US" sz="2200" b="1" i="1" dirty="0">
                <a:solidFill>
                  <a:srgbClr val="173060"/>
                </a:solidFill>
              </a:rPr>
              <a:t> </a:t>
            </a:r>
            <a:r>
              <a:rPr lang="en-US" sz="2200" b="1" i="1" dirty="0" err="1">
                <a:solidFill>
                  <a:srgbClr val="173060"/>
                </a:solidFill>
              </a:rPr>
              <a:t>practic</a:t>
            </a:r>
            <a:r>
              <a:rPr lang="en-US" sz="2200" b="1" i="1" dirty="0">
                <a:solidFill>
                  <a:srgbClr val="173060"/>
                </a:solidFill>
              </a:rPr>
              <a:t> – </a:t>
            </a:r>
            <a:r>
              <a:rPr lang="en-US" sz="2200" b="1" i="1" dirty="0" err="1">
                <a:solidFill>
                  <a:srgbClr val="173060"/>
                </a:solidFill>
              </a:rPr>
              <a:t>creearea</a:t>
            </a:r>
            <a:r>
              <a:rPr lang="en-US" sz="2200" b="1" i="1" dirty="0">
                <a:solidFill>
                  <a:srgbClr val="173060"/>
                </a:solidFill>
              </a:rPr>
              <a:t> de </a:t>
            </a:r>
            <a:r>
              <a:rPr lang="en-US" sz="2200" b="1" i="1" dirty="0" err="1">
                <a:solidFill>
                  <a:srgbClr val="173060"/>
                </a:solidFill>
              </a:rPr>
              <a:t>drepturi</a:t>
            </a:r>
            <a:endParaRPr lang="en-US" sz="2200" b="1" i="1" dirty="0">
              <a:solidFill>
                <a:srgbClr val="173060"/>
              </a:solidFill>
            </a:endParaRPr>
          </a:p>
          <a:p>
            <a:pPr marL="0" indent="0">
              <a:buNone/>
            </a:pPr>
            <a:endParaRPr lang="en-US" dirty="0"/>
          </a:p>
          <a:p>
            <a:pPr marL="0" indent="0" algn="just">
              <a:buNone/>
            </a:pPr>
            <a:r>
              <a:rPr lang="en-US" sz="1900" dirty="0"/>
              <a:t>A (</a:t>
            </a:r>
            <a:r>
              <a:rPr lang="en-US" sz="1900" dirty="0" err="1"/>
              <a:t>societate</a:t>
            </a:r>
            <a:r>
              <a:rPr lang="en-US" sz="1900" dirty="0"/>
              <a:t> </a:t>
            </a:r>
            <a:r>
              <a:rPr lang="en-US" sz="1900" dirty="0" err="1"/>
              <a:t>rezident</a:t>
            </a:r>
            <a:r>
              <a:rPr lang="ro-RO" sz="1900" dirty="0"/>
              <a:t>ă</a:t>
            </a:r>
            <a:r>
              <a:rPr lang="en-US" sz="1900" dirty="0"/>
              <a:t> fiscal </a:t>
            </a:r>
            <a:r>
              <a:rPr lang="ro-RO" sz="1900" dirty="0"/>
              <a:t>î</a:t>
            </a:r>
            <a:r>
              <a:rPr lang="en-US" sz="1900" dirty="0"/>
              <a:t>n Rom</a:t>
            </a:r>
            <a:r>
              <a:rPr lang="ro-RO" sz="1900" dirty="0"/>
              <a:t>â</a:t>
            </a:r>
            <a:r>
              <a:rPr lang="en-US" sz="1900" dirty="0" err="1"/>
              <a:t>nia</a:t>
            </a:r>
            <a:r>
              <a:rPr lang="en-US" sz="1900" dirty="0"/>
              <a:t>) pl</a:t>
            </a:r>
            <a:r>
              <a:rPr lang="ro-RO" sz="1900" dirty="0"/>
              <a:t>ă</a:t>
            </a:r>
            <a:r>
              <a:rPr lang="en-US" sz="1900" dirty="0" err="1"/>
              <a:t>te</a:t>
            </a:r>
            <a:r>
              <a:rPr lang="ro-RO" sz="1900" dirty="0"/>
              <a:t>ș</a:t>
            </a:r>
            <a:r>
              <a:rPr lang="en-US" sz="1900" dirty="0" err="1"/>
              <a:t>te</a:t>
            </a:r>
            <a:r>
              <a:rPr lang="en-US" sz="1900" dirty="0"/>
              <a:t> o </a:t>
            </a:r>
            <a:r>
              <a:rPr lang="en-US" sz="1900" dirty="0" err="1"/>
              <a:t>companie</a:t>
            </a:r>
            <a:r>
              <a:rPr lang="en-US" sz="1900" dirty="0"/>
              <a:t> de </a:t>
            </a:r>
            <a:r>
              <a:rPr lang="en-US" sz="1900" dirty="0" err="1"/>
              <a:t>proiectare</a:t>
            </a:r>
            <a:r>
              <a:rPr lang="en-US" sz="1900" dirty="0"/>
              <a:t> de </a:t>
            </a:r>
            <a:r>
              <a:rPr lang="en-US" sz="1900" dirty="0" err="1"/>
              <a:t>produse</a:t>
            </a:r>
            <a:r>
              <a:rPr lang="en-US" sz="1900" dirty="0"/>
              <a:t> B (</a:t>
            </a:r>
            <a:r>
              <a:rPr lang="en-US" sz="1900" dirty="0" err="1"/>
              <a:t>societate</a:t>
            </a:r>
            <a:r>
              <a:rPr lang="en-US" sz="1900" dirty="0"/>
              <a:t> </a:t>
            </a:r>
            <a:r>
              <a:rPr lang="en-US" sz="1900" dirty="0" err="1"/>
              <a:t>rezident</a:t>
            </a:r>
            <a:r>
              <a:rPr lang="ro-RO" sz="1900" dirty="0"/>
              <a:t>ă</a:t>
            </a:r>
            <a:r>
              <a:rPr lang="en-US" sz="1900" dirty="0"/>
              <a:t> fiscal </a:t>
            </a:r>
            <a:r>
              <a:rPr lang="ro-RO" sz="1900" dirty="0"/>
              <a:t>î</a:t>
            </a:r>
            <a:r>
              <a:rPr lang="en-US" sz="1900" dirty="0"/>
              <a:t>n Austria) o sum</a:t>
            </a:r>
            <a:r>
              <a:rPr lang="ro-RO" sz="1900" dirty="0"/>
              <a:t>ă</a:t>
            </a:r>
            <a:r>
              <a:rPr lang="en-US" sz="1900" dirty="0"/>
              <a:t> de </a:t>
            </a:r>
            <a:r>
              <a:rPr lang="en-US" sz="1900" dirty="0" err="1"/>
              <a:t>bani</a:t>
            </a:r>
            <a:r>
              <a:rPr lang="en-US" sz="1900" dirty="0"/>
              <a:t> </a:t>
            </a:r>
            <a:r>
              <a:rPr lang="en-US" sz="1900" dirty="0" err="1"/>
              <a:t>pentru</a:t>
            </a:r>
            <a:r>
              <a:rPr lang="en-US" sz="1900" dirty="0"/>
              <a:t> </a:t>
            </a:r>
            <a:r>
              <a:rPr lang="en-US" sz="1900" dirty="0" err="1"/>
              <a:t>dezvoltarea</a:t>
            </a:r>
            <a:r>
              <a:rPr lang="en-US" sz="1900" dirty="0"/>
              <a:t> </a:t>
            </a:r>
            <a:r>
              <a:rPr lang="en-US" sz="1900" dirty="0" err="1"/>
              <a:t>unui</a:t>
            </a:r>
            <a:r>
              <a:rPr lang="en-US" sz="1900" dirty="0"/>
              <a:t> </a:t>
            </a:r>
            <a:r>
              <a:rPr lang="en-US" sz="1900" dirty="0" err="1"/>
              <a:t>produs</a:t>
            </a:r>
            <a:r>
              <a:rPr lang="en-US" sz="1900" dirty="0"/>
              <a:t> </a:t>
            </a:r>
            <a:r>
              <a:rPr lang="ro-RO" sz="1900" dirty="0"/>
              <a:t>ș</a:t>
            </a:r>
            <a:r>
              <a:rPr lang="en-US" sz="1900" dirty="0" err="1"/>
              <a:t>i</a:t>
            </a:r>
            <a:r>
              <a:rPr lang="en-US" sz="1900" dirty="0"/>
              <a:t> </a:t>
            </a:r>
            <a:r>
              <a:rPr lang="en-US" sz="1900" dirty="0" err="1"/>
              <a:t>pentru</a:t>
            </a:r>
            <a:r>
              <a:rPr lang="en-US" sz="1900" dirty="0"/>
              <a:t> </a:t>
            </a:r>
            <a:r>
              <a:rPr lang="en-US" sz="1900" dirty="0" err="1"/>
              <a:t>dreptul</a:t>
            </a:r>
            <a:r>
              <a:rPr lang="en-US" sz="1900" dirty="0"/>
              <a:t> de a </a:t>
            </a:r>
            <a:r>
              <a:rPr lang="en-US" sz="1900" dirty="0" err="1"/>
              <a:t>patenta</a:t>
            </a:r>
            <a:r>
              <a:rPr lang="en-US" sz="1900" dirty="0"/>
              <a:t> </a:t>
            </a:r>
            <a:r>
              <a:rPr lang="en-US" sz="1900" dirty="0" err="1"/>
              <a:t>produsul</a:t>
            </a:r>
            <a:r>
              <a:rPr lang="en-US" sz="1900" dirty="0"/>
              <a:t> </a:t>
            </a:r>
            <a:r>
              <a:rPr lang="en-US" sz="1900" dirty="0" err="1"/>
              <a:t>respectiv</a:t>
            </a:r>
            <a:r>
              <a:rPr lang="en-US" sz="1900" dirty="0"/>
              <a:t> dup</a:t>
            </a:r>
            <a:r>
              <a:rPr lang="ro-RO" sz="1900" dirty="0"/>
              <a:t>ă</a:t>
            </a:r>
            <a:r>
              <a:rPr lang="en-US" sz="1900" dirty="0"/>
              <a:t> </a:t>
            </a:r>
            <a:r>
              <a:rPr lang="en-US" sz="1900" dirty="0" err="1"/>
              <a:t>ce</a:t>
            </a:r>
            <a:r>
              <a:rPr lang="en-US" sz="1900" dirty="0"/>
              <a:t> </a:t>
            </a:r>
            <a:r>
              <a:rPr lang="en-US" sz="1900" dirty="0" err="1"/>
              <a:t>proiectarea</a:t>
            </a:r>
            <a:r>
              <a:rPr lang="en-US" sz="1900" dirty="0"/>
              <a:t> se </a:t>
            </a:r>
            <a:r>
              <a:rPr lang="en-US" sz="1900" dirty="0" err="1"/>
              <a:t>finalizeaz</a:t>
            </a:r>
            <a:r>
              <a:rPr lang="ro-RO" sz="1900" dirty="0"/>
              <a:t>ă</a:t>
            </a:r>
            <a:r>
              <a:rPr lang="en-US" sz="1900" dirty="0"/>
              <a:t>. </a:t>
            </a:r>
          </a:p>
          <a:p>
            <a:pPr marL="0" indent="0" algn="just">
              <a:buNone/>
            </a:pPr>
            <a:r>
              <a:rPr lang="en-US" sz="1900" dirty="0" err="1"/>
              <a:t>Produsul</a:t>
            </a:r>
            <a:r>
              <a:rPr lang="en-US" sz="1900" dirty="0"/>
              <a:t> </a:t>
            </a:r>
            <a:r>
              <a:rPr lang="en-US" sz="1900" dirty="0" err="1"/>
              <a:t>este</a:t>
            </a:r>
            <a:r>
              <a:rPr lang="en-US" sz="1900" dirty="0"/>
              <a:t> </a:t>
            </a:r>
            <a:r>
              <a:rPr lang="en-US" sz="1900" dirty="0" err="1"/>
              <a:t>unul</a:t>
            </a:r>
            <a:r>
              <a:rPr lang="en-US" sz="1900" dirty="0"/>
              <a:t> </a:t>
            </a:r>
            <a:r>
              <a:rPr lang="en-US" sz="1900" dirty="0" err="1"/>
              <a:t>derivat</a:t>
            </a:r>
            <a:r>
              <a:rPr lang="en-US" sz="1900" dirty="0"/>
              <a:t> </a:t>
            </a:r>
            <a:r>
              <a:rPr lang="ro-RO" sz="1900" dirty="0"/>
              <a:t>î</a:t>
            </a:r>
            <a:r>
              <a:rPr lang="en-US" sz="1900" dirty="0"/>
              <a:t>n </a:t>
            </a:r>
            <a:r>
              <a:rPr lang="en-US" sz="1900" dirty="0" err="1"/>
              <a:t>sensul</a:t>
            </a:r>
            <a:r>
              <a:rPr lang="en-US" sz="1900" dirty="0"/>
              <a:t> </a:t>
            </a:r>
            <a:r>
              <a:rPr lang="ro-RO" sz="1900" dirty="0"/>
              <a:t>î</a:t>
            </a:r>
            <a:r>
              <a:rPr lang="en-US" sz="1900" dirty="0"/>
              <a:t>n care B de</a:t>
            </a:r>
            <a:r>
              <a:rPr lang="ro-RO" sz="1900" dirty="0"/>
              <a:t>ț</a:t>
            </a:r>
            <a:r>
              <a:rPr lang="en-US" sz="1900" dirty="0" err="1"/>
              <a:t>ine</a:t>
            </a:r>
            <a:r>
              <a:rPr lang="en-US" sz="1900" dirty="0"/>
              <a:t> </a:t>
            </a:r>
            <a:r>
              <a:rPr lang="en-US" sz="1900" dirty="0" err="1"/>
              <a:t>deja</a:t>
            </a:r>
            <a:r>
              <a:rPr lang="en-US" sz="1900" dirty="0"/>
              <a:t> un patent </a:t>
            </a:r>
            <a:r>
              <a:rPr lang="en-US" sz="1900" dirty="0" err="1"/>
              <a:t>pentru</a:t>
            </a:r>
            <a:r>
              <a:rPr lang="en-US" sz="1900" dirty="0"/>
              <a:t> un </a:t>
            </a:r>
            <a:r>
              <a:rPr lang="en-US" sz="1900" dirty="0" err="1"/>
              <a:t>produs</a:t>
            </a:r>
            <a:r>
              <a:rPr lang="en-US" sz="1900" dirty="0"/>
              <a:t> similar </a:t>
            </a:r>
            <a:r>
              <a:rPr lang="ro-RO" sz="1900" dirty="0"/>
              <a:t>ș</a:t>
            </a:r>
            <a:r>
              <a:rPr lang="en-US" sz="1900" dirty="0" err="1"/>
              <a:t>i</a:t>
            </a:r>
            <a:r>
              <a:rPr lang="en-US" sz="1900" dirty="0"/>
              <a:t> </a:t>
            </a:r>
            <a:r>
              <a:rPr lang="en-US" sz="1900" dirty="0" err="1"/>
              <a:t>folose</a:t>
            </a:r>
            <a:r>
              <a:rPr lang="ro-RO" sz="1900" dirty="0"/>
              <a:t>ș</a:t>
            </a:r>
            <a:r>
              <a:rPr lang="en-US" sz="1900" dirty="0" err="1"/>
              <a:t>te</a:t>
            </a:r>
            <a:r>
              <a:rPr lang="en-US" sz="1900" dirty="0"/>
              <a:t> </a:t>
            </a:r>
            <a:r>
              <a:rPr lang="en-US" sz="1900" dirty="0" err="1"/>
              <a:t>drepturile</a:t>
            </a:r>
            <a:r>
              <a:rPr lang="en-US" sz="1900" dirty="0"/>
              <a:t> de </a:t>
            </a:r>
            <a:r>
              <a:rPr lang="en-US" sz="1900" dirty="0" err="1"/>
              <a:t>proprietate</a:t>
            </a:r>
            <a:r>
              <a:rPr lang="en-US" sz="1900" dirty="0"/>
              <a:t> </a:t>
            </a:r>
            <a:r>
              <a:rPr lang="en-US" sz="1900" dirty="0" err="1"/>
              <a:t>intelectual</a:t>
            </a:r>
            <a:r>
              <a:rPr lang="ro-RO" sz="1900" dirty="0"/>
              <a:t>ă</a:t>
            </a:r>
            <a:r>
              <a:rPr lang="en-US" sz="1900" dirty="0"/>
              <a:t> </a:t>
            </a:r>
            <a:r>
              <a:rPr lang="en-US" sz="1900" dirty="0" err="1"/>
              <a:t>acumulate</a:t>
            </a:r>
            <a:r>
              <a:rPr lang="en-US" sz="1900" dirty="0"/>
              <a:t> </a:t>
            </a:r>
            <a:r>
              <a:rPr lang="en-US" sz="1900" dirty="0" err="1"/>
              <a:t>pentru</a:t>
            </a:r>
            <a:r>
              <a:rPr lang="en-US" sz="1900" dirty="0"/>
              <a:t> </a:t>
            </a:r>
            <a:r>
              <a:rPr lang="en-US" sz="1900" dirty="0" err="1"/>
              <a:t>produsul</a:t>
            </a:r>
            <a:r>
              <a:rPr lang="en-US" sz="1900" dirty="0"/>
              <a:t> similar s</a:t>
            </a:r>
            <a:r>
              <a:rPr lang="ro-RO" sz="1900" dirty="0"/>
              <a:t>ă</a:t>
            </a:r>
            <a:r>
              <a:rPr lang="en-US" sz="1900" dirty="0"/>
              <a:t> </a:t>
            </a:r>
            <a:r>
              <a:rPr lang="en-US" sz="1900" dirty="0" err="1"/>
              <a:t>creeze</a:t>
            </a:r>
            <a:r>
              <a:rPr lang="en-US" sz="1900" dirty="0"/>
              <a:t> un alt </a:t>
            </a:r>
            <a:r>
              <a:rPr lang="en-US" sz="1900" dirty="0" err="1"/>
              <a:t>produs</a:t>
            </a:r>
            <a:r>
              <a:rPr lang="en-US" sz="1900" dirty="0"/>
              <a:t> similar </a:t>
            </a:r>
            <a:r>
              <a:rPr lang="en-US" sz="1900" dirty="0" err="1"/>
              <a:t>dar</a:t>
            </a:r>
            <a:r>
              <a:rPr lang="en-US" sz="1900" dirty="0"/>
              <a:t> </a:t>
            </a:r>
            <a:r>
              <a:rPr lang="en-US" sz="1900" dirty="0" err="1"/>
              <a:t>complet</a:t>
            </a:r>
            <a:r>
              <a:rPr lang="en-US" sz="1900" dirty="0"/>
              <a:t> </a:t>
            </a:r>
            <a:r>
              <a:rPr lang="en-US" sz="1900" dirty="0" err="1"/>
              <a:t>nou</a:t>
            </a:r>
            <a:r>
              <a:rPr lang="en-US" sz="1900" dirty="0"/>
              <a:t>, la </a:t>
            </a:r>
            <a:r>
              <a:rPr lang="en-US" sz="1900" dirty="0" err="1"/>
              <a:t>comanda</a:t>
            </a:r>
            <a:r>
              <a:rPr lang="en-US" sz="1900" dirty="0"/>
              <a:t> </a:t>
            </a:r>
            <a:r>
              <a:rPr lang="en-US" sz="1900" dirty="0" err="1"/>
              <a:t>lui</a:t>
            </a:r>
            <a:r>
              <a:rPr lang="en-US" sz="1900" dirty="0"/>
              <a:t> A</a:t>
            </a:r>
            <a:r>
              <a:rPr lang="ro-RO" sz="1900" dirty="0"/>
              <a:t>.</a:t>
            </a:r>
            <a:endParaRPr lang="en-US" sz="1900" dirty="0"/>
          </a:p>
          <a:p>
            <a:pPr marL="0" indent="0" algn="just">
              <a:buNone/>
            </a:pPr>
            <a:r>
              <a:rPr lang="ro-RO" sz="1900" dirty="0"/>
              <a:t>Cum se impozitează drepturile plătite de B către A</a:t>
            </a:r>
            <a:r>
              <a:rPr lang="en-US" sz="1900" dirty="0"/>
              <a:t> din </a:t>
            </a:r>
            <a:r>
              <a:rPr lang="en-US" sz="1900" dirty="0" err="1"/>
              <a:t>perspectiva</a:t>
            </a:r>
            <a:r>
              <a:rPr lang="en-US" sz="1900" dirty="0"/>
              <a:t> </a:t>
            </a:r>
            <a:r>
              <a:rPr lang="en-US" sz="1900" dirty="0" err="1"/>
              <a:t>impozitului</a:t>
            </a:r>
            <a:r>
              <a:rPr lang="en-US" sz="1900" dirty="0"/>
              <a:t> pe </a:t>
            </a:r>
            <a:r>
              <a:rPr lang="en-US" sz="1900" dirty="0" err="1"/>
              <a:t>veniturile</a:t>
            </a:r>
            <a:r>
              <a:rPr lang="en-US" sz="1900" dirty="0"/>
              <a:t> </a:t>
            </a:r>
            <a:r>
              <a:rPr lang="en-US" sz="1900" dirty="0" err="1"/>
              <a:t>nereziden</a:t>
            </a:r>
            <a:r>
              <a:rPr lang="ro-RO" sz="1900" dirty="0"/>
              <a:t>ț</a:t>
            </a:r>
            <a:r>
              <a:rPr lang="en-US" sz="1900" dirty="0" err="1"/>
              <a:t>ilor</a:t>
            </a:r>
            <a:r>
              <a:rPr lang="ro-RO" sz="1900" dirty="0"/>
              <a:t>?</a:t>
            </a:r>
            <a:endParaRPr lang="en-US" sz="1900" dirty="0"/>
          </a:p>
          <a:p>
            <a:pPr marL="0" indent="0" algn="just">
              <a:buNone/>
            </a:pPr>
            <a:endParaRPr lang="en-US" dirty="0"/>
          </a:p>
        </p:txBody>
      </p:sp>
    </p:spTree>
    <p:extLst>
      <p:ext uri="{BB962C8B-B14F-4D97-AF65-F5344CB8AC3E}">
        <p14:creationId xmlns:p14="http://schemas.microsoft.com/office/powerpoint/2010/main" val="8873856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72A6CE-431A-4811-90A9-9E5F5E31BD68}"/>
              </a:ext>
            </a:extLst>
          </p:cNvPr>
          <p:cNvSpPr>
            <a:spLocks noGrp="1"/>
          </p:cNvSpPr>
          <p:nvPr>
            <p:ph idx="1"/>
          </p:nvPr>
        </p:nvSpPr>
        <p:spPr>
          <a:xfrm>
            <a:off x="559460" y="1659834"/>
            <a:ext cx="8025079" cy="3266103"/>
          </a:xfrm>
          <a:ln>
            <a:solidFill>
              <a:srgbClr val="002060"/>
            </a:solidFill>
          </a:ln>
        </p:spPr>
        <p:style>
          <a:lnRef idx="2">
            <a:schemeClr val="accent2"/>
          </a:lnRef>
          <a:fillRef idx="1">
            <a:schemeClr val="lt1"/>
          </a:fillRef>
          <a:effectRef idx="0">
            <a:schemeClr val="accent2"/>
          </a:effectRef>
          <a:fontRef idx="minor">
            <a:schemeClr val="dk1"/>
          </a:fontRef>
        </p:style>
        <p:txBody>
          <a:bodyPr>
            <a:normAutofit/>
          </a:bodyPr>
          <a:lstStyle/>
          <a:p>
            <a:pPr marL="176213" indent="0" algn="just" defTabSz="342900">
              <a:buNone/>
              <a:tabLst>
                <a:tab pos="5943600" algn="l"/>
                <a:tab pos="6062663" algn="l"/>
                <a:tab pos="6111875" algn="l"/>
              </a:tabLst>
            </a:pPr>
            <a:r>
              <a:rPr lang="en-US" sz="2000" b="1" i="1" dirty="0">
                <a:solidFill>
                  <a:srgbClr val="173060"/>
                </a:solidFill>
              </a:rPr>
              <a:t>(c) Know-how (Una </a:t>
            </a:r>
            <a:r>
              <a:rPr lang="en-US" sz="2000" b="1" i="1" dirty="0" err="1">
                <a:solidFill>
                  <a:srgbClr val="173060"/>
                </a:solidFill>
              </a:rPr>
              <a:t>dintre</a:t>
            </a:r>
            <a:r>
              <a:rPr lang="en-US" sz="2000" b="1" i="1" dirty="0">
                <a:solidFill>
                  <a:srgbClr val="173060"/>
                </a:solidFill>
              </a:rPr>
              <a:t> </a:t>
            </a:r>
            <a:r>
              <a:rPr lang="en-US" sz="2000" b="1" i="1" dirty="0" err="1">
                <a:solidFill>
                  <a:srgbClr val="173060"/>
                </a:solidFill>
              </a:rPr>
              <a:t>cele</a:t>
            </a:r>
            <a:r>
              <a:rPr lang="en-US" sz="2000" b="1" i="1" dirty="0">
                <a:solidFill>
                  <a:srgbClr val="173060"/>
                </a:solidFill>
              </a:rPr>
              <a:t> </a:t>
            </a:r>
            <a:r>
              <a:rPr lang="en-US" sz="2000" b="1" i="1" dirty="0" err="1">
                <a:solidFill>
                  <a:srgbClr val="173060"/>
                </a:solidFill>
              </a:rPr>
              <a:t>mai</a:t>
            </a:r>
            <a:r>
              <a:rPr lang="en-US" sz="2000" b="1" i="1" dirty="0">
                <a:solidFill>
                  <a:srgbClr val="173060"/>
                </a:solidFill>
              </a:rPr>
              <a:t> </a:t>
            </a:r>
            <a:r>
              <a:rPr lang="en-US" sz="2000" b="1" i="1" dirty="0" err="1">
                <a:solidFill>
                  <a:srgbClr val="173060"/>
                </a:solidFill>
              </a:rPr>
              <a:t>complexe</a:t>
            </a:r>
            <a:r>
              <a:rPr lang="en-US" sz="2000" b="1" i="1" dirty="0">
                <a:solidFill>
                  <a:srgbClr val="173060"/>
                </a:solidFill>
              </a:rPr>
              <a:t> </a:t>
            </a:r>
            <a:r>
              <a:rPr lang="en-US" sz="2000" b="1" i="1" dirty="0" err="1">
                <a:solidFill>
                  <a:srgbClr val="173060"/>
                </a:solidFill>
              </a:rPr>
              <a:t>probleme</a:t>
            </a:r>
            <a:r>
              <a:rPr lang="en-US" sz="2000" b="1" i="1" dirty="0">
                <a:solidFill>
                  <a:srgbClr val="173060"/>
                </a:solidFill>
              </a:rPr>
              <a:t> de </a:t>
            </a:r>
            <a:r>
              <a:rPr lang="en-US" sz="2000" b="1" i="1" dirty="0" err="1">
                <a:solidFill>
                  <a:srgbClr val="173060"/>
                </a:solidFill>
              </a:rPr>
              <a:t>taxare</a:t>
            </a:r>
            <a:r>
              <a:rPr lang="en-US" sz="2000" b="1" i="1" dirty="0">
                <a:solidFill>
                  <a:srgbClr val="173060"/>
                </a:solidFill>
              </a:rPr>
              <a:t> </a:t>
            </a:r>
            <a:r>
              <a:rPr lang="en-US" sz="2000" b="1" i="1" dirty="0" err="1">
                <a:solidFill>
                  <a:srgbClr val="173060"/>
                </a:solidFill>
              </a:rPr>
              <a:t>interna</a:t>
            </a:r>
            <a:r>
              <a:rPr lang="ro-RO" sz="2000" b="1" i="1" dirty="0">
                <a:solidFill>
                  <a:srgbClr val="173060"/>
                </a:solidFill>
              </a:rPr>
              <a:t>ț</a:t>
            </a:r>
            <a:r>
              <a:rPr lang="en-US" sz="2000" b="1" i="1" dirty="0" err="1">
                <a:solidFill>
                  <a:srgbClr val="173060"/>
                </a:solidFill>
              </a:rPr>
              <a:t>ional</a:t>
            </a:r>
            <a:r>
              <a:rPr lang="ro-RO" sz="2000" b="1" i="1" dirty="0">
                <a:solidFill>
                  <a:srgbClr val="173060"/>
                </a:solidFill>
              </a:rPr>
              <a:t>ă</a:t>
            </a:r>
            <a:r>
              <a:rPr lang="en-US" sz="2000" b="1" i="1" dirty="0">
                <a:solidFill>
                  <a:srgbClr val="173060"/>
                </a:solidFill>
              </a:rPr>
              <a:t>)</a:t>
            </a:r>
          </a:p>
          <a:p>
            <a:pPr algn="just">
              <a:lnSpc>
                <a:spcPct val="100000"/>
              </a:lnSpc>
              <a:buClr>
                <a:srgbClr val="FFC000"/>
              </a:buClr>
              <a:buFont typeface="Wingdings" panose="05000000000000000000" pitchFamily="2" charset="2"/>
              <a:buChar char="§"/>
              <a:tabLst>
                <a:tab pos="5943600" algn="l"/>
                <a:tab pos="6062663" algn="l"/>
                <a:tab pos="6111875" algn="l"/>
              </a:tabLst>
            </a:pPr>
            <a:endParaRPr lang="en-US" sz="1700" dirty="0"/>
          </a:p>
          <a:p>
            <a:pPr algn="just">
              <a:lnSpc>
                <a:spcPct val="100000"/>
              </a:lnSpc>
              <a:buClr>
                <a:srgbClr val="FFC000"/>
              </a:buClr>
              <a:buFont typeface="Wingdings" panose="05000000000000000000" pitchFamily="2" charset="2"/>
              <a:buChar char="§"/>
              <a:tabLst>
                <a:tab pos="5943600" algn="l"/>
                <a:tab pos="6062663" algn="l"/>
                <a:tab pos="6111875" algn="l"/>
              </a:tabLst>
            </a:pPr>
            <a:r>
              <a:rPr lang="en-US" sz="1800" dirty="0"/>
              <a:t>Informa</a:t>
            </a:r>
            <a:r>
              <a:rPr lang="ro-RO" sz="1800" dirty="0"/>
              <a:t>ț</a:t>
            </a:r>
            <a:r>
              <a:rPr lang="en-US" sz="1800" dirty="0"/>
              <a:t>ii cu </a:t>
            </a:r>
            <a:r>
              <a:rPr lang="en-US" sz="1800" dirty="0" err="1"/>
              <a:t>privire</a:t>
            </a:r>
            <a:r>
              <a:rPr lang="en-US" sz="1800" dirty="0"/>
              <a:t> la </a:t>
            </a:r>
            <a:r>
              <a:rPr lang="en-US" sz="1800" dirty="0" err="1"/>
              <a:t>experien</a:t>
            </a:r>
            <a:r>
              <a:rPr lang="ro-RO" sz="1800" dirty="0"/>
              <a:t>ț</a:t>
            </a:r>
            <a:r>
              <a:rPr lang="en-US" sz="1800" dirty="0"/>
              <a:t>a industrial</a:t>
            </a:r>
            <a:r>
              <a:rPr lang="ro-RO" sz="1800" dirty="0"/>
              <a:t>ă</a:t>
            </a:r>
            <a:r>
              <a:rPr lang="en-US" sz="1800" dirty="0"/>
              <a:t>, </a:t>
            </a:r>
            <a:r>
              <a:rPr lang="en-US" sz="1800" dirty="0" err="1"/>
              <a:t>comercial</a:t>
            </a:r>
            <a:r>
              <a:rPr lang="ro-RO" sz="1800" dirty="0"/>
              <a:t>ă</a:t>
            </a:r>
            <a:r>
              <a:rPr lang="en-US" sz="1800" dirty="0"/>
              <a:t> </a:t>
            </a:r>
            <a:r>
              <a:rPr lang="en-US" sz="1800" dirty="0" err="1"/>
              <a:t>sau</a:t>
            </a:r>
            <a:r>
              <a:rPr lang="en-US" sz="1800" dirty="0"/>
              <a:t> </a:t>
            </a:r>
            <a:r>
              <a:rPr lang="ro-RO" sz="1800" dirty="0"/>
              <a:t>ș</a:t>
            </a:r>
            <a:r>
              <a:rPr lang="en-US" sz="1800" dirty="0" err="1"/>
              <a:t>tiintific</a:t>
            </a:r>
            <a:r>
              <a:rPr lang="ro-RO" sz="1800" dirty="0"/>
              <a:t>ă</a:t>
            </a:r>
            <a:r>
              <a:rPr lang="en-US" sz="1800" dirty="0"/>
              <a:t> </a:t>
            </a:r>
            <a:r>
              <a:rPr lang="en-US" sz="1800" dirty="0" err="1"/>
              <a:t>ce</a:t>
            </a:r>
            <a:r>
              <a:rPr lang="en-US" sz="1800" dirty="0"/>
              <a:t> nu au </a:t>
            </a:r>
            <a:r>
              <a:rPr lang="en-US" sz="1800" dirty="0" err="1"/>
              <a:t>fost</a:t>
            </a:r>
            <a:r>
              <a:rPr lang="en-US" sz="1800" dirty="0"/>
              <a:t> </a:t>
            </a:r>
            <a:r>
              <a:rPr lang="ro-RO" sz="1800" dirty="0"/>
              <a:t>î</a:t>
            </a:r>
            <a:r>
              <a:rPr lang="en-US" sz="1800" dirty="0" err="1"/>
              <a:t>nc</a:t>
            </a:r>
            <a:r>
              <a:rPr lang="ro-RO" sz="1800" dirty="0"/>
              <a:t>ă</a:t>
            </a:r>
            <a:r>
              <a:rPr lang="en-US" sz="1800" dirty="0"/>
              <a:t> </a:t>
            </a:r>
            <a:r>
              <a:rPr lang="en-US" sz="1800" dirty="0" err="1"/>
              <a:t>brevetate</a:t>
            </a:r>
            <a:r>
              <a:rPr lang="en-US" sz="1800" dirty="0"/>
              <a:t> </a:t>
            </a:r>
            <a:r>
              <a:rPr lang="ro-RO" sz="1800" dirty="0"/>
              <a:t>ș</a:t>
            </a:r>
            <a:r>
              <a:rPr lang="en-US" sz="1800" dirty="0" err="1"/>
              <a:t>i</a:t>
            </a:r>
            <a:r>
              <a:rPr lang="en-US" sz="1800" dirty="0"/>
              <a:t> care nu </a:t>
            </a:r>
            <a:r>
              <a:rPr lang="en-US" sz="1800" dirty="0" err="1"/>
              <a:t>intr</a:t>
            </a:r>
            <a:r>
              <a:rPr lang="ro-RO" sz="1800" dirty="0"/>
              <a:t>ă</a:t>
            </a:r>
            <a:r>
              <a:rPr lang="en-US" sz="1800" dirty="0"/>
              <a:t>, </a:t>
            </a:r>
            <a:r>
              <a:rPr lang="ro-RO" sz="1800" dirty="0"/>
              <a:t>î</a:t>
            </a:r>
            <a:r>
              <a:rPr lang="en-US" sz="1800" dirty="0"/>
              <a:t>n general, </a:t>
            </a:r>
            <a:r>
              <a:rPr lang="ro-RO" sz="1800" dirty="0"/>
              <a:t>î</a:t>
            </a:r>
            <a:r>
              <a:rPr lang="en-US" sz="1800" dirty="0"/>
              <a:t>n </a:t>
            </a:r>
            <a:r>
              <a:rPr lang="en-US" sz="1800" dirty="0" err="1"/>
              <a:t>categoria</a:t>
            </a:r>
            <a:r>
              <a:rPr lang="en-US" sz="1800" dirty="0"/>
              <a:t> </a:t>
            </a:r>
            <a:r>
              <a:rPr lang="en-US" sz="1800" dirty="0" err="1"/>
              <a:t>altori</a:t>
            </a:r>
            <a:r>
              <a:rPr lang="en-US" sz="1800" dirty="0"/>
              <a:t> </a:t>
            </a:r>
            <a:r>
              <a:rPr lang="en-US" sz="1800" dirty="0" err="1"/>
              <a:t>drepturi</a:t>
            </a:r>
            <a:r>
              <a:rPr lang="en-US" sz="1800" dirty="0"/>
              <a:t> de </a:t>
            </a:r>
            <a:r>
              <a:rPr lang="en-US" sz="1800" dirty="0" err="1"/>
              <a:t>proprietate</a:t>
            </a:r>
            <a:r>
              <a:rPr lang="en-US" sz="1800" dirty="0"/>
              <a:t> </a:t>
            </a:r>
            <a:r>
              <a:rPr lang="en-US" sz="1800" dirty="0" err="1"/>
              <a:t>intelectual</a:t>
            </a:r>
            <a:r>
              <a:rPr lang="ro-RO" sz="1800" dirty="0"/>
              <a:t>ă</a:t>
            </a:r>
            <a:r>
              <a:rPr lang="en-US" sz="1800" dirty="0"/>
              <a:t>;</a:t>
            </a:r>
          </a:p>
          <a:p>
            <a:pPr algn="just">
              <a:lnSpc>
                <a:spcPct val="100000"/>
              </a:lnSpc>
              <a:buClr>
                <a:srgbClr val="FFC000"/>
              </a:buClr>
              <a:buFont typeface="Wingdings" panose="05000000000000000000" pitchFamily="2" charset="2"/>
              <a:buChar char="§"/>
              <a:tabLst>
                <a:tab pos="5943600" algn="l"/>
                <a:tab pos="6062663" algn="l"/>
                <a:tab pos="6111875" algn="l"/>
              </a:tabLst>
            </a:pPr>
            <a:endParaRPr lang="en-US" sz="1800" dirty="0">
              <a:solidFill>
                <a:schemeClr val="dk1"/>
              </a:solidFill>
            </a:endParaRPr>
          </a:p>
          <a:p>
            <a:pPr algn="just">
              <a:lnSpc>
                <a:spcPct val="100000"/>
              </a:lnSpc>
              <a:buClr>
                <a:srgbClr val="FFC000"/>
              </a:buClr>
              <a:buFont typeface="Wingdings" panose="05000000000000000000" pitchFamily="2" charset="2"/>
              <a:buChar char="§"/>
              <a:tabLst>
                <a:tab pos="5943600" algn="l"/>
                <a:tab pos="6062663" algn="l"/>
                <a:tab pos="6111875" algn="l"/>
              </a:tabLst>
            </a:pPr>
            <a:r>
              <a:rPr lang="ro-RO" sz="1800" dirty="0"/>
              <a:t>Î</a:t>
            </a:r>
            <a:r>
              <a:rPr lang="en-US" sz="1800" dirty="0">
                <a:solidFill>
                  <a:schemeClr val="dk1"/>
                </a:solidFill>
              </a:rPr>
              <a:t>n general </a:t>
            </a:r>
            <a:r>
              <a:rPr lang="en-US" sz="1800" dirty="0" err="1">
                <a:solidFill>
                  <a:schemeClr val="dk1"/>
                </a:solidFill>
              </a:rPr>
              <a:t>vorbim</a:t>
            </a:r>
            <a:r>
              <a:rPr lang="en-US" sz="1800" dirty="0">
                <a:solidFill>
                  <a:schemeClr val="dk1"/>
                </a:solidFill>
              </a:rPr>
              <a:t> de </a:t>
            </a:r>
            <a:r>
              <a:rPr lang="en-US" sz="1800" dirty="0" err="1">
                <a:solidFill>
                  <a:schemeClr val="dk1"/>
                </a:solidFill>
              </a:rPr>
              <a:t>informa</a:t>
            </a:r>
            <a:r>
              <a:rPr lang="ro-RO" sz="1800" dirty="0">
                <a:solidFill>
                  <a:schemeClr val="dk1"/>
                </a:solidFill>
              </a:rPr>
              <a:t>ț</a:t>
            </a:r>
            <a:r>
              <a:rPr lang="en-US" sz="1800" dirty="0">
                <a:solidFill>
                  <a:schemeClr val="dk1"/>
                </a:solidFill>
              </a:rPr>
              <a:t>ii </a:t>
            </a:r>
            <a:r>
              <a:rPr lang="en-US" sz="1800" dirty="0" err="1">
                <a:solidFill>
                  <a:schemeClr val="dk1"/>
                </a:solidFill>
              </a:rPr>
              <a:t>nedivulgate</a:t>
            </a:r>
            <a:r>
              <a:rPr lang="en-US" sz="1800" dirty="0"/>
              <a:t> </a:t>
            </a:r>
            <a:r>
              <a:rPr lang="ro-RO" sz="1800" dirty="0"/>
              <a:t>ș</a:t>
            </a:r>
            <a:r>
              <a:rPr lang="en-US" sz="1800" dirty="0" err="1"/>
              <a:t>i</a:t>
            </a:r>
            <a:r>
              <a:rPr lang="en-US" sz="1800" dirty="0"/>
              <a:t> </a:t>
            </a:r>
            <a:r>
              <a:rPr lang="en-US" sz="1800" dirty="0" err="1"/>
              <a:t>rezultate</a:t>
            </a:r>
            <a:r>
              <a:rPr lang="en-US" sz="1800" dirty="0"/>
              <a:t> din </a:t>
            </a:r>
            <a:r>
              <a:rPr lang="en-US" sz="1800" dirty="0" err="1"/>
              <a:t>experien</a:t>
            </a:r>
            <a:r>
              <a:rPr lang="ro-RO" sz="1800" dirty="0"/>
              <a:t>ț</a:t>
            </a:r>
            <a:r>
              <a:rPr lang="en-US" sz="1800" dirty="0"/>
              <a:t>a </a:t>
            </a:r>
            <a:r>
              <a:rPr lang="en-US" sz="1800" dirty="0" err="1"/>
              <a:t>practic</a:t>
            </a:r>
            <a:r>
              <a:rPr lang="ro-RO" sz="1800" dirty="0"/>
              <a:t>ă</a:t>
            </a:r>
            <a:r>
              <a:rPr lang="en-US" sz="1800" dirty="0"/>
              <a:t> </a:t>
            </a:r>
            <a:r>
              <a:rPr lang="en-US" sz="1800" dirty="0" err="1"/>
              <a:t>anterioara</a:t>
            </a:r>
            <a:r>
              <a:rPr lang="en-US" sz="1800" dirty="0"/>
              <a:t>,</a:t>
            </a:r>
            <a:r>
              <a:rPr lang="en-US" sz="1800" dirty="0">
                <a:solidFill>
                  <a:schemeClr val="dk1"/>
                </a:solidFill>
              </a:rPr>
              <a:t>  care </a:t>
            </a:r>
            <a:r>
              <a:rPr lang="en-US" sz="1800" dirty="0" err="1">
                <a:solidFill>
                  <a:schemeClr val="dk1"/>
                </a:solidFill>
              </a:rPr>
              <a:t>creeaz</a:t>
            </a:r>
            <a:r>
              <a:rPr lang="ro-RO" sz="1800" dirty="0">
                <a:solidFill>
                  <a:schemeClr val="dk1"/>
                </a:solidFill>
              </a:rPr>
              <a:t>ă</a:t>
            </a:r>
            <a:r>
              <a:rPr lang="en-US" sz="1800" dirty="0">
                <a:solidFill>
                  <a:schemeClr val="dk1"/>
                </a:solidFill>
              </a:rPr>
              <a:t> un </a:t>
            </a:r>
            <a:r>
              <a:rPr lang="en-US" sz="1800" dirty="0" err="1">
                <a:solidFill>
                  <a:schemeClr val="dk1"/>
                </a:solidFill>
              </a:rPr>
              <a:t>avantaj</a:t>
            </a:r>
            <a:r>
              <a:rPr lang="en-US" sz="1800" dirty="0">
                <a:solidFill>
                  <a:schemeClr val="dk1"/>
                </a:solidFill>
              </a:rPr>
              <a:t> </a:t>
            </a:r>
            <a:r>
              <a:rPr lang="en-US" sz="1800" dirty="0" err="1">
                <a:solidFill>
                  <a:schemeClr val="dk1"/>
                </a:solidFill>
              </a:rPr>
              <a:t>comercial</a:t>
            </a:r>
            <a:r>
              <a:rPr lang="en-US" sz="1800" dirty="0">
                <a:solidFill>
                  <a:schemeClr val="dk1"/>
                </a:solidFill>
              </a:rPr>
              <a:t>, industrial </a:t>
            </a:r>
            <a:r>
              <a:rPr lang="en-US" sz="1800" dirty="0" err="1">
                <a:solidFill>
                  <a:schemeClr val="dk1"/>
                </a:solidFill>
              </a:rPr>
              <a:t>sau</a:t>
            </a:r>
            <a:r>
              <a:rPr lang="en-US" sz="1800" dirty="0">
                <a:solidFill>
                  <a:schemeClr val="dk1"/>
                </a:solidFill>
              </a:rPr>
              <a:t> </a:t>
            </a:r>
            <a:r>
              <a:rPr lang="ro-RO" sz="1800" dirty="0">
                <a:solidFill>
                  <a:schemeClr val="dk1"/>
                </a:solidFill>
              </a:rPr>
              <a:t>ș</a:t>
            </a:r>
            <a:r>
              <a:rPr lang="en-US" sz="1800" dirty="0" err="1">
                <a:solidFill>
                  <a:schemeClr val="dk1"/>
                </a:solidFill>
              </a:rPr>
              <a:t>tiintific</a:t>
            </a:r>
            <a:r>
              <a:rPr lang="en-US" sz="1800" dirty="0">
                <a:solidFill>
                  <a:schemeClr val="dk1"/>
                </a:solidFill>
              </a:rPr>
              <a:t> </a:t>
            </a:r>
            <a:r>
              <a:rPr lang="en-US" sz="1800" dirty="0" err="1">
                <a:solidFill>
                  <a:schemeClr val="dk1"/>
                </a:solidFill>
              </a:rPr>
              <a:t>pentru</a:t>
            </a:r>
            <a:r>
              <a:rPr lang="en-US" sz="1800" dirty="0">
                <a:solidFill>
                  <a:schemeClr val="dk1"/>
                </a:solidFill>
              </a:rPr>
              <a:t> </a:t>
            </a:r>
            <a:r>
              <a:rPr lang="en-US" sz="1800" dirty="0" err="1">
                <a:solidFill>
                  <a:schemeClr val="dk1"/>
                </a:solidFill>
              </a:rPr>
              <a:t>beneficiar</a:t>
            </a:r>
            <a:r>
              <a:rPr lang="en-US" sz="1800" dirty="0">
                <a:solidFill>
                  <a:schemeClr val="dk1"/>
                </a:solidFill>
              </a:rPr>
              <a:t> (secrete)</a:t>
            </a:r>
            <a:r>
              <a:rPr lang="ro-RO" sz="1800" dirty="0">
                <a:solidFill>
                  <a:schemeClr val="dk1"/>
                </a:solidFill>
              </a:rPr>
              <a:t>.</a:t>
            </a:r>
            <a:endParaRPr lang="en-US" sz="1800" dirty="0">
              <a:solidFill>
                <a:schemeClr val="dk1"/>
              </a:solidFill>
            </a:endParaRPr>
          </a:p>
          <a:p>
            <a:pPr algn="just">
              <a:lnSpc>
                <a:spcPct val="100000"/>
              </a:lnSpc>
              <a:buClr>
                <a:srgbClr val="FFC000"/>
              </a:buClr>
              <a:buFont typeface="Wingdings" panose="05000000000000000000" pitchFamily="2" charset="2"/>
              <a:buChar char="§"/>
              <a:tabLst>
                <a:tab pos="5943600" algn="l"/>
                <a:tab pos="6062663" algn="l"/>
                <a:tab pos="6111875" algn="l"/>
              </a:tabLst>
            </a:pPr>
            <a:endParaRPr lang="en-US" sz="1700" dirty="0">
              <a:solidFill>
                <a:schemeClr val="dk1"/>
              </a:solidFill>
            </a:endParaRPr>
          </a:p>
          <a:p>
            <a:pPr algn="just">
              <a:lnSpc>
                <a:spcPct val="100000"/>
              </a:lnSpc>
              <a:buClr>
                <a:srgbClr val="FFC000"/>
              </a:buClr>
              <a:buFont typeface="Wingdings" panose="05000000000000000000" pitchFamily="2" charset="2"/>
              <a:buChar char="§"/>
              <a:tabLst>
                <a:tab pos="5943600" algn="l"/>
                <a:tab pos="6062663" algn="l"/>
                <a:tab pos="6111875" algn="l"/>
              </a:tabLst>
            </a:pPr>
            <a:endParaRPr lang="en-US" sz="1700" dirty="0">
              <a:solidFill>
                <a:schemeClr val="dk1"/>
              </a:solidFill>
            </a:endParaRPr>
          </a:p>
          <a:p>
            <a:endParaRPr lang="en-US" dirty="0"/>
          </a:p>
        </p:txBody>
      </p:sp>
    </p:spTree>
    <p:extLst>
      <p:ext uri="{BB962C8B-B14F-4D97-AF65-F5344CB8AC3E}">
        <p14:creationId xmlns:p14="http://schemas.microsoft.com/office/powerpoint/2010/main" val="26241060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72A6CE-431A-4811-90A9-9E5F5E31BD68}"/>
              </a:ext>
            </a:extLst>
          </p:cNvPr>
          <p:cNvSpPr>
            <a:spLocks noGrp="1"/>
          </p:cNvSpPr>
          <p:nvPr>
            <p:ph idx="1"/>
          </p:nvPr>
        </p:nvSpPr>
        <p:spPr>
          <a:xfrm>
            <a:off x="562330" y="1246324"/>
            <a:ext cx="8019340" cy="3974123"/>
          </a:xfrm>
          <a:ln>
            <a:solidFill>
              <a:srgbClr val="002060"/>
            </a:solidFill>
          </a:ln>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pPr marL="0" indent="0">
              <a:lnSpc>
                <a:spcPct val="70000"/>
              </a:lnSpc>
              <a:buNone/>
              <a:tabLst>
                <a:tab pos="5943600" algn="l"/>
                <a:tab pos="6062663" algn="l"/>
                <a:tab pos="6111875" algn="l"/>
              </a:tabLst>
            </a:pPr>
            <a:endParaRPr lang="en-US" sz="1800" b="1" dirty="0">
              <a:solidFill>
                <a:srgbClr val="173060"/>
              </a:solidFill>
            </a:endParaRPr>
          </a:p>
          <a:p>
            <a:pPr marL="0" indent="0">
              <a:lnSpc>
                <a:spcPct val="70000"/>
              </a:lnSpc>
              <a:buNone/>
              <a:tabLst>
                <a:tab pos="5943600" algn="l"/>
                <a:tab pos="6062663" algn="l"/>
                <a:tab pos="6111875" algn="l"/>
              </a:tabLst>
            </a:pPr>
            <a:r>
              <a:rPr lang="ro-RO" sz="2000" b="1" dirty="0">
                <a:solidFill>
                  <a:srgbClr val="173060"/>
                </a:solidFill>
              </a:rPr>
              <a:t>Test pentru a determina dacă o tranzacție presupune transferul de know-how ce se   încadrează în categoria redevențelor:</a:t>
            </a:r>
          </a:p>
          <a:p>
            <a:pPr marL="0" indent="0">
              <a:lnSpc>
                <a:spcPct val="70000"/>
              </a:lnSpc>
              <a:buNone/>
              <a:tabLst>
                <a:tab pos="5943600" algn="l"/>
                <a:tab pos="6062663" algn="l"/>
                <a:tab pos="6111875" algn="l"/>
              </a:tabLst>
            </a:pPr>
            <a:endParaRPr lang="en-US" sz="2000" b="1" dirty="0">
              <a:solidFill>
                <a:srgbClr val="173060"/>
              </a:solidFill>
            </a:endParaRPr>
          </a:p>
          <a:p>
            <a:pPr algn="just">
              <a:lnSpc>
                <a:spcPct val="100000"/>
              </a:lnSpc>
              <a:buClr>
                <a:srgbClr val="FFC000"/>
              </a:buClr>
              <a:buFont typeface="Wingdings" panose="05000000000000000000" pitchFamily="2" charset="2"/>
              <a:buChar char="§"/>
              <a:tabLst>
                <a:tab pos="5943600" algn="l"/>
                <a:tab pos="6062663" algn="l"/>
                <a:tab pos="6111875" algn="l"/>
              </a:tabLst>
            </a:pPr>
            <a:r>
              <a:rPr lang="ro-RO" sz="1900" dirty="0">
                <a:solidFill>
                  <a:schemeClr val="dk1"/>
                </a:solidFill>
              </a:rPr>
              <a:t>contractul presupune transferul de informații care existau deja?</a:t>
            </a:r>
            <a:endParaRPr lang="en-US" sz="1900" dirty="0">
              <a:solidFill>
                <a:schemeClr val="dk1"/>
              </a:solidFill>
            </a:endParaRPr>
          </a:p>
          <a:p>
            <a:pPr algn="just">
              <a:lnSpc>
                <a:spcPct val="100000"/>
              </a:lnSpc>
              <a:buClr>
                <a:srgbClr val="FFC000"/>
              </a:buClr>
              <a:buFont typeface="Wingdings" panose="05000000000000000000" pitchFamily="2" charset="2"/>
              <a:buChar char="§"/>
              <a:tabLst>
                <a:tab pos="5943600" algn="l"/>
                <a:tab pos="6062663" algn="l"/>
                <a:tab pos="6111875" algn="l"/>
              </a:tabLst>
            </a:pPr>
            <a:endParaRPr lang="en-US" sz="1900" dirty="0">
              <a:solidFill>
                <a:schemeClr val="dk1"/>
              </a:solidFill>
            </a:endParaRPr>
          </a:p>
          <a:p>
            <a:pPr algn="just">
              <a:lnSpc>
                <a:spcPct val="100000"/>
              </a:lnSpc>
              <a:buClr>
                <a:srgbClr val="FFC000"/>
              </a:buClr>
              <a:buFont typeface="Wingdings" panose="05000000000000000000" pitchFamily="2" charset="2"/>
              <a:buChar char="§"/>
              <a:tabLst>
                <a:tab pos="5943600" algn="l"/>
                <a:tab pos="6062663" algn="l"/>
                <a:tab pos="6111875" algn="l"/>
              </a:tabLst>
            </a:pPr>
            <a:r>
              <a:rPr lang="ro-RO" sz="1900" dirty="0">
                <a:solidFill>
                  <a:schemeClr val="dk1"/>
                </a:solidFill>
              </a:rPr>
              <a:t>la furnizarea acelui tip de informații după ce ele au fost create și dezvoltate </a:t>
            </a:r>
            <a:r>
              <a:rPr lang="en-US" sz="1900" dirty="0">
                <a:solidFill>
                  <a:schemeClr val="dk1"/>
                </a:solidFill>
              </a:rPr>
              <a:t>sunt </a:t>
            </a:r>
            <a:r>
              <a:rPr lang="ro-RO" sz="1900" dirty="0">
                <a:solidFill>
                  <a:schemeClr val="dk1"/>
                </a:solidFill>
              </a:rPr>
              <a:t>inclu</a:t>
            </a:r>
            <a:r>
              <a:rPr lang="en-US" sz="1900" dirty="0">
                <a:solidFill>
                  <a:schemeClr val="dk1"/>
                </a:solidFill>
              </a:rPr>
              <a:t>se</a:t>
            </a:r>
            <a:r>
              <a:rPr lang="ro-RO" sz="1900" dirty="0">
                <a:solidFill>
                  <a:schemeClr val="dk1"/>
                </a:solidFill>
              </a:rPr>
              <a:t> prevederi specifice legate de confidențialitatea acestora?</a:t>
            </a:r>
            <a:endParaRPr lang="en-US" sz="1900" dirty="0">
              <a:solidFill>
                <a:schemeClr val="dk1"/>
              </a:solidFill>
            </a:endParaRPr>
          </a:p>
          <a:p>
            <a:pPr algn="just">
              <a:lnSpc>
                <a:spcPct val="100000"/>
              </a:lnSpc>
              <a:buClr>
                <a:srgbClr val="FFC000"/>
              </a:buClr>
              <a:buFont typeface="Wingdings" panose="05000000000000000000" pitchFamily="2" charset="2"/>
              <a:buChar char="§"/>
              <a:tabLst>
                <a:tab pos="5943600" algn="l"/>
                <a:tab pos="6062663" algn="l"/>
                <a:tab pos="6111875" algn="l"/>
              </a:tabLst>
            </a:pPr>
            <a:endParaRPr lang="en-US" sz="1900" dirty="0">
              <a:solidFill>
                <a:schemeClr val="dk1"/>
              </a:solidFill>
            </a:endParaRPr>
          </a:p>
          <a:p>
            <a:pPr algn="just">
              <a:lnSpc>
                <a:spcPct val="100000"/>
              </a:lnSpc>
              <a:buClr>
                <a:srgbClr val="FFC000"/>
              </a:buClr>
              <a:buFont typeface="Wingdings" panose="05000000000000000000" pitchFamily="2" charset="2"/>
              <a:buChar char="§"/>
              <a:tabLst>
                <a:tab pos="5943600" algn="l"/>
                <a:tab pos="6062663" algn="l"/>
                <a:tab pos="6111875" algn="l"/>
              </a:tabLst>
            </a:pPr>
            <a:r>
              <a:rPr lang="ro-RO" sz="1900" dirty="0"/>
              <a:t>Î</a:t>
            </a:r>
            <a:r>
              <a:rPr lang="en-US" sz="1900" dirty="0"/>
              <a:t>n </a:t>
            </a:r>
            <a:r>
              <a:rPr lang="en-US" sz="1900" dirty="0" err="1"/>
              <a:t>contractele</a:t>
            </a:r>
            <a:r>
              <a:rPr lang="en-US" sz="1900" dirty="0"/>
              <a:t> de transfer de know-how </a:t>
            </a:r>
            <a:r>
              <a:rPr lang="en-US" sz="1900" dirty="0" err="1"/>
              <a:t>furnizorul</a:t>
            </a:r>
            <a:r>
              <a:rPr lang="en-US" sz="1900" dirty="0"/>
              <a:t> nu </a:t>
            </a:r>
            <a:r>
              <a:rPr lang="en-US" sz="1900" dirty="0" err="1"/>
              <a:t>trebuie</a:t>
            </a:r>
            <a:r>
              <a:rPr lang="en-US" sz="1900" dirty="0"/>
              <a:t> s</a:t>
            </a:r>
            <a:r>
              <a:rPr lang="ro-RO" sz="1900" dirty="0"/>
              <a:t>ă</a:t>
            </a:r>
            <a:r>
              <a:rPr lang="en-US" sz="1900" dirty="0"/>
              <a:t> fac</a:t>
            </a:r>
            <a:r>
              <a:rPr lang="ro-RO" sz="1900" dirty="0"/>
              <a:t>ă</a:t>
            </a:r>
            <a:r>
              <a:rPr lang="en-US" sz="1900" dirty="0"/>
              <a:t> </a:t>
            </a:r>
            <a:r>
              <a:rPr lang="en-US" sz="1900" dirty="0" err="1"/>
              <a:t>mai</a:t>
            </a:r>
            <a:r>
              <a:rPr lang="en-US" sz="1900" dirty="0"/>
              <a:t> </a:t>
            </a:r>
            <a:r>
              <a:rPr lang="en-US" sz="1900" dirty="0" err="1"/>
              <a:t>mult</a:t>
            </a:r>
            <a:r>
              <a:rPr lang="en-US" sz="1900" dirty="0"/>
              <a:t> </a:t>
            </a:r>
            <a:r>
              <a:rPr lang="en-US" sz="1900" dirty="0" err="1"/>
              <a:t>dec</a:t>
            </a:r>
            <a:r>
              <a:rPr lang="ro-RO" sz="1900" dirty="0"/>
              <a:t>â</a:t>
            </a:r>
            <a:r>
              <a:rPr lang="en-US" sz="1900" dirty="0"/>
              <a:t>t s</a:t>
            </a:r>
            <a:r>
              <a:rPr lang="ro-RO" sz="1900" dirty="0"/>
              <a:t>ă</a:t>
            </a:r>
            <a:r>
              <a:rPr lang="en-US" sz="1900" dirty="0"/>
              <a:t> </a:t>
            </a:r>
            <a:r>
              <a:rPr lang="en-US" sz="1900" dirty="0" err="1"/>
              <a:t>furnizeze</a:t>
            </a:r>
            <a:r>
              <a:rPr lang="en-US" sz="1900" dirty="0"/>
              <a:t> </a:t>
            </a:r>
            <a:r>
              <a:rPr lang="en-US" sz="1900" dirty="0" err="1"/>
              <a:t>informa</a:t>
            </a:r>
            <a:r>
              <a:rPr lang="ro-RO" sz="1900" dirty="0"/>
              <a:t>ț</a:t>
            </a:r>
            <a:r>
              <a:rPr lang="en-US" sz="1900" dirty="0"/>
              <a:t>ii </a:t>
            </a:r>
            <a:r>
              <a:rPr lang="en-US" sz="1900" dirty="0" err="1"/>
              <a:t>sau</a:t>
            </a:r>
            <a:r>
              <a:rPr lang="en-US" sz="1900" dirty="0"/>
              <a:t> s</a:t>
            </a:r>
            <a:r>
              <a:rPr lang="ro-RO" sz="1900" dirty="0"/>
              <a:t>ă</a:t>
            </a:r>
            <a:r>
              <a:rPr lang="en-US" sz="1900" dirty="0"/>
              <a:t> </a:t>
            </a:r>
            <a:r>
              <a:rPr lang="en-US" sz="1900" dirty="0" err="1"/>
              <a:t>reproduc</a:t>
            </a:r>
            <a:r>
              <a:rPr lang="ro-RO" sz="1900" dirty="0"/>
              <a:t>ă</a:t>
            </a:r>
            <a:r>
              <a:rPr lang="en-US" sz="1900" dirty="0"/>
              <a:t> </a:t>
            </a:r>
            <a:r>
              <a:rPr lang="en-US" sz="1900" dirty="0" err="1"/>
              <a:t>materialele</a:t>
            </a:r>
            <a:r>
              <a:rPr lang="en-US" sz="1900" dirty="0"/>
              <a:t> </a:t>
            </a:r>
            <a:r>
              <a:rPr lang="en-US" sz="1900" dirty="0" err="1"/>
              <a:t>existente</a:t>
            </a:r>
            <a:r>
              <a:rPr lang="en-US" sz="1900" dirty="0"/>
              <a:t>. </a:t>
            </a:r>
            <a:r>
              <a:rPr lang="ro-RO" sz="1900" dirty="0"/>
              <a:t>Î</a:t>
            </a:r>
            <a:r>
              <a:rPr lang="en-US" sz="1900" dirty="0"/>
              <a:t>n </a:t>
            </a:r>
            <a:r>
              <a:rPr lang="en-US" sz="1900" dirty="0" err="1"/>
              <a:t>cazul</a:t>
            </a:r>
            <a:r>
              <a:rPr lang="en-US" sz="1900" dirty="0"/>
              <a:t> </a:t>
            </a:r>
            <a:r>
              <a:rPr lang="ro-RO" sz="1900" dirty="0"/>
              <a:t>î</a:t>
            </a:r>
            <a:r>
              <a:rPr lang="en-US" sz="1900" dirty="0"/>
              <a:t>n care </a:t>
            </a:r>
            <a:r>
              <a:rPr lang="en-US" sz="1900" dirty="0" err="1"/>
              <a:t>furnizorul</a:t>
            </a:r>
            <a:r>
              <a:rPr lang="en-US" sz="1900" dirty="0"/>
              <a:t> </a:t>
            </a:r>
            <a:r>
              <a:rPr lang="en-US" sz="1900" dirty="0" err="1"/>
              <a:t>presteaz</a:t>
            </a:r>
            <a:r>
              <a:rPr lang="ro-RO" sz="1900" dirty="0"/>
              <a:t>ă</a:t>
            </a:r>
            <a:r>
              <a:rPr lang="en-US" sz="1900" dirty="0"/>
              <a:t> un </a:t>
            </a:r>
            <a:r>
              <a:rPr lang="en-US" sz="1900" dirty="0" err="1"/>
              <a:t>serviciu</a:t>
            </a:r>
            <a:r>
              <a:rPr lang="en-US" sz="1900" dirty="0"/>
              <a:t>, </a:t>
            </a:r>
            <a:r>
              <a:rPr lang="en-US" sz="1900" dirty="0" err="1"/>
              <a:t>chiar</a:t>
            </a:r>
            <a:r>
              <a:rPr lang="en-US" sz="1900" dirty="0"/>
              <a:t> </a:t>
            </a:r>
            <a:r>
              <a:rPr lang="en-US" sz="1900" dirty="0" err="1"/>
              <a:t>dac</a:t>
            </a:r>
            <a:r>
              <a:rPr lang="ro-RO" sz="1900" dirty="0"/>
              <a:t>ă</a:t>
            </a:r>
            <a:r>
              <a:rPr lang="en-US" sz="1900" dirty="0"/>
              <a:t> </a:t>
            </a:r>
            <a:r>
              <a:rPr lang="en-US" sz="1900" dirty="0" err="1"/>
              <a:t>acest</a:t>
            </a:r>
            <a:r>
              <a:rPr lang="ro-RO" sz="1900" dirty="0"/>
              <a:t>ă</a:t>
            </a:r>
            <a:r>
              <a:rPr lang="en-US" sz="1900" dirty="0"/>
              <a:t> </a:t>
            </a:r>
            <a:r>
              <a:rPr lang="en-US" sz="1900" dirty="0" err="1"/>
              <a:t>folose</a:t>
            </a:r>
            <a:r>
              <a:rPr lang="ro-RO" sz="1900" dirty="0"/>
              <a:t>ș</a:t>
            </a:r>
            <a:r>
              <a:rPr lang="en-US" sz="1900" dirty="0" err="1"/>
              <a:t>te</a:t>
            </a:r>
            <a:r>
              <a:rPr lang="en-US" sz="1900" dirty="0"/>
              <a:t> know-how, </a:t>
            </a:r>
            <a:r>
              <a:rPr lang="en-US" sz="1900" dirty="0" err="1"/>
              <a:t>acesta</a:t>
            </a:r>
            <a:r>
              <a:rPr lang="en-US" sz="1900" dirty="0"/>
              <a:t> nu se </a:t>
            </a:r>
            <a:r>
              <a:rPr lang="en-US" sz="1900" dirty="0" err="1"/>
              <a:t>trasfer</a:t>
            </a:r>
            <a:r>
              <a:rPr lang="ro-RO" sz="1900" dirty="0"/>
              <a:t>ă</a:t>
            </a:r>
            <a:r>
              <a:rPr lang="en-US" sz="1900" dirty="0"/>
              <a:t> c</a:t>
            </a:r>
            <a:r>
              <a:rPr lang="ro-RO" sz="1900" dirty="0"/>
              <a:t>ă</a:t>
            </a:r>
            <a:r>
              <a:rPr lang="en-US" sz="1900" dirty="0" err="1"/>
              <a:t>tre</a:t>
            </a:r>
            <a:r>
              <a:rPr lang="en-US" sz="1900" dirty="0"/>
              <a:t> </a:t>
            </a:r>
            <a:r>
              <a:rPr lang="en-US" sz="1900" dirty="0" err="1"/>
              <a:t>Beneficiar</a:t>
            </a:r>
            <a:r>
              <a:rPr lang="en-US" sz="1900" dirty="0"/>
              <a:t> (</a:t>
            </a:r>
            <a:r>
              <a:rPr lang="en-US" sz="1900" dirty="0" err="1"/>
              <a:t>furnizorul</a:t>
            </a:r>
            <a:r>
              <a:rPr lang="en-US" sz="1900" dirty="0"/>
              <a:t> </a:t>
            </a:r>
            <a:r>
              <a:rPr lang="en-US" sz="1900" dirty="0" err="1"/>
              <a:t>angajeaz</a:t>
            </a:r>
            <a:r>
              <a:rPr lang="ro-RO" sz="1900" dirty="0"/>
              <a:t>ă</a:t>
            </a:r>
            <a:r>
              <a:rPr lang="en-US" sz="1900" dirty="0"/>
              <a:t> </a:t>
            </a:r>
            <a:r>
              <a:rPr lang="en-US" sz="1900" dirty="0" err="1"/>
              <a:t>costuri</a:t>
            </a:r>
            <a:r>
              <a:rPr lang="en-US" sz="1900" dirty="0"/>
              <a:t> </a:t>
            </a:r>
            <a:r>
              <a:rPr lang="en-US" sz="1900" dirty="0" err="1"/>
              <a:t>pentru</a:t>
            </a:r>
            <a:r>
              <a:rPr lang="en-US" sz="1900" dirty="0"/>
              <a:t> </a:t>
            </a:r>
            <a:r>
              <a:rPr lang="en-US" sz="1900" dirty="0" err="1"/>
              <a:t>prestarea</a:t>
            </a:r>
            <a:r>
              <a:rPr lang="en-US" sz="1900" dirty="0"/>
              <a:t> </a:t>
            </a:r>
            <a:r>
              <a:rPr lang="en-US" sz="1900" dirty="0" err="1"/>
              <a:t>serviciilor</a:t>
            </a:r>
            <a:r>
              <a:rPr lang="en-US" sz="1900" dirty="0"/>
              <a:t> – personal, </a:t>
            </a:r>
            <a:r>
              <a:rPr lang="en-US" sz="1900" dirty="0" err="1"/>
              <a:t>materiale</a:t>
            </a:r>
            <a:r>
              <a:rPr lang="en-US" sz="1900" dirty="0"/>
              <a:t>, </a:t>
            </a:r>
            <a:r>
              <a:rPr lang="en-US" sz="1900" dirty="0" err="1"/>
              <a:t>servicii</a:t>
            </a:r>
            <a:r>
              <a:rPr lang="en-US" sz="1900" dirty="0"/>
              <a:t> </a:t>
            </a:r>
            <a:r>
              <a:rPr lang="en-US" sz="1900" dirty="0" err="1"/>
              <a:t>auxiliare</a:t>
            </a:r>
            <a:r>
              <a:rPr lang="en-US" sz="1900" dirty="0"/>
              <a:t>, </a:t>
            </a:r>
            <a:r>
              <a:rPr lang="en-US" sz="1900" dirty="0" err="1"/>
              <a:t>etc</a:t>
            </a:r>
            <a:r>
              <a:rPr lang="en-US" sz="1900" dirty="0"/>
              <a:t>)</a:t>
            </a:r>
            <a:r>
              <a:rPr lang="ro-RO" sz="1900" dirty="0"/>
              <a:t>.</a:t>
            </a:r>
            <a:endParaRPr lang="en-US" sz="1900" dirty="0"/>
          </a:p>
          <a:p>
            <a:pPr marL="0" indent="0" algn="just">
              <a:lnSpc>
                <a:spcPct val="100000"/>
              </a:lnSpc>
              <a:buClr>
                <a:srgbClr val="FFC000"/>
              </a:buClr>
              <a:buNone/>
              <a:tabLst>
                <a:tab pos="5943600" algn="l"/>
                <a:tab pos="6062663" algn="l"/>
                <a:tab pos="6111875" algn="l"/>
              </a:tabLst>
            </a:pPr>
            <a:endParaRPr lang="en-US" sz="1700" dirty="0">
              <a:solidFill>
                <a:schemeClr val="dk1"/>
              </a:solidFill>
            </a:endParaRPr>
          </a:p>
          <a:p>
            <a:endParaRPr lang="en-US" dirty="0"/>
          </a:p>
        </p:txBody>
      </p:sp>
    </p:spTree>
    <p:extLst>
      <p:ext uri="{BB962C8B-B14F-4D97-AF65-F5344CB8AC3E}">
        <p14:creationId xmlns:p14="http://schemas.microsoft.com/office/powerpoint/2010/main" val="412773669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72A6CE-431A-4811-90A9-9E5F5E31BD68}"/>
              </a:ext>
            </a:extLst>
          </p:cNvPr>
          <p:cNvSpPr>
            <a:spLocks noGrp="1"/>
          </p:cNvSpPr>
          <p:nvPr>
            <p:ph idx="1"/>
          </p:nvPr>
        </p:nvSpPr>
        <p:spPr>
          <a:xfrm>
            <a:off x="562330" y="1318260"/>
            <a:ext cx="8019340" cy="3164288"/>
          </a:xfrm>
        </p:spPr>
        <p:style>
          <a:lnRef idx="2">
            <a:schemeClr val="accent2"/>
          </a:lnRef>
          <a:fillRef idx="1">
            <a:schemeClr val="lt1"/>
          </a:fillRef>
          <a:effectRef idx="0">
            <a:schemeClr val="accent2"/>
          </a:effectRef>
          <a:fontRef idx="minor">
            <a:schemeClr val="dk1"/>
          </a:fontRef>
        </p:style>
        <p:txBody>
          <a:bodyPr>
            <a:normAutofit/>
          </a:bodyPr>
          <a:lstStyle/>
          <a:p>
            <a:pPr marL="0" indent="0">
              <a:lnSpc>
                <a:spcPct val="70000"/>
              </a:lnSpc>
              <a:buNone/>
              <a:tabLst>
                <a:tab pos="5943600" algn="l"/>
                <a:tab pos="6062663" algn="l"/>
                <a:tab pos="6111875" algn="l"/>
              </a:tabLst>
            </a:pPr>
            <a:endParaRPr lang="en-US" sz="1800" b="1" dirty="0">
              <a:solidFill>
                <a:srgbClr val="173060"/>
              </a:solidFill>
            </a:endParaRPr>
          </a:p>
          <a:p>
            <a:pPr marL="0" indent="0" algn="just">
              <a:lnSpc>
                <a:spcPct val="100000"/>
              </a:lnSpc>
              <a:buClr>
                <a:srgbClr val="FFC000"/>
              </a:buClr>
              <a:buNone/>
              <a:tabLst>
                <a:tab pos="5943600" algn="l"/>
                <a:tab pos="6062663" algn="l"/>
                <a:tab pos="6111875" algn="l"/>
              </a:tabLst>
            </a:pPr>
            <a:r>
              <a:rPr lang="en-US" sz="1800" dirty="0">
                <a:solidFill>
                  <a:srgbClr val="FF0000"/>
                </a:solidFill>
              </a:rPr>
              <a:t>Aten</a:t>
            </a:r>
            <a:r>
              <a:rPr lang="ro-RO" sz="1800" dirty="0">
                <a:solidFill>
                  <a:srgbClr val="FF0000"/>
                </a:solidFill>
              </a:rPr>
              <a:t>ți</a:t>
            </a:r>
            <a:r>
              <a:rPr lang="en-US" sz="1800" dirty="0">
                <a:solidFill>
                  <a:srgbClr val="FF0000"/>
                </a:solidFill>
              </a:rPr>
              <a:t>e! </a:t>
            </a:r>
            <a:r>
              <a:rPr lang="en-US" sz="1800" dirty="0" err="1">
                <a:solidFill>
                  <a:srgbClr val="C00000"/>
                </a:solidFill>
              </a:rPr>
              <a:t>Cele</a:t>
            </a:r>
            <a:r>
              <a:rPr lang="en-US" sz="1800" dirty="0">
                <a:solidFill>
                  <a:srgbClr val="C00000"/>
                </a:solidFill>
              </a:rPr>
              <a:t> </a:t>
            </a:r>
            <a:r>
              <a:rPr lang="en-US" sz="1800" dirty="0" err="1">
                <a:solidFill>
                  <a:srgbClr val="C00000"/>
                </a:solidFill>
              </a:rPr>
              <a:t>mai</a:t>
            </a:r>
            <a:r>
              <a:rPr lang="en-US" sz="1800" dirty="0">
                <a:solidFill>
                  <a:srgbClr val="C00000"/>
                </a:solidFill>
              </a:rPr>
              <a:t> delicate </a:t>
            </a:r>
            <a:r>
              <a:rPr lang="en-US" sz="1800" dirty="0" err="1">
                <a:solidFill>
                  <a:srgbClr val="C00000"/>
                </a:solidFill>
              </a:rPr>
              <a:t>cazuri</a:t>
            </a:r>
            <a:r>
              <a:rPr lang="en-US" sz="1800" dirty="0">
                <a:solidFill>
                  <a:srgbClr val="C00000"/>
                </a:solidFill>
              </a:rPr>
              <a:t> cu </a:t>
            </a:r>
            <a:r>
              <a:rPr lang="en-US" sz="1800" dirty="0" err="1">
                <a:solidFill>
                  <a:srgbClr val="C00000"/>
                </a:solidFill>
              </a:rPr>
              <a:t>privire</a:t>
            </a:r>
            <a:r>
              <a:rPr lang="en-US" sz="1800" dirty="0">
                <a:solidFill>
                  <a:srgbClr val="C00000"/>
                </a:solidFill>
              </a:rPr>
              <a:t> la know-how sunt:</a:t>
            </a:r>
          </a:p>
          <a:p>
            <a:pPr marL="0" indent="0" algn="just">
              <a:lnSpc>
                <a:spcPct val="100000"/>
              </a:lnSpc>
              <a:buClr>
                <a:srgbClr val="FFC000"/>
              </a:buClr>
              <a:buNone/>
              <a:tabLst>
                <a:tab pos="5943600" algn="l"/>
                <a:tab pos="6062663" algn="l"/>
                <a:tab pos="6111875" algn="l"/>
              </a:tabLst>
            </a:pPr>
            <a:endParaRPr lang="en-US" sz="1800" dirty="0">
              <a:solidFill>
                <a:schemeClr val="tx1"/>
              </a:solidFill>
            </a:endParaRPr>
          </a:p>
          <a:p>
            <a:pPr algn="just">
              <a:lnSpc>
                <a:spcPct val="100000"/>
              </a:lnSpc>
              <a:buClr>
                <a:srgbClr val="FFC000"/>
              </a:buClr>
              <a:tabLst>
                <a:tab pos="5943600" algn="l"/>
                <a:tab pos="6062663" algn="l"/>
                <a:tab pos="6111875" algn="l"/>
              </a:tabLst>
            </a:pPr>
            <a:r>
              <a:rPr lang="en-US" sz="1800" dirty="0" err="1">
                <a:solidFill>
                  <a:schemeClr val="tx1"/>
                </a:solidFill>
              </a:rPr>
              <a:t>Asisten</a:t>
            </a:r>
            <a:r>
              <a:rPr lang="ro-RO" sz="1800" dirty="0">
                <a:solidFill>
                  <a:schemeClr val="tx1"/>
                </a:solidFill>
              </a:rPr>
              <a:t>ță</a:t>
            </a:r>
            <a:r>
              <a:rPr lang="en-US" sz="1800" dirty="0">
                <a:solidFill>
                  <a:schemeClr val="tx1"/>
                </a:solidFill>
              </a:rPr>
              <a:t> </a:t>
            </a:r>
            <a:r>
              <a:rPr lang="en-US" sz="1800" dirty="0" err="1">
                <a:solidFill>
                  <a:schemeClr val="tx1"/>
                </a:solidFill>
              </a:rPr>
              <a:t>tehnic</a:t>
            </a:r>
            <a:r>
              <a:rPr lang="ro-RO" sz="1800" dirty="0">
                <a:solidFill>
                  <a:schemeClr val="tx1"/>
                </a:solidFill>
              </a:rPr>
              <a:t>ă</a:t>
            </a:r>
            <a:r>
              <a:rPr lang="en-US" sz="1800" dirty="0">
                <a:solidFill>
                  <a:schemeClr val="tx1"/>
                </a:solidFill>
              </a:rPr>
              <a:t>;</a:t>
            </a:r>
          </a:p>
          <a:p>
            <a:pPr algn="just">
              <a:lnSpc>
                <a:spcPct val="100000"/>
              </a:lnSpc>
              <a:buClr>
                <a:srgbClr val="FFC000"/>
              </a:buClr>
              <a:tabLst>
                <a:tab pos="5943600" algn="l"/>
                <a:tab pos="6062663" algn="l"/>
                <a:tab pos="6111875" algn="l"/>
              </a:tabLst>
            </a:pPr>
            <a:r>
              <a:rPr lang="en-US" sz="1800" dirty="0" err="1">
                <a:solidFill>
                  <a:schemeClr val="tx1"/>
                </a:solidFill>
              </a:rPr>
              <a:t>Serviciile</a:t>
            </a:r>
            <a:r>
              <a:rPr lang="en-US" sz="1800" dirty="0">
                <a:solidFill>
                  <a:schemeClr val="tx1"/>
                </a:solidFill>
              </a:rPr>
              <a:t> de training </a:t>
            </a:r>
            <a:r>
              <a:rPr lang="en-US" sz="1800" dirty="0" err="1">
                <a:solidFill>
                  <a:schemeClr val="tx1"/>
                </a:solidFill>
              </a:rPr>
              <a:t>specializat</a:t>
            </a:r>
            <a:r>
              <a:rPr lang="en-US" sz="1800" dirty="0">
                <a:solidFill>
                  <a:schemeClr val="tx1"/>
                </a:solidFill>
              </a:rPr>
              <a:t>;</a:t>
            </a:r>
          </a:p>
          <a:p>
            <a:pPr algn="just">
              <a:lnSpc>
                <a:spcPct val="100000"/>
              </a:lnSpc>
              <a:buClr>
                <a:srgbClr val="FFC000"/>
              </a:buClr>
              <a:tabLst>
                <a:tab pos="5943600" algn="l"/>
                <a:tab pos="6062663" algn="l"/>
                <a:tab pos="6111875" algn="l"/>
              </a:tabLst>
            </a:pPr>
            <a:r>
              <a:rPr lang="en-US" sz="1800" dirty="0" err="1">
                <a:solidFill>
                  <a:schemeClr val="tx1"/>
                </a:solidFill>
              </a:rPr>
              <a:t>Contractele</a:t>
            </a:r>
            <a:r>
              <a:rPr lang="en-US" sz="1800" dirty="0">
                <a:solidFill>
                  <a:schemeClr val="tx1"/>
                </a:solidFill>
              </a:rPr>
              <a:t> </a:t>
            </a:r>
            <a:r>
              <a:rPr lang="en-US" sz="1800" dirty="0" err="1">
                <a:solidFill>
                  <a:schemeClr val="tx1"/>
                </a:solidFill>
              </a:rPr>
              <a:t>prin</a:t>
            </a:r>
            <a:r>
              <a:rPr lang="en-US" sz="1800" dirty="0">
                <a:solidFill>
                  <a:schemeClr val="tx1"/>
                </a:solidFill>
              </a:rPr>
              <a:t> care nu se </a:t>
            </a:r>
            <a:r>
              <a:rPr lang="en-US" sz="1800" dirty="0" err="1">
                <a:solidFill>
                  <a:schemeClr val="tx1"/>
                </a:solidFill>
              </a:rPr>
              <a:t>cedeaz</a:t>
            </a:r>
            <a:r>
              <a:rPr lang="ro-RO" sz="1800" dirty="0">
                <a:solidFill>
                  <a:schemeClr val="tx1"/>
                </a:solidFill>
              </a:rPr>
              <a:t>ă</a:t>
            </a:r>
            <a:r>
              <a:rPr lang="en-US" sz="1800" dirty="0">
                <a:solidFill>
                  <a:schemeClr val="tx1"/>
                </a:solidFill>
              </a:rPr>
              <a:t> know-how </a:t>
            </a:r>
            <a:r>
              <a:rPr lang="en-US" sz="1800" dirty="0" err="1">
                <a:solidFill>
                  <a:schemeClr val="tx1"/>
                </a:solidFill>
              </a:rPr>
              <a:t>ce</a:t>
            </a:r>
            <a:r>
              <a:rPr lang="en-US" sz="1800" dirty="0">
                <a:solidFill>
                  <a:schemeClr val="tx1"/>
                </a:solidFill>
              </a:rPr>
              <a:t> se </a:t>
            </a:r>
            <a:r>
              <a:rPr lang="en-US" sz="1800" dirty="0" err="1">
                <a:solidFill>
                  <a:schemeClr val="tx1"/>
                </a:solidFill>
              </a:rPr>
              <a:t>construie</a:t>
            </a:r>
            <a:r>
              <a:rPr lang="ro-RO" sz="1800" dirty="0">
                <a:solidFill>
                  <a:schemeClr val="tx1"/>
                </a:solidFill>
              </a:rPr>
              <a:t>ș</a:t>
            </a:r>
            <a:r>
              <a:rPr lang="en-US" sz="1800" dirty="0" err="1">
                <a:solidFill>
                  <a:schemeClr val="tx1"/>
                </a:solidFill>
              </a:rPr>
              <a:t>te</a:t>
            </a:r>
            <a:r>
              <a:rPr lang="en-US" sz="1800" dirty="0">
                <a:solidFill>
                  <a:schemeClr val="tx1"/>
                </a:solidFill>
              </a:rPr>
              <a:t> un </a:t>
            </a:r>
            <a:r>
              <a:rPr lang="en-US" sz="1800" dirty="0" err="1">
                <a:solidFill>
                  <a:schemeClr val="tx1"/>
                </a:solidFill>
              </a:rPr>
              <a:t>drept</a:t>
            </a:r>
            <a:r>
              <a:rPr lang="en-US" sz="1800" dirty="0">
                <a:solidFill>
                  <a:schemeClr val="tx1"/>
                </a:solidFill>
              </a:rPr>
              <a:t> (R&amp;D, </a:t>
            </a:r>
            <a:r>
              <a:rPr lang="en-US" sz="1800" dirty="0" err="1">
                <a:solidFill>
                  <a:schemeClr val="tx1"/>
                </a:solidFill>
              </a:rPr>
              <a:t>creeare</a:t>
            </a:r>
            <a:r>
              <a:rPr lang="en-US" sz="1800" dirty="0">
                <a:solidFill>
                  <a:schemeClr val="tx1"/>
                </a:solidFill>
              </a:rPr>
              <a:t> de </a:t>
            </a:r>
            <a:r>
              <a:rPr lang="en-US" sz="1800" dirty="0" err="1">
                <a:solidFill>
                  <a:schemeClr val="tx1"/>
                </a:solidFill>
              </a:rPr>
              <a:t>tehnologi</a:t>
            </a:r>
            <a:r>
              <a:rPr lang="en-US" sz="1800" dirty="0">
                <a:solidFill>
                  <a:schemeClr val="tx1"/>
                </a:solidFill>
              </a:rPr>
              <a:t> </a:t>
            </a:r>
            <a:r>
              <a:rPr lang="en-US" sz="1800" dirty="0" err="1">
                <a:solidFill>
                  <a:schemeClr val="tx1"/>
                </a:solidFill>
              </a:rPr>
              <a:t>noi</a:t>
            </a:r>
            <a:r>
              <a:rPr lang="en-US" sz="1800" dirty="0">
                <a:solidFill>
                  <a:schemeClr val="tx1"/>
                </a:solidFill>
              </a:rPr>
              <a:t>, </a:t>
            </a:r>
            <a:r>
              <a:rPr lang="en-US" sz="1800" dirty="0" err="1">
                <a:solidFill>
                  <a:schemeClr val="tx1"/>
                </a:solidFill>
              </a:rPr>
              <a:t>etc</a:t>
            </a:r>
            <a:r>
              <a:rPr lang="en-US" sz="1800" dirty="0">
                <a:solidFill>
                  <a:schemeClr val="tx1"/>
                </a:solidFill>
              </a:rPr>
              <a:t>)</a:t>
            </a:r>
            <a:r>
              <a:rPr lang="ro-RO" sz="1800" dirty="0">
                <a:solidFill>
                  <a:schemeClr val="tx1"/>
                </a:solidFill>
              </a:rPr>
              <a:t>.</a:t>
            </a:r>
            <a:endParaRPr lang="en-US" sz="1800" dirty="0">
              <a:solidFill>
                <a:schemeClr val="tx1"/>
              </a:solidFill>
            </a:endParaRPr>
          </a:p>
          <a:p>
            <a:pPr marL="0" indent="0" algn="just">
              <a:lnSpc>
                <a:spcPct val="100000"/>
              </a:lnSpc>
              <a:buClr>
                <a:srgbClr val="FFC000"/>
              </a:buClr>
              <a:buNone/>
              <a:tabLst>
                <a:tab pos="5943600" algn="l"/>
                <a:tab pos="6062663" algn="l"/>
                <a:tab pos="6111875" algn="l"/>
              </a:tabLst>
            </a:pPr>
            <a:endParaRPr lang="en-US" sz="1700" dirty="0">
              <a:solidFill>
                <a:schemeClr val="dk1"/>
              </a:solidFill>
            </a:endParaRPr>
          </a:p>
          <a:p>
            <a:endParaRPr lang="en-US" dirty="0"/>
          </a:p>
        </p:txBody>
      </p:sp>
    </p:spTree>
    <p:extLst>
      <p:ext uri="{BB962C8B-B14F-4D97-AF65-F5344CB8AC3E}">
        <p14:creationId xmlns:p14="http://schemas.microsoft.com/office/powerpoint/2010/main" val="31544491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72A6CE-431A-4811-90A9-9E5F5E31BD68}"/>
              </a:ext>
            </a:extLst>
          </p:cNvPr>
          <p:cNvSpPr>
            <a:spLocks noGrp="1"/>
          </p:cNvSpPr>
          <p:nvPr>
            <p:ph idx="1"/>
          </p:nvPr>
        </p:nvSpPr>
        <p:spPr>
          <a:xfrm>
            <a:off x="479947" y="1359368"/>
            <a:ext cx="8184105" cy="3974123"/>
          </a:xfrm>
          <a:ln>
            <a:solidFill>
              <a:srgbClr val="002060"/>
            </a:solidFill>
          </a:ln>
        </p:spPr>
        <p:style>
          <a:lnRef idx="2">
            <a:schemeClr val="accent2"/>
          </a:lnRef>
          <a:fillRef idx="1">
            <a:schemeClr val="lt1"/>
          </a:fillRef>
          <a:effectRef idx="0">
            <a:schemeClr val="accent2"/>
          </a:effectRef>
          <a:fontRef idx="minor">
            <a:schemeClr val="dk1"/>
          </a:fontRef>
        </p:style>
        <p:txBody>
          <a:bodyPr>
            <a:normAutofit/>
          </a:bodyPr>
          <a:lstStyle/>
          <a:p>
            <a:pPr marL="0" indent="0" algn="just">
              <a:lnSpc>
                <a:spcPct val="100000"/>
              </a:lnSpc>
              <a:buClr>
                <a:srgbClr val="FFC000"/>
              </a:buClr>
              <a:buNone/>
              <a:tabLst>
                <a:tab pos="5943600" algn="l"/>
                <a:tab pos="6062663" algn="l"/>
                <a:tab pos="6111875" algn="l"/>
              </a:tabLst>
            </a:pPr>
            <a:r>
              <a:rPr lang="en-US" sz="2000" b="1" dirty="0" err="1">
                <a:solidFill>
                  <a:srgbClr val="173060"/>
                </a:solidFill>
              </a:rPr>
              <a:t>Exemple</a:t>
            </a:r>
            <a:r>
              <a:rPr lang="en-US" sz="2000" b="1" dirty="0">
                <a:solidFill>
                  <a:srgbClr val="173060"/>
                </a:solidFill>
              </a:rPr>
              <a:t> practice - know-how</a:t>
            </a:r>
            <a:endParaRPr lang="en-US" sz="1700" dirty="0">
              <a:solidFill>
                <a:schemeClr val="dk1"/>
              </a:solidFill>
            </a:endParaRPr>
          </a:p>
          <a:p>
            <a:pPr marL="0" indent="0" algn="just">
              <a:lnSpc>
                <a:spcPct val="100000"/>
              </a:lnSpc>
              <a:buClr>
                <a:srgbClr val="FFC000"/>
              </a:buClr>
              <a:buNone/>
              <a:tabLst>
                <a:tab pos="5943600" algn="l"/>
                <a:tab pos="6062663" algn="l"/>
                <a:tab pos="6111875" algn="l"/>
              </a:tabLst>
            </a:pPr>
            <a:endParaRPr lang="en-US" sz="1700" dirty="0">
              <a:solidFill>
                <a:schemeClr val="dk1"/>
              </a:solidFill>
            </a:endParaRPr>
          </a:p>
          <a:p>
            <a:pPr marL="0" indent="0" algn="just">
              <a:lnSpc>
                <a:spcPct val="100000"/>
              </a:lnSpc>
              <a:buClr>
                <a:srgbClr val="FFC000"/>
              </a:buClr>
              <a:buNone/>
              <a:tabLst>
                <a:tab pos="5943600" algn="l"/>
                <a:tab pos="6062663" algn="l"/>
                <a:tab pos="6111875" algn="l"/>
              </a:tabLst>
            </a:pPr>
            <a:r>
              <a:rPr lang="en-US" sz="1800" dirty="0"/>
              <a:t>1. A (</a:t>
            </a:r>
            <a:r>
              <a:rPr lang="en-US" sz="1800" dirty="0" err="1"/>
              <a:t>societate</a:t>
            </a:r>
            <a:r>
              <a:rPr lang="en-US" sz="1800" dirty="0"/>
              <a:t> </a:t>
            </a:r>
            <a:r>
              <a:rPr lang="en-US" sz="1800" dirty="0" err="1"/>
              <a:t>rezident</a:t>
            </a:r>
            <a:r>
              <a:rPr lang="ro-RO" sz="1800" dirty="0"/>
              <a:t>ă</a:t>
            </a:r>
            <a:r>
              <a:rPr lang="en-US" sz="1800" dirty="0"/>
              <a:t> fiscal </a:t>
            </a:r>
            <a:r>
              <a:rPr lang="ro-RO" sz="1800" dirty="0"/>
              <a:t>î</a:t>
            </a:r>
            <a:r>
              <a:rPr lang="en-US" sz="1800" dirty="0"/>
              <a:t>n Romania) pl</a:t>
            </a:r>
            <a:r>
              <a:rPr lang="ro-RO" sz="1800" dirty="0"/>
              <a:t>ă</a:t>
            </a:r>
            <a:r>
              <a:rPr lang="en-US" sz="1800" dirty="0" err="1"/>
              <a:t>te</a:t>
            </a:r>
            <a:r>
              <a:rPr lang="ro-RO" sz="1800" dirty="0"/>
              <a:t>ș</a:t>
            </a:r>
            <a:r>
              <a:rPr lang="en-US" sz="1800" dirty="0" err="1"/>
              <a:t>te</a:t>
            </a:r>
            <a:r>
              <a:rPr lang="en-US" sz="1800" dirty="0"/>
              <a:t> c</a:t>
            </a:r>
            <a:r>
              <a:rPr lang="ro-RO" sz="1800" dirty="0"/>
              <a:t>ă</a:t>
            </a:r>
            <a:r>
              <a:rPr lang="en-US" sz="1800" dirty="0" err="1"/>
              <a:t>tre</a:t>
            </a:r>
            <a:r>
              <a:rPr lang="en-US" sz="1800" dirty="0"/>
              <a:t> B (</a:t>
            </a:r>
            <a:r>
              <a:rPr lang="en-US" sz="1800" dirty="0" err="1"/>
              <a:t>rezident</a:t>
            </a:r>
            <a:r>
              <a:rPr lang="ro-RO" sz="1800" dirty="0"/>
              <a:t>ă</a:t>
            </a:r>
            <a:r>
              <a:rPr lang="en-US" sz="1800" dirty="0"/>
              <a:t> fiscal </a:t>
            </a:r>
            <a:r>
              <a:rPr lang="ro-RO" sz="1800" dirty="0"/>
              <a:t>î</a:t>
            </a:r>
            <a:r>
              <a:rPr lang="en-US" sz="1800" dirty="0"/>
              <a:t>n Canada) o sum</a:t>
            </a:r>
            <a:r>
              <a:rPr lang="ro-RO" sz="1800" dirty="0"/>
              <a:t>ă</a:t>
            </a:r>
            <a:r>
              <a:rPr lang="en-US" sz="1800" dirty="0"/>
              <a:t> </a:t>
            </a:r>
            <a:r>
              <a:rPr lang="en-US" sz="1800" dirty="0" err="1"/>
              <a:t>pentru</a:t>
            </a:r>
            <a:r>
              <a:rPr lang="en-US" sz="1800" dirty="0"/>
              <a:t> </a:t>
            </a:r>
            <a:r>
              <a:rPr lang="en-US" sz="1800" dirty="0" err="1"/>
              <a:t>realizarea</a:t>
            </a:r>
            <a:r>
              <a:rPr lang="en-US" sz="1800" dirty="0"/>
              <a:t> </a:t>
            </a:r>
            <a:r>
              <a:rPr lang="en-US" sz="1800" dirty="0" err="1"/>
              <a:t>unui</a:t>
            </a:r>
            <a:r>
              <a:rPr lang="en-US" sz="1800" dirty="0"/>
              <a:t> training </a:t>
            </a:r>
            <a:r>
              <a:rPr lang="en-US" sz="1800" dirty="0" err="1"/>
              <a:t>specializat</a:t>
            </a:r>
            <a:r>
              <a:rPr lang="en-US" sz="1800" dirty="0"/>
              <a:t> </a:t>
            </a:r>
            <a:r>
              <a:rPr lang="en-US" sz="1800" dirty="0" err="1"/>
              <a:t>pentru</a:t>
            </a:r>
            <a:r>
              <a:rPr lang="en-US" sz="1800" dirty="0"/>
              <a:t> </a:t>
            </a:r>
            <a:r>
              <a:rPr lang="en-US" sz="1800" dirty="0" err="1"/>
              <a:t>personalul</a:t>
            </a:r>
            <a:r>
              <a:rPr lang="en-US" sz="1800" dirty="0"/>
              <a:t> s</a:t>
            </a:r>
            <a:r>
              <a:rPr lang="ro-RO" sz="1800" dirty="0"/>
              <a:t>ă</a:t>
            </a:r>
            <a:r>
              <a:rPr lang="en-US" sz="1800" dirty="0"/>
              <a:t>u </a:t>
            </a:r>
            <a:r>
              <a:rPr lang="ro-RO" sz="1800" dirty="0"/>
              <a:t>î</a:t>
            </a:r>
            <a:r>
              <a:rPr lang="en-US" sz="1800" dirty="0"/>
              <a:t>n </a:t>
            </a:r>
            <a:r>
              <a:rPr lang="en-US" sz="1800" dirty="0" err="1"/>
              <a:t>domeniul</a:t>
            </a:r>
            <a:r>
              <a:rPr lang="en-US" sz="1800" dirty="0"/>
              <a:t> avia</a:t>
            </a:r>
            <a:r>
              <a:rPr lang="ro-RO" sz="1800" dirty="0"/>
              <a:t>ț</a:t>
            </a:r>
            <a:r>
              <a:rPr lang="en-US" sz="1800" dirty="0" err="1"/>
              <a:t>iei</a:t>
            </a:r>
            <a:r>
              <a:rPr lang="en-US" sz="1800" dirty="0"/>
              <a:t>. </a:t>
            </a:r>
            <a:r>
              <a:rPr lang="en-US" sz="1800" dirty="0" err="1"/>
              <a:t>Trainingul</a:t>
            </a:r>
            <a:r>
              <a:rPr lang="en-US" sz="1800" dirty="0"/>
              <a:t> </a:t>
            </a:r>
            <a:r>
              <a:rPr lang="en-US" sz="1800" dirty="0" err="1"/>
              <a:t>presupune</a:t>
            </a:r>
            <a:r>
              <a:rPr lang="en-US" sz="1800" dirty="0"/>
              <a:t> </a:t>
            </a:r>
            <a:r>
              <a:rPr lang="en-US" sz="1800" dirty="0" err="1"/>
              <a:t>tehnici</a:t>
            </a:r>
            <a:r>
              <a:rPr lang="en-US" sz="1800" dirty="0"/>
              <a:t> de </a:t>
            </a:r>
            <a:r>
              <a:rPr lang="en-US" sz="1800" dirty="0" err="1"/>
              <a:t>zbor</a:t>
            </a:r>
            <a:r>
              <a:rPr lang="en-US" sz="1800" dirty="0"/>
              <a:t> </a:t>
            </a:r>
            <a:r>
              <a:rPr lang="ro-RO" sz="1800" dirty="0"/>
              <a:t>ș</a:t>
            </a:r>
            <a:r>
              <a:rPr lang="en-US" sz="1800" dirty="0" err="1"/>
              <a:t>i</a:t>
            </a:r>
            <a:r>
              <a:rPr lang="en-US" sz="1800" dirty="0"/>
              <a:t> de </a:t>
            </a:r>
            <a:r>
              <a:rPr lang="en-US" sz="1800" dirty="0" err="1"/>
              <a:t>supravie</a:t>
            </a:r>
            <a:r>
              <a:rPr lang="ro-RO" sz="1800" dirty="0"/>
              <a:t>ț</a:t>
            </a:r>
            <a:r>
              <a:rPr lang="en-US" sz="1800" dirty="0" err="1"/>
              <a:t>uire</a:t>
            </a:r>
            <a:r>
              <a:rPr lang="en-US" sz="1800" dirty="0"/>
              <a:t> </a:t>
            </a:r>
            <a:r>
              <a:rPr lang="ro-RO" sz="1800" dirty="0"/>
              <a:t>ș</a:t>
            </a:r>
            <a:r>
              <a:rPr lang="en-US" sz="1800" dirty="0" err="1"/>
              <a:t>i</a:t>
            </a:r>
            <a:r>
              <a:rPr lang="en-US" sz="1800" dirty="0"/>
              <a:t> se </a:t>
            </a:r>
            <a:r>
              <a:rPr lang="en-US" sz="1800" dirty="0" err="1"/>
              <a:t>realizeaz</a:t>
            </a:r>
            <a:r>
              <a:rPr lang="ro-RO" sz="1800" dirty="0"/>
              <a:t>ă</a:t>
            </a:r>
            <a:r>
              <a:rPr lang="en-US" sz="1800" dirty="0"/>
              <a:t> pe </a:t>
            </a:r>
            <a:r>
              <a:rPr lang="en-US" sz="1800" dirty="0" err="1"/>
              <a:t>simulatoare</a:t>
            </a:r>
            <a:r>
              <a:rPr lang="en-US" sz="1800" dirty="0"/>
              <a:t> </a:t>
            </a:r>
            <a:r>
              <a:rPr lang="ro-RO" sz="1800" dirty="0"/>
              <a:t>î</a:t>
            </a:r>
            <a:r>
              <a:rPr lang="en-US" sz="1800" dirty="0"/>
              <a:t>n </a:t>
            </a:r>
            <a:r>
              <a:rPr lang="en-US" sz="1800" dirty="0" err="1"/>
              <a:t>prezen</a:t>
            </a:r>
            <a:r>
              <a:rPr lang="ro-RO" sz="1800" dirty="0"/>
              <a:t>ț</a:t>
            </a:r>
            <a:r>
              <a:rPr lang="en-US" sz="1800" dirty="0"/>
              <a:t>a </a:t>
            </a:r>
            <a:r>
              <a:rPr lang="en-US" sz="1800" dirty="0" err="1"/>
              <a:t>personalului</a:t>
            </a:r>
            <a:r>
              <a:rPr lang="en-US" sz="1800" dirty="0"/>
              <a:t> A. </a:t>
            </a:r>
            <a:endParaRPr lang="en-US" sz="1800" dirty="0">
              <a:solidFill>
                <a:schemeClr val="dk1"/>
              </a:solidFill>
            </a:endParaRPr>
          </a:p>
          <a:p>
            <a:pPr marL="0" indent="0" algn="just">
              <a:lnSpc>
                <a:spcPct val="100000"/>
              </a:lnSpc>
              <a:buClr>
                <a:srgbClr val="FFC000"/>
              </a:buClr>
              <a:buNone/>
              <a:tabLst>
                <a:tab pos="5943600" algn="l"/>
                <a:tab pos="6062663" algn="l"/>
                <a:tab pos="6111875" algn="l"/>
              </a:tabLst>
            </a:pPr>
            <a:r>
              <a:rPr lang="en-US" sz="1800" dirty="0"/>
              <a:t>2. A (RO) </a:t>
            </a:r>
            <a:r>
              <a:rPr lang="en-US" sz="1800" dirty="0" err="1"/>
              <a:t>achizitioneaz</a:t>
            </a:r>
            <a:r>
              <a:rPr lang="ro-RO" sz="1800" dirty="0"/>
              <a:t>ă</a:t>
            </a:r>
            <a:r>
              <a:rPr lang="en-US" sz="1800" dirty="0"/>
              <a:t> un </a:t>
            </a:r>
            <a:r>
              <a:rPr lang="en-US" sz="1800" dirty="0" err="1"/>
              <a:t>echipament</a:t>
            </a:r>
            <a:r>
              <a:rPr lang="en-US" sz="1800" dirty="0"/>
              <a:t> </a:t>
            </a:r>
            <a:r>
              <a:rPr lang="en-US" sz="1800" dirty="0" err="1"/>
              <a:t>inventat</a:t>
            </a:r>
            <a:r>
              <a:rPr lang="en-US" sz="1800" dirty="0"/>
              <a:t> de B (Canada). B transfer</a:t>
            </a:r>
            <a:r>
              <a:rPr lang="ro-RO" sz="1800" dirty="0"/>
              <a:t>ă</a:t>
            </a:r>
            <a:r>
              <a:rPr lang="en-US" sz="1800" dirty="0"/>
              <a:t> c</a:t>
            </a:r>
            <a:r>
              <a:rPr lang="ro-RO" sz="1800" dirty="0"/>
              <a:t>ă</a:t>
            </a:r>
            <a:r>
              <a:rPr lang="en-US" sz="1800" dirty="0" err="1"/>
              <a:t>tre</a:t>
            </a:r>
            <a:r>
              <a:rPr lang="en-US" sz="1800" dirty="0"/>
              <a:t> A un manual de </a:t>
            </a:r>
            <a:r>
              <a:rPr lang="en-US" sz="1800" dirty="0" err="1"/>
              <a:t>utilizare</a:t>
            </a:r>
            <a:r>
              <a:rPr lang="en-US" sz="1800" dirty="0"/>
              <a:t> a </a:t>
            </a:r>
            <a:r>
              <a:rPr lang="en-US" sz="1800" dirty="0" err="1"/>
              <a:t>echipamentului</a:t>
            </a:r>
            <a:r>
              <a:rPr lang="en-US" sz="1800" dirty="0"/>
              <a:t> </a:t>
            </a:r>
            <a:r>
              <a:rPr lang="ro-RO" sz="1800" dirty="0"/>
              <a:t>ș</a:t>
            </a:r>
            <a:r>
              <a:rPr lang="en-US" sz="1800" dirty="0" err="1"/>
              <a:t>i</a:t>
            </a:r>
            <a:r>
              <a:rPr lang="en-US" sz="1800" dirty="0"/>
              <a:t> </a:t>
            </a:r>
            <a:r>
              <a:rPr lang="ro-RO" sz="1800" dirty="0"/>
              <a:t>î</a:t>
            </a:r>
            <a:r>
              <a:rPr lang="en-US" sz="1800" dirty="0"/>
              <a:t>n </a:t>
            </a:r>
            <a:r>
              <a:rPr lang="en-US" sz="1800" dirty="0" err="1"/>
              <a:t>cadrul</a:t>
            </a:r>
            <a:r>
              <a:rPr lang="en-US" sz="1800" dirty="0"/>
              <a:t> </a:t>
            </a:r>
            <a:r>
              <a:rPr lang="en-US" sz="1800" dirty="0" err="1"/>
              <a:t>unei</a:t>
            </a:r>
            <a:r>
              <a:rPr lang="en-US" sz="1800" dirty="0"/>
              <a:t> </a:t>
            </a:r>
            <a:r>
              <a:rPr lang="en-US" sz="1800" dirty="0" err="1"/>
              <a:t>sesiuni</a:t>
            </a:r>
            <a:r>
              <a:rPr lang="en-US" sz="1800" dirty="0"/>
              <a:t> de </a:t>
            </a:r>
            <a:r>
              <a:rPr lang="en-US" sz="1800" dirty="0" err="1"/>
              <a:t>prezentare</a:t>
            </a:r>
            <a:r>
              <a:rPr lang="en-US" sz="1800" dirty="0"/>
              <a:t> B </a:t>
            </a:r>
            <a:r>
              <a:rPr lang="en-US" sz="1800" dirty="0" err="1"/>
              <a:t>ajut</a:t>
            </a:r>
            <a:r>
              <a:rPr lang="ro-RO" sz="1800" dirty="0"/>
              <a:t>ă</a:t>
            </a:r>
            <a:r>
              <a:rPr lang="en-US" sz="1800" dirty="0"/>
              <a:t> </a:t>
            </a:r>
            <a:r>
              <a:rPr lang="en-US" sz="1800" dirty="0" err="1"/>
              <a:t>angaja</a:t>
            </a:r>
            <a:r>
              <a:rPr lang="ro-RO" sz="1800" dirty="0"/>
              <a:t>ț</a:t>
            </a:r>
            <a:r>
              <a:rPr lang="en-US" sz="1800" dirty="0"/>
              <a:t>ii A s</a:t>
            </a:r>
            <a:r>
              <a:rPr lang="ro-RO" sz="1800" dirty="0"/>
              <a:t>ă</a:t>
            </a:r>
            <a:r>
              <a:rPr lang="en-US" sz="1800" dirty="0"/>
              <a:t> </a:t>
            </a:r>
            <a:r>
              <a:rPr lang="en-US" sz="1800" dirty="0" err="1"/>
              <a:t>foloseasc</a:t>
            </a:r>
            <a:r>
              <a:rPr lang="ro-RO" sz="1800" dirty="0"/>
              <a:t>ă</a:t>
            </a:r>
            <a:r>
              <a:rPr lang="en-US" sz="1800" dirty="0"/>
              <a:t> </a:t>
            </a:r>
            <a:r>
              <a:rPr lang="en-US" sz="1800" dirty="0" err="1"/>
              <a:t>echipamentul</a:t>
            </a:r>
            <a:r>
              <a:rPr lang="en-US" sz="1800" dirty="0"/>
              <a:t> la </a:t>
            </a:r>
            <a:r>
              <a:rPr lang="en-US" sz="1800" dirty="0" err="1"/>
              <a:t>capacitatea</a:t>
            </a:r>
            <a:r>
              <a:rPr lang="en-US" sz="1800" dirty="0"/>
              <a:t> maxim</a:t>
            </a:r>
            <a:r>
              <a:rPr lang="ro-RO" sz="1800" dirty="0"/>
              <a:t>ă</a:t>
            </a:r>
            <a:r>
              <a:rPr lang="en-US" sz="1800" dirty="0"/>
              <a:t>? </a:t>
            </a:r>
          </a:p>
          <a:p>
            <a:pPr marL="0" indent="0" algn="just">
              <a:lnSpc>
                <a:spcPct val="100000"/>
              </a:lnSpc>
              <a:buClr>
                <a:srgbClr val="FFC000"/>
              </a:buClr>
              <a:buNone/>
              <a:tabLst>
                <a:tab pos="5943600" algn="l"/>
                <a:tab pos="6062663" algn="l"/>
                <a:tab pos="6111875" algn="l"/>
              </a:tabLst>
            </a:pPr>
            <a:endParaRPr lang="en-US" sz="1800" dirty="0"/>
          </a:p>
          <a:p>
            <a:pPr marL="0" indent="0" algn="just">
              <a:lnSpc>
                <a:spcPct val="100000"/>
              </a:lnSpc>
              <a:buClr>
                <a:srgbClr val="FFC000"/>
              </a:buClr>
              <a:buNone/>
              <a:tabLst>
                <a:tab pos="5943600" algn="l"/>
                <a:tab pos="6062663" algn="l"/>
                <a:tab pos="6111875" algn="l"/>
              </a:tabLst>
            </a:pPr>
            <a:r>
              <a:rPr lang="en-US" sz="1800" dirty="0"/>
              <a:t>Plata </a:t>
            </a:r>
            <a:r>
              <a:rPr lang="en-US" sz="1800" dirty="0" err="1"/>
              <a:t>este</a:t>
            </a:r>
            <a:r>
              <a:rPr lang="en-US" sz="1800" dirty="0"/>
              <a:t> </a:t>
            </a:r>
            <a:r>
              <a:rPr lang="en-US" sz="1800" dirty="0" err="1"/>
              <a:t>sau</a:t>
            </a:r>
            <a:r>
              <a:rPr lang="en-US" sz="1800" dirty="0"/>
              <a:t> nu un know – how? Ce </a:t>
            </a:r>
            <a:r>
              <a:rPr lang="en-US" sz="1800" dirty="0" err="1"/>
              <a:t>sfaturi</a:t>
            </a:r>
            <a:r>
              <a:rPr lang="en-US" sz="1800" dirty="0"/>
              <a:t> da</a:t>
            </a:r>
            <a:r>
              <a:rPr lang="ro-RO" sz="1800" dirty="0"/>
              <a:t>ț</a:t>
            </a:r>
            <a:r>
              <a:rPr lang="en-US" sz="1800" dirty="0" err="1"/>
              <a:t>i</a:t>
            </a:r>
            <a:r>
              <a:rPr lang="en-US" sz="1800" dirty="0"/>
              <a:t> </a:t>
            </a:r>
            <a:r>
              <a:rPr lang="en-US" sz="1800" dirty="0" err="1"/>
              <a:t>angajatorului</a:t>
            </a:r>
            <a:r>
              <a:rPr lang="en-US" sz="1800" dirty="0"/>
              <a:t>/</a:t>
            </a:r>
            <a:r>
              <a:rPr lang="en-US" sz="1800" dirty="0" err="1"/>
              <a:t>clientului</a:t>
            </a:r>
            <a:r>
              <a:rPr lang="en-US" sz="1800" dirty="0"/>
              <a:t>?</a:t>
            </a:r>
            <a:endParaRPr lang="en-US" sz="1800" dirty="0">
              <a:solidFill>
                <a:schemeClr val="dk1"/>
              </a:solidFill>
            </a:endParaRPr>
          </a:p>
          <a:p>
            <a:endParaRPr lang="en-US" dirty="0"/>
          </a:p>
        </p:txBody>
      </p:sp>
    </p:spTree>
    <p:extLst>
      <p:ext uri="{BB962C8B-B14F-4D97-AF65-F5344CB8AC3E}">
        <p14:creationId xmlns:p14="http://schemas.microsoft.com/office/powerpoint/2010/main" val="332439309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0C7B9F-5EA6-4050-981A-2606F37AAA4F}"/>
              </a:ext>
            </a:extLst>
          </p:cNvPr>
          <p:cNvSpPr>
            <a:spLocks noGrp="1"/>
          </p:cNvSpPr>
          <p:nvPr>
            <p:ph idx="1"/>
          </p:nvPr>
        </p:nvSpPr>
        <p:spPr>
          <a:xfrm>
            <a:off x="600878" y="1310412"/>
            <a:ext cx="7427573" cy="519923"/>
          </a:xfrm>
        </p:spPr>
        <p:txBody>
          <a:bodyPr>
            <a:normAutofit fontScale="92500"/>
          </a:bodyPr>
          <a:lstStyle/>
          <a:p>
            <a:pPr marL="0" indent="0">
              <a:buNone/>
            </a:pPr>
            <a:r>
              <a:rPr lang="ro-RO" dirty="0"/>
              <a:t>Î</a:t>
            </a:r>
            <a:r>
              <a:rPr lang="en-US" dirty="0"/>
              <a:t>n </a:t>
            </a:r>
            <a:r>
              <a:rPr lang="en-US" dirty="0" err="1"/>
              <a:t>cazul</a:t>
            </a:r>
            <a:r>
              <a:rPr lang="en-US" dirty="0"/>
              <a:t> dob</a:t>
            </a:r>
            <a:r>
              <a:rPr lang="ro-RO" dirty="0"/>
              <a:t>â</a:t>
            </a:r>
            <a:r>
              <a:rPr lang="en-US" dirty="0" err="1"/>
              <a:t>nzilor</a:t>
            </a:r>
            <a:r>
              <a:rPr lang="en-US" dirty="0"/>
              <a:t>, </a:t>
            </a:r>
            <a:r>
              <a:rPr lang="en-US" dirty="0" err="1"/>
              <a:t>defini</a:t>
            </a:r>
            <a:r>
              <a:rPr lang="ro-RO" dirty="0"/>
              <a:t>ț</a:t>
            </a:r>
            <a:r>
              <a:rPr lang="en-US" dirty="0" err="1"/>
              <a:t>ia</a:t>
            </a:r>
            <a:r>
              <a:rPr lang="en-US" dirty="0"/>
              <a:t> con</a:t>
            </a:r>
            <a:r>
              <a:rPr lang="ro-RO" dirty="0"/>
              <a:t>ț</a:t>
            </a:r>
            <a:r>
              <a:rPr lang="en-US" dirty="0" err="1"/>
              <a:t>inut</a:t>
            </a:r>
            <a:r>
              <a:rPr lang="ro-RO" dirty="0"/>
              <a:t>ă</a:t>
            </a:r>
            <a:r>
              <a:rPr lang="en-US" dirty="0"/>
              <a:t> de DTT </a:t>
            </a:r>
            <a:r>
              <a:rPr lang="en-US" dirty="0" err="1"/>
              <a:t>difer</a:t>
            </a:r>
            <a:r>
              <a:rPr lang="ro-RO" dirty="0"/>
              <a:t>ă</a:t>
            </a:r>
            <a:r>
              <a:rPr lang="en-US" dirty="0"/>
              <a:t> de </a:t>
            </a:r>
            <a:r>
              <a:rPr lang="en-US" dirty="0" err="1"/>
              <a:t>legisla</a:t>
            </a:r>
            <a:r>
              <a:rPr lang="ro-RO" dirty="0"/>
              <a:t>ț</a:t>
            </a:r>
            <a:r>
              <a:rPr lang="en-US" dirty="0" err="1"/>
              <a:t>ia</a:t>
            </a:r>
            <a:r>
              <a:rPr lang="en-US" dirty="0"/>
              <a:t> intern</a:t>
            </a:r>
            <a:r>
              <a:rPr lang="ro-RO" dirty="0"/>
              <a:t>ă</a:t>
            </a:r>
            <a:r>
              <a:rPr lang="ro-RO" sz="2000" dirty="0"/>
              <a:t>:</a:t>
            </a:r>
            <a:endParaRPr lang="en-US" sz="2000" dirty="0"/>
          </a:p>
          <a:p>
            <a:endParaRPr lang="en-US" dirty="0"/>
          </a:p>
        </p:txBody>
      </p:sp>
      <p:sp>
        <p:nvSpPr>
          <p:cNvPr id="3" name="Title 2">
            <a:extLst>
              <a:ext uri="{FF2B5EF4-FFF2-40B4-BE49-F238E27FC236}">
                <a16:creationId xmlns:a16="http://schemas.microsoft.com/office/drawing/2014/main" id="{05FB02BF-D213-4CF2-AB8E-2674D2713CC1}"/>
              </a:ext>
            </a:extLst>
          </p:cNvPr>
          <p:cNvSpPr>
            <a:spLocks noGrp="1"/>
          </p:cNvSpPr>
          <p:nvPr>
            <p:ph type="title"/>
          </p:nvPr>
        </p:nvSpPr>
        <p:spPr>
          <a:xfrm>
            <a:off x="600878" y="450573"/>
            <a:ext cx="7736989" cy="812886"/>
          </a:xfrm>
        </p:spPr>
        <p:txBody>
          <a:bodyPr/>
          <a:lstStyle/>
          <a:p>
            <a:r>
              <a:rPr lang="ro-RO" dirty="0">
                <a:solidFill>
                  <a:srgbClr val="173060"/>
                </a:solidFill>
                <a:latin typeface="+mn-lt"/>
              </a:rPr>
              <a:t>DOBÂNZI</a:t>
            </a:r>
            <a:br>
              <a:rPr lang="ro-RO" sz="3600" dirty="0">
                <a:solidFill>
                  <a:srgbClr val="FF0000"/>
                </a:solidFill>
              </a:rPr>
            </a:br>
            <a:endParaRPr lang="en-US" dirty="0"/>
          </a:p>
        </p:txBody>
      </p:sp>
      <p:graphicFrame>
        <p:nvGraphicFramePr>
          <p:cNvPr id="4" name="Table 3">
            <a:extLst>
              <a:ext uri="{FF2B5EF4-FFF2-40B4-BE49-F238E27FC236}">
                <a16:creationId xmlns:a16="http://schemas.microsoft.com/office/drawing/2014/main" id="{B7B3736E-0884-4759-B9C7-4A53DED9DA72}"/>
              </a:ext>
            </a:extLst>
          </p:cNvPr>
          <p:cNvGraphicFramePr>
            <a:graphicFrameLocks noGrp="1"/>
          </p:cNvGraphicFramePr>
          <p:nvPr>
            <p:extLst>
              <p:ext uri="{D42A27DB-BD31-4B8C-83A1-F6EECF244321}">
                <p14:modId xmlns:p14="http://schemas.microsoft.com/office/powerpoint/2010/main" val="2532983637"/>
              </p:ext>
            </p:extLst>
          </p:nvPr>
        </p:nvGraphicFramePr>
        <p:xfrm>
          <a:off x="703505" y="1310412"/>
          <a:ext cx="7736990" cy="4864516"/>
        </p:xfrm>
        <a:graphic>
          <a:graphicData uri="http://schemas.openxmlformats.org/drawingml/2006/table">
            <a:tbl>
              <a:tblPr firstRow="1" firstCol="1" bandRow="1">
                <a:tableStyleId>{5C22544A-7EE6-4342-B048-85BDC9FD1C3A}</a:tableStyleId>
              </a:tblPr>
              <a:tblGrid>
                <a:gridCol w="3868495">
                  <a:extLst>
                    <a:ext uri="{9D8B030D-6E8A-4147-A177-3AD203B41FA5}">
                      <a16:colId xmlns:a16="http://schemas.microsoft.com/office/drawing/2014/main" val="913007240"/>
                    </a:ext>
                  </a:extLst>
                </a:gridCol>
                <a:gridCol w="3868495">
                  <a:extLst>
                    <a:ext uri="{9D8B030D-6E8A-4147-A177-3AD203B41FA5}">
                      <a16:colId xmlns:a16="http://schemas.microsoft.com/office/drawing/2014/main" val="934188019"/>
                    </a:ext>
                  </a:extLst>
                </a:gridCol>
              </a:tblGrid>
              <a:tr h="297644">
                <a:tc>
                  <a:txBody>
                    <a:bodyPr/>
                    <a:lstStyle/>
                    <a:p>
                      <a:pPr marL="0" marR="0" algn="ctr">
                        <a:lnSpc>
                          <a:spcPct val="107000"/>
                        </a:lnSpc>
                        <a:spcBef>
                          <a:spcPts val="0"/>
                        </a:spcBef>
                        <a:spcAft>
                          <a:spcPts val="0"/>
                        </a:spcAft>
                      </a:pPr>
                      <a:r>
                        <a:rPr lang="ro-RO" sz="1400">
                          <a:effectLst/>
                        </a:rPr>
                        <a:t>Legislația internă</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400" dirty="0">
                          <a:effectLst/>
                        </a:rPr>
                        <a:t>DTT</a:t>
                      </a:r>
                      <a:r>
                        <a:rPr lang="ro-RO" sz="1400" dirty="0">
                          <a:effectLst/>
                        </a:rPr>
                        <a:t> - model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41257518"/>
                  </a:ext>
                </a:extLst>
              </a:tr>
              <a:tr h="4566872">
                <a:tc>
                  <a:txBody>
                    <a:bodyPr/>
                    <a:lstStyle/>
                    <a:p>
                      <a:pPr marL="0" marR="0">
                        <a:lnSpc>
                          <a:spcPct val="107000"/>
                        </a:lnSpc>
                        <a:spcBef>
                          <a:spcPts val="0"/>
                        </a:spcBef>
                        <a:spcAft>
                          <a:spcPts val="0"/>
                        </a:spcAft>
                      </a:pPr>
                      <a:r>
                        <a:rPr lang="ro-RO" sz="1400" b="0" dirty="0">
                          <a:solidFill>
                            <a:schemeClr val="tx1"/>
                          </a:solidFill>
                          <a:effectLst/>
                          <a:latin typeface="+mj-lt"/>
                        </a:rPr>
                        <a:t> </a:t>
                      </a:r>
                      <a:endParaRPr lang="en-US" sz="1600" b="0" kern="1200" dirty="0">
                        <a:solidFill>
                          <a:schemeClr val="tx1"/>
                        </a:solidFill>
                        <a:effectLst/>
                        <a:latin typeface="+mn-lt"/>
                        <a:ea typeface="+mn-ea"/>
                        <a:cs typeface="+mn-cs"/>
                      </a:endParaRPr>
                    </a:p>
                    <a:p>
                      <a:pPr marL="0" marR="0" algn="just">
                        <a:lnSpc>
                          <a:spcPct val="107000"/>
                        </a:lnSpc>
                        <a:spcBef>
                          <a:spcPts val="0"/>
                        </a:spcBef>
                        <a:spcAft>
                          <a:spcPts val="0"/>
                        </a:spcAft>
                      </a:pPr>
                      <a:r>
                        <a:rPr lang="ro-RO" sz="1800" b="0" kern="1200" dirty="0">
                          <a:solidFill>
                            <a:schemeClr val="tx1"/>
                          </a:solidFill>
                          <a:effectLst/>
                          <a:latin typeface="+mn-lt"/>
                          <a:ea typeface="+mn-ea"/>
                          <a:cs typeface="+mn-cs"/>
                        </a:rPr>
                        <a:t>Orice sumă ce trebuie plătită sau primită pentru utilizarea banilor, indiferent dacă trebuie să fie plătită sau primită în cadrul unei datorii, în legătură cu un depozit sau în conformitate cu un contract de leasing financiar, vânzare cu plata în rate sau orice vânzare cu plata amânată. </a:t>
                      </a:r>
                      <a:endParaRPr lang="en-US" sz="1800" b="0" kern="1200" dirty="0">
                        <a:solidFill>
                          <a:schemeClr val="tx1"/>
                        </a:solidFill>
                        <a:effectLst/>
                        <a:latin typeface="+mn-lt"/>
                        <a:ea typeface="+mn-ea"/>
                        <a:cs typeface="+mn-cs"/>
                      </a:endParaRPr>
                    </a:p>
                    <a:p>
                      <a:pPr marL="0" marR="0" algn="just">
                        <a:lnSpc>
                          <a:spcPct val="107000"/>
                        </a:lnSpc>
                        <a:spcBef>
                          <a:spcPts val="0"/>
                        </a:spcBef>
                        <a:spcAft>
                          <a:spcPts val="0"/>
                        </a:spcAft>
                      </a:pPr>
                      <a:r>
                        <a:rPr lang="ro-RO" sz="1400" dirty="0">
                          <a:solidFill>
                            <a:schemeClr val="tx1"/>
                          </a:solidFill>
                          <a:effectLst/>
                          <a:latin typeface="+mj-lt"/>
                        </a:rPr>
                        <a:t> </a:t>
                      </a:r>
                      <a:endParaRPr lang="en-US" sz="1400"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marL="0" marR="0">
                        <a:lnSpc>
                          <a:spcPct val="107000"/>
                        </a:lnSpc>
                        <a:spcBef>
                          <a:spcPts val="0"/>
                        </a:spcBef>
                        <a:spcAft>
                          <a:spcPts val="0"/>
                        </a:spcAft>
                      </a:pPr>
                      <a:r>
                        <a:rPr lang="ro-RO" sz="1400" dirty="0">
                          <a:effectLst/>
                          <a:latin typeface="+mj-lt"/>
                        </a:rPr>
                        <a:t> </a:t>
                      </a:r>
                      <a:endParaRPr lang="en-US" sz="1400" dirty="0">
                        <a:effectLst/>
                        <a:latin typeface="+mj-lt"/>
                      </a:endParaRPr>
                    </a:p>
                    <a:p>
                      <a:pPr marL="0" marR="0" algn="just" defTabSz="685800" rtl="0" eaLnBrk="1" latinLnBrk="0" hangingPunct="1">
                        <a:lnSpc>
                          <a:spcPct val="107000"/>
                        </a:lnSpc>
                        <a:spcBef>
                          <a:spcPts val="0"/>
                        </a:spcBef>
                        <a:spcAft>
                          <a:spcPts val="0"/>
                        </a:spcAft>
                      </a:pPr>
                      <a:r>
                        <a:rPr lang="ro-RO" sz="1800" b="0" kern="1200" dirty="0">
                          <a:solidFill>
                            <a:schemeClr val="tx1"/>
                          </a:solidFill>
                          <a:effectLst/>
                          <a:latin typeface="+mn-lt"/>
                          <a:ea typeface="+mn-ea"/>
                          <a:cs typeface="+mn-cs"/>
                        </a:rPr>
                        <a:t>Venituri din creanțe de orice natură, indiferent dacă sunt garantate sau nu prin ipoteci și indiferent dacă sunt purtătoare sau nu ale unui drept de participare la profiturile debitorului, precum și, în mod particular, veniturile din titluri de stat și veniturile din obligațiuni sau titluri obligatare, inclusiv primele și premiile atașate acestor titluri, obligațiuni sau titluri obligatare. </a:t>
                      </a:r>
                      <a:endParaRPr lang="en-US" sz="1800" b="0" kern="1200" dirty="0">
                        <a:solidFill>
                          <a:schemeClr val="tx1"/>
                        </a:solidFill>
                        <a:effectLst/>
                        <a:latin typeface="+mn-lt"/>
                        <a:ea typeface="+mn-ea"/>
                        <a:cs typeface="+mn-cs"/>
                      </a:endParaRPr>
                    </a:p>
                    <a:p>
                      <a:pPr marL="0" marR="0" algn="just" defTabSz="685800" rtl="0" eaLnBrk="1" latinLnBrk="0" hangingPunct="1">
                        <a:lnSpc>
                          <a:spcPct val="107000"/>
                        </a:lnSpc>
                        <a:spcBef>
                          <a:spcPts val="0"/>
                        </a:spcBef>
                        <a:spcAft>
                          <a:spcPts val="0"/>
                        </a:spcAft>
                      </a:pPr>
                      <a:r>
                        <a:rPr lang="ro-RO" sz="1800" b="0" kern="1200" dirty="0">
                          <a:solidFill>
                            <a:schemeClr val="tx1"/>
                          </a:solidFill>
                          <a:effectLst/>
                          <a:latin typeface="+mn-lt"/>
                          <a:ea typeface="+mn-ea"/>
                          <a:cs typeface="+mn-cs"/>
                        </a:rPr>
                        <a:t> </a:t>
                      </a:r>
                      <a:endParaRPr lang="en-US" sz="1800" b="0" kern="1200" dirty="0">
                        <a:solidFill>
                          <a:schemeClr val="tx1"/>
                        </a:solidFill>
                        <a:effectLst/>
                        <a:latin typeface="+mn-lt"/>
                        <a:ea typeface="+mn-ea"/>
                        <a:cs typeface="+mn-cs"/>
                      </a:endParaRPr>
                    </a:p>
                    <a:p>
                      <a:pPr marL="0" marR="0" algn="just" defTabSz="685800" rtl="0" eaLnBrk="1" latinLnBrk="0" hangingPunct="1">
                        <a:lnSpc>
                          <a:spcPct val="107000"/>
                        </a:lnSpc>
                        <a:spcBef>
                          <a:spcPts val="0"/>
                        </a:spcBef>
                        <a:spcAft>
                          <a:spcPts val="0"/>
                        </a:spcAft>
                      </a:pPr>
                      <a:r>
                        <a:rPr lang="ro-RO" sz="1800" b="0" kern="1200" dirty="0">
                          <a:solidFill>
                            <a:schemeClr val="tx1"/>
                          </a:solidFill>
                          <a:effectLst/>
                          <a:latin typeface="+mn-lt"/>
                          <a:ea typeface="+mn-ea"/>
                          <a:cs typeface="+mn-cs"/>
                        </a:rPr>
                        <a:t>Penalitățile de întârziere nu sunt considerate dobânzi în sensul convenției-model.</a:t>
                      </a:r>
                      <a:endParaRPr lang="en-US" sz="1800" b="0"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364251442"/>
                  </a:ext>
                </a:extLst>
              </a:tr>
            </a:tbl>
          </a:graphicData>
        </a:graphic>
      </p:graphicFrame>
      <p:cxnSp>
        <p:nvCxnSpPr>
          <p:cNvPr id="6" name="Straight Connector 5">
            <a:extLst>
              <a:ext uri="{FF2B5EF4-FFF2-40B4-BE49-F238E27FC236}">
                <a16:creationId xmlns:a16="http://schemas.microsoft.com/office/drawing/2014/main" id="{9EBFAC74-F452-4C6F-BDDF-14539004F592}"/>
              </a:ext>
            </a:extLst>
          </p:cNvPr>
          <p:cNvCxnSpPr>
            <a:cxnSpLocks/>
            <a:stCxn id="4" idx="0"/>
            <a:endCxn id="4" idx="2"/>
          </p:cNvCxnSpPr>
          <p:nvPr/>
        </p:nvCxnSpPr>
        <p:spPr>
          <a:xfrm>
            <a:off x="4572000" y="1310412"/>
            <a:ext cx="0" cy="486451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09072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72A6CE-431A-4811-90A9-9E5F5E31BD68}"/>
              </a:ext>
            </a:extLst>
          </p:cNvPr>
          <p:cNvSpPr>
            <a:spLocks noGrp="1"/>
          </p:cNvSpPr>
          <p:nvPr>
            <p:ph idx="1"/>
          </p:nvPr>
        </p:nvSpPr>
        <p:spPr>
          <a:xfrm>
            <a:off x="457199" y="1339489"/>
            <a:ext cx="8163019" cy="3974123"/>
          </a:xfrm>
          <a:ln>
            <a:solidFill>
              <a:srgbClr val="002060"/>
            </a:solidFill>
          </a:ln>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p>
            <a:pPr marL="0" indent="0">
              <a:lnSpc>
                <a:spcPct val="70000"/>
              </a:lnSpc>
              <a:buNone/>
              <a:tabLst>
                <a:tab pos="5943600" algn="l"/>
                <a:tab pos="6062663" algn="l"/>
                <a:tab pos="6111875" algn="l"/>
              </a:tabLst>
            </a:pPr>
            <a:endParaRPr lang="en-US" sz="1800" b="1" dirty="0">
              <a:solidFill>
                <a:srgbClr val="173060"/>
              </a:solidFill>
            </a:endParaRPr>
          </a:p>
          <a:p>
            <a:pPr marL="0" indent="0" algn="just">
              <a:lnSpc>
                <a:spcPct val="100000"/>
              </a:lnSpc>
              <a:buClr>
                <a:srgbClr val="FFC000"/>
              </a:buClr>
              <a:buNone/>
              <a:tabLst>
                <a:tab pos="5943600" algn="l"/>
                <a:tab pos="6062663" algn="l"/>
                <a:tab pos="6111875" algn="l"/>
              </a:tabLst>
            </a:pPr>
            <a:r>
              <a:rPr lang="en-US" sz="2200" b="1" i="1" dirty="0" err="1">
                <a:solidFill>
                  <a:srgbClr val="173060"/>
                </a:solidFill>
              </a:rPr>
              <a:t>Cazul</a:t>
            </a:r>
            <a:r>
              <a:rPr lang="en-US" sz="2200" b="1" i="1" dirty="0">
                <a:solidFill>
                  <a:srgbClr val="173060"/>
                </a:solidFill>
              </a:rPr>
              <a:t> special al </a:t>
            </a:r>
            <a:r>
              <a:rPr lang="en-US" sz="2200" b="1" i="1" dirty="0" err="1">
                <a:solidFill>
                  <a:srgbClr val="173060"/>
                </a:solidFill>
              </a:rPr>
              <a:t>penalit</a:t>
            </a:r>
            <a:r>
              <a:rPr lang="ro-RO" sz="2200" b="1" i="1" dirty="0">
                <a:solidFill>
                  <a:srgbClr val="173060"/>
                </a:solidFill>
              </a:rPr>
              <a:t>ăț</a:t>
            </a:r>
            <a:r>
              <a:rPr lang="en-US" sz="2200" b="1" i="1" dirty="0" err="1">
                <a:solidFill>
                  <a:srgbClr val="173060"/>
                </a:solidFill>
              </a:rPr>
              <a:t>ilor</a:t>
            </a:r>
            <a:r>
              <a:rPr lang="en-US" sz="2200" b="1" i="1" dirty="0">
                <a:solidFill>
                  <a:srgbClr val="173060"/>
                </a:solidFill>
              </a:rPr>
              <a:t> de </a:t>
            </a:r>
            <a:r>
              <a:rPr lang="ro-RO" sz="2200" b="1" i="1" dirty="0">
                <a:solidFill>
                  <a:srgbClr val="173060"/>
                </a:solidFill>
              </a:rPr>
              <a:t>î</a:t>
            </a:r>
            <a:r>
              <a:rPr lang="en-US" sz="2200" b="1" i="1" dirty="0" err="1">
                <a:solidFill>
                  <a:srgbClr val="173060"/>
                </a:solidFill>
              </a:rPr>
              <a:t>nt</a:t>
            </a:r>
            <a:r>
              <a:rPr lang="ro-RO" sz="2200" b="1" i="1" dirty="0">
                <a:solidFill>
                  <a:srgbClr val="173060"/>
                </a:solidFill>
              </a:rPr>
              <a:t>â</a:t>
            </a:r>
            <a:r>
              <a:rPr lang="en-US" sz="2200" b="1" i="1" dirty="0" err="1">
                <a:solidFill>
                  <a:srgbClr val="173060"/>
                </a:solidFill>
              </a:rPr>
              <a:t>rziere</a:t>
            </a:r>
            <a:r>
              <a:rPr lang="en-US" sz="2200" b="1" i="1" dirty="0">
                <a:solidFill>
                  <a:srgbClr val="173060"/>
                </a:solidFill>
              </a:rPr>
              <a:t>!</a:t>
            </a:r>
          </a:p>
          <a:p>
            <a:pPr marL="0" indent="0" algn="just">
              <a:lnSpc>
                <a:spcPct val="100000"/>
              </a:lnSpc>
              <a:buClr>
                <a:srgbClr val="FFC000"/>
              </a:buClr>
              <a:buNone/>
              <a:tabLst>
                <a:tab pos="5943600" algn="l"/>
                <a:tab pos="6062663" algn="l"/>
                <a:tab pos="6111875" algn="l"/>
              </a:tabLst>
            </a:pPr>
            <a:endParaRPr lang="en-US" dirty="0"/>
          </a:p>
          <a:p>
            <a:pPr marL="0" indent="0" algn="just">
              <a:lnSpc>
                <a:spcPct val="100000"/>
              </a:lnSpc>
              <a:buClr>
                <a:srgbClr val="FFC000"/>
              </a:buClr>
              <a:buNone/>
              <a:tabLst>
                <a:tab pos="5943600" algn="l"/>
                <a:tab pos="6062663" algn="l"/>
                <a:tab pos="6111875" algn="l"/>
              </a:tabLst>
            </a:pPr>
            <a:r>
              <a:rPr lang="ro-RO" sz="1900" dirty="0"/>
              <a:t>Penalitățile de întârziere nu sunt considerate dobânzi potrivit </a:t>
            </a:r>
            <a:r>
              <a:rPr lang="en-US" sz="1900" dirty="0"/>
              <a:t>DTT</a:t>
            </a:r>
            <a:r>
              <a:rPr lang="ro-RO" sz="1900" dirty="0"/>
              <a:t>-model</a:t>
            </a:r>
            <a:r>
              <a:rPr lang="en-US" sz="1900" dirty="0"/>
              <a:t> si </a:t>
            </a:r>
            <a:r>
              <a:rPr lang="en-US" sz="1900" dirty="0" err="1"/>
              <a:t>comentarile</a:t>
            </a:r>
            <a:r>
              <a:rPr lang="en-US" sz="1900" dirty="0"/>
              <a:t> OECD. </a:t>
            </a:r>
            <a:r>
              <a:rPr lang="en-US" sz="1900" dirty="0" err="1"/>
              <a:t>Astfel</a:t>
            </a:r>
            <a:r>
              <a:rPr lang="en-US" sz="1900" dirty="0"/>
              <a:t>, </a:t>
            </a:r>
            <a:r>
              <a:rPr lang="ro-RO" sz="1900" dirty="0"/>
              <a:t>penalizările contractuale sunt considerate o formă specială de compensație pentru pierderea suferită de creditor și nu o dobândă, chiar dacă sunt calculate în funcție de numărul de zile de întârziere. </a:t>
            </a:r>
            <a:endParaRPr lang="en-US" sz="1900" dirty="0"/>
          </a:p>
          <a:p>
            <a:pPr marL="0" indent="0" algn="just">
              <a:lnSpc>
                <a:spcPct val="100000"/>
              </a:lnSpc>
              <a:buClr>
                <a:srgbClr val="FFC000"/>
              </a:buClr>
              <a:buNone/>
              <a:tabLst>
                <a:tab pos="5943600" algn="l"/>
                <a:tab pos="6062663" algn="l"/>
                <a:tab pos="6111875" algn="l"/>
              </a:tabLst>
            </a:pPr>
            <a:r>
              <a:rPr lang="ro-RO" sz="1900" dirty="0"/>
              <a:t>OECD recomandă că toate tipurile de penalizări de întârziere plătibile în baza unui contract (întârzieri la plata, nerespectarea clauzelor contractuale, etc) să se trateze în același mod din punct de vedere fiscal (în general ca profituri ale întreprinderii- art. 7).</a:t>
            </a:r>
            <a:endParaRPr lang="en-US" sz="1900" dirty="0"/>
          </a:p>
          <a:p>
            <a:pPr marL="0" indent="0" algn="just">
              <a:lnSpc>
                <a:spcPct val="100000"/>
              </a:lnSpc>
              <a:buClr>
                <a:srgbClr val="FFC000"/>
              </a:buClr>
              <a:buNone/>
              <a:tabLst>
                <a:tab pos="5943600" algn="l"/>
                <a:tab pos="6062663" algn="l"/>
                <a:tab pos="6111875" algn="l"/>
              </a:tabLst>
            </a:pPr>
            <a:r>
              <a:rPr lang="en-US" sz="1900" dirty="0"/>
              <a:t>Cu </a:t>
            </a:r>
            <a:r>
              <a:rPr lang="en-US" sz="1900" dirty="0" err="1"/>
              <a:t>toate</a:t>
            </a:r>
            <a:r>
              <a:rPr lang="en-US" sz="1900" dirty="0"/>
              <a:t> </a:t>
            </a:r>
            <a:r>
              <a:rPr lang="en-US" sz="1900" dirty="0" err="1"/>
              <a:t>acestea</a:t>
            </a:r>
            <a:r>
              <a:rPr lang="en-US" sz="1900" dirty="0"/>
              <a:t>, </a:t>
            </a:r>
            <a:r>
              <a:rPr lang="en-US" sz="1900" dirty="0" err="1"/>
              <a:t>foarte</a:t>
            </a:r>
            <a:r>
              <a:rPr lang="en-US" sz="1900" dirty="0"/>
              <a:t> </a:t>
            </a:r>
            <a:r>
              <a:rPr lang="en-US" sz="1900" dirty="0" err="1"/>
              <a:t>putine</a:t>
            </a:r>
            <a:r>
              <a:rPr lang="en-US" sz="1900" dirty="0"/>
              <a:t> DTT </a:t>
            </a:r>
            <a:r>
              <a:rPr lang="en-US" sz="1900" dirty="0" err="1"/>
              <a:t>exclud</a:t>
            </a:r>
            <a:r>
              <a:rPr lang="en-US" sz="1900" dirty="0"/>
              <a:t> practice </a:t>
            </a:r>
            <a:r>
              <a:rPr lang="en-US" sz="1900" dirty="0" err="1"/>
              <a:t>penalit</a:t>
            </a:r>
            <a:r>
              <a:rPr lang="ro-RO" sz="1900" dirty="0"/>
              <a:t>ăț</a:t>
            </a:r>
            <a:r>
              <a:rPr lang="en-US" sz="1900" dirty="0" err="1"/>
              <a:t>ile</a:t>
            </a:r>
            <a:r>
              <a:rPr lang="en-US" sz="1900" dirty="0"/>
              <a:t> de </a:t>
            </a:r>
            <a:r>
              <a:rPr lang="ro-RO" sz="1900" dirty="0"/>
              <a:t>î</a:t>
            </a:r>
            <a:r>
              <a:rPr lang="en-US" sz="1900" dirty="0" err="1"/>
              <a:t>nt</a:t>
            </a:r>
            <a:r>
              <a:rPr lang="ro-RO" sz="1900" dirty="0"/>
              <a:t>â</a:t>
            </a:r>
            <a:r>
              <a:rPr lang="en-US" sz="1900" dirty="0" err="1"/>
              <a:t>rziere</a:t>
            </a:r>
            <a:r>
              <a:rPr lang="en-US" sz="1900" dirty="0"/>
              <a:t> </a:t>
            </a:r>
            <a:r>
              <a:rPr lang="ro-RO" sz="1900" dirty="0"/>
              <a:t>î</a:t>
            </a:r>
            <a:r>
              <a:rPr lang="en-US" sz="1900" dirty="0"/>
              <a:t>n mod </a:t>
            </a:r>
            <a:r>
              <a:rPr lang="en-US" sz="1900" dirty="0" err="1"/>
              <a:t>expres</a:t>
            </a:r>
            <a:r>
              <a:rPr lang="en-US" sz="1900" dirty="0"/>
              <a:t> din </a:t>
            </a:r>
            <a:r>
              <a:rPr lang="en-US" sz="1900" dirty="0" err="1"/>
              <a:t>cadrul</a:t>
            </a:r>
            <a:r>
              <a:rPr lang="en-US" sz="1900" dirty="0"/>
              <a:t> dob</a:t>
            </a:r>
            <a:r>
              <a:rPr lang="ro-RO" sz="1900" dirty="0"/>
              <a:t>â</a:t>
            </a:r>
            <a:r>
              <a:rPr lang="en-US" sz="1900" dirty="0" err="1"/>
              <a:t>nzilor</a:t>
            </a:r>
            <a:r>
              <a:rPr lang="en-US" sz="1900" dirty="0"/>
              <a:t> (i.e. </a:t>
            </a:r>
            <a:r>
              <a:rPr lang="en-US" sz="1900" dirty="0" err="1"/>
              <a:t>Conven</a:t>
            </a:r>
            <a:r>
              <a:rPr lang="ro-RO" sz="1900" dirty="0"/>
              <a:t>ț</a:t>
            </a:r>
            <a:r>
              <a:rPr lang="en-US" sz="1900" dirty="0" err="1"/>
              <a:t>ia</a:t>
            </a:r>
            <a:r>
              <a:rPr lang="en-US" sz="1900" dirty="0"/>
              <a:t> cu </a:t>
            </a:r>
            <a:r>
              <a:rPr lang="en-US" sz="1900" dirty="0" err="1"/>
              <a:t>Turcia</a:t>
            </a:r>
            <a:r>
              <a:rPr lang="en-US" sz="1900" dirty="0"/>
              <a:t>)</a:t>
            </a:r>
            <a:r>
              <a:rPr lang="ro-RO" sz="1900" dirty="0"/>
              <a:t>.</a:t>
            </a:r>
            <a:endParaRPr lang="en-US" sz="1900" dirty="0"/>
          </a:p>
          <a:p>
            <a:pPr marL="0" indent="0" algn="just">
              <a:lnSpc>
                <a:spcPct val="100000"/>
              </a:lnSpc>
              <a:buClr>
                <a:srgbClr val="FFC000"/>
              </a:buClr>
              <a:buNone/>
              <a:tabLst>
                <a:tab pos="5943600" algn="l"/>
                <a:tab pos="6062663" algn="l"/>
                <a:tab pos="6111875" algn="l"/>
              </a:tabLst>
            </a:pPr>
            <a:r>
              <a:rPr lang="en-US" sz="1700" dirty="0"/>
              <a:t>	</a:t>
            </a:r>
            <a:endParaRPr lang="en-US" sz="1700" dirty="0">
              <a:solidFill>
                <a:schemeClr val="dk1"/>
              </a:solidFill>
            </a:endParaRPr>
          </a:p>
          <a:p>
            <a:pPr marL="0" indent="0" algn="just">
              <a:lnSpc>
                <a:spcPct val="100000"/>
              </a:lnSpc>
              <a:buClr>
                <a:srgbClr val="FFC000"/>
              </a:buClr>
              <a:buNone/>
              <a:tabLst>
                <a:tab pos="5943600" algn="l"/>
                <a:tab pos="6062663" algn="l"/>
                <a:tab pos="6111875" algn="l"/>
              </a:tabLst>
            </a:pPr>
            <a:endParaRPr lang="en-US" sz="1700" dirty="0">
              <a:solidFill>
                <a:schemeClr val="dk1"/>
              </a:solidFill>
            </a:endParaRPr>
          </a:p>
          <a:p>
            <a:endParaRPr lang="en-US" dirty="0"/>
          </a:p>
        </p:txBody>
      </p:sp>
      <p:sp>
        <p:nvSpPr>
          <p:cNvPr id="5" name="Title 2">
            <a:extLst>
              <a:ext uri="{FF2B5EF4-FFF2-40B4-BE49-F238E27FC236}">
                <a16:creationId xmlns:a16="http://schemas.microsoft.com/office/drawing/2014/main" id="{67C37F9B-AFB0-4F29-9B2A-8303D233AFE0}"/>
              </a:ext>
            </a:extLst>
          </p:cNvPr>
          <p:cNvSpPr>
            <a:spLocks noGrp="1"/>
          </p:cNvSpPr>
          <p:nvPr>
            <p:ph type="title"/>
          </p:nvPr>
        </p:nvSpPr>
        <p:spPr>
          <a:xfrm>
            <a:off x="600878" y="450573"/>
            <a:ext cx="7736989" cy="812886"/>
          </a:xfrm>
        </p:spPr>
        <p:txBody>
          <a:bodyPr/>
          <a:lstStyle/>
          <a:p>
            <a:r>
              <a:rPr lang="ro-RO" dirty="0">
                <a:solidFill>
                  <a:srgbClr val="173060"/>
                </a:solidFill>
              </a:rPr>
              <a:t>DOBÂNZI</a:t>
            </a:r>
            <a:br>
              <a:rPr lang="ro-RO" sz="3600" dirty="0">
                <a:solidFill>
                  <a:srgbClr val="FF0000"/>
                </a:solidFill>
              </a:rPr>
            </a:br>
            <a:endParaRPr lang="en-US" dirty="0"/>
          </a:p>
        </p:txBody>
      </p:sp>
    </p:spTree>
    <p:extLst>
      <p:ext uri="{BB962C8B-B14F-4D97-AF65-F5344CB8AC3E}">
        <p14:creationId xmlns:p14="http://schemas.microsoft.com/office/powerpoint/2010/main" val="3006802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FB988BE-623D-40B7-AB7F-98C7EC3ABA6D}"/>
              </a:ext>
            </a:extLst>
          </p:cNvPr>
          <p:cNvSpPr>
            <a:spLocks noGrp="1"/>
          </p:cNvSpPr>
          <p:nvPr>
            <p:ph idx="1"/>
          </p:nvPr>
        </p:nvSpPr>
        <p:spPr>
          <a:xfrm>
            <a:off x="407496" y="1292087"/>
            <a:ext cx="8398574" cy="4363278"/>
          </a:xfrm>
          <a:ln>
            <a:solidFill>
              <a:srgbClr val="1B33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a:normAutofit/>
          </a:bodyPr>
          <a:lstStyle/>
          <a:p>
            <a:pPr algn="just">
              <a:lnSpc>
                <a:spcPct val="150000"/>
              </a:lnSpc>
              <a:buFont typeface="Wingdings" panose="05000000000000000000" pitchFamily="2" charset="2"/>
              <a:buChar char="q"/>
            </a:pPr>
            <a:r>
              <a:rPr lang="ro-RO" sz="2000" b="1" u="sng" dirty="0">
                <a:solidFill>
                  <a:srgbClr val="1B3360"/>
                </a:solidFill>
              </a:rPr>
              <a:t>Venituri pasive</a:t>
            </a:r>
          </a:p>
          <a:p>
            <a:pPr algn="just">
              <a:lnSpc>
                <a:spcPct val="110000"/>
              </a:lnSpc>
              <a:buClr>
                <a:srgbClr val="FFC000"/>
              </a:buClr>
              <a:buFont typeface="Wingdings" panose="05000000000000000000" pitchFamily="2" charset="2"/>
              <a:buChar char="§"/>
            </a:pPr>
            <a:r>
              <a:rPr lang="en-US" sz="1800" dirty="0" err="1"/>
              <a:t>Dividende</a:t>
            </a:r>
            <a:r>
              <a:rPr lang="en-US" sz="1800" dirty="0"/>
              <a:t> </a:t>
            </a:r>
            <a:r>
              <a:rPr lang="en-US" sz="1800" dirty="0" err="1"/>
              <a:t>ob</a:t>
            </a:r>
            <a:r>
              <a:rPr lang="ro-RO" sz="1800" dirty="0"/>
              <a:t>ț</a:t>
            </a:r>
            <a:r>
              <a:rPr lang="en-US" sz="1800" dirty="0" err="1"/>
              <a:t>inute</a:t>
            </a:r>
            <a:r>
              <a:rPr lang="en-US" sz="1800" dirty="0"/>
              <a:t> de la un </a:t>
            </a:r>
            <a:r>
              <a:rPr lang="en-US" sz="1800" dirty="0" err="1"/>
              <a:t>rezident</a:t>
            </a:r>
            <a:r>
              <a:rPr lang="en-US" sz="1800" dirty="0"/>
              <a:t>;</a:t>
            </a:r>
          </a:p>
          <a:p>
            <a:pPr algn="just">
              <a:lnSpc>
                <a:spcPct val="110000"/>
              </a:lnSpc>
              <a:buClr>
                <a:srgbClr val="FFC000"/>
              </a:buClr>
              <a:buFont typeface="Wingdings" panose="05000000000000000000" pitchFamily="2" charset="2"/>
              <a:buChar char="§"/>
            </a:pPr>
            <a:r>
              <a:rPr lang="en-US" sz="1800" dirty="0" err="1"/>
              <a:t>Dobânzi</a:t>
            </a:r>
            <a:r>
              <a:rPr lang="en-US" sz="1800" dirty="0"/>
              <a:t> </a:t>
            </a:r>
            <a:r>
              <a:rPr lang="ro-RO" sz="1800" dirty="0"/>
              <a:t>ș</a:t>
            </a:r>
            <a:r>
              <a:rPr lang="en-US" sz="1800" dirty="0" err="1"/>
              <a:t>i</a:t>
            </a:r>
            <a:r>
              <a:rPr lang="en-US" sz="1800" dirty="0"/>
              <a:t> </a:t>
            </a:r>
            <a:r>
              <a:rPr lang="en-US" sz="1800" dirty="0" err="1"/>
              <a:t>Redeven</a:t>
            </a:r>
            <a:r>
              <a:rPr lang="ro-RO" sz="1800" dirty="0"/>
              <a:t>ț</a:t>
            </a:r>
            <a:r>
              <a:rPr lang="en-US" sz="1800" dirty="0"/>
              <a:t>e </a:t>
            </a:r>
            <a:r>
              <a:rPr lang="en-US" sz="1800" dirty="0" err="1"/>
              <a:t>ob</a:t>
            </a:r>
            <a:r>
              <a:rPr lang="ro-RO" sz="1800" dirty="0"/>
              <a:t>ț</a:t>
            </a:r>
            <a:r>
              <a:rPr lang="en-US" sz="1800" dirty="0" err="1"/>
              <a:t>inute</a:t>
            </a:r>
            <a:r>
              <a:rPr lang="en-US" sz="1800" dirty="0"/>
              <a:t> de la un </a:t>
            </a:r>
            <a:r>
              <a:rPr lang="en-US" sz="1800" dirty="0" err="1"/>
              <a:t>nerezident</a:t>
            </a:r>
            <a:r>
              <a:rPr lang="en-US" sz="1800" dirty="0"/>
              <a:t> </a:t>
            </a:r>
            <a:r>
              <a:rPr lang="en-US" sz="1800" dirty="0" err="1"/>
              <a:t>sau</a:t>
            </a:r>
            <a:r>
              <a:rPr lang="en-US" sz="1800" dirty="0"/>
              <a:t> de un </a:t>
            </a:r>
            <a:r>
              <a:rPr lang="en-US" sz="1800" dirty="0" err="1"/>
              <a:t>sediu</a:t>
            </a:r>
            <a:r>
              <a:rPr lang="en-US" sz="1800" dirty="0"/>
              <a:t> permanent (PE) </a:t>
            </a:r>
            <a:r>
              <a:rPr lang="ro-RO" sz="1800" dirty="0"/>
              <a:t>î</a:t>
            </a:r>
            <a:r>
              <a:rPr lang="en-US" sz="1800" dirty="0"/>
              <a:t>n Romania al </a:t>
            </a:r>
            <a:r>
              <a:rPr lang="en-US" sz="1800" dirty="0" err="1"/>
              <a:t>unui</a:t>
            </a:r>
            <a:r>
              <a:rPr lang="en-US" sz="1800" dirty="0"/>
              <a:t> </a:t>
            </a:r>
            <a:r>
              <a:rPr lang="en-US" sz="1800" dirty="0" err="1"/>
              <a:t>nerezident</a:t>
            </a:r>
            <a:r>
              <a:rPr lang="en-US" sz="1800" dirty="0"/>
              <a:t>, </a:t>
            </a:r>
            <a:r>
              <a:rPr lang="en-US" sz="1800" dirty="0" err="1"/>
              <a:t>dac</a:t>
            </a:r>
            <a:r>
              <a:rPr lang="ro-RO" sz="1800" dirty="0"/>
              <a:t>ă</a:t>
            </a:r>
            <a:r>
              <a:rPr lang="en-US" sz="1800" dirty="0"/>
              <a:t> </a:t>
            </a:r>
            <a:r>
              <a:rPr lang="en-US" sz="1800" dirty="0" err="1"/>
              <a:t>acestea</a:t>
            </a:r>
            <a:r>
              <a:rPr lang="en-US" sz="1800" dirty="0"/>
              <a:t> </a:t>
            </a:r>
            <a:r>
              <a:rPr lang="en-US" sz="1800" dirty="0" err="1"/>
              <a:t>reprezint</a:t>
            </a:r>
            <a:r>
              <a:rPr lang="ro-RO" sz="1800" dirty="0"/>
              <a:t>ă</a:t>
            </a:r>
            <a:r>
              <a:rPr lang="en-US" sz="1800" dirty="0"/>
              <a:t> </a:t>
            </a:r>
            <a:r>
              <a:rPr lang="en-US" sz="1800" dirty="0" err="1"/>
              <a:t>cheltuieli</a:t>
            </a:r>
            <a:r>
              <a:rPr lang="en-US" sz="1800" dirty="0"/>
              <a:t> ale PE. </a:t>
            </a:r>
          </a:p>
          <a:p>
            <a:pPr algn="just">
              <a:lnSpc>
                <a:spcPct val="150000"/>
              </a:lnSpc>
              <a:buFont typeface="Wingdings" panose="05000000000000000000" pitchFamily="2" charset="2"/>
              <a:buChar char="q"/>
            </a:pPr>
            <a:r>
              <a:rPr lang="ro-RO" sz="2000" b="1" u="sng" dirty="0">
                <a:solidFill>
                  <a:srgbClr val="1B3360"/>
                </a:solidFill>
              </a:rPr>
              <a:t>Venituri din comisioane</a:t>
            </a:r>
            <a:endParaRPr lang="en-US" sz="2000" b="1" u="sng" dirty="0">
              <a:solidFill>
                <a:srgbClr val="1B3360"/>
              </a:solidFill>
            </a:endParaRPr>
          </a:p>
          <a:p>
            <a:pPr algn="just">
              <a:lnSpc>
                <a:spcPct val="110000"/>
              </a:lnSpc>
              <a:buClr>
                <a:srgbClr val="FFC000"/>
              </a:buClr>
              <a:buFont typeface="Wingdings" panose="05000000000000000000" pitchFamily="2" charset="2"/>
              <a:buChar char="§"/>
            </a:pPr>
            <a:r>
              <a:rPr lang="en-US" sz="1800" dirty="0" err="1"/>
              <a:t>Comisioane</a:t>
            </a:r>
            <a:r>
              <a:rPr lang="en-US" sz="1800" dirty="0"/>
              <a:t> </a:t>
            </a:r>
            <a:r>
              <a:rPr lang="en-US" sz="1800" dirty="0" err="1"/>
              <a:t>obținute</a:t>
            </a:r>
            <a:r>
              <a:rPr lang="en-US" sz="1800" dirty="0"/>
              <a:t> de la un </a:t>
            </a:r>
            <a:r>
              <a:rPr lang="en-US" sz="1800" dirty="0" err="1"/>
              <a:t>rezident</a:t>
            </a:r>
            <a:r>
              <a:rPr lang="en-US" sz="1800" dirty="0"/>
              <a:t>;</a:t>
            </a:r>
          </a:p>
          <a:p>
            <a:pPr algn="just">
              <a:lnSpc>
                <a:spcPct val="110000"/>
              </a:lnSpc>
              <a:buClr>
                <a:srgbClr val="FFC000"/>
              </a:buClr>
              <a:buFont typeface="Wingdings" panose="05000000000000000000" pitchFamily="2" charset="2"/>
              <a:buChar char="§"/>
            </a:pPr>
            <a:r>
              <a:rPr lang="en-US" sz="1800" dirty="0" err="1"/>
              <a:t>Comisioane</a:t>
            </a:r>
            <a:r>
              <a:rPr lang="en-US" sz="1800" dirty="0"/>
              <a:t> </a:t>
            </a:r>
            <a:r>
              <a:rPr lang="en-US" sz="1800" dirty="0" err="1"/>
              <a:t>obtinute</a:t>
            </a:r>
            <a:r>
              <a:rPr lang="en-US" sz="1800" dirty="0"/>
              <a:t> de la un </a:t>
            </a:r>
            <a:r>
              <a:rPr lang="en-US" sz="1800" dirty="0" err="1"/>
              <a:t>nerezident</a:t>
            </a:r>
            <a:r>
              <a:rPr lang="en-US" sz="1800" dirty="0"/>
              <a:t> care are un PE </a:t>
            </a:r>
            <a:r>
              <a:rPr lang="en-US" sz="1800" dirty="0" err="1"/>
              <a:t>în</a:t>
            </a:r>
            <a:r>
              <a:rPr lang="en-US" sz="1800" dirty="0"/>
              <a:t> </a:t>
            </a:r>
            <a:r>
              <a:rPr lang="en-US" sz="1800" dirty="0" err="1"/>
              <a:t>România</a:t>
            </a:r>
            <a:r>
              <a:rPr lang="en-US" sz="1800" dirty="0"/>
              <a:t>, </a:t>
            </a:r>
            <a:r>
              <a:rPr lang="en-US" sz="1800" dirty="0" err="1"/>
              <a:t>în</a:t>
            </a:r>
            <a:r>
              <a:rPr lang="en-US" sz="1800" dirty="0"/>
              <a:t> </a:t>
            </a:r>
            <a:r>
              <a:rPr lang="en-US" sz="1800" dirty="0" err="1"/>
              <a:t>cazul</a:t>
            </a:r>
            <a:r>
              <a:rPr lang="en-US" sz="1800" dirty="0"/>
              <a:t> </a:t>
            </a:r>
            <a:r>
              <a:rPr lang="en-US" sz="1800" dirty="0" err="1"/>
              <a:t>în</a:t>
            </a:r>
            <a:r>
              <a:rPr lang="en-US" sz="1800" dirty="0"/>
              <a:t> care </a:t>
            </a:r>
            <a:r>
              <a:rPr lang="en-US" sz="1800" dirty="0" err="1"/>
              <a:t>comisionul</a:t>
            </a:r>
            <a:r>
              <a:rPr lang="en-US" sz="1800" dirty="0"/>
              <a:t> </a:t>
            </a:r>
            <a:r>
              <a:rPr lang="en-US" sz="1800" dirty="0" err="1"/>
              <a:t>este</a:t>
            </a:r>
            <a:r>
              <a:rPr lang="en-US" sz="1800" dirty="0"/>
              <a:t> o </a:t>
            </a:r>
            <a:r>
              <a:rPr lang="en-US" sz="1800" dirty="0" err="1"/>
              <a:t>cheltuială</a:t>
            </a:r>
            <a:r>
              <a:rPr lang="en-US" sz="1800" dirty="0"/>
              <a:t> a PE.</a:t>
            </a:r>
            <a:endParaRPr lang="ro-RO" sz="1800" dirty="0"/>
          </a:p>
          <a:p>
            <a:pPr marL="0" indent="0">
              <a:buNone/>
            </a:pPr>
            <a:endParaRPr lang="en-US" dirty="0"/>
          </a:p>
        </p:txBody>
      </p:sp>
      <p:sp>
        <p:nvSpPr>
          <p:cNvPr id="3" name="Rectangle 2">
            <a:extLst>
              <a:ext uri="{FF2B5EF4-FFF2-40B4-BE49-F238E27FC236}">
                <a16:creationId xmlns:a16="http://schemas.microsoft.com/office/drawing/2014/main" id="{0DBF5C3C-0CA8-4D38-9AA3-E0B60EEE46F6}"/>
              </a:ext>
            </a:extLst>
          </p:cNvPr>
          <p:cNvSpPr/>
          <p:nvPr/>
        </p:nvSpPr>
        <p:spPr>
          <a:xfrm>
            <a:off x="297180" y="217855"/>
            <a:ext cx="6979920" cy="707886"/>
          </a:xfrm>
          <a:prstGeom prst="rect">
            <a:avLst/>
          </a:prstGeom>
        </p:spPr>
        <p:txBody>
          <a:bodyPr wrap="square">
            <a:spAutoFit/>
          </a:bodyPr>
          <a:lstStyle/>
          <a:p>
            <a:pPr algn="just"/>
            <a:r>
              <a:rPr lang="ro-RO" sz="2000" b="1" dirty="0">
                <a:solidFill>
                  <a:srgbClr val="1B3360"/>
                </a:solidFill>
              </a:rPr>
              <a:t>PASUL 1: Venitul obținut de nerezident este impozabil în România? Se aplică vreo scutire?</a:t>
            </a:r>
            <a:endParaRPr lang="en-US" sz="2000" b="1" dirty="0">
              <a:solidFill>
                <a:srgbClr val="1B3360"/>
              </a:solidFill>
            </a:endParaRPr>
          </a:p>
        </p:txBody>
      </p:sp>
    </p:spTree>
    <p:extLst>
      <p:ext uri="{BB962C8B-B14F-4D97-AF65-F5344CB8AC3E}">
        <p14:creationId xmlns:p14="http://schemas.microsoft.com/office/powerpoint/2010/main" val="275509796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BEA66AF-5EE0-4CBE-81D9-4B860AA773FC}"/>
              </a:ext>
            </a:extLst>
          </p:cNvPr>
          <p:cNvSpPr>
            <a:spLocks noGrp="1"/>
          </p:cNvSpPr>
          <p:nvPr>
            <p:ph type="title"/>
          </p:nvPr>
        </p:nvSpPr>
        <p:spPr/>
        <p:txBody>
          <a:bodyPr/>
          <a:lstStyle/>
          <a:p>
            <a:r>
              <a:rPr lang="ro-RO" dirty="0">
                <a:solidFill>
                  <a:srgbClr val="173060"/>
                </a:solidFill>
                <a:latin typeface="+mn-lt"/>
              </a:rPr>
              <a:t>DIVIDENDE</a:t>
            </a:r>
            <a:br>
              <a:rPr lang="en-US" sz="3600" dirty="0">
                <a:solidFill>
                  <a:srgbClr val="FF0000"/>
                </a:solidFill>
              </a:rPr>
            </a:br>
            <a:endParaRPr lang="en-US" dirty="0"/>
          </a:p>
        </p:txBody>
      </p:sp>
      <p:graphicFrame>
        <p:nvGraphicFramePr>
          <p:cNvPr id="4" name="Table 3">
            <a:extLst>
              <a:ext uri="{FF2B5EF4-FFF2-40B4-BE49-F238E27FC236}">
                <a16:creationId xmlns:a16="http://schemas.microsoft.com/office/drawing/2014/main" id="{C3ACCBA8-D599-463C-BF34-DE0DDF3D78F3}"/>
              </a:ext>
            </a:extLst>
          </p:cNvPr>
          <p:cNvGraphicFramePr>
            <a:graphicFrameLocks noGrp="1"/>
          </p:cNvGraphicFramePr>
          <p:nvPr>
            <p:extLst>
              <p:ext uri="{D42A27DB-BD31-4B8C-83A1-F6EECF244321}">
                <p14:modId xmlns:p14="http://schemas.microsoft.com/office/powerpoint/2010/main" val="3339013920"/>
              </p:ext>
            </p:extLst>
          </p:nvPr>
        </p:nvGraphicFramePr>
        <p:xfrm>
          <a:off x="367099" y="1293454"/>
          <a:ext cx="8223250" cy="4507354"/>
        </p:xfrm>
        <a:graphic>
          <a:graphicData uri="http://schemas.openxmlformats.org/drawingml/2006/table">
            <a:tbl>
              <a:tblPr firstRow="1" firstCol="1" bandRow="1">
                <a:tableStyleId>{5C22544A-7EE6-4342-B048-85BDC9FD1C3A}</a:tableStyleId>
              </a:tblPr>
              <a:tblGrid>
                <a:gridCol w="4111625">
                  <a:extLst>
                    <a:ext uri="{9D8B030D-6E8A-4147-A177-3AD203B41FA5}">
                      <a16:colId xmlns:a16="http://schemas.microsoft.com/office/drawing/2014/main" val="1391374394"/>
                    </a:ext>
                  </a:extLst>
                </a:gridCol>
                <a:gridCol w="4111625">
                  <a:extLst>
                    <a:ext uri="{9D8B030D-6E8A-4147-A177-3AD203B41FA5}">
                      <a16:colId xmlns:a16="http://schemas.microsoft.com/office/drawing/2014/main" val="1597914268"/>
                    </a:ext>
                  </a:extLst>
                </a:gridCol>
              </a:tblGrid>
              <a:tr h="433044">
                <a:tc>
                  <a:txBody>
                    <a:bodyPr/>
                    <a:lstStyle/>
                    <a:p>
                      <a:pPr marL="0" marR="0" algn="ctr">
                        <a:lnSpc>
                          <a:spcPct val="107000"/>
                        </a:lnSpc>
                        <a:spcBef>
                          <a:spcPts val="0"/>
                        </a:spcBef>
                        <a:spcAft>
                          <a:spcPts val="0"/>
                        </a:spcAft>
                      </a:pPr>
                      <a:r>
                        <a:rPr lang="ro-RO" sz="1800" dirty="0">
                          <a:effectLst/>
                        </a:rPr>
                        <a:t>Legislația internă</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DTT</a:t>
                      </a:r>
                      <a:r>
                        <a:rPr lang="ro-RO" sz="1800" dirty="0">
                          <a:effectLst/>
                        </a:rPr>
                        <a:t> - model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98232094"/>
                  </a:ext>
                </a:extLst>
              </a:tr>
              <a:tr h="4074310">
                <a:tc>
                  <a:txBody>
                    <a:bodyPr/>
                    <a:lstStyle/>
                    <a:p>
                      <a:pPr marL="0" marR="0">
                        <a:lnSpc>
                          <a:spcPct val="107000"/>
                        </a:lnSpc>
                        <a:spcBef>
                          <a:spcPts val="0"/>
                        </a:spcBef>
                        <a:spcAft>
                          <a:spcPts val="0"/>
                        </a:spcAft>
                      </a:pPr>
                      <a:r>
                        <a:rPr lang="ro-RO" sz="1000" dirty="0">
                          <a:effectLst/>
                        </a:rPr>
                        <a:t> </a:t>
                      </a:r>
                      <a:endParaRPr lang="en-US" sz="2400" dirty="0">
                        <a:effectLst/>
                      </a:endParaRPr>
                    </a:p>
                    <a:p>
                      <a:pPr marL="0" marR="0" algn="just">
                        <a:lnSpc>
                          <a:spcPct val="107000"/>
                        </a:lnSpc>
                        <a:spcBef>
                          <a:spcPts val="0"/>
                        </a:spcBef>
                        <a:spcAft>
                          <a:spcPts val="0"/>
                        </a:spcAft>
                      </a:pPr>
                      <a:r>
                        <a:rPr lang="ro-RO" sz="1800" b="0" dirty="0">
                          <a:solidFill>
                            <a:schemeClr val="tx1"/>
                          </a:solidFill>
                          <a:effectLst/>
                        </a:rPr>
                        <a:t>O distribuire în bani sau în natură, efectuată de o persoană juridică unui participant, drept consecință a deținerii unor titluri de participare la acea persoană juridică, cu anumite excepții</a:t>
                      </a:r>
                      <a:r>
                        <a:rPr lang="en-US" sz="1800" b="0" dirty="0">
                          <a:solidFill>
                            <a:schemeClr val="tx1"/>
                          </a:solidFill>
                          <a:effectLst/>
                        </a:rPr>
                        <a:t>*</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marL="0" marR="0" algn="just">
                        <a:lnSpc>
                          <a:spcPct val="107000"/>
                        </a:lnSpc>
                        <a:spcBef>
                          <a:spcPts val="0"/>
                        </a:spcBef>
                        <a:spcAft>
                          <a:spcPts val="0"/>
                        </a:spcAft>
                      </a:pPr>
                      <a:r>
                        <a:rPr lang="ro-RO" sz="1000" dirty="0">
                          <a:effectLst/>
                        </a:rPr>
                        <a:t> </a:t>
                      </a:r>
                      <a:endParaRPr lang="en-US" sz="1400" dirty="0">
                        <a:effectLst/>
                      </a:endParaRPr>
                    </a:p>
                    <a:p>
                      <a:pPr marL="0" marR="0" algn="just" defTabSz="685800" rtl="0" eaLnBrk="1" latinLnBrk="0" hangingPunct="1">
                        <a:lnSpc>
                          <a:spcPct val="107000"/>
                        </a:lnSpc>
                        <a:spcBef>
                          <a:spcPts val="0"/>
                        </a:spcBef>
                        <a:spcAft>
                          <a:spcPts val="0"/>
                        </a:spcAft>
                      </a:pPr>
                      <a:r>
                        <a:rPr lang="ro-RO" sz="1800" b="0" kern="1200" dirty="0">
                          <a:solidFill>
                            <a:schemeClr val="tx1"/>
                          </a:solidFill>
                          <a:effectLst/>
                          <a:latin typeface="+mn-lt"/>
                          <a:ea typeface="+mn-ea"/>
                          <a:cs typeface="+mn-cs"/>
                        </a:rPr>
                        <a:t>Veniturile din acțiuni, acțiuni participative sau drepturi participative, acțiuni în exploatări miniere, acțiuni sau alte drepturi ale fondatorilor în afară de creanțe, participări la profituri precum și venituri din alte drepturi corporatiste supuse aceluiași tratament fiscal ca și veniturile din acțiuni, conform legislației statului în care este rezidentă compania care distribuie dividendele.</a:t>
                      </a:r>
                      <a:endParaRPr lang="en-US" sz="1800" b="0" kern="1200" dirty="0">
                        <a:solidFill>
                          <a:schemeClr val="tx1"/>
                        </a:solidFill>
                        <a:effectLst/>
                        <a:latin typeface="+mn-lt"/>
                        <a:ea typeface="+mn-ea"/>
                        <a:cs typeface="+mn-cs"/>
                      </a:endParaRPr>
                    </a:p>
                    <a:p>
                      <a:pPr marL="0" marR="0" algn="ctr">
                        <a:lnSpc>
                          <a:spcPct val="107000"/>
                        </a:lnSpc>
                        <a:spcBef>
                          <a:spcPts val="0"/>
                        </a:spcBef>
                        <a:spcAft>
                          <a:spcPts val="0"/>
                        </a:spcAft>
                      </a:pPr>
                      <a:r>
                        <a:rPr lang="ro-RO"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283738207"/>
                  </a:ext>
                </a:extLst>
              </a:tr>
            </a:tbl>
          </a:graphicData>
        </a:graphic>
      </p:graphicFrame>
      <p:cxnSp>
        <p:nvCxnSpPr>
          <p:cNvPr id="6" name="Straight Connector 5">
            <a:extLst>
              <a:ext uri="{FF2B5EF4-FFF2-40B4-BE49-F238E27FC236}">
                <a16:creationId xmlns:a16="http://schemas.microsoft.com/office/drawing/2014/main" id="{34DB32AB-8857-4AC3-B555-600391EB66ED}"/>
              </a:ext>
            </a:extLst>
          </p:cNvPr>
          <p:cNvCxnSpPr>
            <a:cxnSpLocks/>
            <a:endCxn id="4" idx="2"/>
          </p:cNvCxnSpPr>
          <p:nvPr/>
        </p:nvCxnSpPr>
        <p:spPr>
          <a:xfrm flipH="1">
            <a:off x="4478724" y="1293454"/>
            <a:ext cx="10280" cy="450735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67887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E1D745-9496-45CC-8DD5-588080533CA5}"/>
              </a:ext>
            </a:extLst>
          </p:cNvPr>
          <p:cNvSpPr>
            <a:spLocks noGrp="1"/>
          </p:cNvSpPr>
          <p:nvPr>
            <p:ph idx="1"/>
          </p:nvPr>
        </p:nvSpPr>
        <p:spPr>
          <a:xfrm>
            <a:off x="333283" y="1331843"/>
            <a:ext cx="8400942" cy="4611758"/>
          </a:xfrm>
          <a:ln>
            <a:solidFill>
              <a:srgbClr val="173060"/>
            </a:solidFill>
          </a:ln>
        </p:spPr>
        <p:style>
          <a:lnRef idx="2">
            <a:schemeClr val="accent1"/>
          </a:lnRef>
          <a:fillRef idx="1">
            <a:schemeClr val="lt1"/>
          </a:fillRef>
          <a:effectRef idx="0">
            <a:schemeClr val="accent1"/>
          </a:effectRef>
          <a:fontRef idx="minor">
            <a:schemeClr val="dk1"/>
          </a:fontRef>
        </p:style>
        <p:txBody>
          <a:bodyPr>
            <a:normAutofit fontScale="40000" lnSpcReduction="20000"/>
          </a:bodyPr>
          <a:lstStyle/>
          <a:p>
            <a:pPr marL="0" indent="0">
              <a:buNone/>
              <a:tabLst>
                <a:tab pos="5943600" algn="l"/>
                <a:tab pos="6062663" algn="l"/>
                <a:tab pos="6111875" algn="l"/>
              </a:tabLst>
            </a:pPr>
            <a:r>
              <a:rPr lang="en-US" sz="4200" b="1" dirty="0" err="1">
                <a:solidFill>
                  <a:srgbClr val="173060"/>
                </a:solidFill>
              </a:rPr>
              <a:t>Excep</a:t>
            </a:r>
            <a:r>
              <a:rPr lang="ro-RO" sz="4200" b="1" dirty="0">
                <a:solidFill>
                  <a:srgbClr val="173060"/>
                </a:solidFill>
              </a:rPr>
              <a:t>ț</a:t>
            </a:r>
            <a:r>
              <a:rPr lang="en-US" sz="4200" b="1" dirty="0">
                <a:solidFill>
                  <a:srgbClr val="173060"/>
                </a:solidFill>
              </a:rPr>
              <a:t>ii de </a:t>
            </a:r>
            <a:r>
              <a:rPr lang="en-US" sz="4200" b="1" dirty="0" err="1">
                <a:solidFill>
                  <a:srgbClr val="173060"/>
                </a:solidFill>
              </a:rPr>
              <a:t>distribuiri</a:t>
            </a:r>
            <a:r>
              <a:rPr lang="en-US" sz="4200" b="1" dirty="0">
                <a:solidFill>
                  <a:srgbClr val="173060"/>
                </a:solidFill>
              </a:rPr>
              <a:t> </a:t>
            </a:r>
            <a:r>
              <a:rPr lang="en-US" sz="4200" b="1" dirty="0" err="1">
                <a:solidFill>
                  <a:srgbClr val="173060"/>
                </a:solidFill>
              </a:rPr>
              <a:t>ce</a:t>
            </a:r>
            <a:r>
              <a:rPr lang="en-US" sz="4200" b="1" dirty="0">
                <a:solidFill>
                  <a:srgbClr val="173060"/>
                </a:solidFill>
              </a:rPr>
              <a:t> nu sunt considerate </a:t>
            </a:r>
            <a:r>
              <a:rPr lang="en-US" sz="4200" b="1" dirty="0" err="1">
                <a:solidFill>
                  <a:srgbClr val="173060"/>
                </a:solidFill>
              </a:rPr>
              <a:t>dividende</a:t>
            </a:r>
            <a:r>
              <a:rPr lang="en-US" sz="4200" b="1" dirty="0">
                <a:solidFill>
                  <a:srgbClr val="173060"/>
                </a:solidFill>
              </a:rPr>
              <a:t> </a:t>
            </a:r>
            <a:r>
              <a:rPr lang="en-US" sz="4200" b="1" dirty="0" err="1">
                <a:solidFill>
                  <a:srgbClr val="173060"/>
                </a:solidFill>
              </a:rPr>
              <a:t>potrivit</a:t>
            </a:r>
            <a:r>
              <a:rPr lang="en-US" sz="4200" b="1" dirty="0">
                <a:solidFill>
                  <a:srgbClr val="173060"/>
                </a:solidFill>
              </a:rPr>
              <a:t> </a:t>
            </a:r>
            <a:r>
              <a:rPr lang="en-US" sz="4200" b="1" dirty="0" err="1">
                <a:solidFill>
                  <a:srgbClr val="173060"/>
                </a:solidFill>
              </a:rPr>
              <a:t>legisla</a:t>
            </a:r>
            <a:r>
              <a:rPr lang="ro-RO" sz="4200" b="1" dirty="0">
                <a:solidFill>
                  <a:srgbClr val="173060"/>
                </a:solidFill>
              </a:rPr>
              <a:t>ț</a:t>
            </a:r>
            <a:r>
              <a:rPr lang="en-US" sz="4200" b="1" dirty="0" err="1">
                <a:solidFill>
                  <a:srgbClr val="173060"/>
                </a:solidFill>
              </a:rPr>
              <a:t>iei</a:t>
            </a:r>
            <a:r>
              <a:rPr lang="en-US" sz="4200" b="1" dirty="0">
                <a:solidFill>
                  <a:srgbClr val="173060"/>
                </a:solidFill>
              </a:rPr>
              <a:t> interne</a:t>
            </a:r>
            <a:endParaRPr lang="ro-RO" sz="4200" b="1" dirty="0">
              <a:solidFill>
                <a:srgbClr val="173060"/>
              </a:solidFill>
            </a:endParaRPr>
          </a:p>
          <a:p>
            <a:pPr algn="just"/>
            <a:endParaRPr lang="ro-RO" sz="3600" dirty="0"/>
          </a:p>
          <a:p>
            <a:pPr algn="just">
              <a:lnSpc>
                <a:spcPct val="120000"/>
              </a:lnSpc>
              <a:buClr>
                <a:srgbClr val="FFC000"/>
              </a:buClr>
              <a:buFont typeface="Wingdings" panose="05000000000000000000" pitchFamily="2" charset="2"/>
              <a:buChar char="§"/>
            </a:pPr>
            <a:r>
              <a:rPr lang="ro-RO" sz="4500" dirty="0">
                <a:solidFill>
                  <a:schemeClr val="dk1"/>
                </a:solidFill>
              </a:rPr>
              <a:t>distribuirea de titluri de participare noi sau majorarea valorii nominale a titlurilor de participare existente, ca urmare a unei operațiuni de majorare a capitalului social. </a:t>
            </a:r>
            <a:endParaRPr lang="en-US" sz="4500" dirty="0">
              <a:solidFill>
                <a:schemeClr val="dk1"/>
              </a:solidFill>
            </a:endParaRPr>
          </a:p>
          <a:p>
            <a:pPr algn="just">
              <a:lnSpc>
                <a:spcPct val="120000"/>
              </a:lnSpc>
              <a:buClr>
                <a:srgbClr val="FFC000"/>
              </a:buClr>
              <a:buFont typeface="Wingdings" panose="05000000000000000000" pitchFamily="2" charset="2"/>
              <a:buChar char="§"/>
            </a:pPr>
            <a:r>
              <a:rPr lang="ro-RO" sz="4500" dirty="0">
                <a:solidFill>
                  <a:schemeClr val="dk1"/>
                </a:solidFill>
              </a:rPr>
              <a:t>distribuirea efectuată în legătură cu dobândirea/răscumpărarea titlurilor de participare proprii de către persoana juridică;</a:t>
            </a:r>
            <a:endParaRPr lang="en-US" sz="4500" dirty="0">
              <a:solidFill>
                <a:schemeClr val="dk1"/>
              </a:solidFill>
            </a:endParaRPr>
          </a:p>
          <a:p>
            <a:pPr lvl="0" algn="just">
              <a:lnSpc>
                <a:spcPct val="120000"/>
              </a:lnSpc>
              <a:buClr>
                <a:srgbClr val="FFC000"/>
              </a:buClr>
              <a:buFont typeface="Wingdings" panose="05000000000000000000" pitchFamily="2" charset="2"/>
              <a:buChar char="§"/>
            </a:pPr>
            <a:r>
              <a:rPr lang="ro-RO" sz="4500" dirty="0">
                <a:solidFill>
                  <a:schemeClr val="dk1"/>
                </a:solidFill>
              </a:rPr>
              <a:t>distribuirea efectuată în legătură cu lichidarea unei persoane juridice;</a:t>
            </a:r>
            <a:endParaRPr lang="en-US" sz="4500" dirty="0">
              <a:solidFill>
                <a:schemeClr val="dk1"/>
              </a:solidFill>
            </a:endParaRPr>
          </a:p>
          <a:p>
            <a:pPr lvl="0" algn="just">
              <a:lnSpc>
                <a:spcPct val="120000"/>
              </a:lnSpc>
              <a:buClr>
                <a:srgbClr val="FFC000"/>
              </a:buClr>
              <a:buFont typeface="Wingdings" panose="05000000000000000000" pitchFamily="2" charset="2"/>
              <a:buChar char="§"/>
            </a:pPr>
            <a:r>
              <a:rPr lang="ro-RO" sz="4500" dirty="0">
                <a:solidFill>
                  <a:schemeClr val="dk1"/>
                </a:solidFill>
              </a:rPr>
              <a:t>distribuirea efectuată cu ocazia reducerii capitalului social; </a:t>
            </a:r>
            <a:endParaRPr lang="en-US" sz="4500" dirty="0">
              <a:solidFill>
                <a:schemeClr val="dk1"/>
              </a:solidFill>
            </a:endParaRPr>
          </a:p>
          <a:p>
            <a:pPr lvl="0" algn="just">
              <a:lnSpc>
                <a:spcPct val="120000"/>
              </a:lnSpc>
              <a:buClr>
                <a:srgbClr val="FFC000"/>
              </a:buClr>
              <a:buFont typeface="Wingdings" panose="05000000000000000000" pitchFamily="2" charset="2"/>
              <a:buChar char="§"/>
            </a:pPr>
            <a:r>
              <a:rPr lang="ro-RO" sz="4500" dirty="0">
                <a:solidFill>
                  <a:schemeClr val="dk1"/>
                </a:solidFill>
              </a:rPr>
              <a:t>distribuire de prime de emisiune, proporțional cu partea ce îi revine fiecărui participant;</a:t>
            </a:r>
            <a:endParaRPr lang="en-US" sz="4500" dirty="0">
              <a:solidFill>
                <a:schemeClr val="dk1"/>
              </a:solidFill>
            </a:endParaRPr>
          </a:p>
          <a:p>
            <a:pPr lvl="0" algn="just">
              <a:lnSpc>
                <a:spcPct val="120000"/>
              </a:lnSpc>
              <a:buClr>
                <a:srgbClr val="FFC000"/>
              </a:buClr>
              <a:buFont typeface="Wingdings" panose="05000000000000000000" pitchFamily="2" charset="2"/>
              <a:buChar char="§"/>
            </a:pPr>
            <a:r>
              <a:rPr lang="ro-RO" sz="4500" dirty="0">
                <a:solidFill>
                  <a:schemeClr val="dk1"/>
                </a:solidFill>
              </a:rPr>
              <a:t>distribuire de titluri de participare în legătură cu operațiuni de reorganizare (prevăzute la </a:t>
            </a:r>
            <a:r>
              <a:rPr lang="ro-RO" sz="4500" dirty="0">
                <a:solidFill>
                  <a:schemeClr val="dk1"/>
                </a:solidFill>
                <a:hlinkClick r:id="rId2">
                  <a:extLst>
                    <a:ext uri="{A12FA001-AC4F-418D-AE19-62706E023703}">
                      <ahyp:hlinkClr xmlns:ahyp="http://schemas.microsoft.com/office/drawing/2018/hyperlinkcolor" val="tx"/>
                    </a:ext>
                  </a:extLst>
                </a:hlinkClick>
              </a:rPr>
              <a:t>art. 32</a:t>
            </a:r>
            <a:r>
              <a:rPr lang="ro-RO" sz="4500" dirty="0">
                <a:solidFill>
                  <a:schemeClr val="dk1"/>
                </a:solidFill>
              </a:rPr>
              <a:t> și </a:t>
            </a:r>
            <a:r>
              <a:rPr lang="ro-RO" sz="4500" dirty="0">
                <a:solidFill>
                  <a:schemeClr val="dk1"/>
                </a:solidFill>
                <a:hlinkClick r:id="rId3">
                  <a:extLst>
                    <a:ext uri="{A12FA001-AC4F-418D-AE19-62706E023703}">
                      <ahyp:hlinkClr xmlns:ahyp="http://schemas.microsoft.com/office/drawing/2018/hyperlinkcolor" val="tx"/>
                    </a:ext>
                  </a:extLst>
                </a:hlinkClick>
              </a:rPr>
              <a:t>33</a:t>
            </a:r>
            <a:r>
              <a:rPr lang="ro-RO" sz="4500" dirty="0">
                <a:solidFill>
                  <a:schemeClr val="dk1"/>
                </a:solidFill>
              </a:rPr>
              <a:t>).</a:t>
            </a:r>
            <a:endParaRPr lang="en-US" sz="4500" dirty="0">
              <a:solidFill>
                <a:schemeClr val="dk1"/>
              </a:solidFill>
            </a:endParaRPr>
          </a:p>
        </p:txBody>
      </p:sp>
      <p:sp>
        <p:nvSpPr>
          <p:cNvPr id="3" name="Title 2">
            <a:extLst>
              <a:ext uri="{FF2B5EF4-FFF2-40B4-BE49-F238E27FC236}">
                <a16:creationId xmlns:a16="http://schemas.microsoft.com/office/drawing/2014/main" id="{8BEA66AF-5EE0-4CBE-81D9-4B860AA773FC}"/>
              </a:ext>
            </a:extLst>
          </p:cNvPr>
          <p:cNvSpPr>
            <a:spLocks noGrp="1"/>
          </p:cNvSpPr>
          <p:nvPr>
            <p:ph type="title"/>
          </p:nvPr>
        </p:nvSpPr>
        <p:spPr/>
        <p:txBody>
          <a:bodyPr/>
          <a:lstStyle/>
          <a:p>
            <a:r>
              <a:rPr lang="ro-RO" sz="3600" dirty="0">
                <a:solidFill>
                  <a:srgbClr val="173060"/>
                </a:solidFill>
                <a:latin typeface="+mn-lt"/>
              </a:rPr>
              <a:t>DIVIDENDE</a:t>
            </a:r>
            <a:br>
              <a:rPr lang="en-US" sz="3600" dirty="0">
                <a:solidFill>
                  <a:srgbClr val="FF0000"/>
                </a:solidFill>
              </a:rPr>
            </a:br>
            <a:endParaRPr lang="en-US" dirty="0"/>
          </a:p>
        </p:txBody>
      </p:sp>
    </p:spTree>
    <p:extLst>
      <p:ext uri="{BB962C8B-B14F-4D97-AF65-F5344CB8AC3E}">
        <p14:creationId xmlns:p14="http://schemas.microsoft.com/office/powerpoint/2010/main" val="250963877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341F67E7-1034-4558-9529-3EA38C5BB8E2}"/>
              </a:ext>
            </a:extLst>
          </p:cNvPr>
          <p:cNvSpPr txBox="1">
            <a:spLocks noGrp="1"/>
          </p:cNvSpPr>
          <p:nvPr>
            <p:ph idx="1"/>
          </p:nvPr>
        </p:nvSpPr>
        <p:spPr>
          <a:xfrm>
            <a:off x="522188" y="1751292"/>
            <a:ext cx="7886700" cy="3056734"/>
          </a:xfrm>
          <a:prstGeom prst="rect">
            <a:avLst/>
          </a:prstGeom>
          <a:ln>
            <a:solidFill>
              <a:srgbClr val="1B3360"/>
            </a:solidFill>
          </a:ln>
        </p:spPr>
        <p:style>
          <a:lnRef idx="2">
            <a:schemeClr val="dk1"/>
          </a:lnRef>
          <a:fillRef idx="1">
            <a:schemeClr val="lt1"/>
          </a:fillRef>
          <a:effectRef idx="0">
            <a:schemeClr val="dk1"/>
          </a:effectRef>
          <a:fontRef idx="minor">
            <a:schemeClr val="dk1"/>
          </a:fontRef>
        </p:style>
        <p:txBody>
          <a:bodyPr wrap="square" rtlCol="0">
            <a:spAutoFit/>
          </a:bodyPr>
          <a:lstStyle/>
          <a:p>
            <a:pPr marL="0" indent="0" algn="just">
              <a:buNone/>
            </a:pPr>
            <a:r>
              <a:rPr lang="ro-RO" sz="1800" b="1" dirty="0">
                <a:solidFill>
                  <a:srgbClr val="173060"/>
                </a:solidFill>
              </a:rPr>
              <a:t>Venituri asimilate dividendelor din punct de vedere fiscal:</a:t>
            </a:r>
          </a:p>
          <a:p>
            <a:pPr algn="just"/>
            <a:endParaRPr lang="en-US" sz="1800" dirty="0">
              <a:solidFill>
                <a:schemeClr val="tx1"/>
              </a:solidFill>
            </a:endParaRPr>
          </a:p>
          <a:p>
            <a:pPr lvl="0" algn="just">
              <a:lnSpc>
                <a:spcPct val="100000"/>
              </a:lnSpc>
              <a:buClr>
                <a:srgbClr val="FFC000"/>
              </a:buClr>
              <a:buFont typeface="Wingdings" panose="05000000000000000000" pitchFamily="2" charset="2"/>
              <a:buChar char="§"/>
            </a:pPr>
            <a:r>
              <a:rPr lang="ro-RO" sz="1800" dirty="0">
                <a:solidFill>
                  <a:schemeClr val="dk1"/>
                </a:solidFill>
              </a:rPr>
              <a:t>câștigurile obținute de persoanele fizice din deținerea de titluri de participare, definite de legislația în materie, la organisme de plasament colectiv (OPC);</a:t>
            </a:r>
            <a:endParaRPr lang="en-US" sz="1800" dirty="0">
              <a:solidFill>
                <a:schemeClr val="dk1"/>
              </a:solidFill>
            </a:endParaRPr>
          </a:p>
          <a:p>
            <a:pPr lvl="0" algn="just">
              <a:lnSpc>
                <a:spcPct val="100000"/>
              </a:lnSpc>
              <a:buClr>
                <a:srgbClr val="FFC000"/>
              </a:buClr>
              <a:buFont typeface="Wingdings" panose="05000000000000000000" pitchFamily="2" charset="2"/>
              <a:buChar char="§"/>
            </a:pPr>
            <a:endParaRPr lang="en-US" sz="1800" dirty="0">
              <a:solidFill>
                <a:schemeClr val="dk1"/>
              </a:solidFill>
            </a:endParaRPr>
          </a:p>
          <a:p>
            <a:pPr lvl="0" algn="just">
              <a:lnSpc>
                <a:spcPct val="100000"/>
              </a:lnSpc>
              <a:buClr>
                <a:srgbClr val="FFC000"/>
              </a:buClr>
              <a:buFont typeface="Wingdings" panose="05000000000000000000" pitchFamily="2" charset="2"/>
              <a:buChar char="§"/>
            </a:pPr>
            <a:r>
              <a:rPr lang="ro-RO" sz="1800" dirty="0">
                <a:solidFill>
                  <a:schemeClr val="dk1"/>
                </a:solidFill>
              </a:rPr>
              <a:t>veniturile în bani și în natură distribuite de societățile agricole, cu personalitate juridică, constituite potrivit legislației în materie, unui participant la societatea respectivă drept consecință a deținerii părților sociale;</a:t>
            </a:r>
            <a:endParaRPr lang="en-US" sz="1800" dirty="0">
              <a:solidFill>
                <a:schemeClr val="dk1"/>
              </a:solidFill>
            </a:endParaRPr>
          </a:p>
          <a:p>
            <a:endParaRPr lang="en-US" dirty="0">
              <a:solidFill>
                <a:schemeClr val="tx1"/>
              </a:solidFill>
            </a:endParaRPr>
          </a:p>
        </p:txBody>
      </p:sp>
      <p:sp>
        <p:nvSpPr>
          <p:cNvPr id="5" name="Title 2">
            <a:extLst>
              <a:ext uri="{FF2B5EF4-FFF2-40B4-BE49-F238E27FC236}">
                <a16:creationId xmlns:a16="http://schemas.microsoft.com/office/drawing/2014/main" id="{8660D6EB-6D24-4BC6-AB8F-900E1D5D8FF4}"/>
              </a:ext>
            </a:extLst>
          </p:cNvPr>
          <p:cNvSpPr>
            <a:spLocks noGrp="1"/>
          </p:cNvSpPr>
          <p:nvPr>
            <p:ph type="title"/>
          </p:nvPr>
        </p:nvSpPr>
        <p:spPr>
          <a:xfrm>
            <a:off x="671899" y="414639"/>
            <a:ext cx="7736989" cy="812886"/>
          </a:xfrm>
        </p:spPr>
        <p:txBody>
          <a:bodyPr/>
          <a:lstStyle/>
          <a:p>
            <a:r>
              <a:rPr lang="ro-RO" sz="3600" dirty="0">
                <a:solidFill>
                  <a:srgbClr val="173060"/>
                </a:solidFill>
                <a:latin typeface="+mn-lt"/>
              </a:rPr>
              <a:t>DIVIDENDE</a:t>
            </a:r>
            <a:br>
              <a:rPr lang="en-US" sz="3600" dirty="0">
                <a:solidFill>
                  <a:srgbClr val="FF0000"/>
                </a:solidFill>
              </a:rPr>
            </a:br>
            <a:endParaRPr lang="en-US" dirty="0"/>
          </a:p>
        </p:txBody>
      </p:sp>
    </p:spTree>
    <p:extLst>
      <p:ext uri="{BB962C8B-B14F-4D97-AF65-F5344CB8AC3E}">
        <p14:creationId xmlns:p14="http://schemas.microsoft.com/office/powerpoint/2010/main" val="29536807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8D6A12-40E1-4348-BD34-01DF2B3E4AAC}"/>
              </a:ext>
            </a:extLst>
          </p:cNvPr>
          <p:cNvSpPr>
            <a:spLocks noGrp="1"/>
          </p:cNvSpPr>
          <p:nvPr>
            <p:ph type="title"/>
          </p:nvPr>
        </p:nvSpPr>
        <p:spPr/>
        <p:txBody>
          <a:bodyPr/>
          <a:lstStyle/>
          <a:p>
            <a:r>
              <a:rPr lang="ro-RO" sz="3600" dirty="0">
                <a:solidFill>
                  <a:srgbClr val="173060"/>
                </a:solidFill>
                <a:latin typeface="+mn-lt"/>
              </a:rPr>
              <a:t>COMISIOANE</a:t>
            </a:r>
            <a:br>
              <a:rPr lang="en-US" sz="3600" dirty="0">
                <a:solidFill>
                  <a:srgbClr val="FF0000"/>
                </a:solidFill>
              </a:rPr>
            </a:br>
            <a:endParaRPr lang="en-US" dirty="0"/>
          </a:p>
        </p:txBody>
      </p:sp>
      <p:graphicFrame>
        <p:nvGraphicFramePr>
          <p:cNvPr id="4" name="Table 3">
            <a:extLst>
              <a:ext uri="{FF2B5EF4-FFF2-40B4-BE49-F238E27FC236}">
                <a16:creationId xmlns:a16="http://schemas.microsoft.com/office/drawing/2014/main" id="{28A381B2-2799-4D5E-8F0F-C89537E4F600}"/>
              </a:ext>
            </a:extLst>
          </p:cNvPr>
          <p:cNvGraphicFramePr>
            <a:graphicFrameLocks noGrp="1"/>
          </p:cNvGraphicFramePr>
          <p:nvPr>
            <p:extLst>
              <p:ext uri="{D42A27DB-BD31-4B8C-83A1-F6EECF244321}">
                <p14:modId xmlns:p14="http://schemas.microsoft.com/office/powerpoint/2010/main" val="828862839"/>
              </p:ext>
            </p:extLst>
          </p:nvPr>
        </p:nvGraphicFramePr>
        <p:xfrm>
          <a:off x="592137" y="1532164"/>
          <a:ext cx="8099426" cy="4070223"/>
        </p:xfrm>
        <a:graphic>
          <a:graphicData uri="http://schemas.openxmlformats.org/drawingml/2006/table">
            <a:tbl>
              <a:tblPr firstRow="1" firstCol="1" bandRow="1">
                <a:tableStyleId>{5C22544A-7EE6-4342-B048-85BDC9FD1C3A}</a:tableStyleId>
              </a:tblPr>
              <a:tblGrid>
                <a:gridCol w="4049713">
                  <a:extLst>
                    <a:ext uri="{9D8B030D-6E8A-4147-A177-3AD203B41FA5}">
                      <a16:colId xmlns:a16="http://schemas.microsoft.com/office/drawing/2014/main" val="1391374394"/>
                    </a:ext>
                  </a:extLst>
                </a:gridCol>
                <a:gridCol w="4049713">
                  <a:extLst>
                    <a:ext uri="{9D8B030D-6E8A-4147-A177-3AD203B41FA5}">
                      <a16:colId xmlns:a16="http://schemas.microsoft.com/office/drawing/2014/main" val="1597914268"/>
                    </a:ext>
                  </a:extLst>
                </a:gridCol>
              </a:tblGrid>
              <a:tr h="562062">
                <a:tc>
                  <a:txBody>
                    <a:bodyPr/>
                    <a:lstStyle/>
                    <a:p>
                      <a:pPr marL="0" marR="0" algn="ctr">
                        <a:lnSpc>
                          <a:spcPct val="107000"/>
                        </a:lnSpc>
                        <a:spcBef>
                          <a:spcPts val="0"/>
                        </a:spcBef>
                        <a:spcAft>
                          <a:spcPts val="0"/>
                        </a:spcAft>
                      </a:pPr>
                      <a:r>
                        <a:rPr lang="ro-RO" sz="1800" dirty="0">
                          <a:effectLst/>
                        </a:rPr>
                        <a:t>Legislația internă</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DTT - </a:t>
                      </a:r>
                      <a:r>
                        <a:rPr lang="ro-RO" sz="1800" dirty="0">
                          <a:effectLst/>
                        </a:rPr>
                        <a:t>model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98232094"/>
                  </a:ext>
                </a:extLst>
              </a:tr>
              <a:tr h="3508161">
                <a:tc>
                  <a:txBody>
                    <a:bodyPr/>
                    <a:lstStyle/>
                    <a:p>
                      <a:pPr marL="0" marR="0" algn="just" rtl="0" fontAlgn="base">
                        <a:lnSpc>
                          <a:spcPct val="107000"/>
                        </a:lnSpc>
                        <a:spcBef>
                          <a:spcPct val="0"/>
                        </a:spcBef>
                        <a:spcAft>
                          <a:spcPct val="0"/>
                        </a:spcAft>
                      </a:pPr>
                      <a:r>
                        <a:rPr lang="ro-RO" sz="1800" b="0" kern="1200" dirty="0">
                          <a:solidFill>
                            <a:schemeClr val="dk1"/>
                          </a:solidFill>
                          <a:latin typeface="+mn-lt"/>
                          <a:ea typeface="+mn-ea"/>
                          <a:cs typeface="+mn-cs"/>
                        </a:rPr>
                        <a:t>Orice plată în bani sau în natură efectuată către un broker, un agent comisionar general sau către orice persoană asimilată unui broker sau unui agent comisionar general, pentru serviciile de intermediere efectuate în legătură cu o operațiune economică.</a:t>
                      </a:r>
                      <a:endParaRPr lang="en-US" sz="1800" b="0" kern="1200" dirty="0">
                        <a:solidFill>
                          <a:schemeClr val="dk1"/>
                        </a:solidFill>
                        <a:latin typeface="+mn-lt"/>
                        <a:ea typeface="+mn-ea"/>
                        <a:cs typeface="+mn-cs"/>
                      </a:endParaRPr>
                    </a:p>
                  </a:txBody>
                  <a:tcPr marL="68580" marR="68580" marT="0" marB="0">
                    <a:solidFill>
                      <a:schemeClr val="bg1"/>
                    </a:solidFill>
                  </a:tcPr>
                </a:tc>
                <a:tc>
                  <a:txBody>
                    <a:bodyPr/>
                    <a:lstStyle/>
                    <a:p>
                      <a:pPr marL="0" marR="0" algn="just" defTabSz="685800" rtl="0" eaLnBrk="1" fontAlgn="base" latinLnBrk="0" hangingPunct="1">
                        <a:lnSpc>
                          <a:spcPct val="107000"/>
                        </a:lnSpc>
                        <a:spcBef>
                          <a:spcPct val="0"/>
                        </a:spcBef>
                        <a:spcAft>
                          <a:spcPct val="0"/>
                        </a:spcAft>
                      </a:pPr>
                      <a:r>
                        <a:rPr lang="ro-RO" sz="1800" b="0" kern="1200" dirty="0">
                          <a:solidFill>
                            <a:schemeClr val="dk1"/>
                          </a:solidFill>
                          <a:latin typeface="+mn-lt"/>
                          <a:ea typeface="+mn-ea"/>
                          <a:cs typeface="+mn-cs"/>
                        </a:rPr>
                        <a:t>Î</a:t>
                      </a:r>
                      <a:r>
                        <a:rPr lang="en-US" sz="1800" b="0" kern="1200" dirty="0">
                          <a:solidFill>
                            <a:schemeClr val="dk1"/>
                          </a:solidFill>
                          <a:latin typeface="+mn-lt"/>
                          <a:ea typeface="+mn-ea"/>
                          <a:cs typeface="+mn-cs"/>
                        </a:rPr>
                        <a:t>n DTT – model au </a:t>
                      </a:r>
                      <a:r>
                        <a:rPr lang="en-US" sz="1800" b="0" kern="1200" dirty="0" err="1">
                          <a:solidFill>
                            <a:schemeClr val="dk1"/>
                          </a:solidFill>
                          <a:latin typeface="+mn-lt"/>
                          <a:ea typeface="+mn-ea"/>
                          <a:cs typeface="+mn-cs"/>
                        </a:rPr>
                        <a:t>fost</a:t>
                      </a:r>
                      <a:r>
                        <a:rPr lang="en-US" sz="1800" b="0" kern="1200" dirty="0">
                          <a:solidFill>
                            <a:schemeClr val="dk1"/>
                          </a:solidFill>
                          <a:latin typeface="+mn-lt"/>
                          <a:ea typeface="+mn-ea"/>
                          <a:cs typeface="+mn-cs"/>
                        </a:rPr>
                        <a:t> eliminate </a:t>
                      </a:r>
                      <a:r>
                        <a:rPr lang="ro-RO" sz="1800" b="0" kern="1200" dirty="0">
                          <a:solidFill>
                            <a:schemeClr val="dk1"/>
                          </a:solidFill>
                          <a:latin typeface="+mn-lt"/>
                          <a:ea typeface="+mn-ea"/>
                          <a:cs typeface="+mn-cs"/>
                        </a:rPr>
                        <a:t>î</a:t>
                      </a:r>
                      <a:r>
                        <a:rPr lang="en-US" sz="1800" b="0" kern="1200" dirty="0" err="1">
                          <a:solidFill>
                            <a:schemeClr val="dk1"/>
                          </a:solidFill>
                          <a:latin typeface="+mn-lt"/>
                          <a:ea typeface="+mn-ea"/>
                          <a:cs typeface="+mn-cs"/>
                        </a:rPr>
                        <a:t>nc</a:t>
                      </a:r>
                      <a:r>
                        <a:rPr lang="ro-RO" sz="1800" b="0" kern="1200" dirty="0">
                          <a:solidFill>
                            <a:schemeClr val="dk1"/>
                          </a:solidFill>
                          <a:latin typeface="+mn-lt"/>
                          <a:ea typeface="+mn-ea"/>
                          <a:cs typeface="+mn-cs"/>
                        </a:rPr>
                        <a:t>ă</a:t>
                      </a:r>
                      <a:r>
                        <a:rPr lang="en-US" sz="1800" b="0" kern="1200" dirty="0">
                          <a:solidFill>
                            <a:schemeClr val="dk1"/>
                          </a:solidFill>
                          <a:latin typeface="+mn-lt"/>
                          <a:ea typeface="+mn-ea"/>
                          <a:cs typeface="+mn-cs"/>
                        </a:rPr>
                        <a:t> din 1963</a:t>
                      </a:r>
                    </a:p>
                    <a:p>
                      <a:pPr marL="0" marR="0" algn="just" defTabSz="685800" rtl="0" eaLnBrk="1" fontAlgn="base" latinLnBrk="0" hangingPunct="1">
                        <a:lnSpc>
                          <a:spcPct val="107000"/>
                        </a:lnSpc>
                        <a:spcBef>
                          <a:spcPct val="0"/>
                        </a:spcBef>
                        <a:spcAft>
                          <a:spcPct val="0"/>
                        </a:spcAft>
                      </a:pPr>
                      <a:endParaRPr lang="en-US" sz="1800" b="0" kern="1200" dirty="0">
                        <a:solidFill>
                          <a:schemeClr val="dk1"/>
                        </a:solidFill>
                        <a:latin typeface="+mn-lt"/>
                        <a:ea typeface="+mn-ea"/>
                        <a:cs typeface="+mn-cs"/>
                      </a:endParaRPr>
                    </a:p>
                    <a:p>
                      <a:pPr marL="0" marR="0" algn="just" defTabSz="685800" rtl="0" eaLnBrk="1" fontAlgn="base" latinLnBrk="0" hangingPunct="1">
                        <a:lnSpc>
                          <a:spcPct val="107000"/>
                        </a:lnSpc>
                        <a:spcBef>
                          <a:spcPct val="0"/>
                        </a:spcBef>
                        <a:spcAft>
                          <a:spcPct val="0"/>
                        </a:spcAft>
                      </a:pPr>
                      <a:r>
                        <a:rPr lang="ro-RO" sz="1800" b="0" kern="1200" dirty="0">
                          <a:solidFill>
                            <a:schemeClr val="dk1"/>
                          </a:solidFill>
                          <a:latin typeface="+mn-lt"/>
                          <a:ea typeface="+mn-ea"/>
                          <a:cs typeface="+mn-cs"/>
                        </a:rPr>
                        <a:t>În DTT semnate care conțin comisioane, definiția este similară cu cea cuprinsă în legislația internă. </a:t>
                      </a:r>
                      <a:endParaRPr lang="en-US" sz="1800" b="0" kern="1200" dirty="0">
                        <a:solidFill>
                          <a:schemeClr val="dk1"/>
                        </a:solidFill>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83738207"/>
                  </a:ext>
                </a:extLst>
              </a:tr>
            </a:tbl>
          </a:graphicData>
        </a:graphic>
      </p:graphicFrame>
      <p:cxnSp>
        <p:nvCxnSpPr>
          <p:cNvPr id="6" name="Straight Connector 5">
            <a:extLst>
              <a:ext uri="{FF2B5EF4-FFF2-40B4-BE49-F238E27FC236}">
                <a16:creationId xmlns:a16="http://schemas.microsoft.com/office/drawing/2014/main" id="{34740C6D-8C7B-4340-B586-FB6F16C1A82E}"/>
              </a:ext>
            </a:extLst>
          </p:cNvPr>
          <p:cNvCxnSpPr>
            <a:cxnSpLocks/>
          </p:cNvCxnSpPr>
          <p:nvPr/>
        </p:nvCxnSpPr>
        <p:spPr>
          <a:xfrm flipH="1">
            <a:off x="4641850" y="1255613"/>
            <a:ext cx="10050" cy="473018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475369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341F67E7-1034-4558-9529-3EA38C5BB8E2}"/>
              </a:ext>
            </a:extLst>
          </p:cNvPr>
          <p:cNvSpPr txBox="1">
            <a:spLocks noGrp="1"/>
          </p:cNvSpPr>
          <p:nvPr>
            <p:ph idx="1"/>
          </p:nvPr>
        </p:nvSpPr>
        <p:spPr>
          <a:xfrm>
            <a:off x="522188" y="1403317"/>
            <a:ext cx="8027452" cy="4051365"/>
          </a:xfrm>
          <a:prstGeom prst="rect">
            <a:avLst/>
          </a:prstGeom>
          <a:ln>
            <a:solidFill>
              <a:srgbClr val="1B3360"/>
            </a:solidFill>
          </a:ln>
        </p:spPr>
        <p:style>
          <a:lnRef idx="2">
            <a:schemeClr val="dk1"/>
          </a:lnRef>
          <a:fillRef idx="1">
            <a:schemeClr val="lt1"/>
          </a:fillRef>
          <a:effectRef idx="0">
            <a:schemeClr val="dk1"/>
          </a:effectRef>
          <a:fontRef idx="minor">
            <a:schemeClr val="dk1"/>
          </a:fontRef>
        </p:style>
        <p:txBody>
          <a:bodyPr wrap="square" rtlCol="0">
            <a:spAutoFit/>
          </a:bodyPr>
          <a:lstStyle/>
          <a:p>
            <a:pPr marL="0" indent="0" algn="just">
              <a:buNone/>
            </a:pPr>
            <a:r>
              <a:rPr lang="en-US" sz="1800" b="1" i="1" dirty="0" err="1">
                <a:solidFill>
                  <a:srgbClr val="173060"/>
                </a:solidFill>
              </a:rPr>
              <a:t>Situa</a:t>
            </a:r>
            <a:r>
              <a:rPr lang="ro-RO" sz="1800" b="1" i="1" dirty="0">
                <a:solidFill>
                  <a:srgbClr val="173060"/>
                </a:solidFill>
              </a:rPr>
              <a:t>ț</a:t>
            </a:r>
            <a:r>
              <a:rPr lang="en-US" sz="1800" b="1" i="1" dirty="0">
                <a:solidFill>
                  <a:srgbClr val="173060"/>
                </a:solidFill>
              </a:rPr>
              <a:t>ii </a:t>
            </a:r>
            <a:r>
              <a:rPr lang="en-US" sz="1800" b="1" i="1" dirty="0" err="1">
                <a:solidFill>
                  <a:srgbClr val="173060"/>
                </a:solidFill>
              </a:rPr>
              <a:t>controversate</a:t>
            </a:r>
            <a:r>
              <a:rPr lang="en-US" sz="1800" b="1" i="1" dirty="0">
                <a:solidFill>
                  <a:srgbClr val="173060"/>
                </a:solidFill>
              </a:rPr>
              <a:t> </a:t>
            </a:r>
            <a:r>
              <a:rPr lang="ro-RO" sz="1800" b="1" i="1" dirty="0">
                <a:solidFill>
                  <a:srgbClr val="173060"/>
                </a:solidFill>
              </a:rPr>
              <a:t>î</a:t>
            </a:r>
            <a:r>
              <a:rPr lang="en-US" sz="1800" b="1" i="1" dirty="0">
                <a:solidFill>
                  <a:srgbClr val="173060"/>
                </a:solidFill>
              </a:rPr>
              <a:t>n </a:t>
            </a:r>
            <a:r>
              <a:rPr lang="en-US" sz="1800" b="1" i="1" dirty="0" err="1">
                <a:solidFill>
                  <a:srgbClr val="173060"/>
                </a:solidFill>
              </a:rPr>
              <a:t>practic</a:t>
            </a:r>
            <a:r>
              <a:rPr lang="ro-RO" sz="1800" b="1" i="1" dirty="0">
                <a:solidFill>
                  <a:srgbClr val="173060"/>
                </a:solidFill>
              </a:rPr>
              <a:t>ă</a:t>
            </a:r>
            <a:r>
              <a:rPr lang="en-US" sz="1800" b="1" i="1" dirty="0">
                <a:solidFill>
                  <a:srgbClr val="173060"/>
                </a:solidFill>
              </a:rPr>
              <a:t>!</a:t>
            </a:r>
          </a:p>
          <a:p>
            <a:pPr marL="0" indent="0" algn="just">
              <a:buNone/>
            </a:pPr>
            <a:r>
              <a:rPr lang="en-US" sz="1800" dirty="0">
                <a:solidFill>
                  <a:srgbClr val="173060"/>
                </a:solidFill>
              </a:rPr>
              <a:t>P</a:t>
            </a:r>
            <a:r>
              <a:rPr lang="ro-RO" sz="1800" dirty="0"/>
              <a:t>lăți</a:t>
            </a:r>
            <a:r>
              <a:rPr lang="en-US" sz="1800" dirty="0"/>
              <a:t> care</a:t>
            </a:r>
            <a:r>
              <a:rPr lang="ro-RO" sz="1800" dirty="0"/>
              <a:t> sunt denumite “comisioane” în contract, deși acestea nu sunt plătite în legătură cu o operațiune de intermediere, ci mai degrabă pentru un serviciu prestat sau sunt accesorii ale dobânzilor:</a:t>
            </a:r>
            <a:endParaRPr lang="en-US" sz="1800" dirty="0"/>
          </a:p>
          <a:p>
            <a:pPr algn="just"/>
            <a:endParaRPr lang="en-US" sz="1800" dirty="0"/>
          </a:p>
          <a:p>
            <a:pPr algn="just"/>
            <a:r>
              <a:rPr lang="en-US" sz="1800" dirty="0"/>
              <a:t>“</a:t>
            </a:r>
            <a:r>
              <a:rPr lang="ro-RO" sz="1800" dirty="0"/>
              <a:t>comisioanele</a:t>
            </a:r>
            <a:r>
              <a:rPr lang="en-US" sz="1800" dirty="0"/>
              <a:t>”</a:t>
            </a:r>
            <a:r>
              <a:rPr lang="ro-RO" sz="1800" dirty="0"/>
              <a:t> plătite către bănci sau instituții financiare pentru diverse servicii (administrarea lunară a conturilor, comisioane pentru analiza dosarelor de credit, taxa de administrare lunară a contractelor de credit sau de leasing, etc)</a:t>
            </a:r>
            <a:r>
              <a:rPr lang="en-US" sz="1800" dirty="0"/>
              <a:t>;</a:t>
            </a:r>
          </a:p>
          <a:p>
            <a:pPr algn="just"/>
            <a:endParaRPr lang="en-US" sz="1800" dirty="0"/>
          </a:p>
          <a:p>
            <a:pPr algn="just"/>
            <a:r>
              <a:rPr lang="en-US" sz="1800" dirty="0"/>
              <a:t>“</a:t>
            </a:r>
            <a:r>
              <a:rPr lang="en-US" sz="1800" dirty="0" err="1"/>
              <a:t>comisioanele</a:t>
            </a:r>
            <a:r>
              <a:rPr lang="en-US" sz="1800" dirty="0"/>
              <a:t>” </a:t>
            </a:r>
            <a:r>
              <a:rPr lang="en-US" sz="1800" dirty="0" err="1"/>
              <a:t>ce</a:t>
            </a:r>
            <a:r>
              <a:rPr lang="en-US" sz="1800" dirty="0"/>
              <a:t> </a:t>
            </a:r>
            <a:r>
              <a:rPr lang="en-US" sz="1800" dirty="0" err="1"/>
              <a:t>reprezinta</a:t>
            </a:r>
            <a:r>
              <a:rPr lang="en-US" sz="1800" dirty="0"/>
              <a:t> de </a:t>
            </a:r>
            <a:r>
              <a:rPr lang="en-US" sz="1800" dirty="0" err="1"/>
              <a:t>fapt</a:t>
            </a:r>
            <a:r>
              <a:rPr lang="en-US" sz="1800" dirty="0"/>
              <a:t> </a:t>
            </a:r>
            <a:r>
              <a:rPr lang="en-US" sz="1800" dirty="0" err="1"/>
              <a:t>discounturi</a:t>
            </a:r>
            <a:r>
              <a:rPr lang="en-US" sz="1800" dirty="0"/>
              <a:t> pe care </a:t>
            </a:r>
            <a:r>
              <a:rPr lang="en-US" sz="1800" dirty="0" err="1"/>
              <a:t>trebuie</a:t>
            </a:r>
            <a:r>
              <a:rPr lang="en-US" sz="1800" dirty="0"/>
              <a:t> s</a:t>
            </a:r>
            <a:r>
              <a:rPr lang="ro-RO" sz="1800" dirty="0"/>
              <a:t>ă</a:t>
            </a:r>
            <a:r>
              <a:rPr lang="en-US" sz="1800" dirty="0"/>
              <a:t> le </a:t>
            </a:r>
            <a:r>
              <a:rPr lang="en-US" sz="1800" dirty="0" err="1"/>
              <a:t>primeasc</a:t>
            </a:r>
            <a:r>
              <a:rPr lang="ro-RO" sz="1800" dirty="0"/>
              <a:t>ă</a:t>
            </a:r>
            <a:r>
              <a:rPr lang="en-US" sz="1800" dirty="0"/>
              <a:t> </a:t>
            </a:r>
            <a:r>
              <a:rPr lang="en-US" sz="1800" dirty="0" err="1"/>
              <a:t>beneficiarul</a:t>
            </a:r>
            <a:r>
              <a:rPr lang="en-US" sz="1800" dirty="0"/>
              <a:t>;</a:t>
            </a:r>
          </a:p>
          <a:p>
            <a:pPr algn="just"/>
            <a:endParaRPr lang="en-US" sz="1800" dirty="0"/>
          </a:p>
          <a:p>
            <a:pPr algn="just"/>
            <a:r>
              <a:rPr lang="en-US" sz="1800" dirty="0"/>
              <a:t>“</a:t>
            </a:r>
            <a:r>
              <a:rPr lang="en-US" sz="1800" dirty="0" err="1"/>
              <a:t>comisioanele</a:t>
            </a:r>
            <a:r>
              <a:rPr lang="en-US" sz="1800" dirty="0"/>
              <a:t>” </a:t>
            </a:r>
            <a:r>
              <a:rPr lang="en-US" sz="1800" dirty="0" err="1"/>
              <a:t>pentru</a:t>
            </a:r>
            <a:r>
              <a:rPr lang="en-US" sz="1800" dirty="0"/>
              <a:t> </a:t>
            </a:r>
            <a:r>
              <a:rPr lang="en-US" sz="1800" dirty="0" err="1"/>
              <a:t>acordarea</a:t>
            </a:r>
            <a:r>
              <a:rPr lang="en-US" sz="1800" dirty="0"/>
              <a:t> </a:t>
            </a:r>
            <a:r>
              <a:rPr lang="en-US" sz="1800" dirty="0" err="1"/>
              <a:t>dreptului</a:t>
            </a:r>
            <a:r>
              <a:rPr lang="en-US" sz="1800" dirty="0"/>
              <a:t> de </a:t>
            </a:r>
            <a:r>
              <a:rPr lang="en-US" sz="1800" dirty="0" err="1"/>
              <a:t>distribu</a:t>
            </a:r>
            <a:r>
              <a:rPr lang="ro-RO" sz="1800" dirty="0"/>
              <a:t>ț</a:t>
            </a:r>
            <a:r>
              <a:rPr lang="en-US" sz="1800" dirty="0" err="1"/>
              <a:t>ie</a:t>
            </a:r>
            <a:r>
              <a:rPr lang="en-US" sz="1800" dirty="0"/>
              <a:t> a </a:t>
            </a:r>
            <a:r>
              <a:rPr lang="en-US" sz="1800" dirty="0" err="1"/>
              <a:t>unui</a:t>
            </a:r>
            <a:r>
              <a:rPr lang="en-US" sz="1800" dirty="0"/>
              <a:t> </a:t>
            </a:r>
            <a:r>
              <a:rPr lang="en-US" sz="1800" dirty="0" err="1"/>
              <a:t>produs</a:t>
            </a:r>
            <a:r>
              <a:rPr lang="ro-RO" sz="1800" dirty="0"/>
              <a:t>.</a:t>
            </a:r>
            <a:endParaRPr lang="en-US" sz="1800" dirty="0">
              <a:solidFill>
                <a:schemeClr val="tx1"/>
              </a:solidFill>
            </a:endParaRPr>
          </a:p>
        </p:txBody>
      </p:sp>
      <p:sp>
        <p:nvSpPr>
          <p:cNvPr id="5" name="Title 2">
            <a:extLst>
              <a:ext uri="{FF2B5EF4-FFF2-40B4-BE49-F238E27FC236}">
                <a16:creationId xmlns:a16="http://schemas.microsoft.com/office/drawing/2014/main" id="{8660D6EB-6D24-4BC6-AB8F-900E1D5D8FF4}"/>
              </a:ext>
            </a:extLst>
          </p:cNvPr>
          <p:cNvSpPr>
            <a:spLocks noGrp="1"/>
          </p:cNvSpPr>
          <p:nvPr>
            <p:ph type="title"/>
          </p:nvPr>
        </p:nvSpPr>
        <p:spPr>
          <a:xfrm>
            <a:off x="522189" y="414639"/>
            <a:ext cx="7886700" cy="812886"/>
          </a:xfrm>
        </p:spPr>
        <p:txBody>
          <a:bodyPr/>
          <a:lstStyle/>
          <a:p>
            <a:r>
              <a:rPr lang="ro-RO" sz="3600" dirty="0">
                <a:solidFill>
                  <a:srgbClr val="173060"/>
                </a:solidFill>
                <a:latin typeface="+mn-lt"/>
              </a:rPr>
              <a:t>COMISIOANE</a:t>
            </a:r>
            <a:br>
              <a:rPr lang="en-US" sz="3600" dirty="0">
                <a:solidFill>
                  <a:srgbClr val="FF0000"/>
                </a:solidFill>
              </a:rPr>
            </a:br>
            <a:endParaRPr lang="en-US" dirty="0"/>
          </a:p>
        </p:txBody>
      </p:sp>
    </p:spTree>
    <p:extLst>
      <p:ext uri="{BB962C8B-B14F-4D97-AF65-F5344CB8AC3E}">
        <p14:creationId xmlns:p14="http://schemas.microsoft.com/office/powerpoint/2010/main" val="21391818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FBACE95-ED50-4AC6-8035-BD621511AD53}"/>
              </a:ext>
            </a:extLst>
          </p:cNvPr>
          <p:cNvSpPr>
            <a:spLocks noGrp="1"/>
          </p:cNvSpPr>
          <p:nvPr>
            <p:ph idx="1"/>
          </p:nvPr>
        </p:nvSpPr>
        <p:spPr>
          <a:xfrm>
            <a:off x="529590" y="1517958"/>
            <a:ext cx="7886700" cy="3655459"/>
          </a:xfrm>
          <a:ln>
            <a:solidFill>
              <a:srgbClr val="173060"/>
            </a:solidFill>
          </a:ln>
        </p:spPr>
        <p:style>
          <a:lnRef idx="2">
            <a:schemeClr val="accent1"/>
          </a:lnRef>
          <a:fillRef idx="1">
            <a:schemeClr val="lt1"/>
          </a:fillRef>
          <a:effectRef idx="0">
            <a:schemeClr val="accent1"/>
          </a:effectRef>
          <a:fontRef idx="minor">
            <a:schemeClr val="dk1"/>
          </a:fontRef>
        </p:style>
        <p:txBody>
          <a:bodyPr>
            <a:normAutofit/>
          </a:bodyPr>
          <a:lstStyle/>
          <a:p>
            <a:pPr marL="0" indent="0" algn="just" defTabSz="914377">
              <a:lnSpc>
                <a:spcPct val="107000"/>
              </a:lnSpc>
              <a:buNone/>
            </a:pPr>
            <a:r>
              <a:rPr lang="ro-RO" sz="1800" dirty="0"/>
              <a:t>Serviciile de management și consultanță sunt impozabile în România potrivit legislației interne indiferent dacă sunt prestate pe teritoriul României sau nu. Cu toate acestea, în cazul în care sunt aplicabile prevederile DTT, nu se pune problema impozitării acestora în România</a:t>
            </a:r>
            <a:r>
              <a:rPr lang="en-US" sz="1800" dirty="0"/>
              <a:t> (sunt considerate </a:t>
            </a:r>
            <a:r>
              <a:rPr lang="en-US" sz="1800" dirty="0" err="1"/>
              <a:t>profituri</a:t>
            </a:r>
            <a:r>
              <a:rPr lang="en-US" sz="1800" dirty="0"/>
              <a:t> ale </a:t>
            </a:r>
            <a:r>
              <a:rPr lang="en-US" sz="1800" dirty="0" err="1"/>
              <a:t>intreprinderilor</a:t>
            </a:r>
            <a:r>
              <a:rPr lang="en-US" sz="1800" dirty="0"/>
              <a:t> –DTT).</a:t>
            </a:r>
            <a:endParaRPr lang="ro-RO" sz="1800" dirty="0"/>
          </a:p>
          <a:p>
            <a:pPr marL="0" indent="0" algn="just" defTabSz="914377">
              <a:lnSpc>
                <a:spcPct val="107000"/>
              </a:lnSpc>
              <a:buNone/>
            </a:pPr>
            <a:endParaRPr lang="en-US" sz="1800" dirty="0"/>
          </a:p>
          <a:p>
            <a:pPr marL="0" indent="0" algn="just" defTabSz="914377">
              <a:lnSpc>
                <a:spcPct val="107000"/>
              </a:lnSpc>
              <a:buNone/>
            </a:pPr>
            <a:r>
              <a:rPr lang="ro-RO" sz="1800" dirty="0"/>
              <a:t>Legislația internă prevede că încadrarea în categoria veniturilor din prestări de servicii de consultanță și de management se face prin analiza contractelor aferente și a documentelor care justifică natura veniturilor (devize de lucrări, rapoarte de activitate, etc). </a:t>
            </a:r>
            <a:endParaRPr lang="en-US" sz="1800" dirty="0"/>
          </a:p>
          <a:p>
            <a:pPr marL="0" indent="0">
              <a:buNone/>
            </a:pPr>
            <a:endParaRPr lang="en-US" dirty="0"/>
          </a:p>
        </p:txBody>
      </p:sp>
      <p:sp>
        <p:nvSpPr>
          <p:cNvPr id="9" name="Title 8">
            <a:extLst>
              <a:ext uri="{FF2B5EF4-FFF2-40B4-BE49-F238E27FC236}">
                <a16:creationId xmlns:a16="http://schemas.microsoft.com/office/drawing/2014/main" id="{FFBD0C54-E895-4C3F-BB72-A8D6E2942CF1}"/>
              </a:ext>
            </a:extLst>
          </p:cNvPr>
          <p:cNvSpPr txBox="1">
            <a:spLocks noGrp="1"/>
          </p:cNvSpPr>
          <p:nvPr>
            <p:ph type="title"/>
          </p:nvPr>
        </p:nvSpPr>
        <p:spPr>
          <a:xfrm>
            <a:off x="529590" y="442173"/>
            <a:ext cx="7079784" cy="757130"/>
          </a:xfrm>
          <a:prstGeom prst="rect">
            <a:avLst/>
          </a:prstGeom>
          <a:solidFill>
            <a:schemeClr val="bg1"/>
          </a:solidFill>
          <a:ln>
            <a:solidFill>
              <a:schemeClr val="bg1"/>
            </a:solidFill>
          </a:ln>
        </p:spPr>
        <p:txBody>
          <a:bodyPr wrap="square" rtlCol="0">
            <a:spAutoFit/>
          </a:bodyPr>
          <a:lstStyle/>
          <a:p>
            <a:r>
              <a:rPr lang="ro-RO" sz="2400" b="1" dirty="0">
                <a:solidFill>
                  <a:srgbClr val="173060"/>
                </a:solidFill>
                <a:latin typeface="+mn-lt"/>
                <a:ea typeface="+mj-ea"/>
                <a:cs typeface="+mj-cs"/>
              </a:rPr>
              <a:t>Venituri obținute de nerezidenți din România din servicii de management și consultanță</a:t>
            </a:r>
            <a:endParaRPr lang="en-US" sz="2400" b="1" dirty="0">
              <a:solidFill>
                <a:srgbClr val="173060"/>
              </a:solidFill>
              <a:latin typeface="+mn-lt"/>
              <a:ea typeface="+mj-ea"/>
              <a:cs typeface="+mj-cs"/>
            </a:endParaRPr>
          </a:p>
        </p:txBody>
      </p:sp>
    </p:spTree>
    <p:extLst>
      <p:ext uri="{BB962C8B-B14F-4D97-AF65-F5344CB8AC3E}">
        <p14:creationId xmlns:p14="http://schemas.microsoft.com/office/powerpoint/2010/main" val="2100036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FBACE95-ED50-4AC6-8035-BD621511AD53}"/>
              </a:ext>
            </a:extLst>
          </p:cNvPr>
          <p:cNvSpPr>
            <a:spLocks noGrp="1"/>
          </p:cNvSpPr>
          <p:nvPr>
            <p:ph idx="1"/>
          </p:nvPr>
        </p:nvSpPr>
        <p:spPr>
          <a:xfrm>
            <a:off x="671514" y="1572523"/>
            <a:ext cx="7886700" cy="4470468"/>
          </a:xfrm>
          <a:ln>
            <a:solidFill>
              <a:srgbClr val="173060"/>
            </a:solidFill>
          </a:ln>
        </p:spPr>
        <p:style>
          <a:lnRef idx="2">
            <a:schemeClr val="accent1"/>
          </a:lnRef>
          <a:fillRef idx="1">
            <a:schemeClr val="lt1"/>
          </a:fillRef>
          <a:effectRef idx="0">
            <a:schemeClr val="accent1"/>
          </a:effectRef>
          <a:fontRef idx="minor">
            <a:schemeClr val="dk1"/>
          </a:fontRef>
        </p:style>
        <p:txBody>
          <a:bodyPr>
            <a:normAutofit/>
          </a:bodyPr>
          <a:lstStyle/>
          <a:p>
            <a:pPr marL="0" indent="0" algn="just" defTabSz="914377">
              <a:lnSpc>
                <a:spcPct val="107000"/>
              </a:lnSpc>
              <a:buNone/>
            </a:pPr>
            <a:r>
              <a:rPr lang="en-US" sz="1800" b="1" dirty="0" err="1">
                <a:solidFill>
                  <a:srgbClr val="173060"/>
                </a:solidFill>
              </a:rPr>
              <a:t>Situa</a:t>
            </a:r>
            <a:r>
              <a:rPr lang="ro-RO" sz="1800" b="1" dirty="0">
                <a:solidFill>
                  <a:srgbClr val="173060"/>
                </a:solidFill>
              </a:rPr>
              <a:t>ț</a:t>
            </a:r>
            <a:r>
              <a:rPr lang="en-US" sz="1800" b="1" dirty="0">
                <a:solidFill>
                  <a:srgbClr val="173060"/>
                </a:solidFill>
              </a:rPr>
              <a:t>ii </a:t>
            </a:r>
            <a:r>
              <a:rPr lang="en-US" sz="1800" b="1" dirty="0" err="1">
                <a:solidFill>
                  <a:srgbClr val="173060"/>
                </a:solidFill>
              </a:rPr>
              <a:t>controversate</a:t>
            </a:r>
            <a:r>
              <a:rPr lang="en-US" sz="1800" b="1" dirty="0">
                <a:solidFill>
                  <a:srgbClr val="173060"/>
                </a:solidFill>
              </a:rPr>
              <a:t>! </a:t>
            </a:r>
          </a:p>
          <a:p>
            <a:pPr marL="0" indent="0" algn="just" defTabSz="914377">
              <a:lnSpc>
                <a:spcPct val="107000"/>
              </a:lnSpc>
              <a:buNone/>
            </a:pPr>
            <a:r>
              <a:rPr lang="ro-RO" sz="1800" dirty="0">
                <a:solidFill>
                  <a:srgbClr val="173060"/>
                </a:solidFill>
              </a:rPr>
              <a:t>Î</a:t>
            </a:r>
            <a:r>
              <a:rPr lang="en-US" sz="1800" dirty="0">
                <a:solidFill>
                  <a:srgbClr val="173060"/>
                </a:solidFill>
              </a:rPr>
              <a:t>n </a:t>
            </a:r>
            <a:r>
              <a:rPr lang="en-US" sz="1800" dirty="0" err="1">
                <a:solidFill>
                  <a:srgbClr val="173060"/>
                </a:solidFill>
              </a:rPr>
              <a:t>practic</a:t>
            </a:r>
            <a:r>
              <a:rPr lang="ro-RO" sz="1800" dirty="0">
                <a:solidFill>
                  <a:srgbClr val="173060"/>
                </a:solidFill>
              </a:rPr>
              <a:t>ă</a:t>
            </a:r>
            <a:r>
              <a:rPr lang="en-US" sz="1800" dirty="0">
                <a:solidFill>
                  <a:srgbClr val="173060"/>
                </a:solidFill>
              </a:rPr>
              <a:t> </a:t>
            </a:r>
            <a:r>
              <a:rPr lang="en-US" sz="1800" dirty="0" err="1">
                <a:solidFill>
                  <a:srgbClr val="173060"/>
                </a:solidFill>
              </a:rPr>
              <a:t>anumite</a:t>
            </a:r>
            <a:r>
              <a:rPr lang="en-US" sz="1800" dirty="0">
                <a:solidFill>
                  <a:srgbClr val="173060"/>
                </a:solidFill>
              </a:rPr>
              <a:t> </a:t>
            </a:r>
            <a:r>
              <a:rPr lang="en-US" sz="1800" dirty="0" err="1">
                <a:solidFill>
                  <a:srgbClr val="173060"/>
                </a:solidFill>
              </a:rPr>
              <a:t>servicii</a:t>
            </a:r>
            <a:r>
              <a:rPr lang="en-US" sz="1800" dirty="0">
                <a:solidFill>
                  <a:srgbClr val="173060"/>
                </a:solidFill>
              </a:rPr>
              <a:t> pot fi considerate de </a:t>
            </a:r>
            <a:r>
              <a:rPr lang="en-US" sz="1800" dirty="0" err="1">
                <a:solidFill>
                  <a:srgbClr val="173060"/>
                </a:solidFill>
              </a:rPr>
              <a:t>natura</a:t>
            </a:r>
            <a:r>
              <a:rPr lang="en-US" sz="1800" dirty="0">
                <a:solidFill>
                  <a:srgbClr val="173060"/>
                </a:solidFill>
              </a:rPr>
              <a:t> </a:t>
            </a:r>
            <a:r>
              <a:rPr lang="en-US" sz="1800" dirty="0" err="1">
                <a:solidFill>
                  <a:srgbClr val="173060"/>
                </a:solidFill>
              </a:rPr>
              <a:t>managementului</a:t>
            </a:r>
            <a:r>
              <a:rPr lang="en-US" sz="1800" dirty="0">
                <a:solidFill>
                  <a:srgbClr val="173060"/>
                </a:solidFill>
              </a:rPr>
              <a:t> </a:t>
            </a:r>
            <a:r>
              <a:rPr lang="ro-RO" sz="1800" dirty="0">
                <a:solidFill>
                  <a:srgbClr val="173060"/>
                </a:solidFill>
              </a:rPr>
              <a:t>ș</a:t>
            </a:r>
            <a:r>
              <a:rPr lang="en-US" sz="1800" dirty="0" err="1">
                <a:solidFill>
                  <a:srgbClr val="173060"/>
                </a:solidFill>
              </a:rPr>
              <a:t>i</a:t>
            </a:r>
            <a:r>
              <a:rPr lang="en-US" sz="1800" dirty="0">
                <a:solidFill>
                  <a:srgbClr val="173060"/>
                </a:solidFill>
              </a:rPr>
              <a:t> </a:t>
            </a:r>
            <a:r>
              <a:rPr lang="en-US" sz="1800" dirty="0" err="1">
                <a:solidFill>
                  <a:srgbClr val="173060"/>
                </a:solidFill>
              </a:rPr>
              <a:t>consultan</a:t>
            </a:r>
            <a:r>
              <a:rPr lang="ro-RO" sz="1800" dirty="0">
                <a:solidFill>
                  <a:srgbClr val="173060"/>
                </a:solidFill>
              </a:rPr>
              <a:t>ț</a:t>
            </a:r>
            <a:r>
              <a:rPr lang="en-US" sz="1800" dirty="0" err="1">
                <a:solidFill>
                  <a:srgbClr val="173060"/>
                </a:solidFill>
              </a:rPr>
              <a:t>ei</a:t>
            </a:r>
            <a:r>
              <a:rPr lang="en-US" sz="1800" dirty="0">
                <a:solidFill>
                  <a:srgbClr val="173060"/>
                </a:solidFill>
              </a:rPr>
              <a:t> </a:t>
            </a:r>
            <a:r>
              <a:rPr lang="ro-RO" sz="1800" dirty="0">
                <a:solidFill>
                  <a:srgbClr val="173060"/>
                </a:solidFill>
              </a:rPr>
              <a:t>ș</a:t>
            </a:r>
            <a:r>
              <a:rPr lang="en-US" sz="1800" dirty="0" err="1">
                <a:solidFill>
                  <a:srgbClr val="173060"/>
                </a:solidFill>
              </a:rPr>
              <a:t>i</a:t>
            </a:r>
            <a:r>
              <a:rPr lang="en-US" sz="1800" dirty="0">
                <a:solidFill>
                  <a:srgbClr val="173060"/>
                </a:solidFill>
              </a:rPr>
              <a:t> </a:t>
            </a:r>
            <a:r>
              <a:rPr lang="en-US" sz="1800" dirty="0" err="1">
                <a:solidFill>
                  <a:srgbClr val="173060"/>
                </a:solidFill>
              </a:rPr>
              <a:t>impozabile</a:t>
            </a:r>
            <a:r>
              <a:rPr lang="en-US" sz="1800" dirty="0">
                <a:solidFill>
                  <a:srgbClr val="173060"/>
                </a:solidFill>
              </a:rPr>
              <a:t> ca </a:t>
            </a:r>
            <a:r>
              <a:rPr lang="en-US" sz="1800" dirty="0" err="1">
                <a:solidFill>
                  <a:srgbClr val="173060"/>
                </a:solidFill>
              </a:rPr>
              <a:t>atare</a:t>
            </a:r>
            <a:r>
              <a:rPr lang="en-US" sz="1800" dirty="0">
                <a:solidFill>
                  <a:srgbClr val="173060"/>
                </a:solidFill>
              </a:rPr>
              <a:t> </a:t>
            </a:r>
            <a:r>
              <a:rPr lang="en-US" sz="1800" dirty="0" err="1">
                <a:solidFill>
                  <a:srgbClr val="173060"/>
                </a:solidFill>
              </a:rPr>
              <a:t>potrivit</a:t>
            </a:r>
            <a:r>
              <a:rPr lang="en-US" sz="1800" dirty="0">
                <a:solidFill>
                  <a:srgbClr val="173060"/>
                </a:solidFill>
              </a:rPr>
              <a:t> </a:t>
            </a:r>
            <a:r>
              <a:rPr lang="en-US" sz="1800" dirty="0" err="1">
                <a:solidFill>
                  <a:srgbClr val="173060"/>
                </a:solidFill>
              </a:rPr>
              <a:t>legisla</a:t>
            </a:r>
            <a:r>
              <a:rPr lang="ro-RO" sz="1800" dirty="0">
                <a:solidFill>
                  <a:srgbClr val="173060"/>
                </a:solidFill>
              </a:rPr>
              <a:t>ț</a:t>
            </a:r>
            <a:r>
              <a:rPr lang="en-US" sz="1800" dirty="0" err="1">
                <a:solidFill>
                  <a:srgbClr val="173060"/>
                </a:solidFill>
              </a:rPr>
              <a:t>iei</a:t>
            </a:r>
            <a:r>
              <a:rPr lang="en-US" sz="1800" dirty="0">
                <a:solidFill>
                  <a:srgbClr val="173060"/>
                </a:solidFill>
              </a:rPr>
              <a:t> interne!</a:t>
            </a:r>
          </a:p>
          <a:p>
            <a:pPr marL="0" indent="0" algn="just" defTabSz="914377">
              <a:lnSpc>
                <a:spcPct val="107000"/>
              </a:lnSpc>
              <a:buNone/>
            </a:pPr>
            <a:endParaRPr lang="en-US" sz="1800" dirty="0">
              <a:solidFill>
                <a:srgbClr val="173060"/>
              </a:solidFill>
            </a:endParaRPr>
          </a:p>
          <a:p>
            <a:pPr lvl="0" algn="just"/>
            <a:r>
              <a:rPr lang="ro-RO" sz="1800" dirty="0"/>
              <a:t>serviciile de asistență tehnică</a:t>
            </a:r>
            <a:r>
              <a:rPr lang="en-US" sz="1800" dirty="0"/>
              <a:t>;</a:t>
            </a:r>
          </a:p>
          <a:p>
            <a:pPr lvl="0" algn="just"/>
            <a:r>
              <a:rPr lang="ro-RO" sz="1800" dirty="0"/>
              <a:t>reparațiile sau serviciile de instalare</a:t>
            </a:r>
            <a:r>
              <a:rPr lang="en-US" sz="1800" dirty="0"/>
              <a:t>;</a:t>
            </a:r>
          </a:p>
          <a:p>
            <a:pPr lvl="0" algn="just"/>
            <a:r>
              <a:rPr lang="ro-RO" sz="1800" dirty="0"/>
              <a:t>serviciile de proiectare/arhitectură/inginerie</a:t>
            </a:r>
            <a:r>
              <a:rPr lang="en-US" sz="1800" dirty="0"/>
              <a:t>;</a:t>
            </a:r>
          </a:p>
          <a:p>
            <a:pPr lvl="0" algn="just"/>
            <a:r>
              <a:rPr lang="ro-RO" sz="1800" dirty="0"/>
              <a:t>Serviciile de reprezentare juridică (nu consultanță, ci reprezentare în instanță). </a:t>
            </a:r>
            <a:r>
              <a:rPr lang="ro-RO" sz="1800" b="1" dirty="0"/>
              <a:t> </a:t>
            </a:r>
            <a:endParaRPr lang="en-US" sz="1800" dirty="0"/>
          </a:p>
          <a:p>
            <a:pPr marL="0" indent="0" algn="just">
              <a:buNone/>
            </a:pPr>
            <a:endParaRPr lang="en-US" sz="1800" dirty="0"/>
          </a:p>
          <a:p>
            <a:pPr marL="0" indent="0" algn="just">
              <a:buNone/>
            </a:pPr>
            <a:r>
              <a:rPr lang="ro-RO" sz="1800" dirty="0"/>
              <a:t>Recomandăm în aceste cazuri să se solicite certificatul de rezidență fiscală către prestator în scopul aplicării DTT potrivit căreia, dacă nu reprezintă know-how ce se califică drept redevență, serviciile de mai sus sunt încadrate la “profiturile întreprinderilor-art. 7” și nu se pune problema impozitării în România.</a:t>
            </a:r>
            <a:endParaRPr lang="en-US" sz="1800" dirty="0"/>
          </a:p>
          <a:p>
            <a:pPr marL="0" indent="0" algn="just" defTabSz="914377">
              <a:lnSpc>
                <a:spcPct val="107000"/>
              </a:lnSpc>
              <a:buNone/>
            </a:pPr>
            <a:endParaRPr lang="en-US" sz="2400" b="1" dirty="0">
              <a:solidFill>
                <a:srgbClr val="173060"/>
              </a:solidFill>
            </a:endParaRPr>
          </a:p>
          <a:p>
            <a:endParaRPr lang="en-US" dirty="0"/>
          </a:p>
        </p:txBody>
      </p:sp>
      <p:sp>
        <p:nvSpPr>
          <p:cNvPr id="9" name="Title 8">
            <a:extLst>
              <a:ext uri="{FF2B5EF4-FFF2-40B4-BE49-F238E27FC236}">
                <a16:creationId xmlns:a16="http://schemas.microsoft.com/office/drawing/2014/main" id="{FFBD0C54-E895-4C3F-BB72-A8D6E2942CF1}"/>
              </a:ext>
            </a:extLst>
          </p:cNvPr>
          <p:cNvSpPr txBox="1">
            <a:spLocks noGrp="1"/>
          </p:cNvSpPr>
          <p:nvPr>
            <p:ph type="title"/>
          </p:nvPr>
        </p:nvSpPr>
        <p:spPr>
          <a:xfrm>
            <a:off x="580074" y="436444"/>
            <a:ext cx="7079784" cy="757130"/>
          </a:xfrm>
          <a:prstGeom prst="rect">
            <a:avLst/>
          </a:prstGeom>
          <a:solidFill>
            <a:schemeClr val="bg1"/>
          </a:solidFill>
          <a:ln>
            <a:solidFill>
              <a:schemeClr val="bg1"/>
            </a:solidFill>
          </a:ln>
        </p:spPr>
        <p:txBody>
          <a:bodyPr wrap="square" rtlCol="0">
            <a:spAutoFit/>
          </a:bodyPr>
          <a:lstStyle/>
          <a:p>
            <a:r>
              <a:rPr lang="ro-RO" sz="2400" b="1" dirty="0">
                <a:solidFill>
                  <a:srgbClr val="173060"/>
                </a:solidFill>
                <a:latin typeface="+mn-lt"/>
                <a:ea typeface="+mj-ea"/>
                <a:cs typeface="+mj-cs"/>
              </a:rPr>
              <a:t>Venituri obținute de nerezidenți din România din servicii de management și consultanță</a:t>
            </a:r>
            <a:endParaRPr lang="en-US" sz="2400" b="1" dirty="0">
              <a:solidFill>
                <a:srgbClr val="173060"/>
              </a:solidFill>
              <a:latin typeface="+mn-lt"/>
              <a:ea typeface="+mj-ea"/>
              <a:cs typeface="+mj-cs"/>
            </a:endParaRPr>
          </a:p>
        </p:txBody>
      </p:sp>
    </p:spTree>
    <p:extLst>
      <p:ext uri="{BB962C8B-B14F-4D97-AF65-F5344CB8AC3E}">
        <p14:creationId xmlns:p14="http://schemas.microsoft.com/office/powerpoint/2010/main" val="23690972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FBACE95-ED50-4AC6-8035-BD621511AD53}"/>
              </a:ext>
            </a:extLst>
          </p:cNvPr>
          <p:cNvSpPr>
            <a:spLocks noGrp="1"/>
          </p:cNvSpPr>
          <p:nvPr>
            <p:ph idx="1"/>
          </p:nvPr>
        </p:nvSpPr>
        <p:spPr>
          <a:xfrm>
            <a:off x="503853" y="1614778"/>
            <a:ext cx="7984543" cy="3480452"/>
          </a:xfrm>
          <a:ln>
            <a:solidFill>
              <a:srgbClr val="173060"/>
            </a:solidFill>
          </a:ln>
        </p:spPr>
        <p:style>
          <a:lnRef idx="2">
            <a:schemeClr val="accent1"/>
          </a:lnRef>
          <a:fillRef idx="1">
            <a:schemeClr val="lt1"/>
          </a:fillRef>
          <a:effectRef idx="0">
            <a:schemeClr val="accent1"/>
          </a:effectRef>
          <a:fontRef idx="minor">
            <a:schemeClr val="dk1"/>
          </a:fontRef>
        </p:style>
        <p:txBody>
          <a:bodyPr>
            <a:normAutofit/>
          </a:bodyPr>
          <a:lstStyle/>
          <a:p>
            <a:pPr marL="0" indent="0" algn="just">
              <a:lnSpc>
                <a:spcPct val="100000"/>
              </a:lnSpc>
              <a:buNone/>
            </a:pPr>
            <a:r>
              <a:rPr lang="en-US" sz="1800" b="1" i="1" dirty="0" err="1">
                <a:solidFill>
                  <a:srgbClr val="173060"/>
                </a:solidFill>
              </a:rPr>
              <a:t>Exerci</a:t>
            </a:r>
            <a:r>
              <a:rPr lang="ro-RO" sz="1800" b="1" i="1" dirty="0">
                <a:solidFill>
                  <a:srgbClr val="173060"/>
                </a:solidFill>
              </a:rPr>
              <a:t>ț</a:t>
            </a:r>
            <a:r>
              <a:rPr lang="en-US" sz="1800" b="1" i="1" dirty="0" err="1">
                <a:solidFill>
                  <a:srgbClr val="173060"/>
                </a:solidFill>
              </a:rPr>
              <a:t>iu</a:t>
            </a:r>
            <a:r>
              <a:rPr lang="en-US" sz="1800" b="1" i="1" dirty="0">
                <a:solidFill>
                  <a:srgbClr val="173060"/>
                </a:solidFill>
              </a:rPr>
              <a:t> – management </a:t>
            </a:r>
            <a:r>
              <a:rPr lang="ro-RO" sz="1800" b="1" i="1" dirty="0">
                <a:solidFill>
                  <a:srgbClr val="173060"/>
                </a:solidFill>
              </a:rPr>
              <a:t>ș</a:t>
            </a:r>
            <a:r>
              <a:rPr lang="en-US" sz="1800" b="1" i="1" dirty="0" err="1">
                <a:solidFill>
                  <a:srgbClr val="173060"/>
                </a:solidFill>
              </a:rPr>
              <a:t>i</a:t>
            </a:r>
            <a:r>
              <a:rPr lang="en-US" sz="1800" b="1" i="1" dirty="0">
                <a:solidFill>
                  <a:srgbClr val="173060"/>
                </a:solidFill>
              </a:rPr>
              <a:t> </a:t>
            </a:r>
            <a:r>
              <a:rPr lang="en-US" sz="1800" b="1" i="1" dirty="0" err="1">
                <a:solidFill>
                  <a:srgbClr val="173060"/>
                </a:solidFill>
              </a:rPr>
              <a:t>consultan</a:t>
            </a:r>
            <a:r>
              <a:rPr lang="ro-RO" sz="1800" b="1" i="1" dirty="0">
                <a:solidFill>
                  <a:srgbClr val="173060"/>
                </a:solidFill>
              </a:rPr>
              <a:t>ță</a:t>
            </a:r>
            <a:endParaRPr lang="en-US" sz="1800" b="1" i="1" dirty="0">
              <a:solidFill>
                <a:srgbClr val="173060"/>
              </a:solidFill>
            </a:endParaRPr>
          </a:p>
          <a:p>
            <a:pPr marL="0" indent="0" algn="just" defTabSz="914377">
              <a:lnSpc>
                <a:spcPct val="107000"/>
              </a:lnSpc>
              <a:buNone/>
            </a:pPr>
            <a:r>
              <a:rPr lang="en-US" sz="1800" dirty="0">
                <a:solidFill>
                  <a:srgbClr val="173060"/>
                </a:solidFill>
              </a:rPr>
              <a:t>O </a:t>
            </a:r>
            <a:r>
              <a:rPr lang="en-US" sz="1800" dirty="0" err="1">
                <a:solidFill>
                  <a:srgbClr val="173060"/>
                </a:solidFill>
              </a:rPr>
              <a:t>companie</a:t>
            </a:r>
            <a:r>
              <a:rPr lang="en-US" sz="1800" dirty="0">
                <a:solidFill>
                  <a:srgbClr val="173060"/>
                </a:solidFill>
              </a:rPr>
              <a:t> </a:t>
            </a:r>
            <a:r>
              <a:rPr lang="en-US" sz="1800" dirty="0" err="1">
                <a:solidFill>
                  <a:srgbClr val="173060"/>
                </a:solidFill>
              </a:rPr>
              <a:t>rezident</a:t>
            </a:r>
            <a:r>
              <a:rPr lang="ro-RO" sz="1800" dirty="0">
                <a:solidFill>
                  <a:srgbClr val="173060"/>
                </a:solidFill>
              </a:rPr>
              <a:t>ă</a:t>
            </a:r>
            <a:r>
              <a:rPr lang="en-US" sz="1800" dirty="0">
                <a:solidFill>
                  <a:srgbClr val="173060"/>
                </a:solidFill>
              </a:rPr>
              <a:t> fiscal </a:t>
            </a:r>
            <a:r>
              <a:rPr lang="ro-RO" sz="1800" dirty="0">
                <a:solidFill>
                  <a:srgbClr val="173060"/>
                </a:solidFill>
              </a:rPr>
              <a:t>î</a:t>
            </a:r>
            <a:r>
              <a:rPr lang="en-US" sz="1800" dirty="0">
                <a:solidFill>
                  <a:srgbClr val="173060"/>
                </a:solidFill>
              </a:rPr>
              <a:t>n Rom</a:t>
            </a:r>
            <a:r>
              <a:rPr lang="ro-RO" sz="1800" dirty="0">
                <a:solidFill>
                  <a:srgbClr val="173060"/>
                </a:solidFill>
              </a:rPr>
              <a:t>â</a:t>
            </a:r>
            <a:r>
              <a:rPr lang="en-US" sz="1800" dirty="0" err="1">
                <a:solidFill>
                  <a:srgbClr val="173060"/>
                </a:solidFill>
              </a:rPr>
              <a:t>nia</a:t>
            </a:r>
            <a:r>
              <a:rPr lang="en-US" sz="1800" dirty="0">
                <a:solidFill>
                  <a:srgbClr val="173060"/>
                </a:solidFill>
              </a:rPr>
              <a:t> (A) pl</a:t>
            </a:r>
            <a:r>
              <a:rPr lang="ro-RO" sz="1800" dirty="0">
                <a:solidFill>
                  <a:srgbClr val="173060"/>
                </a:solidFill>
              </a:rPr>
              <a:t>ă</a:t>
            </a:r>
            <a:r>
              <a:rPr lang="en-US" sz="1800" dirty="0" err="1">
                <a:solidFill>
                  <a:srgbClr val="173060"/>
                </a:solidFill>
              </a:rPr>
              <a:t>te</a:t>
            </a:r>
            <a:r>
              <a:rPr lang="ro-RO" sz="1800" dirty="0">
                <a:solidFill>
                  <a:srgbClr val="173060"/>
                </a:solidFill>
              </a:rPr>
              <a:t>ș</a:t>
            </a:r>
            <a:r>
              <a:rPr lang="en-US" sz="1800" dirty="0" err="1">
                <a:solidFill>
                  <a:srgbClr val="173060"/>
                </a:solidFill>
              </a:rPr>
              <a:t>te</a:t>
            </a:r>
            <a:r>
              <a:rPr lang="en-US" sz="1800" dirty="0">
                <a:solidFill>
                  <a:srgbClr val="173060"/>
                </a:solidFill>
              </a:rPr>
              <a:t> c</a:t>
            </a:r>
            <a:r>
              <a:rPr lang="ro-RO" sz="1800" dirty="0">
                <a:solidFill>
                  <a:srgbClr val="173060"/>
                </a:solidFill>
              </a:rPr>
              <a:t>ă</a:t>
            </a:r>
            <a:r>
              <a:rPr lang="en-US" sz="1800" dirty="0" err="1">
                <a:solidFill>
                  <a:srgbClr val="173060"/>
                </a:solidFill>
              </a:rPr>
              <a:t>tre</a:t>
            </a:r>
            <a:r>
              <a:rPr lang="en-US" sz="1800" dirty="0">
                <a:solidFill>
                  <a:srgbClr val="173060"/>
                </a:solidFill>
              </a:rPr>
              <a:t> o </a:t>
            </a:r>
            <a:r>
              <a:rPr lang="en-US" sz="1800" dirty="0" err="1">
                <a:solidFill>
                  <a:srgbClr val="173060"/>
                </a:solidFill>
              </a:rPr>
              <a:t>companie</a:t>
            </a:r>
            <a:r>
              <a:rPr lang="en-US" sz="1800" dirty="0">
                <a:solidFill>
                  <a:srgbClr val="173060"/>
                </a:solidFill>
              </a:rPr>
              <a:t> </a:t>
            </a:r>
            <a:r>
              <a:rPr lang="en-US" sz="1800" dirty="0" err="1">
                <a:solidFill>
                  <a:srgbClr val="173060"/>
                </a:solidFill>
              </a:rPr>
              <a:t>rezident</a:t>
            </a:r>
            <a:r>
              <a:rPr lang="ro-RO" sz="1800" dirty="0">
                <a:solidFill>
                  <a:srgbClr val="173060"/>
                </a:solidFill>
              </a:rPr>
              <a:t>ă</a:t>
            </a:r>
            <a:r>
              <a:rPr lang="en-US" sz="1800" dirty="0">
                <a:solidFill>
                  <a:srgbClr val="173060"/>
                </a:solidFill>
              </a:rPr>
              <a:t> fiscal </a:t>
            </a:r>
            <a:r>
              <a:rPr lang="ro-RO" sz="1800" dirty="0">
                <a:solidFill>
                  <a:srgbClr val="173060"/>
                </a:solidFill>
              </a:rPr>
              <a:t>î</a:t>
            </a:r>
            <a:r>
              <a:rPr lang="en-US" sz="1800" dirty="0">
                <a:solidFill>
                  <a:srgbClr val="173060"/>
                </a:solidFill>
              </a:rPr>
              <a:t>n Grecia (B) </a:t>
            </a:r>
            <a:r>
              <a:rPr lang="en-US" sz="1800" dirty="0" err="1">
                <a:solidFill>
                  <a:srgbClr val="173060"/>
                </a:solidFill>
              </a:rPr>
              <a:t>servicii</a:t>
            </a:r>
            <a:r>
              <a:rPr lang="en-US" sz="1800" dirty="0">
                <a:solidFill>
                  <a:srgbClr val="173060"/>
                </a:solidFill>
              </a:rPr>
              <a:t> specific</a:t>
            </a:r>
            <a:r>
              <a:rPr lang="ro-RO" sz="1800" dirty="0">
                <a:solidFill>
                  <a:srgbClr val="173060"/>
                </a:solidFill>
              </a:rPr>
              <a:t>e</a:t>
            </a:r>
            <a:r>
              <a:rPr lang="en-US" sz="1800" dirty="0">
                <a:solidFill>
                  <a:srgbClr val="173060"/>
                </a:solidFill>
              </a:rPr>
              <a:t> de </a:t>
            </a:r>
            <a:r>
              <a:rPr lang="en-US" sz="1800" dirty="0" err="1">
                <a:solidFill>
                  <a:srgbClr val="173060"/>
                </a:solidFill>
              </a:rPr>
              <a:t>asisten</a:t>
            </a:r>
            <a:r>
              <a:rPr lang="ro-RO" sz="1800" dirty="0">
                <a:solidFill>
                  <a:srgbClr val="173060"/>
                </a:solidFill>
              </a:rPr>
              <a:t>ță</a:t>
            </a:r>
            <a:r>
              <a:rPr lang="en-US" sz="1800" dirty="0">
                <a:solidFill>
                  <a:srgbClr val="173060"/>
                </a:solidFill>
              </a:rPr>
              <a:t> </a:t>
            </a:r>
            <a:r>
              <a:rPr lang="en-US" sz="1800" dirty="0" err="1">
                <a:solidFill>
                  <a:srgbClr val="173060"/>
                </a:solidFill>
              </a:rPr>
              <a:t>tehnic</a:t>
            </a:r>
            <a:r>
              <a:rPr lang="ro-RO" sz="1800" dirty="0">
                <a:solidFill>
                  <a:srgbClr val="173060"/>
                </a:solidFill>
              </a:rPr>
              <a:t>ă</a:t>
            </a:r>
            <a:r>
              <a:rPr lang="en-US" sz="1800" dirty="0">
                <a:solidFill>
                  <a:srgbClr val="173060"/>
                </a:solidFill>
              </a:rPr>
              <a:t> </a:t>
            </a:r>
            <a:r>
              <a:rPr lang="ro-RO" sz="1800" dirty="0">
                <a:solidFill>
                  <a:srgbClr val="173060"/>
                </a:solidFill>
              </a:rPr>
              <a:t>ș</a:t>
            </a:r>
            <a:r>
              <a:rPr lang="en-US" sz="1800" dirty="0" err="1">
                <a:solidFill>
                  <a:srgbClr val="173060"/>
                </a:solidFill>
              </a:rPr>
              <a:t>i</a:t>
            </a:r>
            <a:r>
              <a:rPr lang="en-US" sz="1800" dirty="0">
                <a:solidFill>
                  <a:srgbClr val="173060"/>
                </a:solidFill>
              </a:rPr>
              <a:t> </a:t>
            </a:r>
            <a:r>
              <a:rPr lang="en-US" sz="1800" dirty="0" err="1">
                <a:solidFill>
                  <a:srgbClr val="173060"/>
                </a:solidFill>
              </a:rPr>
              <a:t>proiectare</a:t>
            </a:r>
            <a:r>
              <a:rPr lang="en-US" sz="1800" dirty="0">
                <a:solidFill>
                  <a:srgbClr val="173060"/>
                </a:solidFill>
              </a:rPr>
              <a:t> la </a:t>
            </a:r>
            <a:r>
              <a:rPr lang="en-US" sz="1800" dirty="0" err="1">
                <a:solidFill>
                  <a:srgbClr val="173060"/>
                </a:solidFill>
              </a:rPr>
              <a:t>instalarea</a:t>
            </a:r>
            <a:r>
              <a:rPr lang="en-US" sz="1800" dirty="0">
                <a:solidFill>
                  <a:srgbClr val="173060"/>
                </a:solidFill>
              </a:rPr>
              <a:t> </a:t>
            </a:r>
            <a:r>
              <a:rPr lang="en-US" sz="1800" dirty="0" err="1">
                <a:solidFill>
                  <a:srgbClr val="173060"/>
                </a:solidFill>
              </a:rPr>
              <a:t>unui</a:t>
            </a:r>
            <a:r>
              <a:rPr lang="en-US" sz="1800" dirty="0">
                <a:solidFill>
                  <a:srgbClr val="173060"/>
                </a:solidFill>
              </a:rPr>
              <a:t> </a:t>
            </a:r>
            <a:r>
              <a:rPr lang="en-US" sz="1800" dirty="0" err="1">
                <a:solidFill>
                  <a:srgbClr val="173060"/>
                </a:solidFill>
              </a:rPr>
              <a:t>echipament</a:t>
            </a:r>
            <a:r>
              <a:rPr lang="en-US" sz="1800" dirty="0">
                <a:solidFill>
                  <a:srgbClr val="173060"/>
                </a:solidFill>
              </a:rPr>
              <a:t> </a:t>
            </a:r>
            <a:r>
              <a:rPr lang="ro-RO" sz="1800" dirty="0">
                <a:solidFill>
                  <a:srgbClr val="173060"/>
                </a:solidFill>
              </a:rPr>
              <a:t>î</a:t>
            </a:r>
            <a:r>
              <a:rPr lang="en-US" sz="1800" dirty="0">
                <a:solidFill>
                  <a:srgbClr val="173060"/>
                </a:solidFill>
              </a:rPr>
              <a:t>n Bulgaria. </a:t>
            </a:r>
            <a:r>
              <a:rPr lang="en-US" sz="1800" dirty="0" err="1">
                <a:solidFill>
                  <a:srgbClr val="173060"/>
                </a:solidFill>
              </a:rPr>
              <a:t>Contractul</a:t>
            </a:r>
            <a:r>
              <a:rPr lang="en-US" sz="1800" dirty="0">
                <a:solidFill>
                  <a:srgbClr val="173060"/>
                </a:solidFill>
              </a:rPr>
              <a:t> </a:t>
            </a:r>
            <a:r>
              <a:rPr lang="en-US" sz="1800" dirty="0" err="1">
                <a:solidFill>
                  <a:srgbClr val="173060"/>
                </a:solidFill>
              </a:rPr>
              <a:t>presupune</a:t>
            </a:r>
            <a:r>
              <a:rPr lang="en-US" sz="1800" dirty="0">
                <a:solidFill>
                  <a:srgbClr val="173060"/>
                </a:solidFill>
              </a:rPr>
              <a:t> </a:t>
            </a:r>
            <a:r>
              <a:rPr lang="en-US" sz="1800" dirty="0" err="1">
                <a:solidFill>
                  <a:srgbClr val="173060"/>
                </a:solidFill>
              </a:rPr>
              <a:t>furnizarea</a:t>
            </a:r>
            <a:r>
              <a:rPr lang="en-US" sz="1800" dirty="0">
                <a:solidFill>
                  <a:srgbClr val="173060"/>
                </a:solidFill>
              </a:rPr>
              <a:t> </a:t>
            </a:r>
            <a:r>
              <a:rPr lang="en-US" sz="1800" dirty="0" err="1">
                <a:solidFill>
                  <a:srgbClr val="173060"/>
                </a:solidFill>
              </a:rPr>
              <a:t>proiectului</a:t>
            </a:r>
            <a:r>
              <a:rPr lang="en-US" sz="1800" dirty="0">
                <a:solidFill>
                  <a:srgbClr val="173060"/>
                </a:solidFill>
              </a:rPr>
              <a:t> de </a:t>
            </a:r>
            <a:r>
              <a:rPr lang="en-US" sz="1800" dirty="0" err="1">
                <a:solidFill>
                  <a:srgbClr val="173060"/>
                </a:solidFill>
              </a:rPr>
              <a:t>instalare</a:t>
            </a:r>
            <a:r>
              <a:rPr lang="en-US" sz="1800" dirty="0">
                <a:solidFill>
                  <a:srgbClr val="173060"/>
                </a:solidFill>
              </a:rPr>
              <a:t> </a:t>
            </a:r>
            <a:r>
              <a:rPr lang="ro-RO" sz="1800" dirty="0">
                <a:solidFill>
                  <a:srgbClr val="173060"/>
                </a:solidFill>
              </a:rPr>
              <a:t>ș</a:t>
            </a:r>
            <a:r>
              <a:rPr lang="en-US" sz="1800" dirty="0" err="1">
                <a:solidFill>
                  <a:srgbClr val="173060"/>
                </a:solidFill>
              </a:rPr>
              <a:t>i</a:t>
            </a:r>
            <a:r>
              <a:rPr lang="en-US" sz="1800" dirty="0">
                <a:solidFill>
                  <a:srgbClr val="173060"/>
                </a:solidFill>
              </a:rPr>
              <a:t> </a:t>
            </a:r>
            <a:r>
              <a:rPr lang="en-US" sz="1800" dirty="0" err="1">
                <a:solidFill>
                  <a:srgbClr val="173060"/>
                </a:solidFill>
              </a:rPr>
              <a:t>asisten</a:t>
            </a:r>
            <a:r>
              <a:rPr lang="ro-RO" sz="1800" dirty="0">
                <a:solidFill>
                  <a:srgbClr val="173060"/>
                </a:solidFill>
              </a:rPr>
              <a:t>ță</a:t>
            </a:r>
            <a:r>
              <a:rPr lang="en-US" sz="1800" dirty="0">
                <a:solidFill>
                  <a:srgbClr val="173060"/>
                </a:solidFill>
              </a:rPr>
              <a:t> pe </a:t>
            </a:r>
            <a:r>
              <a:rPr lang="en-US" sz="1800" dirty="0" err="1">
                <a:solidFill>
                  <a:srgbClr val="173060"/>
                </a:solidFill>
              </a:rPr>
              <a:t>parcursul</a:t>
            </a:r>
            <a:r>
              <a:rPr lang="en-US" sz="1800" dirty="0">
                <a:solidFill>
                  <a:srgbClr val="173060"/>
                </a:solidFill>
              </a:rPr>
              <a:t> </a:t>
            </a:r>
            <a:r>
              <a:rPr lang="en-US" sz="1800" dirty="0" err="1">
                <a:solidFill>
                  <a:srgbClr val="173060"/>
                </a:solidFill>
              </a:rPr>
              <a:t>instal</a:t>
            </a:r>
            <a:r>
              <a:rPr lang="ro-RO" sz="1800" dirty="0">
                <a:solidFill>
                  <a:srgbClr val="173060"/>
                </a:solidFill>
              </a:rPr>
              <a:t>ă</a:t>
            </a:r>
            <a:r>
              <a:rPr lang="en-US" sz="1800" dirty="0" err="1">
                <a:solidFill>
                  <a:srgbClr val="173060"/>
                </a:solidFill>
              </a:rPr>
              <a:t>rii</a:t>
            </a:r>
            <a:r>
              <a:rPr lang="en-US" sz="1800" dirty="0">
                <a:solidFill>
                  <a:srgbClr val="173060"/>
                </a:solidFill>
              </a:rPr>
              <a:t>. </a:t>
            </a:r>
          </a:p>
          <a:p>
            <a:pPr marL="0" indent="0" algn="just" defTabSz="914377">
              <a:lnSpc>
                <a:spcPct val="107000"/>
              </a:lnSpc>
              <a:buNone/>
            </a:pPr>
            <a:endParaRPr lang="en-US" sz="1800" dirty="0">
              <a:solidFill>
                <a:srgbClr val="173060"/>
              </a:solidFill>
            </a:endParaRPr>
          </a:p>
          <a:p>
            <a:pPr marL="0" indent="0" algn="just" defTabSz="914377">
              <a:lnSpc>
                <a:spcPct val="107000"/>
              </a:lnSpc>
              <a:buNone/>
            </a:pPr>
            <a:r>
              <a:rPr lang="en-US" sz="1800" dirty="0">
                <a:solidFill>
                  <a:srgbClr val="173060"/>
                </a:solidFill>
              </a:rPr>
              <a:t>Cum se </a:t>
            </a:r>
            <a:r>
              <a:rPr lang="en-US" sz="1800" dirty="0" err="1">
                <a:solidFill>
                  <a:srgbClr val="173060"/>
                </a:solidFill>
              </a:rPr>
              <a:t>impoziteaz</a:t>
            </a:r>
            <a:r>
              <a:rPr lang="ro-RO" sz="1800" dirty="0">
                <a:solidFill>
                  <a:srgbClr val="173060"/>
                </a:solidFill>
              </a:rPr>
              <a:t>ă</a:t>
            </a:r>
            <a:r>
              <a:rPr lang="en-US" sz="1800" dirty="0">
                <a:solidFill>
                  <a:srgbClr val="173060"/>
                </a:solidFill>
              </a:rPr>
              <a:t> </a:t>
            </a:r>
            <a:r>
              <a:rPr lang="en-US" sz="1800" dirty="0" err="1">
                <a:solidFill>
                  <a:srgbClr val="173060"/>
                </a:solidFill>
              </a:rPr>
              <a:t>sumele</a:t>
            </a:r>
            <a:r>
              <a:rPr lang="en-US" sz="1800" dirty="0">
                <a:solidFill>
                  <a:srgbClr val="173060"/>
                </a:solidFill>
              </a:rPr>
              <a:t> pl</a:t>
            </a:r>
            <a:r>
              <a:rPr lang="ro-RO" sz="1800" dirty="0">
                <a:solidFill>
                  <a:srgbClr val="173060"/>
                </a:solidFill>
              </a:rPr>
              <a:t>ă</a:t>
            </a:r>
            <a:r>
              <a:rPr lang="en-US" sz="1800" dirty="0" err="1">
                <a:solidFill>
                  <a:srgbClr val="173060"/>
                </a:solidFill>
              </a:rPr>
              <a:t>tite</a:t>
            </a:r>
            <a:r>
              <a:rPr lang="en-US" sz="1800" dirty="0">
                <a:solidFill>
                  <a:srgbClr val="173060"/>
                </a:solidFill>
              </a:rPr>
              <a:t> de A c</a:t>
            </a:r>
            <a:r>
              <a:rPr lang="ro-RO" sz="1800" dirty="0">
                <a:solidFill>
                  <a:srgbClr val="173060"/>
                </a:solidFill>
              </a:rPr>
              <a:t>ă</a:t>
            </a:r>
            <a:r>
              <a:rPr lang="en-US" sz="1800" dirty="0" err="1">
                <a:solidFill>
                  <a:srgbClr val="173060"/>
                </a:solidFill>
              </a:rPr>
              <a:t>tre</a:t>
            </a:r>
            <a:r>
              <a:rPr lang="en-US" sz="1800" dirty="0">
                <a:solidFill>
                  <a:srgbClr val="173060"/>
                </a:solidFill>
              </a:rPr>
              <a:t> B din </a:t>
            </a:r>
            <a:r>
              <a:rPr lang="en-US" sz="1800" dirty="0" err="1">
                <a:solidFill>
                  <a:srgbClr val="173060"/>
                </a:solidFill>
              </a:rPr>
              <a:t>perspectiva</a:t>
            </a:r>
            <a:r>
              <a:rPr lang="en-US" sz="1800" dirty="0">
                <a:solidFill>
                  <a:srgbClr val="173060"/>
                </a:solidFill>
              </a:rPr>
              <a:t> </a:t>
            </a:r>
            <a:r>
              <a:rPr lang="en-US" sz="1800" dirty="0" err="1">
                <a:solidFill>
                  <a:srgbClr val="173060"/>
                </a:solidFill>
              </a:rPr>
              <a:t>impozitului</a:t>
            </a:r>
            <a:r>
              <a:rPr lang="en-US" sz="1800" dirty="0">
                <a:solidFill>
                  <a:srgbClr val="173060"/>
                </a:solidFill>
              </a:rPr>
              <a:t> pe </a:t>
            </a:r>
            <a:r>
              <a:rPr lang="en-US" sz="1800" dirty="0" err="1">
                <a:solidFill>
                  <a:srgbClr val="173060"/>
                </a:solidFill>
              </a:rPr>
              <a:t>veniturile</a:t>
            </a:r>
            <a:r>
              <a:rPr lang="en-US" sz="1800" dirty="0">
                <a:solidFill>
                  <a:srgbClr val="173060"/>
                </a:solidFill>
              </a:rPr>
              <a:t> </a:t>
            </a:r>
            <a:r>
              <a:rPr lang="en-US" sz="1800" dirty="0" err="1">
                <a:solidFill>
                  <a:srgbClr val="173060"/>
                </a:solidFill>
              </a:rPr>
              <a:t>nereziden</a:t>
            </a:r>
            <a:r>
              <a:rPr lang="ro-RO" sz="1800" dirty="0">
                <a:solidFill>
                  <a:srgbClr val="173060"/>
                </a:solidFill>
              </a:rPr>
              <a:t>ț</a:t>
            </a:r>
            <a:r>
              <a:rPr lang="en-US" sz="1800" dirty="0" err="1">
                <a:solidFill>
                  <a:srgbClr val="173060"/>
                </a:solidFill>
              </a:rPr>
              <a:t>ilor</a:t>
            </a:r>
            <a:r>
              <a:rPr lang="en-US" sz="1800" dirty="0">
                <a:solidFill>
                  <a:srgbClr val="173060"/>
                </a:solidFill>
              </a:rPr>
              <a:t>? Alte </a:t>
            </a:r>
            <a:r>
              <a:rPr lang="en-US" sz="1800" dirty="0" err="1">
                <a:solidFill>
                  <a:srgbClr val="173060"/>
                </a:solidFill>
              </a:rPr>
              <a:t>posibile</a:t>
            </a:r>
            <a:r>
              <a:rPr lang="en-US" sz="1800" dirty="0">
                <a:solidFill>
                  <a:srgbClr val="173060"/>
                </a:solidFill>
              </a:rPr>
              <a:t> </a:t>
            </a:r>
            <a:r>
              <a:rPr lang="en-US" sz="1800" dirty="0" err="1">
                <a:solidFill>
                  <a:srgbClr val="173060"/>
                </a:solidFill>
              </a:rPr>
              <a:t>implica</a:t>
            </a:r>
            <a:r>
              <a:rPr lang="ro-RO" sz="1800" dirty="0">
                <a:solidFill>
                  <a:srgbClr val="173060"/>
                </a:solidFill>
              </a:rPr>
              <a:t>ț</a:t>
            </a:r>
            <a:r>
              <a:rPr lang="en-US" sz="1800" dirty="0">
                <a:solidFill>
                  <a:srgbClr val="173060"/>
                </a:solidFill>
              </a:rPr>
              <a:t>ii?</a:t>
            </a:r>
          </a:p>
          <a:p>
            <a:endParaRPr lang="en-US" dirty="0"/>
          </a:p>
        </p:txBody>
      </p:sp>
      <p:sp>
        <p:nvSpPr>
          <p:cNvPr id="9" name="Title 8">
            <a:extLst>
              <a:ext uri="{FF2B5EF4-FFF2-40B4-BE49-F238E27FC236}">
                <a16:creationId xmlns:a16="http://schemas.microsoft.com/office/drawing/2014/main" id="{FFBD0C54-E895-4C3F-BB72-A8D6E2942CF1}"/>
              </a:ext>
            </a:extLst>
          </p:cNvPr>
          <p:cNvSpPr txBox="1">
            <a:spLocks noGrp="1"/>
          </p:cNvSpPr>
          <p:nvPr>
            <p:ph type="title"/>
          </p:nvPr>
        </p:nvSpPr>
        <p:spPr>
          <a:xfrm>
            <a:off x="671514" y="442173"/>
            <a:ext cx="7079784" cy="757130"/>
          </a:xfrm>
          <a:prstGeom prst="rect">
            <a:avLst/>
          </a:prstGeom>
          <a:solidFill>
            <a:schemeClr val="bg1"/>
          </a:solidFill>
          <a:ln>
            <a:solidFill>
              <a:schemeClr val="bg1"/>
            </a:solidFill>
          </a:ln>
        </p:spPr>
        <p:txBody>
          <a:bodyPr wrap="square" rtlCol="0">
            <a:spAutoFit/>
          </a:bodyPr>
          <a:lstStyle/>
          <a:p>
            <a:r>
              <a:rPr lang="ro-RO" sz="2400" b="1" dirty="0">
                <a:solidFill>
                  <a:srgbClr val="173060"/>
                </a:solidFill>
                <a:latin typeface="+mn-lt"/>
                <a:ea typeface="+mj-ea"/>
                <a:cs typeface="+mj-cs"/>
              </a:rPr>
              <a:t>Venituri obținute de nerezidenți din România din servicii de management și consultanță</a:t>
            </a:r>
            <a:endParaRPr lang="en-US" sz="2400" b="1" dirty="0">
              <a:solidFill>
                <a:srgbClr val="173060"/>
              </a:solidFill>
              <a:latin typeface="+mn-lt"/>
              <a:ea typeface="+mj-ea"/>
              <a:cs typeface="+mj-cs"/>
            </a:endParaRPr>
          </a:p>
        </p:txBody>
      </p:sp>
    </p:spTree>
    <p:extLst>
      <p:ext uri="{BB962C8B-B14F-4D97-AF65-F5344CB8AC3E}">
        <p14:creationId xmlns:p14="http://schemas.microsoft.com/office/powerpoint/2010/main" val="3658555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853E919-055C-4373-BD00-82337B920905}"/>
              </a:ext>
            </a:extLst>
          </p:cNvPr>
          <p:cNvSpPr>
            <a:spLocks noGrp="1"/>
          </p:cNvSpPr>
          <p:nvPr>
            <p:ph idx="1"/>
          </p:nvPr>
        </p:nvSpPr>
        <p:spPr>
          <a:xfrm>
            <a:off x="419100" y="1514748"/>
            <a:ext cx="8412324" cy="3948129"/>
          </a:xfrm>
          <a:solidFill>
            <a:schemeClr val="lt1">
              <a:alpha val="98000"/>
            </a:schemeClr>
          </a:solidFill>
          <a:ln>
            <a:solidFill>
              <a:srgbClr val="1B3360"/>
            </a:solidFill>
          </a:ln>
          <a:effectLst>
            <a:glow rad="25400">
              <a:schemeClr val="accent1">
                <a:alpha val="40000"/>
              </a:schemeClr>
            </a:glow>
          </a:effectLst>
        </p:spPr>
        <p:style>
          <a:lnRef idx="2">
            <a:schemeClr val="dk1"/>
          </a:lnRef>
          <a:fillRef idx="1">
            <a:schemeClr val="lt1"/>
          </a:fillRef>
          <a:effectRef idx="0">
            <a:schemeClr val="dk1"/>
          </a:effectRef>
          <a:fontRef idx="minor">
            <a:schemeClr val="dk1"/>
          </a:fontRef>
        </p:style>
        <p:txBody>
          <a:bodyPr>
            <a:normAutofit/>
          </a:bodyPr>
          <a:lstStyle/>
          <a:p>
            <a:pPr marL="0" indent="0" algn="just">
              <a:buNone/>
            </a:pPr>
            <a:r>
              <a:rPr lang="ro-RO" sz="1800" dirty="0"/>
              <a:t>Statul român menține obligativitatea impozitării acestora pentru a asigura surse de venit la bugetul statului pentru situațiile în care nu se aplică prevederile DTT. </a:t>
            </a:r>
            <a:endParaRPr lang="en-US" sz="1800" dirty="0"/>
          </a:p>
          <a:p>
            <a:pPr algn="just"/>
            <a:endParaRPr lang="ro-RO" sz="1800" dirty="0"/>
          </a:p>
          <a:p>
            <a:pPr marL="0" indent="0" algn="just">
              <a:buNone/>
            </a:pPr>
            <a:r>
              <a:rPr lang="ro-RO" sz="1800" dirty="0"/>
              <a:t>În plus, obligația plătitorului de a informa autoritățile fiscale cu privire la încheierea contractului cu nerezidentul (prin declararea acestuia în 30 de zile la autoritățile fiscale teritoriale) la care se adaugă declarațiile informative 205/207 (punctul IV) asigură un mai bun control asupra prezenței nerezidentului și a personalului în România (prezență care, în anumite circumstanțe, poate genera obligativitatea acestuia de a-și desemna un sediu permanent/sediu fix în România și de a plăti impozit pe profit și TVA în România). </a:t>
            </a:r>
            <a:endParaRPr lang="en-US" sz="1800" dirty="0"/>
          </a:p>
          <a:p>
            <a:pPr algn="just"/>
            <a:endParaRPr lang="ro-RO" sz="1800" dirty="0"/>
          </a:p>
          <a:p>
            <a:pPr marL="0" indent="0" algn="just">
              <a:buNone/>
            </a:pPr>
            <a:r>
              <a:rPr lang="ro-RO" sz="1800" i="1" dirty="0"/>
              <a:t>Serviciile de transport internațional și accesoriile acestuia sunt excluse din această categorie </a:t>
            </a:r>
            <a:r>
              <a:rPr lang="ro-RO" sz="1800" dirty="0"/>
              <a:t>însă fără a exclude cazul în care mijlocul de transport este operat exclusiv între locuri aflate pe teritoriul României.</a:t>
            </a:r>
            <a:endParaRPr lang="en-US" sz="1800" dirty="0">
              <a:ea typeface="Calibri" panose="020F0502020204030204" pitchFamily="34" charset="0"/>
              <a:cs typeface="Times New Roman" panose="02020603050405020304" pitchFamily="18" charset="0"/>
            </a:endParaRPr>
          </a:p>
          <a:p>
            <a:pPr marL="0" indent="0">
              <a:buNone/>
            </a:pPr>
            <a:endParaRPr lang="en-US" dirty="0"/>
          </a:p>
        </p:txBody>
      </p:sp>
      <p:sp>
        <p:nvSpPr>
          <p:cNvPr id="3" name="Title 2">
            <a:extLst>
              <a:ext uri="{FF2B5EF4-FFF2-40B4-BE49-F238E27FC236}">
                <a16:creationId xmlns:a16="http://schemas.microsoft.com/office/drawing/2014/main" id="{1FFBCB32-3637-44CF-AA23-0F63B2D4A6BB}"/>
              </a:ext>
            </a:extLst>
          </p:cNvPr>
          <p:cNvSpPr>
            <a:spLocks noGrp="1"/>
          </p:cNvSpPr>
          <p:nvPr>
            <p:ph type="title"/>
          </p:nvPr>
        </p:nvSpPr>
        <p:spPr>
          <a:xfrm>
            <a:off x="312575" y="450440"/>
            <a:ext cx="7380312" cy="812886"/>
          </a:xfrm>
        </p:spPr>
        <p:txBody>
          <a:bodyPr/>
          <a:lstStyle/>
          <a:p>
            <a:pPr algn="just"/>
            <a:r>
              <a:rPr lang="ro-RO" sz="2000" b="1" dirty="0">
                <a:solidFill>
                  <a:srgbClr val="173060"/>
                </a:solidFill>
                <a:latin typeface="+mn-lt"/>
              </a:rPr>
              <a:t>Venituri din servicii prestate în România, exclusiv transportul internațional și prestările de servicii accesorii acestui transport</a:t>
            </a:r>
            <a:endParaRPr lang="en-US" dirty="0"/>
          </a:p>
        </p:txBody>
      </p:sp>
    </p:spTree>
    <p:extLst>
      <p:ext uri="{BB962C8B-B14F-4D97-AF65-F5344CB8AC3E}">
        <p14:creationId xmlns:p14="http://schemas.microsoft.com/office/powerpoint/2010/main" val="294384594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853E919-055C-4373-BD00-82337B920905}"/>
              </a:ext>
            </a:extLst>
          </p:cNvPr>
          <p:cNvSpPr>
            <a:spLocks noGrp="1"/>
          </p:cNvSpPr>
          <p:nvPr>
            <p:ph idx="1"/>
          </p:nvPr>
        </p:nvSpPr>
        <p:spPr>
          <a:xfrm>
            <a:off x="480060" y="1577930"/>
            <a:ext cx="8328038" cy="4272455"/>
          </a:xfrm>
          <a:solidFill>
            <a:schemeClr val="lt1">
              <a:alpha val="98000"/>
            </a:schemeClr>
          </a:solidFill>
          <a:ln>
            <a:solidFill>
              <a:srgbClr val="1B3360"/>
            </a:solidFill>
          </a:ln>
          <a:effectLst>
            <a:glow rad="25400">
              <a:schemeClr val="accent1">
                <a:alpha val="40000"/>
              </a:schemeClr>
            </a:glow>
          </a:effectLst>
        </p:spPr>
        <p:style>
          <a:lnRef idx="2">
            <a:schemeClr val="dk1"/>
          </a:lnRef>
          <a:fillRef idx="1">
            <a:schemeClr val="lt1"/>
          </a:fillRef>
          <a:effectRef idx="0">
            <a:schemeClr val="dk1"/>
          </a:effectRef>
          <a:fontRef idx="minor">
            <a:schemeClr val="dk1"/>
          </a:fontRef>
        </p:style>
        <p:txBody>
          <a:bodyPr>
            <a:normAutofit/>
          </a:bodyPr>
          <a:lstStyle/>
          <a:p>
            <a:pPr marL="0" indent="0" algn="just">
              <a:lnSpc>
                <a:spcPct val="100000"/>
              </a:lnSpc>
              <a:buNone/>
            </a:pPr>
            <a:r>
              <a:rPr lang="en-US" sz="1900" b="1" i="1" dirty="0" err="1">
                <a:solidFill>
                  <a:srgbClr val="173060"/>
                </a:solidFill>
              </a:rPr>
              <a:t>Situa</a:t>
            </a:r>
            <a:r>
              <a:rPr lang="ro-RO" sz="1900" b="1" i="1" dirty="0">
                <a:solidFill>
                  <a:srgbClr val="173060"/>
                </a:solidFill>
              </a:rPr>
              <a:t>ț</a:t>
            </a:r>
            <a:r>
              <a:rPr lang="en-US" sz="1900" b="1" i="1" dirty="0">
                <a:solidFill>
                  <a:srgbClr val="173060"/>
                </a:solidFill>
              </a:rPr>
              <a:t>ii </a:t>
            </a:r>
            <a:r>
              <a:rPr lang="en-US" sz="1900" b="1" i="1" dirty="0" err="1">
                <a:solidFill>
                  <a:srgbClr val="173060"/>
                </a:solidFill>
              </a:rPr>
              <a:t>controversate</a:t>
            </a:r>
            <a:r>
              <a:rPr lang="en-US" sz="1900" b="1" i="1" dirty="0">
                <a:solidFill>
                  <a:srgbClr val="173060"/>
                </a:solidFill>
              </a:rPr>
              <a:t>!</a:t>
            </a:r>
          </a:p>
          <a:p>
            <a:pPr marL="0" indent="0" algn="just">
              <a:buNone/>
            </a:pPr>
            <a:r>
              <a:rPr lang="en-US" sz="1800" dirty="0"/>
              <a:t>Exist</a:t>
            </a:r>
            <a:r>
              <a:rPr lang="ro-RO" sz="1800" dirty="0"/>
              <a:t>ă</a:t>
            </a:r>
            <a:r>
              <a:rPr lang="en-US" sz="1800" dirty="0"/>
              <a:t> </a:t>
            </a:r>
            <a:r>
              <a:rPr lang="en-US" sz="1800" dirty="0" err="1"/>
              <a:t>servicii</a:t>
            </a:r>
            <a:r>
              <a:rPr lang="en-US" sz="1800" dirty="0"/>
              <a:t> </a:t>
            </a:r>
            <a:r>
              <a:rPr lang="en-US" sz="1800" dirty="0" err="1"/>
              <a:t>pentru</a:t>
            </a:r>
            <a:r>
              <a:rPr lang="en-US" sz="1800" dirty="0"/>
              <a:t> care exist</a:t>
            </a:r>
            <a:r>
              <a:rPr lang="ro-RO" sz="1800" dirty="0"/>
              <a:t>ă</a:t>
            </a:r>
            <a:r>
              <a:rPr lang="en-US" sz="1800" dirty="0"/>
              <a:t> </a:t>
            </a:r>
            <a:r>
              <a:rPr lang="en-US" sz="1800" dirty="0" err="1"/>
              <a:t>risc</a:t>
            </a:r>
            <a:r>
              <a:rPr lang="en-US" sz="1800" dirty="0"/>
              <a:t> de </a:t>
            </a:r>
            <a:r>
              <a:rPr lang="en-US" sz="1800" dirty="0" err="1"/>
              <a:t>interpretare</a:t>
            </a:r>
            <a:r>
              <a:rPr lang="en-US" sz="1800" dirty="0"/>
              <a:t> ca </a:t>
            </a:r>
            <a:r>
              <a:rPr lang="en-US" sz="1800" dirty="0" err="1"/>
              <a:t>serviciile</a:t>
            </a:r>
            <a:r>
              <a:rPr lang="en-US" sz="1800" dirty="0"/>
              <a:t> s</a:t>
            </a:r>
            <a:r>
              <a:rPr lang="ro-RO" sz="1800" dirty="0"/>
              <a:t>ă</a:t>
            </a:r>
            <a:r>
              <a:rPr lang="en-US" sz="1800" dirty="0"/>
              <a:t> fie considerate ca </a:t>
            </a:r>
            <a:r>
              <a:rPr lang="en-US" sz="1800" dirty="0" err="1"/>
              <a:t>fiind</a:t>
            </a:r>
            <a:r>
              <a:rPr lang="en-US" sz="1800" dirty="0"/>
              <a:t> </a:t>
            </a:r>
            <a:r>
              <a:rPr lang="en-US" sz="1800" dirty="0" err="1"/>
              <a:t>prestate</a:t>
            </a:r>
            <a:r>
              <a:rPr lang="en-US" sz="1800" dirty="0"/>
              <a:t> </a:t>
            </a:r>
            <a:r>
              <a:rPr lang="ro-RO" sz="1800" dirty="0"/>
              <a:t>î</a:t>
            </a:r>
            <a:r>
              <a:rPr lang="en-US" sz="1800" dirty="0"/>
              <a:t>n Rom</a:t>
            </a:r>
            <a:r>
              <a:rPr lang="ro-RO" sz="1800" dirty="0"/>
              <a:t>â</a:t>
            </a:r>
            <a:r>
              <a:rPr lang="en-US" sz="1800" dirty="0" err="1"/>
              <a:t>nia</a:t>
            </a:r>
            <a:r>
              <a:rPr lang="en-US" sz="1800" dirty="0"/>
              <a:t>:</a:t>
            </a:r>
          </a:p>
          <a:p>
            <a:pPr marL="0" indent="0" algn="just">
              <a:buNone/>
            </a:pPr>
            <a:endParaRPr lang="en-US" sz="1800" dirty="0"/>
          </a:p>
          <a:p>
            <a:pPr algn="just"/>
            <a:r>
              <a:rPr lang="en-US" sz="1800" dirty="0" err="1"/>
              <a:t>Contractele</a:t>
            </a:r>
            <a:r>
              <a:rPr lang="en-US" sz="1800" dirty="0"/>
              <a:t> care nu men</a:t>
            </a:r>
            <a:r>
              <a:rPr lang="ro-RO" sz="1800" dirty="0"/>
              <a:t>ț</a:t>
            </a:r>
            <a:r>
              <a:rPr lang="en-US" sz="1800" dirty="0" err="1"/>
              <a:t>ioneaz</a:t>
            </a:r>
            <a:r>
              <a:rPr lang="ro-RO" sz="1800" dirty="0"/>
              <a:t>ă</a:t>
            </a:r>
            <a:r>
              <a:rPr lang="en-US" sz="1800" dirty="0"/>
              <a:t> </a:t>
            </a:r>
            <a:r>
              <a:rPr lang="ro-RO" sz="1800" dirty="0"/>
              <a:t>î</a:t>
            </a:r>
            <a:r>
              <a:rPr lang="en-US" sz="1800" dirty="0"/>
              <a:t>n mod </a:t>
            </a:r>
            <a:r>
              <a:rPr lang="en-US" sz="1800" dirty="0" err="1"/>
              <a:t>expres</a:t>
            </a:r>
            <a:r>
              <a:rPr lang="en-US" sz="1800" dirty="0"/>
              <a:t> </a:t>
            </a:r>
            <a:r>
              <a:rPr lang="en-US" sz="1800" dirty="0" err="1"/>
              <a:t>loca</a:t>
            </a:r>
            <a:r>
              <a:rPr lang="ro-RO" sz="1800" dirty="0"/>
              <a:t>ț</a:t>
            </a:r>
            <a:r>
              <a:rPr lang="en-US" sz="1800" dirty="0" err="1"/>
              <a:t>ia</a:t>
            </a:r>
            <a:r>
              <a:rPr lang="en-US" sz="1800" dirty="0"/>
              <a:t> </a:t>
            </a:r>
            <a:r>
              <a:rPr lang="en-US" sz="1800" dirty="0" err="1"/>
              <a:t>prest</a:t>
            </a:r>
            <a:r>
              <a:rPr lang="ro-RO" sz="1800" dirty="0"/>
              <a:t>ă</a:t>
            </a:r>
            <a:r>
              <a:rPr lang="en-US" sz="1800" dirty="0" err="1"/>
              <a:t>rii</a:t>
            </a:r>
            <a:r>
              <a:rPr lang="en-US" sz="1800" dirty="0"/>
              <a:t> </a:t>
            </a:r>
            <a:r>
              <a:rPr lang="en-US" sz="1800" dirty="0" err="1"/>
              <a:t>dar</a:t>
            </a:r>
            <a:r>
              <a:rPr lang="en-US" sz="1800" dirty="0"/>
              <a:t> </a:t>
            </a:r>
            <a:r>
              <a:rPr lang="en-US" sz="1800" dirty="0" err="1"/>
              <a:t>presupun</a:t>
            </a:r>
            <a:r>
              <a:rPr lang="en-US" sz="1800" dirty="0"/>
              <a:t> </a:t>
            </a:r>
            <a:r>
              <a:rPr lang="en-US" sz="1800" dirty="0" err="1"/>
              <a:t>deplasarea</a:t>
            </a:r>
            <a:r>
              <a:rPr lang="en-US" sz="1800" dirty="0"/>
              <a:t> </a:t>
            </a:r>
            <a:r>
              <a:rPr lang="ro-RO" sz="1800" dirty="0"/>
              <a:t>î</a:t>
            </a:r>
            <a:r>
              <a:rPr lang="en-US" sz="1800" dirty="0"/>
              <a:t>n Rom</a:t>
            </a:r>
            <a:r>
              <a:rPr lang="ro-RO" sz="1800" dirty="0"/>
              <a:t>â</a:t>
            </a:r>
            <a:r>
              <a:rPr lang="en-US" sz="1800" dirty="0" err="1"/>
              <a:t>nia</a:t>
            </a:r>
            <a:r>
              <a:rPr lang="en-US" sz="1800" dirty="0"/>
              <a:t> de personal (</a:t>
            </a:r>
            <a:r>
              <a:rPr lang="en-US" sz="1800" dirty="0" err="1"/>
              <a:t>asisten</a:t>
            </a:r>
            <a:r>
              <a:rPr lang="ro-RO" sz="1800" dirty="0"/>
              <a:t>ță</a:t>
            </a:r>
            <a:r>
              <a:rPr lang="en-US" sz="1800" dirty="0"/>
              <a:t> </a:t>
            </a:r>
            <a:r>
              <a:rPr lang="en-US" sz="1800" dirty="0" err="1"/>
              <a:t>tehnic</a:t>
            </a:r>
            <a:r>
              <a:rPr lang="ro-RO" sz="1800" dirty="0"/>
              <a:t>ă</a:t>
            </a:r>
            <a:r>
              <a:rPr lang="en-US" sz="1800" dirty="0"/>
              <a:t>, </a:t>
            </a:r>
            <a:r>
              <a:rPr lang="en-US" sz="1800" dirty="0" err="1"/>
              <a:t>serviciile</a:t>
            </a:r>
            <a:r>
              <a:rPr lang="en-US" sz="1800" dirty="0"/>
              <a:t> </a:t>
            </a:r>
            <a:r>
              <a:rPr lang="en-US" sz="1800" dirty="0" err="1"/>
              <a:t>juridice</a:t>
            </a:r>
            <a:r>
              <a:rPr lang="en-US" sz="1800" dirty="0"/>
              <a:t>, </a:t>
            </a:r>
            <a:r>
              <a:rPr lang="en-US" sz="1800" dirty="0" err="1"/>
              <a:t>deplasarea</a:t>
            </a:r>
            <a:r>
              <a:rPr lang="en-US" sz="1800" dirty="0"/>
              <a:t> </a:t>
            </a:r>
            <a:r>
              <a:rPr lang="en-US" sz="1800" dirty="0" err="1"/>
              <a:t>pentru</a:t>
            </a:r>
            <a:r>
              <a:rPr lang="en-US" sz="1800" dirty="0"/>
              <a:t> </a:t>
            </a:r>
            <a:r>
              <a:rPr lang="en-US" sz="1800" dirty="0" err="1"/>
              <a:t>recep</a:t>
            </a:r>
            <a:r>
              <a:rPr lang="ro-RO" sz="1800" dirty="0"/>
              <a:t>ț</a:t>
            </a:r>
            <a:r>
              <a:rPr lang="en-US" sz="1800" dirty="0" err="1"/>
              <a:t>ia</a:t>
            </a:r>
            <a:r>
              <a:rPr lang="en-US" sz="1800" dirty="0"/>
              <a:t> </a:t>
            </a:r>
            <a:r>
              <a:rPr lang="en-US" sz="1800" dirty="0" err="1"/>
              <a:t>serviciilor</a:t>
            </a:r>
            <a:r>
              <a:rPr lang="en-US" sz="1800" dirty="0"/>
              <a:t> </a:t>
            </a:r>
            <a:r>
              <a:rPr lang="en-US" sz="1800" dirty="0" err="1"/>
              <a:t>etc</a:t>
            </a:r>
            <a:r>
              <a:rPr lang="en-US" sz="1800" dirty="0"/>
              <a:t>);</a:t>
            </a:r>
          </a:p>
          <a:p>
            <a:pPr algn="just"/>
            <a:r>
              <a:rPr lang="en-US" sz="1800" dirty="0" err="1"/>
              <a:t>Livrari</a:t>
            </a:r>
            <a:r>
              <a:rPr lang="en-US" sz="1800" dirty="0"/>
              <a:t> de </a:t>
            </a:r>
            <a:r>
              <a:rPr lang="en-US" sz="1800" dirty="0" err="1"/>
              <a:t>bunuri</a:t>
            </a:r>
            <a:r>
              <a:rPr lang="en-US" sz="1800" dirty="0"/>
              <a:t> care au </a:t>
            </a:r>
            <a:r>
              <a:rPr lang="ro-RO" sz="1800" dirty="0"/>
              <a:t>î</a:t>
            </a:r>
            <a:r>
              <a:rPr lang="en-US" sz="1800" dirty="0"/>
              <a:t>n </a:t>
            </a:r>
            <a:r>
              <a:rPr lang="en-US" sz="1800" dirty="0" err="1"/>
              <a:t>componen</a:t>
            </a:r>
            <a:r>
              <a:rPr lang="ro-RO" sz="1800" dirty="0"/>
              <a:t>ță</a:t>
            </a:r>
            <a:r>
              <a:rPr lang="en-US" sz="1800" dirty="0"/>
              <a:t> </a:t>
            </a:r>
            <a:r>
              <a:rPr lang="ro-RO" sz="1800" dirty="0"/>
              <a:t>ș</a:t>
            </a:r>
            <a:r>
              <a:rPr lang="en-US" sz="1800" dirty="0" err="1"/>
              <a:t>i</a:t>
            </a:r>
            <a:r>
              <a:rPr lang="en-US" sz="1800" dirty="0"/>
              <a:t> </a:t>
            </a:r>
            <a:r>
              <a:rPr lang="en-US" sz="1800" dirty="0" err="1"/>
              <a:t>servicii</a:t>
            </a:r>
            <a:r>
              <a:rPr lang="en-US" sz="1800" dirty="0"/>
              <a:t> </a:t>
            </a:r>
            <a:r>
              <a:rPr lang="en-US" sz="1800" dirty="0" err="1"/>
              <a:t>chiar</a:t>
            </a:r>
            <a:r>
              <a:rPr lang="en-US" sz="1800" dirty="0"/>
              <a:t> </a:t>
            </a:r>
            <a:r>
              <a:rPr lang="en-US" sz="1800" dirty="0" err="1"/>
              <a:t>dac</a:t>
            </a:r>
            <a:r>
              <a:rPr lang="ro-RO" sz="1800" dirty="0"/>
              <a:t>ă</a:t>
            </a:r>
            <a:r>
              <a:rPr lang="en-US" sz="1800" dirty="0"/>
              <a:t> nu sunt pl</a:t>
            </a:r>
            <a:r>
              <a:rPr lang="ro-RO" sz="1800" dirty="0"/>
              <a:t>ă</a:t>
            </a:r>
            <a:r>
              <a:rPr lang="en-US" sz="1800" dirty="0" err="1"/>
              <a:t>tibile</a:t>
            </a:r>
            <a:r>
              <a:rPr lang="en-US" sz="1800" dirty="0"/>
              <a:t> </a:t>
            </a:r>
            <a:r>
              <a:rPr lang="en-US" sz="1800" dirty="0" err="1"/>
              <a:t>separat</a:t>
            </a:r>
            <a:r>
              <a:rPr lang="en-US" sz="1800" dirty="0"/>
              <a:t> (</a:t>
            </a:r>
            <a:r>
              <a:rPr lang="en-US" sz="1800" dirty="0" err="1"/>
              <a:t>livr</a:t>
            </a:r>
            <a:r>
              <a:rPr lang="ro-RO" sz="1800" dirty="0"/>
              <a:t>ă</a:t>
            </a:r>
            <a:r>
              <a:rPr lang="en-US" sz="1800" dirty="0" err="1"/>
              <a:t>ri</a:t>
            </a:r>
            <a:r>
              <a:rPr lang="en-US" sz="1800" dirty="0"/>
              <a:t> cu </a:t>
            </a:r>
            <a:r>
              <a:rPr lang="en-US" sz="1800" dirty="0" err="1"/>
              <a:t>instalare</a:t>
            </a:r>
            <a:r>
              <a:rPr lang="en-US" sz="1800" dirty="0"/>
              <a:t>);</a:t>
            </a:r>
          </a:p>
          <a:p>
            <a:pPr algn="just"/>
            <a:r>
              <a:rPr lang="en-US" sz="1800" dirty="0" err="1"/>
              <a:t>Transportul</a:t>
            </a:r>
            <a:r>
              <a:rPr lang="en-US" sz="1800" dirty="0"/>
              <a:t> intern (loc de </a:t>
            </a:r>
            <a:r>
              <a:rPr lang="en-US" sz="1800" dirty="0" err="1"/>
              <a:t>plecare</a:t>
            </a:r>
            <a:r>
              <a:rPr lang="en-US" sz="1800" dirty="0"/>
              <a:t> </a:t>
            </a:r>
            <a:r>
              <a:rPr lang="ro-RO" sz="1800" dirty="0"/>
              <a:t>ș</a:t>
            </a:r>
            <a:r>
              <a:rPr lang="en-US" sz="1800" dirty="0" err="1"/>
              <a:t>i</a:t>
            </a:r>
            <a:r>
              <a:rPr lang="en-US" sz="1800" dirty="0"/>
              <a:t> </a:t>
            </a:r>
            <a:r>
              <a:rPr lang="en-US" sz="1800" dirty="0" err="1"/>
              <a:t>sosire</a:t>
            </a:r>
            <a:r>
              <a:rPr lang="en-US" sz="1800" dirty="0"/>
              <a:t> Rom</a:t>
            </a:r>
            <a:r>
              <a:rPr lang="ro-RO" sz="1800" dirty="0"/>
              <a:t>â</a:t>
            </a:r>
            <a:r>
              <a:rPr lang="en-US" sz="1800" dirty="0" err="1"/>
              <a:t>nia</a:t>
            </a:r>
            <a:r>
              <a:rPr lang="en-US" sz="1800" dirty="0"/>
              <a:t>) </a:t>
            </a:r>
            <a:r>
              <a:rPr lang="en-US" sz="1800" dirty="0" err="1"/>
              <a:t>ce</a:t>
            </a:r>
            <a:r>
              <a:rPr lang="en-US" sz="1800" dirty="0"/>
              <a:t> se </a:t>
            </a:r>
            <a:r>
              <a:rPr lang="en-US" sz="1800" dirty="0" err="1"/>
              <a:t>desf</a:t>
            </a:r>
            <a:r>
              <a:rPr lang="ro-RO" sz="1800" dirty="0"/>
              <a:t>ăș</a:t>
            </a:r>
            <a:r>
              <a:rPr lang="en-US" sz="1800" dirty="0"/>
              <a:t>oar</a:t>
            </a:r>
            <a:r>
              <a:rPr lang="ro-RO" sz="1800" dirty="0"/>
              <a:t>ă</a:t>
            </a:r>
            <a:r>
              <a:rPr lang="en-US" sz="1800" dirty="0"/>
              <a:t> </a:t>
            </a:r>
            <a:r>
              <a:rPr lang="en-US" sz="1800" dirty="0" err="1"/>
              <a:t>ocazional</a:t>
            </a:r>
            <a:r>
              <a:rPr lang="en-US" sz="1800" dirty="0"/>
              <a:t>.</a:t>
            </a:r>
          </a:p>
          <a:p>
            <a:pPr algn="just"/>
            <a:endParaRPr lang="en-US" sz="1800" dirty="0"/>
          </a:p>
          <a:p>
            <a:pPr marL="0" indent="0" algn="just">
              <a:buNone/>
            </a:pPr>
            <a:r>
              <a:rPr lang="en-US" sz="1800" dirty="0"/>
              <a:t>!!! Similar </a:t>
            </a:r>
            <a:r>
              <a:rPr lang="en-US" sz="1800" dirty="0" err="1"/>
              <a:t>serviciilor</a:t>
            </a:r>
            <a:r>
              <a:rPr lang="en-US" sz="1800" dirty="0"/>
              <a:t> de </a:t>
            </a:r>
            <a:r>
              <a:rPr lang="en-US" sz="1800" dirty="0" err="1"/>
              <a:t>consultan</a:t>
            </a:r>
            <a:r>
              <a:rPr lang="ro-RO" sz="1800" dirty="0"/>
              <a:t>ță</a:t>
            </a:r>
            <a:r>
              <a:rPr lang="en-US" sz="1800" dirty="0"/>
              <a:t> </a:t>
            </a:r>
            <a:r>
              <a:rPr lang="ro-RO" sz="1800" dirty="0"/>
              <a:t>ș</a:t>
            </a:r>
            <a:r>
              <a:rPr lang="en-US" sz="1800" dirty="0" err="1"/>
              <a:t>i</a:t>
            </a:r>
            <a:r>
              <a:rPr lang="en-US" sz="1800" dirty="0"/>
              <a:t> management, </a:t>
            </a:r>
            <a:r>
              <a:rPr lang="en-US" sz="1800" dirty="0" err="1"/>
              <a:t>recomand</a:t>
            </a:r>
            <a:r>
              <a:rPr lang="ro-RO" sz="1800" dirty="0"/>
              <a:t>ă</a:t>
            </a:r>
            <a:r>
              <a:rPr lang="en-US" sz="1800" dirty="0"/>
              <a:t>m </a:t>
            </a:r>
            <a:r>
              <a:rPr lang="en-US" sz="1800" dirty="0" err="1"/>
              <a:t>ob</a:t>
            </a:r>
            <a:r>
              <a:rPr lang="ro-RO" sz="1800" dirty="0"/>
              <a:t>ț</a:t>
            </a:r>
            <a:r>
              <a:rPr lang="en-US" sz="1800" dirty="0" err="1"/>
              <a:t>inerea</a:t>
            </a:r>
            <a:r>
              <a:rPr lang="en-US" sz="1800" dirty="0"/>
              <a:t> </a:t>
            </a:r>
            <a:r>
              <a:rPr lang="en-US" sz="1800" dirty="0" err="1"/>
              <a:t>certificatului</a:t>
            </a:r>
            <a:r>
              <a:rPr lang="en-US" sz="1800" dirty="0"/>
              <a:t> de </a:t>
            </a:r>
            <a:r>
              <a:rPr lang="en-US" sz="1800" dirty="0" err="1"/>
              <a:t>reziden</a:t>
            </a:r>
            <a:r>
              <a:rPr lang="ro-RO" sz="1800" dirty="0"/>
              <a:t>ță</a:t>
            </a:r>
            <a:r>
              <a:rPr lang="en-US" sz="1800" dirty="0"/>
              <a:t> fiscal</a:t>
            </a:r>
            <a:r>
              <a:rPr lang="ro-RO" sz="1800" dirty="0"/>
              <a:t>ă</a:t>
            </a:r>
            <a:r>
              <a:rPr lang="en-US" sz="1800" dirty="0"/>
              <a:t> </a:t>
            </a:r>
            <a:r>
              <a:rPr lang="ro-RO" sz="1800" dirty="0"/>
              <a:t>ș</a:t>
            </a:r>
            <a:r>
              <a:rPr lang="en-US" sz="1800" dirty="0" err="1"/>
              <a:t>i</a:t>
            </a:r>
            <a:r>
              <a:rPr lang="en-US" sz="1800" dirty="0"/>
              <a:t> </a:t>
            </a:r>
            <a:r>
              <a:rPr lang="en-US" sz="1800" dirty="0" err="1"/>
              <a:t>aplicarea</a:t>
            </a:r>
            <a:r>
              <a:rPr lang="en-US" sz="1800" dirty="0"/>
              <a:t> DTT. </a:t>
            </a:r>
          </a:p>
          <a:p>
            <a:pPr marL="0" indent="0">
              <a:buNone/>
            </a:pPr>
            <a:endParaRPr lang="en-US" dirty="0"/>
          </a:p>
          <a:p>
            <a:pPr marL="0" indent="0">
              <a:buNone/>
            </a:pPr>
            <a:endParaRPr lang="en-US" dirty="0"/>
          </a:p>
          <a:p>
            <a:pPr marL="0" indent="0">
              <a:buNone/>
            </a:pPr>
            <a:endParaRPr lang="en-US" dirty="0"/>
          </a:p>
          <a:p>
            <a:endParaRPr lang="en-US" dirty="0"/>
          </a:p>
          <a:p>
            <a:pPr marL="0" indent="0">
              <a:buNone/>
            </a:pPr>
            <a:endParaRPr lang="en-US" dirty="0"/>
          </a:p>
        </p:txBody>
      </p:sp>
      <p:sp>
        <p:nvSpPr>
          <p:cNvPr id="3" name="Title 2">
            <a:extLst>
              <a:ext uri="{FF2B5EF4-FFF2-40B4-BE49-F238E27FC236}">
                <a16:creationId xmlns:a16="http://schemas.microsoft.com/office/drawing/2014/main" id="{1FFBCB32-3637-44CF-AA23-0F63B2D4A6BB}"/>
              </a:ext>
            </a:extLst>
          </p:cNvPr>
          <p:cNvSpPr>
            <a:spLocks noGrp="1"/>
          </p:cNvSpPr>
          <p:nvPr>
            <p:ph type="title"/>
          </p:nvPr>
        </p:nvSpPr>
        <p:spPr>
          <a:xfrm>
            <a:off x="403549" y="422279"/>
            <a:ext cx="7433456" cy="812886"/>
          </a:xfrm>
        </p:spPr>
        <p:txBody>
          <a:bodyPr/>
          <a:lstStyle/>
          <a:p>
            <a:pPr algn="just"/>
            <a:r>
              <a:rPr lang="ro-RO" sz="2000" b="1" dirty="0">
                <a:solidFill>
                  <a:srgbClr val="173060"/>
                </a:solidFill>
                <a:latin typeface="+mn-lt"/>
              </a:rPr>
              <a:t>Venituri din servicii prestate în România, exclusiv transportul internațional și prestările de servicii accesorii acestui transport</a:t>
            </a:r>
            <a:endParaRPr lang="en-US" dirty="0"/>
          </a:p>
        </p:txBody>
      </p:sp>
    </p:spTree>
    <p:extLst>
      <p:ext uri="{BB962C8B-B14F-4D97-AF65-F5344CB8AC3E}">
        <p14:creationId xmlns:p14="http://schemas.microsoft.com/office/powerpoint/2010/main" val="716410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725F678-36BA-4C34-98AA-43CA315F74C4}"/>
              </a:ext>
            </a:extLst>
          </p:cNvPr>
          <p:cNvSpPr>
            <a:spLocks noGrp="1"/>
          </p:cNvSpPr>
          <p:nvPr>
            <p:ph idx="1"/>
          </p:nvPr>
        </p:nvSpPr>
        <p:spPr>
          <a:xfrm>
            <a:off x="495301" y="1208751"/>
            <a:ext cx="8222974" cy="4440498"/>
          </a:xfrm>
          <a:ln>
            <a:solidFill>
              <a:srgbClr val="1B33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a:normAutofit fontScale="25000" lnSpcReduction="20000"/>
          </a:bodyPr>
          <a:lstStyle/>
          <a:p>
            <a:pPr algn="just">
              <a:lnSpc>
                <a:spcPct val="110000"/>
              </a:lnSpc>
              <a:buClr>
                <a:srgbClr val="FFC000"/>
              </a:buClr>
              <a:buFont typeface="Wingdings" panose="05000000000000000000" pitchFamily="2" charset="2"/>
              <a:buChar char="§"/>
            </a:pPr>
            <a:r>
              <a:rPr lang="en-US" sz="8000" b="1" dirty="0">
                <a:solidFill>
                  <a:srgbClr val="1B3360"/>
                </a:solidFill>
              </a:rPr>
              <a:t>Management </a:t>
            </a:r>
            <a:r>
              <a:rPr lang="ro-RO" sz="8000" b="1" dirty="0">
                <a:solidFill>
                  <a:srgbClr val="1B3360"/>
                </a:solidFill>
              </a:rPr>
              <a:t>ș</a:t>
            </a:r>
            <a:r>
              <a:rPr lang="en-US" sz="8000" b="1" dirty="0" err="1">
                <a:solidFill>
                  <a:srgbClr val="1B3360"/>
                </a:solidFill>
              </a:rPr>
              <a:t>i</a:t>
            </a:r>
            <a:r>
              <a:rPr lang="en-US" sz="8000" b="1" dirty="0">
                <a:solidFill>
                  <a:srgbClr val="1B3360"/>
                </a:solidFill>
              </a:rPr>
              <a:t> </a:t>
            </a:r>
            <a:r>
              <a:rPr lang="en-US" sz="8000" b="1" dirty="0" err="1">
                <a:solidFill>
                  <a:srgbClr val="1B3360"/>
                </a:solidFill>
              </a:rPr>
              <a:t>consultan</a:t>
            </a:r>
            <a:r>
              <a:rPr lang="ro-RO" sz="8000" b="1" dirty="0">
                <a:solidFill>
                  <a:srgbClr val="1B3360"/>
                </a:solidFill>
              </a:rPr>
              <a:t>ță</a:t>
            </a:r>
            <a:endParaRPr lang="en-US" sz="8000" b="1" dirty="0">
              <a:solidFill>
                <a:srgbClr val="1B3360"/>
              </a:solidFill>
            </a:endParaRPr>
          </a:p>
          <a:p>
            <a:pPr marL="0" indent="0" algn="just">
              <a:lnSpc>
                <a:spcPct val="110000"/>
              </a:lnSpc>
              <a:buClr>
                <a:srgbClr val="FFC000"/>
              </a:buClr>
              <a:buNone/>
            </a:pPr>
            <a:r>
              <a:rPr lang="ro-RO" sz="7200" dirty="0"/>
              <a:t>Venituri din prestarea de servicii de management sau de consultanță din orice domeniu, dacă aceste venituri sunt obținute</a:t>
            </a:r>
            <a:r>
              <a:rPr lang="en-US" sz="7200" dirty="0"/>
              <a:t> de la:</a:t>
            </a:r>
          </a:p>
          <a:p>
            <a:pPr marL="0" indent="0" algn="just">
              <a:lnSpc>
                <a:spcPct val="110000"/>
              </a:lnSpc>
              <a:buClr>
                <a:srgbClr val="FFC000"/>
              </a:buClr>
              <a:buNone/>
            </a:pPr>
            <a:r>
              <a:rPr lang="en-US" sz="7200" dirty="0"/>
              <a:t>         - </a:t>
            </a:r>
            <a:r>
              <a:rPr lang="ro-RO" sz="7200" dirty="0"/>
              <a:t>un rezident</a:t>
            </a:r>
            <a:r>
              <a:rPr lang="en-US" sz="7200" dirty="0"/>
              <a:t>;</a:t>
            </a:r>
          </a:p>
          <a:p>
            <a:pPr marL="0" indent="0" algn="just">
              <a:lnSpc>
                <a:spcPct val="110000"/>
              </a:lnSpc>
              <a:buClr>
                <a:srgbClr val="FFC000"/>
              </a:buClr>
              <a:buNone/>
            </a:pPr>
            <a:r>
              <a:rPr lang="en-US" sz="7200" dirty="0"/>
              <a:t>         </a:t>
            </a:r>
            <a:r>
              <a:rPr lang="ro-RO" sz="7200" dirty="0"/>
              <a:t>- </a:t>
            </a:r>
            <a:r>
              <a:rPr lang="en-US" sz="7200" dirty="0"/>
              <a:t>un PE in Rom</a:t>
            </a:r>
            <a:r>
              <a:rPr lang="ro-RO" sz="7200" dirty="0"/>
              <a:t>â</a:t>
            </a:r>
            <a:r>
              <a:rPr lang="en-US" sz="7200" dirty="0" err="1"/>
              <a:t>nia</a:t>
            </a:r>
            <a:r>
              <a:rPr lang="en-US" sz="7200" dirty="0"/>
              <a:t> al </a:t>
            </a:r>
            <a:r>
              <a:rPr lang="en-US" sz="7200" dirty="0" err="1"/>
              <a:t>unui</a:t>
            </a:r>
            <a:r>
              <a:rPr lang="en-US" sz="7200" dirty="0"/>
              <a:t> </a:t>
            </a:r>
            <a:r>
              <a:rPr lang="en-US" sz="7200" dirty="0" err="1"/>
              <a:t>nerezident</a:t>
            </a:r>
            <a:r>
              <a:rPr lang="en-US" sz="7200" dirty="0"/>
              <a:t> (</a:t>
            </a:r>
            <a:r>
              <a:rPr lang="en-US" sz="7200" dirty="0" err="1"/>
              <a:t>dac</a:t>
            </a:r>
            <a:r>
              <a:rPr lang="ro-RO" sz="7200" dirty="0"/>
              <a:t>ă</a:t>
            </a:r>
            <a:r>
              <a:rPr lang="en-US" sz="7200" dirty="0"/>
              <a:t> </a:t>
            </a:r>
            <a:r>
              <a:rPr lang="en-US" sz="7200" dirty="0" err="1"/>
              <a:t>serviciile</a:t>
            </a:r>
            <a:r>
              <a:rPr lang="en-US" sz="7200" dirty="0"/>
              <a:t> </a:t>
            </a:r>
            <a:r>
              <a:rPr lang="en-US" sz="7200" dirty="0" err="1"/>
              <a:t>reprezint</a:t>
            </a:r>
            <a:r>
              <a:rPr lang="ro-RO" sz="7200" dirty="0"/>
              <a:t>ă</a:t>
            </a:r>
            <a:r>
              <a:rPr lang="en-US" sz="7200" dirty="0"/>
              <a:t> </a:t>
            </a:r>
            <a:r>
              <a:rPr lang="en-US" sz="7200" dirty="0" err="1"/>
              <a:t>cheltuieli</a:t>
            </a:r>
            <a:r>
              <a:rPr lang="en-US" sz="7200" dirty="0"/>
              <a:t> ale PE).</a:t>
            </a:r>
          </a:p>
          <a:p>
            <a:pPr algn="just">
              <a:lnSpc>
                <a:spcPct val="110000"/>
              </a:lnSpc>
              <a:buClr>
                <a:srgbClr val="FFC000"/>
              </a:buClr>
              <a:buFont typeface="Wingdings" panose="05000000000000000000" pitchFamily="2" charset="2"/>
              <a:buChar char="§"/>
            </a:pPr>
            <a:endParaRPr lang="en-US" sz="6400" dirty="0"/>
          </a:p>
          <a:p>
            <a:pPr algn="just">
              <a:lnSpc>
                <a:spcPct val="110000"/>
              </a:lnSpc>
              <a:buClr>
                <a:srgbClr val="FFC000"/>
              </a:buClr>
              <a:buFont typeface="Wingdings" panose="05000000000000000000" pitchFamily="2" charset="2"/>
              <a:buChar char="§"/>
            </a:pPr>
            <a:r>
              <a:rPr lang="ro-RO" sz="8000" b="1" dirty="0">
                <a:solidFill>
                  <a:srgbClr val="1B3360"/>
                </a:solidFill>
              </a:rPr>
              <a:t>Venituri din servicii prestate în România</a:t>
            </a:r>
            <a:endParaRPr lang="en-US" sz="8000" b="1" dirty="0">
              <a:solidFill>
                <a:srgbClr val="1B3360"/>
              </a:solidFill>
            </a:endParaRPr>
          </a:p>
          <a:p>
            <a:pPr marL="0" indent="0" algn="just">
              <a:lnSpc>
                <a:spcPct val="110000"/>
              </a:lnSpc>
              <a:buClr>
                <a:srgbClr val="FFC000"/>
              </a:buClr>
              <a:buNone/>
            </a:pPr>
            <a:r>
              <a:rPr lang="en-US" sz="7200" dirty="0" err="1"/>
              <a:t>Veniturile</a:t>
            </a:r>
            <a:r>
              <a:rPr lang="en-US" sz="7200" dirty="0"/>
              <a:t> din </a:t>
            </a:r>
            <a:r>
              <a:rPr lang="en-US" sz="7200" dirty="0" err="1"/>
              <a:t>servicii</a:t>
            </a:r>
            <a:r>
              <a:rPr lang="en-US" sz="7200" dirty="0"/>
              <a:t> </a:t>
            </a:r>
            <a:r>
              <a:rPr lang="en-US" sz="7200" dirty="0" err="1"/>
              <a:t>prestate</a:t>
            </a:r>
            <a:r>
              <a:rPr lang="en-US" sz="7200" dirty="0"/>
              <a:t> </a:t>
            </a:r>
            <a:r>
              <a:rPr lang="ro-RO" sz="7200" dirty="0"/>
              <a:t>î</a:t>
            </a:r>
            <a:r>
              <a:rPr lang="en-US" sz="7200" dirty="0"/>
              <a:t>n Romania de un </a:t>
            </a:r>
            <a:r>
              <a:rPr lang="en-US" sz="7200" dirty="0" err="1"/>
              <a:t>nerezident</a:t>
            </a:r>
            <a:r>
              <a:rPr lang="ro-RO" sz="7200" dirty="0"/>
              <a:t>, exclusiv transportul internațional și prestările de servicii accesorii acestui transport.</a:t>
            </a:r>
          </a:p>
          <a:p>
            <a:pPr marL="0" indent="0" algn="just">
              <a:lnSpc>
                <a:spcPct val="150000"/>
              </a:lnSpc>
              <a:buNone/>
            </a:pPr>
            <a:r>
              <a:rPr lang="en-US" sz="6000" b="1" dirty="0">
                <a:solidFill>
                  <a:srgbClr val="1B3360"/>
                </a:solidFill>
              </a:rPr>
              <a:t> </a:t>
            </a:r>
            <a:endParaRPr lang="en-US" dirty="0"/>
          </a:p>
        </p:txBody>
      </p:sp>
      <p:sp>
        <p:nvSpPr>
          <p:cNvPr id="3" name="Rectangle 2">
            <a:extLst>
              <a:ext uri="{FF2B5EF4-FFF2-40B4-BE49-F238E27FC236}">
                <a16:creationId xmlns:a16="http://schemas.microsoft.com/office/drawing/2014/main" id="{7CA7F27B-B72B-4BC8-A5F8-2FAC835B46D8}"/>
              </a:ext>
            </a:extLst>
          </p:cNvPr>
          <p:cNvSpPr/>
          <p:nvPr/>
        </p:nvSpPr>
        <p:spPr>
          <a:xfrm>
            <a:off x="406214" y="213013"/>
            <a:ext cx="3937186" cy="667875"/>
          </a:xfrm>
          <a:prstGeom prst="rect">
            <a:avLst/>
          </a:prstGeom>
        </p:spPr>
        <p:txBody>
          <a:bodyPr wrap="square">
            <a:spAutoFit/>
          </a:bodyPr>
          <a:lstStyle/>
          <a:p>
            <a:pPr algn="just">
              <a:lnSpc>
                <a:spcPct val="220000"/>
              </a:lnSpc>
              <a:buFont typeface="Wingdings" panose="05000000000000000000" pitchFamily="2" charset="2"/>
              <a:buChar char="q"/>
            </a:pPr>
            <a:r>
              <a:rPr lang="ro-RO" sz="2000" b="1" dirty="0">
                <a:solidFill>
                  <a:srgbClr val="1B3360"/>
                </a:solidFill>
              </a:rPr>
              <a:t>Venituri din prestări servicii</a:t>
            </a:r>
            <a:endParaRPr lang="en-US" sz="2000" b="1" dirty="0">
              <a:solidFill>
                <a:srgbClr val="1B3360"/>
              </a:solidFill>
            </a:endParaRPr>
          </a:p>
        </p:txBody>
      </p:sp>
    </p:spTree>
    <p:extLst>
      <p:ext uri="{BB962C8B-B14F-4D97-AF65-F5344CB8AC3E}">
        <p14:creationId xmlns:p14="http://schemas.microsoft.com/office/powerpoint/2010/main" val="346764235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853E919-055C-4373-BD00-82337B920905}"/>
              </a:ext>
            </a:extLst>
          </p:cNvPr>
          <p:cNvSpPr>
            <a:spLocks noGrp="1"/>
          </p:cNvSpPr>
          <p:nvPr>
            <p:ph idx="1"/>
          </p:nvPr>
        </p:nvSpPr>
        <p:spPr>
          <a:xfrm>
            <a:off x="419576" y="1832703"/>
            <a:ext cx="8304847" cy="3421453"/>
          </a:xfrm>
          <a:solidFill>
            <a:schemeClr val="lt1">
              <a:alpha val="98000"/>
            </a:schemeClr>
          </a:solidFill>
          <a:ln>
            <a:solidFill>
              <a:srgbClr val="1B3360"/>
            </a:solidFill>
          </a:ln>
          <a:effectLst>
            <a:glow rad="25400">
              <a:schemeClr val="accent1">
                <a:alpha val="40000"/>
              </a:schemeClr>
            </a:glow>
          </a:effectLst>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n-US" sz="1800" b="1" i="1" dirty="0" err="1">
                <a:solidFill>
                  <a:srgbClr val="173060"/>
                </a:solidFill>
              </a:rPr>
              <a:t>Exerci</a:t>
            </a:r>
            <a:r>
              <a:rPr lang="ro-RO" sz="1800" b="1" i="1" dirty="0">
                <a:solidFill>
                  <a:srgbClr val="173060"/>
                </a:solidFill>
              </a:rPr>
              <a:t>ț</a:t>
            </a:r>
            <a:r>
              <a:rPr lang="en-US" sz="1800" b="1" i="1" dirty="0">
                <a:solidFill>
                  <a:srgbClr val="173060"/>
                </a:solidFill>
              </a:rPr>
              <a:t>ii- </a:t>
            </a:r>
            <a:r>
              <a:rPr lang="en-US" sz="1800" b="1" i="1" dirty="0" err="1">
                <a:solidFill>
                  <a:srgbClr val="173060"/>
                </a:solidFill>
              </a:rPr>
              <a:t>servicii</a:t>
            </a:r>
            <a:r>
              <a:rPr lang="en-US" sz="1800" b="1" i="1" dirty="0">
                <a:solidFill>
                  <a:srgbClr val="173060"/>
                </a:solidFill>
              </a:rPr>
              <a:t> </a:t>
            </a:r>
            <a:r>
              <a:rPr lang="en-US" sz="1800" b="1" i="1" dirty="0" err="1">
                <a:solidFill>
                  <a:srgbClr val="173060"/>
                </a:solidFill>
              </a:rPr>
              <a:t>prestate</a:t>
            </a:r>
            <a:r>
              <a:rPr lang="en-US" sz="1800" b="1" i="1" dirty="0">
                <a:solidFill>
                  <a:srgbClr val="173060"/>
                </a:solidFill>
              </a:rPr>
              <a:t> </a:t>
            </a:r>
            <a:r>
              <a:rPr lang="ro-RO" sz="1800" b="1" i="1" dirty="0">
                <a:solidFill>
                  <a:srgbClr val="173060"/>
                </a:solidFill>
              </a:rPr>
              <a:t>î</a:t>
            </a:r>
            <a:r>
              <a:rPr lang="en-US" sz="1800" b="1" i="1" dirty="0">
                <a:solidFill>
                  <a:srgbClr val="173060"/>
                </a:solidFill>
              </a:rPr>
              <a:t>n Rom</a:t>
            </a:r>
            <a:r>
              <a:rPr lang="ro-RO" sz="1800" b="1" i="1" dirty="0">
                <a:solidFill>
                  <a:srgbClr val="173060"/>
                </a:solidFill>
              </a:rPr>
              <a:t>â</a:t>
            </a:r>
            <a:r>
              <a:rPr lang="en-US" sz="1800" b="1" i="1" dirty="0" err="1">
                <a:solidFill>
                  <a:srgbClr val="173060"/>
                </a:solidFill>
              </a:rPr>
              <a:t>nia</a:t>
            </a:r>
            <a:r>
              <a:rPr lang="en-US" sz="1800" b="1" i="1" dirty="0">
                <a:solidFill>
                  <a:srgbClr val="173060"/>
                </a:solidFill>
              </a:rPr>
              <a:t>!</a:t>
            </a:r>
          </a:p>
          <a:p>
            <a:pPr marL="0" indent="0" algn="just">
              <a:buNone/>
            </a:pPr>
            <a:endParaRPr lang="en-US" dirty="0"/>
          </a:p>
          <a:p>
            <a:pPr marL="0" indent="0" algn="just">
              <a:buNone/>
            </a:pPr>
            <a:r>
              <a:rPr lang="ro-RO" sz="1800" dirty="0"/>
              <a:t>O societate nerezidentă (“A”) a încheiat cu o companie românească (“B”) un contract de de servicii de implementare de software care nu menționează locul unde sunt serviciile prestate. Pentru implementare, A suportă anumite cheltuieli cu deplasarea consultanților în România, cheltuieli pe care</a:t>
            </a:r>
            <a:r>
              <a:rPr lang="en-US" sz="1800" dirty="0"/>
              <a:t> nu</a:t>
            </a:r>
            <a:r>
              <a:rPr lang="ro-RO" sz="1800" dirty="0"/>
              <a:t> le include în devizul pentru serviciile de implementare facturat către B</a:t>
            </a:r>
            <a:r>
              <a:rPr lang="en-US" sz="1800" dirty="0"/>
              <a:t> ci sunt </a:t>
            </a:r>
            <a:r>
              <a:rPr lang="en-US" sz="1800" dirty="0" err="1"/>
              <a:t>incluse</a:t>
            </a:r>
            <a:r>
              <a:rPr lang="en-US" sz="1800" dirty="0"/>
              <a:t> in </a:t>
            </a:r>
            <a:r>
              <a:rPr lang="en-US" sz="1800" dirty="0" err="1"/>
              <a:t>tariful</a:t>
            </a:r>
            <a:r>
              <a:rPr lang="en-US" sz="1800" dirty="0"/>
              <a:t> general de </a:t>
            </a:r>
            <a:r>
              <a:rPr lang="en-US" sz="1800" dirty="0" err="1"/>
              <a:t>implementare</a:t>
            </a:r>
            <a:r>
              <a:rPr lang="ro-RO" sz="1800" dirty="0"/>
              <a:t>. </a:t>
            </a:r>
            <a:endParaRPr lang="en-US" sz="1800" dirty="0"/>
          </a:p>
          <a:p>
            <a:pPr marL="0" indent="0" algn="just">
              <a:buNone/>
            </a:pPr>
            <a:endParaRPr lang="en-US" sz="1800" dirty="0"/>
          </a:p>
          <a:p>
            <a:pPr marL="0" indent="0" algn="just">
              <a:buNone/>
            </a:pPr>
            <a:r>
              <a:rPr lang="ro-RO" sz="1800" dirty="0"/>
              <a:t>Serviciul este unul la cheie, angajamentul A fiind să predea un software funcțional către B. Care este tratamentul fiscal corect din perspectiva impozitului pe veniturile nerezidenților.</a:t>
            </a:r>
            <a:endParaRPr lang="en-US" sz="1800" dirty="0"/>
          </a:p>
          <a:p>
            <a:pPr marL="0" indent="0">
              <a:buNone/>
            </a:pPr>
            <a:endParaRPr lang="en-US" dirty="0"/>
          </a:p>
          <a:p>
            <a:pPr marL="0" indent="0">
              <a:buNone/>
            </a:pPr>
            <a:endParaRPr lang="en-US" dirty="0"/>
          </a:p>
          <a:p>
            <a:pPr marL="0" indent="0">
              <a:buNone/>
            </a:pPr>
            <a:endParaRPr lang="en-US" dirty="0"/>
          </a:p>
          <a:p>
            <a:endParaRPr lang="en-US" dirty="0"/>
          </a:p>
          <a:p>
            <a:pPr marL="0" indent="0">
              <a:buNone/>
            </a:pPr>
            <a:endParaRPr lang="en-US" dirty="0"/>
          </a:p>
        </p:txBody>
      </p:sp>
      <p:sp>
        <p:nvSpPr>
          <p:cNvPr id="3" name="Title 2">
            <a:extLst>
              <a:ext uri="{FF2B5EF4-FFF2-40B4-BE49-F238E27FC236}">
                <a16:creationId xmlns:a16="http://schemas.microsoft.com/office/drawing/2014/main" id="{1FFBCB32-3637-44CF-AA23-0F63B2D4A6BB}"/>
              </a:ext>
            </a:extLst>
          </p:cNvPr>
          <p:cNvSpPr>
            <a:spLocks noGrp="1"/>
          </p:cNvSpPr>
          <p:nvPr>
            <p:ph type="title"/>
          </p:nvPr>
        </p:nvSpPr>
        <p:spPr>
          <a:xfrm>
            <a:off x="289249" y="460379"/>
            <a:ext cx="7234674" cy="812886"/>
          </a:xfrm>
        </p:spPr>
        <p:txBody>
          <a:bodyPr/>
          <a:lstStyle/>
          <a:p>
            <a:pPr algn="just"/>
            <a:r>
              <a:rPr lang="ro-RO" sz="2000" b="1" dirty="0">
                <a:solidFill>
                  <a:srgbClr val="173060"/>
                </a:solidFill>
                <a:latin typeface="+mn-lt"/>
              </a:rPr>
              <a:t>Venituri din servicii prestate în România, exclusiv transportul internațional și prestările de servicii accesorii acestui transport</a:t>
            </a:r>
            <a:endParaRPr lang="en-US" dirty="0"/>
          </a:p>
        </p:txBody>
      </p:sp>
    </p:spTree>
    <p:extLst>
      <p:ext uri="{BB962C8B-B14F-4D97-AF65-F5344CB8AC3E}">
        <p14:creationId xmlns:p14="http://schemas.microsoft.com/office/powerpoint/2010/main" val="408086893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DB0208B-1235-43CF-AE52-12716F47DACC}"/>
              </a:ext>
            </a:extLst>
          </p:cNvPr>
          <p:cNvSpPr>
            <a:spLocks noGrp="1"/>
          </p:cNvSpPr>
          <p:nvPr>
            <p:ph idx="1"/>
          </p:nvPr>
        </p:nvSpPr>
        <p:spPr>
          <a:xfrm>
            <a:off x="425331" y="1258695"/>
            <a:ext cx="8293338" cy="4388660"/>
          </a:xfrm>
          <a:ln>
            <a:solidFill>
              <a:srgbClr val="173060"/>
            </a:solidFill>
          </a:ln>
          <a:effectLst>
            <a:glow rad="25400">
              <a:schemeClr val="accent1">
                <a:alpha val="40000"/>
              </a:schemeClr>
            </a:glow>
          </a:effectLst>
        </p:spPr>
        <p:style>
          <a:lnRef idx="2">
            <a:schemeClr val="dk1"/>
          </a:lnRef>
          <a:fillRef idx="1">
            <a:schemeClr val="lt1"/>
          </a:fillRef>
          <a:effectRef idx="0">
            <a:schemeClr val="dk1"/>
          </a:effectRef>
          <a:fontRef idx="minor">
            <a:schemeClr val="dk1"/>
          </a:fontRef>
        </p:style>
        <p:txBody>
          <a:bodyPr>
            <a:normAutofit/>
          </a:bodyPr>
          <a:lstStyle/>
          <a:p>
            <a:pPr marL="0" indent="0" algn="just" defTabSz="914377">
              <a:lnSpc>
                <a:spcPct val="107000"/>
              </a:lnSpc>
              <a:buNone/>
            </a:pPr>
            <a:r>
              <a:rPr lang="en-US" sz="1800" dirty="0" err="1"/>
              <a:t>Comentariile</a:t>
            </a:r>
            <a:r>
              <a:rPr lang="en-US" sz="1800" dirty="0"/>
              <a:t> OECD la </a:t>
            </a:r>
            <a:r>
              <a:rPr lang="ro-RO" sz="1800" dirty="0"/>
              <a:t>DTT</a:t>
            </a:r>
            <a:r>
              <a:rPr lang="en-US" sz="1800" dirty="0"/>
              <a:t> model</a:t>
            </a:r>
            <a:r>
              <a:rPr lang="ro-RO" sz="1800" dirty="0"/>
              <a:t> conțin lămuriri cu privire la regimul parteneriatelor, întrucât legislațiile naționale diferă în privința regimului acestor parteneriat</a:t>
            </a:r>
            <a:r>
              <a:rPr lang="en-US" sz="1800" dirty="0"/>
              <a:t>e</a:t>
            </a:r>
            <a:r>
              <a:rPr lang="ro-RO" sz="1800" dirty="0"/>
              <a:t>. </a:t>
            </a:r>
          </a:p>
          <a:p>
            <a:pPr marL="0" indent="0" algn="just" defTabSz="914377">
              <a:lnSpc>
                <a:spcPct val="107000"/>
              </a:lnSpc>
              <a:buNone/>
            </a:pPr>
            <a:endParaRPr lang="en-US" sz="1800" dirty="0"/>
          </a:p>
          <a:p>
            <a:pPr marL="0" indent="0" algn="just" defTabSz="914377">
              <a:lnSpc>
                <a:spcPct val="107000"/>
              </a:lnSpc>
              <a:buNone/>
            </a:pPr>
            <a:r>
              <a:rPr lang="ro-RO" sz="1800" dirty="0"/>
              <a:t>Unele țări tratează parteneriatele ca entități impozabile, în timp ce altele au abordare transparentă fiscal (cum este și cazul României), iar partenerii individuali sunt impozitați pentru părțile care le revin din venitul parteneriatului (dividende, dobânzi, redevențe, etc). </a:t>
            </a:r>
          </a:p>
          <a:p>
            <a:pPr marL="0" indent="0" algn="just" defTabSz="914377">
              <a:lnSpc>
                <a:spcPct val="107000"/>
              </a:lnSpc>
              <a:buNone/>
            </a:pPr>
            <a:endParaRPr lang="en-US" sz="1800" dirty="0"/>
          </a:p>
          <a:p>
            <a:pPr marL="0" indent="0" algn="just" defTabSz="914377">
              <a:lnSpc>
                <a:spcPct val="107000"/>
              </a:lnSpc>
              <a:buNone/>
            </a:pPr>
            <a:r>
              <a:rPr lang="ro-RO" sz="1800" dirty="0"/>
              <a:t>Legislația internă face referire la entitatea transparentă fiscal (orice asociere, asociere în participațiune, grup de interes economic, societate civilă) ce nu este persoană impozabilă distinctă, iar fiecare asociat/participant este subiect de impunere individual. Dacă din asociere face parte și un nerezident, atunci impozitul pentru veniturile acestuia se reține de leaderul asocierii.</a:t>
            </a:r>
            <a:endParaRPr lang="en-US" sz="1800" dirty="0"/>
          </a:p>
        </p:txBody>
      </p:sp>
      <p:sp>
        <p:nvSpPr>
          <p:cNvPr id="3" name="Title 2">
            <a:extLst>
              <a:ext uri="{FF2B5EF4-FFF2-40B4-BE49-F238E27FC236}">
                <a16:creationId xmlns:a16="http://schemas.microsoft.com/office/drawing/2014/main" id="{18367D6C-E70A-4414-B541-DB820781B869}"/>
              </a:ext>
            </a:extLst>
          </p:cNvPr>
          <p:cNvSpPr>
            <a:spLocks noGrp="1"/>
          </p:cNvSpPr>
          <p:nvPr>
            <p:ph type="title"/>
          </p:nvPr>
        </p:nvSpPr>
        <p:spPr>
          <a:xfrm>
            <a:off x="425331" y="441374"/>
            <a:ext cx="7736989" cy="812886"/>
          </a:xfrm>
        </p:spPr>
        <p:txBody>
          <a:bodyPr/>
          <a:lstStyle/>
          <a:p>
            <a:r>
              <a:rPr lang="en-US" sz="2000" b="1" dirty="0">
                <a:solidFill>
                  <a:srgbClr val="173060"/>
                </a:solidFill>
                <a:latin typeface="+mn-lt"/>
              </a:rPr>
              <a:t>A</a:t>
            </a:r>
            <a:r>
              <a:rPr lang="ro-RO" sz="2000" b="1" dirty="0">
                <a:solidFill>
                  <a:srgbClr val="173060"/>
                </a:solidFill>
                <a:latin typeface="+mn-lt"/>
              </a:rPr>
              <a:t>PLICAREA </a:t>
            </a:r>
            <a:r>
              <a:rPr lang="en-US" sz="2000" b="1" dirty="0">
                <a:solidFill>
                  <a:srgbClr val="173060"/>
                </a:solidFill>
                <a:latin typeface="+mn-lt"/>
              </a:rPr>
              <a:t>DTT</a:t>
            </a:r>
            <a:r>
              <a:rPr lang="ro-RO" sz="2000" b="1" dirty="0">
                <a:solidFill>
                  <a:srgbClr val="173060"/>
                </a:solidFill>
                <a:latin typeface="+mn-lt"/>
              </a:rPr>
              <a:t> ÎN CAZUL PARTENERIATELOR</a:t>
            </a:r>
            <a:br>
              <a:rPr lang="ro-RO" sz="3600" dirty="0">
                <a:solidFill>
                  <a:srgbClr val="FF0000"/>
                </a:solidFill>
                <a:latin typeface="+mn-lt"/>
              </a:rPr>
            </a:br>
            <a:endParaRPr lang="en-US" dirty="0"/>
          </a:p>
        </p:txBody>
      </p:sp>
    </p:spTree>
    <p:extLst>
      <p:ext uri="{BB962C8B-B14F-4D97-AF65-F5344CB8AC3E}">
        <p14:creationId xmlns:p14="http://schemas.microsoft.com/office/powerpoint/2010/main" val="389840655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DB0208B-1235-43CF-AE52-12716F47DACC}"/>
              </a:ext>
            </a:extLst>
          </p:cNvPr>
          <p:cNvSpPr>
            <a:spLocks noGrp="1"/>
          </p:cNvSpPr>
          <p:nvPr>
            <p:ph idx="1"/>
          </p:nvPr>
        </p:nvSpPr>
        <p:spPr>
          <a:xfrm>
            <a:off x="425331" y="1048044"/>
            <a:ext cx="8293338" cy="4962140"/>
          </a:xfrm>
          <a:ln>
            <a:solidFill>
              <a:srgbClr val="173060"/>
            </a:solidFill>
          </a:ln>
          <a:effectLst>
            <a:glow rad="25400">
              <a:schemeClr val="accent1">
                <a:alpha val="40000"/>
              </a:schemeClr>
            </a:glow>
          </a:effectLst>
        </p:spPr>
        <p:style>
          <a:lnRef idx="2">
            <a:schemeClr val="dk1"/>
          </a:lnRef>
          <a:fillRef idx="1">
            <a:schemeClr val="lt1"/>
          </a:fillRef>
          <a:effectRef idx="0">
            <a:schemeClr val="dk1"/>
          </a:effectRef>
          <a:fontRef idx="minor">
            <a:schemeClr val="dk1"/>
          </a:fontRef>
        </p:style>
        <p:txBody>
          <a:bodyPr>
            <a:normAutofit fontScale="92500"/>
          </a:bodyPr>
          <a:lstStyle/>
          <a:p>
            <a:pPr marL="0" indent="0">
              <a:lnSpc>
                <a:spcPct val="100000"/>
              </a:lnSpc>
              <a:buNone/>
            </a:pPr>
            <a:r>
              <a:rPr lang="en-US" sz="1900" b="1" i="1" dirty="0" err="1">
                <a:solidFill>
                  <a:srgbClr val="173060"/>
                </a:solidFill>
              </a:rPr>
              <a:t>Exerci</a:t>
            </a:r>
            <a:r>
              <a:rPr lang="ro-RO" sz="1900" b="1" i="1" dirty="0">
                <a:solidFill>
                  <a:srgbClr val="173060"/>
                </a:solidFill>
              </a:rPr>
              <a:t>ți</a:t>
            </a:r>
            <a:r>
              <a:rPr lang="en-US" sz="1900" b="1" i="1" dirty="0" err="1">
                <a:solidFill>
                  <a:srgbClr val="173060"/>
                </a:solidFill>
              </a:rPr>
              <a:t>i</a:t>
            </a:r>
            <a:r>
              <a:rPr lang="en-US" sz="1900" b="1" i="1" dirty="0">
                <a:solidFill>
                  <a:srgbClr val="173060"/>
                </a:solidFill>
              </a:rPr>
              <a:t> - </a:t>
            </a:r>
            <a:r>
              <a:rPr lang="en-US" sz="1900" b="1" i="1" dirty="0" err="1">
                <a:solidFill>
                  <a:srgbClr val="173060"/>
                </a:solidFill>
              </a:rPr>
              <a:t>parteneriate</a:t>
            </a:r>
            <a:r>
              <a:rPr lang="en-US" sz="1900" b="1" i="1" dirty="0">
                <a:solidFill>
                  <a:srgbClr val="173060"/>
                </a:solidFill>
              </a:rPr>
              <a:t>!</a:t>
            </a:r>
          </a:p>
          <a:p>
            <a:pPr marL="0" indent="0" algn="just" defTabSz="914377">
              <a:lnSpc>
                <a:spcPct val="107000"/>
              </a:lnSpc>
              <a:buNone/>
            </a:pPr>
            <a:r>
              <a:rPr lang="en-US" sz="1900" dirty="0"/>
              <a:t>1. </a:t>
            </a:r>
            <a:r>
              <a:rPr lang="ro-RO" sz="1900" dirty="0"/>
              <a:t>Un parteneriat transparent fiscal situat în statul A (rezident fiscal în Austria) încasează venituri din redevențe de la o societate B, rezidentă fiscal în România (SRL). Parteneriatul este constituit legal în Austria și este format din membri, persoane juridice, rezidenți fiscali în Elveția. </a:t>
            </a:r>
            <a:endParaRPr lang="en-US" sz="1900" dirty="0"/>
          </a:p>
          <a:p>
            <a:pPr marL="0" indent="0" algn="just" defTabSz="914377">
              <a:lnSpc>
                <a:spcPct val="107000"/>
              </a:lnSpc>
              <a:buNone/>
            </a:pPr>
            <a:r>
              <a:rPr lang="ro-RO" sz="1900" dirty="0"/>
              <a:t>Ce DTT este aplicabil?</a:t>
            </a:r>
            <a:endParaRPr lang="en-US" sz="1900" dirty="0"/>
          </a:p>
          <a:p>
            <a:pPr marL="0" indent="0" algn="just" defTabSz="914377">
              <a:lnSpc>
                <a:spcPct val="107000"/>
              </a:lnSpc>
              <a:buNone/>
            </a:pPr>
            <a:r>
              <a:rPr lang="en-US" sz="1900" dirty="0"/>
              <a:t>2. </a:t>
            </a:r>
            <a:r>
              <a:rPr lang="ro-RO" sz="1900" dirty="0"/>
              <a:t>Un autor al unui roman este rezident fiscal în Elveția (“B”) fiind reprezentat de un agent literar care are împuternicirea de a vinde, în numele și în contul autorului, drepturile de autor pentru editarea respectivului roman și distribuirea către public. </a:t>
            </a:r>
            <a:endParaRPr lang="en-US" sz="1900" dirty="0"/>
          </a:p>
          <a:p>
            <a:pPr marL="0" indent="0" algn="just" defTabSz="914377">
              <a:lnSpc>
                <a:spcPct val="107000"/>
              </a:lnSpc>
              <a:buNone/>
            </a:pPr>
            <a:r>
              <a:rPr lang="ro-RO" sz="1900" dirty="0"/>
              <a:t>Agentul literar (“C”) este rezident fiscal în Franța și emite o factură de drepturi de autor către o editură rezidentă fiscal în România (“A”) pe care se menționează “drepturi de autor cuvenite B ” – 10,000 EUR din care comisionul C reținut din veniturile B este de 10% (1000 EUR). C pune la dispoziția A certificatul de rezidență fiscală în Franța. </a:t>
            </a:r>
            <a:endParaRPr lang="en-US" sz="1900" dirty="0"/>
          </a:p>
          <a:p>
            <a:pPr marL="0" indent="0" algn="just" defTabSz="914377">
              <a:lnSpc>
                <a:spcPct val="107000"/>
              </a:lnSpc>
              <a:buNone/>
            </a:pPr>
            <a:r>
              <a:rPr lang="ro-RO" sz="1900" dirty="0"/>
              <a:t>Cum se impozitează corect suma plătită de A către C? </a:t>
            </a:r>
            <a:endParaRPr lang="en-US" sz="1900" dirty="0"/>
          </a:p>
          <a:p>
            <a:pPr marL="0" indent="0" algn="just" defTabSz="914377">
              <a:lnSpc>
                <a:spcPct val="107000"/>
              </a:lnSpc>
              <a:buNone/>
            </a:pPr>
            <a:endParaRPr lang="en-US" b="1" dirty="0"/>
          </a:p>
        </p:txBody>
      </p:sp>
      <p:sp>
        <p:nvSpPr>
          <p:cNvPr id="3" name="Title 2">
            <a:extLst>
              <a:ext uri="{FF2B5EF4-FFF2-40B4-BE49-F238E27FC236}">
                <a16:creationId xmlns:a16="http://schemas.microsoft.com/office/drawing/2014/main" id="{18367D6C-E70A-4414-B541-DB820781B869}"/>
              </a:ext>
            </a:extLst>
          </p:cNvPr>
          <p:cNvSpPr>
            <a:spLocks noGrp="1"/>
          </p:cNvSpPr>
          <p:nvPr>
            <p:ph type="title"/>
          </p:nvPr>
        </p:nvSpPr>
        <p:spPr>
          <a:xfrm>
            <a:off x="425331" y="441374"/>
            <a:ext cx="7736989" cy="812886"/>
          </a:xfrm>
        </p:spPr>
        <p:txBody>
          <a:bodyPr/>
          <a:lstStyle/>
          <a:p>
            <a:r>
              <a:rPr lang="en-US" sz="2000" b="1" dirty="0">
                <a:solidFill>
                  <a:srgbClr val="173060"/>
                </a:solidFill>
                <a:latin typeface="+mn-lt"/>
              </a:rPr>
              <a:t>A</a:t>
            </a:r>
            <a:r>
              <a:rPr lang="ro-RO" sz="2000" b="1" dirty="0">
                <a:solidFill>
                  <a:srgbClr val="173060"/>
                </a:solidFill>
                <a:latin typeface="+mn-lt"/>
              </a:rPr>
              <a:t>PLICAREA </a:t>
            </a:r>
            <a:r>
              <a:rPr lang="en-US" sz="2000" b="1" dirty="0">
                <a:solidFill>
                  <a:srgbClr val="173060"/>
                </a:solidFill>
                <a:latin typeface="+mn-lt"/>
              </a:rPr>
              <a:t>DTT</a:t>
            </a:r>
            <a:r>
              <a:rPr lang="ro-RO" sz="2000" b="1" dirty="0">
                <a:solidFill>
                  <a:srgbClr val="173060"/>
                </a:solidFill>
                <a:latin typeface="+mn-lt"/>
              </a:rPr>
              <a:t> ÎN CAZUL PARTENERIATELOR</a:t>
            </a:r>
            <a:br>
              <a:rPr lang="en-US" sz="3600" dirty="0">
                <a:solidFill>
                  <a:srgbClr val="FF0000"/>
                </a:solidFill>
              </a:rPr>
            </a:br>
            <a:endParaRPr lang="en-US" dirty="0"/>
          </a:p>
        </p:txBody>
      </p:sp>
    </p:spTree>
    <p:extLst>
      <p:ext uri="{BB962C8B-B14F-4D97-AF65-F5344CB8AC3E}">
        <p14:creationId xmlns:p14="http://schemas.microsoft.com/office/powerpoint/2010/main" val="220849655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612E3D7-BE69-402C-9714-5D9D6EA68CEB}"/>
              </a:ext>
            </a:extLst>
          </p:cNvPr>
          <p:cNvSpPr>
            <a:spLocks noGrp="1"/>
          </p:cNvSpPr>
          <p:nvPr>
            <p:ph idx="1"/>
          </p:nvPr>
        </p:nvSpPr>
        <p:spPr>
          <a:xfrm>
            <a:off x="304799" y="1151590"/>
            <a:ext cx="8695907" cy="4931158"/>
          </a:xfrm>
          <a:ln>
            <a:solidFill>
              <a:srgbClr val="173060"/>
            </a:solidFill>
          </a:ln>
        </p:spPr>
        <p:style>
          <a:lnRef idx="2">
            <a:schemeClr val="dk1"/>
          </a:lnRef>
          <a:fillRef idx="1">
            <a:schemeClr val="lt1"/>
          </a:fillRef>
          <a:effectRef idx="0">
            <a:schemeClr val="dk1"/>
          </a:effectRef>
          <a:fontRef idx="minor">
            <a:schemeClr val="dk1"/>
          </a:fontRef>
        </p:style>
        <p:txBody>
          <a:bodyPr>
            <a:normAutofit fontScale="25000" lnSpcReduction="20000"/>
          </a:bodyPr>
          <a:lstStyle/>
          <a:p>
            <a:pPr algn="just">
              <a:lnSpc>
                <a:spcPct val="120000"/>
              </a:lnSpc>
              <a:buClr>
                <a:srgbClr val="FFC000"/>
              </a:buClr>
              <a:buFont typeface="Wingdings" panose="05000000000000000000" pitchFamily="2" charset="2"/>
              <a:buChar char="§"/>
            </a:pPr>
            <a:r>
              <a:rPr lang="en-US" sz="6400" dirty="0" err="1">
                <a:solidFill>
                  <a:schemeClr val="dk1"/>
                </a:solidFill>
              </a:rPr>
              <a:t>Legisla</a:t>
            </a:r>
            <a:r>
              <a:rPr lang="ro-RO" sz="6400" dirty="0">
                <a:solidFill>
                  <a:schemeClr val="dk1"/>
                </a:solidFill>
              </a:rPr>
              <a:t>ț</a:t>
            </a:r>
            <a:r>
              <a:rPr lang="en-US" sz="6400" dirty="0" err="1">
                <a:solidFill>
                  <a:schemeClr val="dk1"/>
                </a:solidFill>
              </a:rPr>
              <a:t>ia</a:t>
            </a:r>
            <a:r>
              <a:rPr lang="en-US" sz="6400" dirty="0">
                <a:solidFill>
                  <a:schemeClr val="dk1"/>
                </a:solidFill>
              </a:rPr>
              <a:t> UE </a:t>
            </a:r>
            <a:r>
              <a:rPr lang="en-US" sz="6400" dirty="0" err="1">
                <a:solidFill>
                  <a:schemeClr val="dk1"/>
                </a:solidFill>
              </a:rPr>
              <a:t>prevede</a:t>
            </a:r>
            <a:r>
              <a:rPr lang="en-US" sz="6400" dirty="0">
                <a:solidFill>
                  <a:schemeClr val="dk1"/>
                </a:solidFill>
              </a:rPr>
              <a:t> </a:t>
            </a:r>
            <a:r>
              <a:rPr lang="en-US" sz="6400" dirty="0" err="1">
                <a:solidFill>
                  <a:schemeClr val="dk1"/>
                </a:solidFill>
              </a:rPr>
              <a:t>scutiri</a:t>
            </a:r>
            <a:r>
              <a:rPr lang="en-US" sz="6400" dirty="0">
                <a:solidFill>
                  <a:schemeClr val="dk1"/>
                </a:solidFill>
              </a:rPr>
              <a:t> de la </a:t>
            </a:r>
            <a:r>
              <a:rPr lang="en-US" sz="6400" dirty="0" err="1">
                <a:solidFill>
                  <a:schemeClr val="dk1"/>
                </a:solidFill>
              </a:rPr>
              <a:t>impozit</a:t>
            </a:r>
            <a:r>
              <a:rPr lang="en-US" sz="6400" dirty="0">
                <a:solidFill>
                  <a:schemeClr val="dk1"/>
                </a:solidFill>
              </a:rPr>
              <a:t> </a:t>
            </a:r>
            <a:r>
              <a:rPr lang="en-US" sz="6400" dirty="0" err="1">
                <a:solidFill>
                  <a:schemeClr val="dk1"/>
                </a:solidFill>
              </a:rPr>
              <a:t>pentru</a:t>
            </a:r>
            <a:r>
              <a:rPr lang="en-US" sz="6400" dirty="0">
                <a:solidFill>
                  <a:schemeClr val="dk1"/>
                </a:solidFill>
              </a:rPr>
              <a:t> dividend</a:t>
            </a:r>
            <a:r>
              <a:rPr lang="ro-RO" sz="6400" dirty="0">
                <a:solidFill>
                  <a:schemeClr val="dk1"/>
                </a:solidFill>
              </a:rPr>
              <a:t>e</a:t>
            </a:r>
            <a:r>
              <a:rPr lang="en-US" sz="6400" dirty="0">
                <a:solidFill>
                  <a:schemeClr val="dk1"/>
                </a:solidFill>
              </a:rPr>
              <a:t> </a:t>
            </a:r>
            <a:r>
              <a:rPr lang="en-US" sz="6400" dirty="0" err="1">
                <a:solidFill>
                  <a:schemeClr val="dk1"/>
                </a:solidFill>
              </a:rPr>
              <a:t>dobanzi</a:t>
            </a:r>
            <a:r>
              <a:rPr lang="en-US" sz="6400" dirty="0">
                <a:solidFill>
                  <a:schemeClr val="dk1"/>
                </a:solidFill>
              </a:rPr>
              <a:t> </a:t>
            </a:r>
            <a:r>
              <a:rPr lang="ro-RO" sz="6400" dirty="0">
                <a:solidFill>
                  <a:schemeClr val="dk1"/>
                </a:solidFill>
              </a:rPr>
              <a:t>ș</a:t>
            </a:r>
            <a:r>
              <a:rPr lang="en-US" sz="6400" dirty="0" err="1">
                <a:solidFill>
                  <a:schemeClr val="dk1"/>
                </a:solidFill>
              </a:rPr>
              <a:t>i</a:t>
            </a:r>
            <a:r>
              <a:rPr lang="en-US" sz="6400" dirty="0">
                <a:solidFill>
                  <a:schemeClr val="dk1"/>
                </a:solidFill>
              </a:rPr>
              <a:t> </a:t>
            </a:r>
            <a:r>
              <a:rPr lang="en-US" sz="6400" dirty="0" err="1">
                <a:solidFill>
                  <a:schemeClr val="dk1"/>
                </a:solidFill>
              </a:rPr>
              <a:t>redeven</a:t>
            </a:r>
            <a:r>
              <a:rPr lang="ro-RO" sz="6400" dirty="0">
                <a:solidFill>
                  <a:schemeClr val="dk1"/>
                </a:solidFill>
              </a:rPr>
              <a:t>ț</a:t>
            </a:r>
            <a:r>
              <a:rPr lang="en-US" sz="6400" dirty="0">
                <a:solidFill>
                  <a:schemeClr val="dk1"/>
                </a:solidFill>
              </a:rPr>
              <a:t>e pl</a:t>
            </a:r>
            <a:r>
              <a:rPr lang="ro-RO" sz="6400" dirty="0">
                <a:solidFill>
                  <a:schemeClr val="dk1"/>
                </a:solidFill>
              </a:rPr>
              <a:t>ă</a:t>
            </a:r>
            <a:r>
              <a:rPr lang="en-US" sz="6400" dirty="0" err="1">
                <a:solidFill>
                  <a:schemeClr val="dk1"/>
                </a:solidFill>
              </a:rPr>
              <a:t>tite</a:t>
            </a:r>
            <a:r>
              <a:rPr lang="en-US" sz="6400" dirty="0">
                <a:solidFill>
                  <a:schemeClr val="dk1"/>
                </a:solidFill>
              </a:rPr>
              <a:t> c</a:t>
            </a:r>
            <a:r>
              <a:rPr lang="ro-RO" sz="6400" dirty="0">
                <a:solidFill>
                  <a:schemeClr val="dk1"/>
                </a:solidFill>
              </a:rPr>
              <a:t>ă</a:t>
            </a:r>
            <a:r>
              <a:rPr lang="en-US" sz="6400" dirty="0" err="1">
                <a:solidFill>
                  <a:schemeClr val="dk1"/>
                </a:solidFill>
              </a:rPr>
              <a:t>tre</a:t>
            </a:r>
            <a:r>
              <a:rPr lang="en-US" sz="6400" dirty="0">
                <a:solidFill>
                  <a:schemeClr val="dk1"/>
                </a:solidFill>
              </a:rPr>
              <a:t> </a:t>
            </a:r>
            <a:r>
              <a:rPr lang="en-US" sz="6400" dirty="0" err="1">
                <a:solidFill>
                  <a:schemeClr val="dk1"/>
                </a:solidFill>
              </a:rPr>
              <a:t>societa</a:t>
            </a:r>
            <a:r>
              <a:rPr lang="ro-RO" sz="6400" dirty="0">
                <a:solidFill>
                  <a:schemeClr val="dk1"/>
                </a:solidFill>
              </a:rPr>
              <a:t>ț</a:t>
            </a:r>
            <a:r>
              <a:rPr lang="en-US" sz="6400" dirty="0" err="1">
                <a:solidFill>
                  <a:schemeClr val="dk1"/>
                </a:solidFill>
              </a:rPr>
              <a:t>i</a:t>
            </a:r>
            <a:r>
              <a:rPr lang="en-US" sz="6400" dirty="0">
                <a:solidFill>
                  <a:schemeClr val="dk1"/>
                </a:solidFill>
              </a:rPr>
              <a:t> </a:t>
            </a:r>
            <a:r>
              <a:rPr lang="en-US" sz="6400" dirty="0" err="1">
                <a:solidFill>
                  <a:schemeClr val="dk1"/>
                </a:solidFill>
              </a:rPr>
              <a:t>rezidente</a:t>
            </a:r>
            <a:r>
              <a:rPr lang="en-US" sz="6400" dirty="0">
                <a:solidFill>
                  <a:schemeClr val="dk1"/>
                </a:solidFill>
              </a:rPr>
              <a:t> </a:t>
            </a:r>
            <a:r>
              <a:rPr lang="ro-RO" sz="6400" dirty="0">
                <a:solidFill>
                  <a:schemeClr val="dk1"/>
                </a:solidFill>
              </a:rPr>
              <a:t>î</a:t>
            </a:r>
            <a:r>
              <a:rPr lang="en-US" sz="6400" dirty="0">
                <a:solidFill>
                  <a:schemeClr val="dk1"/>
                </a:solidFill>
              </a:rPr>
              <a:t>n </a:t>
            </a:r>
            <a:r>
              <a:rPr lang="en-US" sz="6400" dirty="0" err="1">
                <a:solidFill>
                  <a:schemeClr val="dk1"/>
                </a:solidFill>
              </a:rPr>
              <a:t>alte</a:t>
            </a:r>
            <a:r>
              <a:rPr lang="en-US" sz="6400" dirty="0">
                <a:solidFill>
                  <a:schemeClr val="dk1"/>
                </a:solidFill>
              </a:rPr>
              <a:t> state </a:t>
            </a:r>
            <a:r>
              <a:rPr lang="en-US" sz="6400" dirty="0" err="1">
                <a:solidFill>
                  <a:schemeClr val="dk1"/>
                </a:solidFill>
              </a:rPr>
              <a:t>membre</a:t>
            </a:r>
            <a:r>
              <a:rPr lang="en-US" sz="6400" dirty="0">
                <a:solidFill>
                  <a:schemeClr val="dk1"/>
                </a:solidFill>
              </a:rPr>
              <a:t> UE </a:t>
            </a:r>
            <a:r>
              <a:rPr lang="en-US" sz="6400" dirty="0" err="1">
                <a:solidFill>
                  <a:schemeClr val="dk1"/>
                </a:solidFill>
              </a:rPr>
              <a:t>sau</a:t>
            </a:r>
            <a:r>
              <a:rPr lang="en-US" sz="6400" dirty="0">
                <a:solidFill>
                  <a:schemeClr val="dk1"/>
                </a:solidFill>
              </a:rPr>
              <a:t> c</a:t>
            </a:r>
            <a:r>
              <a:rPr lang="ro-RO" sz="6400" dirty="0">
                <a:solidFill>
                  <a:schemeClr val="dk1"/>
                </a:solidFill>
              </a:rPr>
              <a:t>ă</a:t>
            </a:r>
            <a:r>
              <a:rPr lang="en-US" sz="6400" dirty="0" err="1">
                <a:solidFill>
                  <a:schemeClr val="dk1"/>
                </a:solidFill>
              </a:rPr>
              <a:t>tre</a:t>
            </a:r>
            <a:r>
              <a:rPr lang="en-US" sz="6400" dirty="0">
                <a:solidFill>
                  <a:schemeClr val="dk1"/>
                </a:solidFill>
              </a:rPr>
              <a:t> </a:t>
            </a:r>
            <a:r>
              <a:rPr lang="en-US" sz="6400" dirty="0" err="1">
                <a:solidFill>
                  <a:schemeClr val="dk1"/>
                </a:solidFill>
              </a:rPr>
              <a:t>sediile</a:t>
            </a:r>
            <a:r>
              <a:rPr lang="en-US" sz="6400" dirty="0">
                <a:solidFill>
                  <a:schemeClr val="dk1"/>
                </a:solidFill>
              </a:rPr>
              <a:t> </a:t>
            </a:r>
            <a:r>
              <a:rPr lang="en-US" sz="6400" dirty="0" err="1">
                <a:solidFill>
                  <a:schemeClr val="dk1"/>
                </a:solidFill>
              </a:rPr>
              <a:t>permanente</a:t>
            </a:r>
            <a:r>
              <a:rPr lang="en-US" sz="6400" dirty="0">
                <a:solidFill>
                  <a:schemeClr val="dk1"/>
                </a:solidFill>
              </a:rPr>
              <a:t> ale </a:t>
            </a:r>
            <a:r>
              <a:rPr lang="en-US" sz="6400" dirty="0" err="1">
                <a:solidFill>
                  <a:schemeClr val="dk1"/>
                </a:solidFill>
              </a:rPr>
              <a:t>acestora</a:t>
            </a:r>
            <a:r>
              <a:rPr lang="en-US" sz="6400" dirty="0">
                <a:solidFill>
                  <a:schemeClr val="dk1"/>
                </a:solidFill>
              </a:rPr>
              <a:t>, </a:t>
            </a:r>
            <a:r>
              <a:rPr lang="en-US" sz="6400" dirty="0" err="1">
                <a:solidFill>
                  <a:schemeClr val="dk1"/>
                </a:solidFill>
              </a:rPr>
              <a:t>aflate</a:t>
            </a:r>
            <a:r>
              <a:rPr lang="en-US" sz="6400" dirty="0">
                <a:solidFill>
                  <a:schemeClr val="dk1"/>
                </a:solidFill>
              </a:rPr>
              <a:t> </a:t>
            </a:r>
            <a:r>
              <a:rPr lang="ro-RO" sz="6400" dirty="0">
                <a:solidFill>
                  <a:schemeClr val="dk1"/>
                </a:solidFill>
              </a:rPr>
              <a:t>î</a:t>
            </a:r>
            <a:r>
              <a:rPr lang="en-US" sz="6400" dirty="0">
                <a:solidFill>
                  <a:schemeClr val="dk1"/>
                </a:solidFill>
              </a:rPr>
              <a:t>n </a:t>
            </a:r>
            <a:r>
              <a:rPr lang="en-US" sz="6400" dirty="0" err="1">
                <a:solidFill>
                  <a:schemeClr val="dk1"/>
                </a:solidFill>
              </a:rPr>
              <a:t>alte</a:t>
            </a:r>
            <a:r>
              <a:rPr lang="en-US" sz="6400" dirty="0">
                <a:solidFill>
                  <a:schemeClr val="dk1"/>
                </a:solidFill>
              </a:rPr>
              <a:t> state </a:t>
            </a:r>
            <a:r>
              <a:rPr lang="en-US" sz="6400" dirty="0" err="1">
                <a:solidFill>
                  <a:schemeClr val="dk1"/>
                </a:solidFill>
              </a:rPr>
              <a:t>memb</a:t>
            </a:r>
            <a:r>
              <a:rPr lang="ro-RO" sz="6400" dirty="0">
                <a:solidFill>
                  <a:schemeClr val="dk1"/>
                </a:solidFill>
              </a:rPr>
              <a:t>re</a:t>
            </a:r>
            <a:r>
              <a:rPr lang="en-US" sz="6400" dirty="0">
                <a:solidFill>
                  <a:schemeClr val="dk1"/>
                </a:solidFill>
              </a:rPr>
              <a:t> UE.</a:t>
            </a:r>
          </a:p>
          <a:p>
            <a:pPr algn="just"/>
            <a:endParaRPr lang="en-US" sz="6400" dirty="0"/>
          </a:p>
          <a:p>
            <a:pPr algn="just">
              <a:buFont typeface="Wingdings" panose="05000000000000000000" pitchFamily="2" charset="2"/>
              <a:buChar char="q"/>
            </a:pPr>
            <a:r>
              <a:rPr lang="en-US" sz="6400" b="1" dirty="0">
                <a:solidFill>
                  <a:srgbClr val="1B3360"/>
                </a:solidFill>
                <a:ea typeface="Calibri" panose="020F0502020204030204" pitchFamily="34" charset="0"/>
                <a:cs typeface="Times New Roman" panose="02020603050405020304" pitchFamily="18" charset="0"/>
              </a:rPr>
              <a:t>   </a:t>
            </a:r>
            <a:r>
              <a:rPr lang="ro-RO" sz="6400" b="1" dirty="0">
                <a:solidFill>
                  <a:srgbClr val="1B3360"/>
                </a:solidFill>
                <a:ea typeface="Calibri" panose="020F0502020204030204" pitchFamily="34" charset="0"/>
                <a:cs typeface="Times New Roman" panose="02020603050405020304" pitchFamily="18" charset="0"/>
              </a:rPr>
              <a:t>Dividende</a:t>
            </a:r>
            <a:r>
              <a:rPr lang="en-US" sz="6400" b="1" dirty="0">
                <a:solidFill>
                  <a:srgbClr val="1B3360"/>
                </a:solidFill>
                <a:ea typeface="Calibri" panose="020F0502020204030204" pitchFamily="34" charset="0"/>
                <a:cs typeface="Times New Roman" panose="02020603050405020304" pitchFamily="18" charset="0"/>
              </a:rPr>
              <a:t> – </a:t>
            </a:r>
            <a:r>
              <a:rPr lang="en-US" sz="6400" b="1" dirty="0" err="1">
                <a:solidFill>
                  <a:srgbClr val="1B3360"/>
                </a:solidFill>
                <a:ea typeface="Calibri" panose="020F0502020204030204" pitchFamily="34" charset="0"/>
                <a:cs typeface="Times New Roman" panose="02020603050405020304" pitchFamily="18" charset="0"/>
              </a:rPr>
              <a:t>condi</a:t>
            </a:r>
            <a:r>
              <a:rPr lang="ro-RO" sz="6400" b="1" dirty="0">
                <a:solidFill>
                  <a:srgbClr val="1B3360"/>
                </a:solidFill>
                <a:ea typeface="Calibri" panose="020F0502020204030204" pitchFamily="34" charset="0"/>
                <a:cs typeface="Times New Roman" panose="02020603050405020304" pitchFamily="18" charset="0"/>
              </a:rPr>
              <a:t>ț</a:t>
            </a:r>
            <a:r>
              <a:rPr lang="en-US" sz="6400" b="1" dirty="0">
                <a:solidFill>
                  <a:srgbClr val="1B3360"/>
                </a:solidFill>
                <a:ea typeface="Calibri" panose="020F0502020204030204" pitchFamily="34" charset="0"/>
                <a:cs typeface="Times New Roman" panose="02020603050405020304" pitchFamily="18" charset="0"/>
              </a:rPr>
              <a:t>ii cumulative </a:t>
            </a:r>
            <a:r>
              <a:rPr lang="en-US" sz="6400" b="1" dirty="0" err="1">
                <a:solidFill>
                  <a:srgbClr val="1B3360"/>
                </a:solidFill>
                <a:ea typeface="Calibri" panose="020F0502020204030204" pitchFamily="34" charset="0"/>
                <a:cs typeface="Times New Roman" panose="02020603050405020304" pitchFamily="18" charset="0"/>
              </a:rPr>
              <a:t>pentru</a:t>
            </a:r>
            <a:r>
              <a:rPr lang="en-US" sz="6400" b="1" dirty="0">
                <a:solidFill>
                  <a:srgbClr val="1B3360"/>
                </a:solidFill>
                <a:ea typeface="Calibri" panose="020F0502020204030204" pitchFamily="34" charset="0"/>
                <a:cs typeface="Times New Roman" panose="02020603050405020304" pitchFamily="18" charset="0"/>
              </a:rPr>
              <a:t> </a:t>
            </a:r>
            <a:r>
              <a:rPr lang="en-US" sz="6400" b="1" dirty="0" err="1">
                <a:solidFill>
                  <a:srgbClr val="1B3360"/>
                </a:solidFill>
                <a:ea typeface="Calibri" panose="020F0502020204030204" pitchFamily="34" charset="0"/>
                <a:cs typeface="Times New Roman" panose="02020603050405020304" pitchFamily="18" charset="0"/>
              </a:rPr>
              <a:t>aplicarea</a:t>
            </a:r>
            <a:r>
              <a:rPr lang="en-US" sz="6400" b="1" dirty="0">
                <a:solidFill>
                  <a:srgbClr val="1B3360"/>
                </a:solidFill>
                <a:ea typeface="Calibri" panose="020F0502020204030204" pitchFamily="34" charset="0"/>
                <a:cs typeface="Times New Roman" panose="02020603050405020304" pitchFamily="18" charset="0"/>
              </a:rPr>
              <a:t> </a:t>
            </a:r>
            <a:r>
              <a:rPr lang="en-US" sz="6400" b="1" dirty="0" err="1">
                <a:solidFill>
                  <a:srgbClr val="1B3360"/>
                </a:solidFill>
                <a:ea typeface="Calibri" panose="020F0502020204030204" pitchFamily="34" charset="0"/>
                <a:cs typeface="Times New Roman" panose="02020603050405020304" pitchFamily="18" charset="0"/>
              </a:rPr>
              <a:t>scutirii</a:t>
            </a:r>
            <a:r>
              <a:rPr lang="en-US" sz="6400" b="1" dirty="0">
                <a:solidFill>
                  <a:srgbClr val="1B3360"/>
                </a:solidFill>
                <a:ea typeface="Calibri" panose="020F0502020204030204" pitchFamily="34" charset="0"/>
                <a:cs typeface="Times New Roman" panose="02020603050405020304" pitchFamily="18" charset="0"/>
              </a:rPr>
              <a:t>:</a:t>
            </a:r>
          </a:p>
          <a:p>
            <a:pPr marL="0" indent="0" algn="just">
              <a:buNone/>
            </a:pPr>
            <a:endParaRPr lang="ro-RO" sz="6400" b="1" i="1" u="sng" dirty="0"/>
          </a:p>
          <a:p>
            <a:pPr marL="0" indent="0" algn="just">
              <a:buNone/>
            </a:pPr>
            <a:r>
              <a:rPr lang="en-US" sz="6400" b="1" i="1" dirty="0"/>
              <a:t>(</a:t>
            </a:r>
            <a:r>
              <a:rPr lang="ro-RO" sz="6400" b="1" i="1" dirty="0"/>
              <a:t>1) persoana juridică străină beneficiară a dividendelor îndeplinește cumulativ următoarele condiții:</a:t>
            </a:r>
          </a:p>
          <a:p>
            <a:pPr marL="0" indent="0" algn="just">
              <a:buNone/>
            </a:pPr>
            <a:r>
              <a:rPr lang="ro-RO" sz="6400" i="1" dirty="0"/>
              <a:t> </a:t>
            </a:r>
            <a:endParaRPr lang="en-US" sz="6400" dirty="0"/>
          </a:p>
          <a:p>
            <a:pPr marL="401638" indent="-401638" algn="just">
              <a:buFont typeface="+mj-lt"/>
              <a:buAutoNum type="romanLcPeriod"/>
            </a:pPr>
            <a:r>
              <a:rPr lang="ro-RO" sz="6400" dirty="0"/>
              <a:t>este rezidentă într-un stat membru al UE și are una dintre formele de organizare menționate î</a:t>
            </a:r>
            <a:r>
              <a:rPr lang="en-US" sz="6400" dirty="0"/>
              <a:t>n </a:t>
            </a:r>
            <a:r>
              <a:rPr lang="ro-RO" sz="6400" dirty="0"/>
              <a:t>Titlul II Codul fiscal, Anexa nr. 1</a:t>
            </a:r>
            <a:r>
              <a:rPr lang="en-US" sz="6400" dirty="0"/>
              <a:t> (</a:t>
            </a:r>
            <a:r>
              <a:rPr lang="en-US" sz="6400" dirty="0" err="1"/>
              <a:t>forme</a:t>
            </a:r>
            <a:r>
              <a:rPr lang="en-US" sz="6400" dirty="0"/>
              <a:t> de </a:t>
            </a:r>
            <a:r>
              <a:rPr lang="en-US" sz="6400" dirty="0" err="1"/>
              <a:t>organizare</a:t>
            </a:r>
            <a:r>
              <a:rPr lang="en-US" sz="6400" dirty="0"/>
              <a:t> </a:t>
            </a:r>
            <a:r>
              <a:rPr lang="en-US" sz="6400" dirty="0" err="1"/>
              <a:t>similare</a:t>
            </a:r>
            <a:r>
              <a:rPr lang="en-US" sz="6400" dirty="0"/>
              <a:t> SRL/SA)</a:t>
            </a:r>
            <a:r>
              <a:rPr lang="ro-RO" sz="6400" dirty="0"/>
              <a:t>;</a:t>
            </a:r>
            <a:endParaRPr lang="en-US" sz="6400" dirty="0"/>
          </a:p>
          <a:p>
            <a:pPr marL="401638" indent="-401638" algn="just">
              <a:buFont typeface="+mj-lt"/>
              <a:buAutoNum type="romanLcPeriod"/>
            </a:pPr>
            <a:endParaRPr lang="en-US" sz="6400" dirty="0"/>
          </a:p>
          <a:p>
            <a:pPr marL="401638" indent="-401638" algn="just">
              <a:buFont typeface="+mj-lt"/>
              <a:buAutoNum type="romanLcPeriod"/>
            </a:pPr>
            <a:r>
              <a:rPr lang="ro-RO" sz="6400" dirty="0"/>
              <a:t>este considerată a fi rezidentă a statului membru UE, și, în temeiul unei DTT, nu se consideră că este rezidentă în scopul impunerii în afara UE;</a:t>
            </a:r>
            <a:endParaRPr lang="en-US" sz="6400" dirty="0"/>
          </a:p>
          <a:p>
            <a:pPr marL="401638" indent="-401638" algn="just">
              <a:buFont typeface="+mj-lt"/>
              <a:buAutoNum type="romanLcPeriod"/>
            </a:pPr>
            <a:endParaRPr lang="en-US" sz="6400" dirty="0"/>
          </a:p>
          <a:p>
            <a:pPr marL="401638" indent="-401638" algn="just">
              <a:buFont typeface="+mj-lt"/>
              <a:buAutoNum type="romanLcPeriod"/>
            </a:pPr>
            <a:r>
              <a:rPr lang="ro-RO" sz="6400" dirty="0"/>
              <a:t>plătește, în conformitate cu legislația fiscală a unui stat membru, fără posibilitatea unei opțiuni sau exceptări, unul dintre impozitele prevăzute </a:t>
            </a:r>
            <a:r>
              <a:rPr lang="en-US" sz="6400" dirty="0"/>
              <a:t>in </a:t>
            </a:r>
            <a:r>
              <a:rPr lang="ro-RO" sz="6400" dirty="0"/>
              <a:t>Anexa </a:t>
            </a:r>
            <a:r>
              <a:rPr lang="ro-RO" sz="6400" dirty="0">
                <a:hlinkClick r:id="rId2">
                  <a:extLst>
                    <a:ext uri="{A12FA001-AC4F-418D-AE19-62706E023703}">
                      <ahyp:hlinkClr xmlns:ahyp="http://schemas.microsoft.com/office/drawing/2018/hyperlinkcolor" val="tx"/>
                    </a:ext>
                  </a:extLst>
                </a:hlinkClick>
              </a:rPr>
              <a:t>nr. 2</a:t>
            </a:r>
            <a:r>
              <a:rPr lang="ro-RO" sz="6400" dirty="0"/>
              <a:t> la titlul II Cod fiscal sau un impozit similar impozitului pe profit;</a:t>
            </a:r>
            <a:endParaRPr lang="en-US" sz="6400" dirty="0"/>
          </a:p>
          <a:p>
            <a:pPr marL="401638" indent="-401638" algn="just">
              <a:buFont typeface="+mj-lt"/>
              <a:buAutoNum type="romanLcPeriod"/>
            </a:pPr>
            <a:endParaRPr lang="en-US" sz="6400" dirty="0"/>
          </a:p>
          <a:p>
            <a:pPr marL="401638" indent="-401638" algn="just">
              <a:buFont typeface="+mj-lt"/>
              <a:buAutoNum type="romanLcPeriod"/>
            </a:pPr>
            <a:r>
              <a:rPr lang="ro-RO" sz="6400" dirty="0"/>
              <a:t>deține minimum 10% din capitalul social al întreprinderii persoană juridică română pe o perioadă neîntreruptă de cel puțin un an, care se încheie la data plății dividendului.</a:t>
            </a:r>
          </a:p>
          <a:p>
            <a:pPr algn="just"/>
            <a:endParaRPr lang="en-US" sz="5600" dirty="0"/>
          </a:p>
          <a:p>
            <a:pPr marL="0" indent="0">
              <a:buNone/>
            </a:pPr>
            <a:endParaRPr lang="en-US" dirty="0"/>
          </a:p>
        </p:txBody>
      </p:sp>
      <p:sp>
        <p:nvSpPr>
          <p:cNvPr id="3" name="Title 2">
            <a:extLst>
              <a:ext uri="{FF2B5EF4-FFF2-40B4-BE49-F238E27FC236}">
                <a16:creationId xmlns:a16="http://schemas.microsoft.com/office/drawing/2014/main" id="{59A94B07-FC85-4AF4-9ECF-B105545FCA72}"/>
              </a:ext>
            </a:extLst>
          </p:cNvPr>
          <p:cNvSpPr>
            <a:spLocks noGrp="1"/>
          </p:cNvSpPr>
          <p:nvPr>
            <p:ph type="title"/>
          </p:nvPr>
        </p:nvSpPr>
        <p:spPr>
          <a:xfrm>
            <a:off x="304799" y="238095"/>
            <a:ext cx="7736989" cy="812886"/>
          </a:xfrm>
        </p:spPr>
        <p:txBody>
          <a:bodyPr/>
          <a:lstStyle/>
          <a:p>
            <a:r>
              <a:rPr lang="ro-RO" sz="2000" b="1" dirty="0">
                <a:solidFill>
                  <a:srgbClr val="173060"/>
                </a:solidFill>
                <a:latin typeface="+mn-lt"/>
              </a:rPr>
              <a:t>LEGISLAȚIA UNIUNII EUROPENE </a:t>
            </a:r>
            <a:endParaRPr lang="en-US" dirty="0"/>
          </a:p>
        </p:txBody>
      </p:sp>
    </p:spTree>
    <p:extLst>
      <p:ext uri="{BB962C8B-B14F-4D97-AF65-F5344CB8AC3E}">
        <p14:creationId xmlns:p14="http://schemas.microsoft.com/office/powerpoint/2010/main" val="318979304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612E3D7-BE69-402C-9714-5D9D6EA68CEB}"/>
              </a:ext>
            </a:extLst>
          </p:cNvPr>
          <p:cNvSpPr>
            <a:spLocks noGrp="1"/>
          </p:cNvSpPr>
          <p:nvPr>
            <p:ph idx="1"/>
          </p:nvPr>
        </p:nvSpPr>
        <p:spPr>
          <a:xfrm>
            <a:off x="293204" y="1182756"/>
            <a:ext cx="8557592" cy="4873385"/>
          </a:xfrm>
          <a:ln>
            <a:solidFill>
              <a:srgbClr val="173060"/>
            </a:solidFill>
          </a:ln>
        </p:spPr>
        <p:style>
          <a:lnRef idx="2">
            <a:schemeClr val="dk1"/>
          </a:lnRef>
          <a:fillRef idx="1">
            <a:schemeClr val="lt1"/>
          </a:fillRef>
          <a:effectRef idx="0">
            <a:schemeClr val="dk1"/>
          </a:effectRef>
          <a:fontRef idx="minor">
            <a:schemeClr val="dk1"/>
          </a:fontRef>
        </p:style>
        <p:txBody>
          <a:bodyPr>
            <a:normAutofit fontScale="77500" lnSpcReduction="20000"/>
          </a:bodyPr>
          <a:lstStyle/>
          <a:p>
            <a:pPr algn="just"/>
            <a:endParaRPr lang="en-US" sz="1600" dirty="0"/>
          </a:p>
          <a:p>
            <a:pPr algn="just">
              <a:buFont typeface="Wingdings" panose="05000000000000000000" pitchFamily="2" charset="2"/>
              <a:buChar char="q"/>
            </a:pPr>
            <a:r>
              <a:rPr lang="en-US" sz="2300" b="1" dirty="0">
                <a:solidFill>
                  <a:srgbClr val="1B3360"/>
                </a:solidFill>
                <a:ea typeface="Calibri" panose="020F0502020204030204" pitchFamily="34" charset="0"/>
                <a:cs typeface="Times New Roman" panose="02020603050405020304" pitchFamily="18" charset="0"/>
              </a:rPr>
              <a:t>   </a:t>
            </a:r>
            <a:r>
              <a:rPr lang="ro-RO" sz="2300" b="1" dirty="0">
                <a:solidFill>
                  <a:srgbClr val="1B3360"/>
                </a:solidFill>
                <a:ea typeface="Calibri" panose="020F0502020204030204" pitchFamily="34" charset="0"/>
                <a:cs typeface="Times New Roman" panose="02020603050405020304" pitchFamily="18" charset="0"/>
              </a:rPr>
              <a:t>Dividende</a:t>
            </a:r>
            <a:r>
              <a:rPr lang="en-US" sz="2300" b="1" dirty="0">
                <a:solidFill>
                  <a:srgbClr val="1B3360"/>
                </a:solidFill>
                <a:ea typeface="Calibri" panose="020F0502020204030204" pitchFamily="34" charset="0"/>
                <a:cs typeface="Times New Roman" panose="02020603050405020304" pitchFamily="18" charset="0"/>
              </a:rPr>
              <a:t> – </a:t>
            </a:r>
            <a:r>
              <a:rPr lang="en-US" sz="2300" b="1" dirty="0" err="1">
                <a:solidFill>
                  <a:srgbClr val="1B3360"/>
                </a:solidFill>
                <a:ea typeface="Calibri" panose="020F0502020204030204" pitchFamily="34" charset="0"/>
                <a:cs typeface="Times New Roman" panose="02020603050405020304" pitchFamily="18" charset="0"/>
              </a:rPr>
              <a:t>condi</a:t>
            </a:r>
            <a:r>
              <a:rPr lang="ro-RO" sz="2300" b="1" dirty="0">
                <a:solidFill>
                  <a:srgbClr val="1B3360"/>
                </a:solidFill>
                <a:ea typeface="Calibri" panose="020F0502020204030204" pitchFamily="34" charset="0"/>
                <a:cs typeface="Times New Roman" panose="02020603050405020304" pitchFamily="18" charset="0"/>
              </a:rPr>
              <a:t>ț</a:t>
            </a:r>
            <a:r>
              <a:rPr lang="en-US" sz="2300" b="1" dirty="0">
                <a:solidFill>
                  <a:srgbClr val="1B3360"/>
                </a:solidFill>
                <a:ea typeface="Calibri" panose="020F0502020204030204" pitchFamily="34" charset="0"/>
                <a:cs typeface="Times New Roman" panose="02020603050405020304" pitchFamily="18" charset="0"/>
              </a:rPr>
              <a:t>ii cumulative </a:t>
            </a:r>
            <a:r>
              <a:rPr lang="en-US" sz="2300" b="1" dirty="0" err="1">
                <a:solidFill>
                  <a:srgbClr val="1B3360"/>
                </a:solidFill>
                <a:ea typeface="Calibri" panose="020F0502020204030204" pitchFamily="34" charset="0"/>
                <a:cs typeface="Times New Roman" panose="02020603050405020304" pitchFamily="18" charset="0"/>
              </a:rPr>
              <a:t>pentru</a:t>
            </a:r>
            <a:r>
              <a:rPr lang="en-US" sz="2300" b="1" dirty="0">
                <a:solidFill>
                  <a:srgbClr val="1B3360"/>
                </a:solidFill>
                <a:ea typeface="Calibri" panose="020F0502020204030204" pitchFamily="34" charset="0"/>
                <a:cs typeface="Times New Roman" panose="02020603050405020304" pitchFamily="18" charset="0"/>
              </a:rPr>
              <a:t> </a:t>
            </a:r>
            <a:r>
              <a:rPr lang="en-US" sz="2300" b="1" dirty="0" err="1">
                <a:solidFill>
                  <a:srgbClr val="1B3360"/>
                </a:solidFill>
                <a:ea typeface="Calibri" panose="020F0502020204030204" pitchFamily="34" charset="0"/>
                <a:cs typeface="Times New Roman" panose="02020603050405020304" pitchFamily="18" charset="0"/>
              </a:rPr>
              <a:t>aplicarea</a:t>
            </a:r>
            <a:r>
              <a:rPr lang="en-US" sz="2300" b="1" dirty="0">
                <a:solidFill>
                  <a:srgbClr val="1B3360"/>
                </a:solidFill>
                <a:ea typeface="Calibri" panose="020F0502020204030204" pitchFamily="34" charset="0"/>
                <a:cs typeface="Times New Roman" panose="02020603050405020304" pitchFamily="18" charset="0"/>
              </a:rPr>
              <a:t> </a:t>
            </a:r>
            <a:r>
              <a:rPr lang="en-US" sz="2300" b="1" dirty="0" err="1">
                <a:solidFill>
                  <a:srgbClr val="1B3360"/>
                </a:solidFill>
                <a:ea typeface="Calibri" panose="020F0502020204030204" pitchFamily="34" charset="0"/>
                <a:cs typeface="Times New Roman" panose="02020603050405020304" pitchFamily="18" charset="0"/>
              </a:rPr>
              <a:t>scutirii</a:t>
            </a:r>
            <a:r>
              <a:rPr lang="en-US" sz="2300" b="1" dirty="0">
                <a:solidFill>
                  <a:srgbClr val="1B3360"/>
                </a:solidFill>
                <a:ea typeface="Calibri" panose="020F0502020204030204" pitchFamily="34" charset="0"/>
                <a:cs typeface="Times New Roman" panose="02020603050405020304" pitchFamily="18" charset="0"/>
              </a:rPr>
              <a:t> (</a:t>
            </a:r>
            <a:r>
              <a:rPr lang="en-US" sz="2300" b="1" dirty="0" err="1">
                <a:solidFill>
                  <a:srgbClr val="1B3360"/>
                </a:solidFill>
                <a:ea typeface="Calibri" panose="020F0502020204030204" pitchFamily="34" charset="0"/>
                <a:cs typeface="Times New Roman" panose="02020603050405020304" pitchFamily="18" charset="0"/>
              </a:rPr>
              <a:t>continuare</a:t>
            </a:r>
            <a:r>
              <a:rPr lang="en-US" sz="2300" b="1" dirty="0">
                <a:solidFill>
                  <a:srgbClr val="1B3360"/>
                </a:solidFill>
                <a:ea typeface="Calibri" panose="020F0502020204030204" pitchFamily="34" charset="0"/>
                <a:cs typeface="Times New Roman" panose="02020603050405020304" pitchFamily="18" charset="0"/>
              </a:rPr>
              <a:t>)</a:t>
            </a:r>
          </a:p>
          <a:p>
            <a:pPr marL="0" indent="0" algn="just">
              <a:buNone/>
            </a:pPr>
            <a:endParaRPr lang="en-US" sz="2300" b="1" i="1" dirty="0"/>
          </a:p>
          <a:p>
            <a:pPr marL="0" indent="0" algn="just">
              <a:buNone/>
            </a:pPr>
            <a:r>
              <a:rPr lang="en-US" sz="2300" b="1" i="1" dirty="0"/>
              <a:t>(2) </a:t>
            </a:r>
            <a:r>
              <a:rPr lang="ro-RO" sz="2300" b="1" i="1" dirty="0"/>
              <a:t>beneficiarul dividendelor este un sediu permanent (denumit în continuare “PE”) al unei persoane juridice rezidente într-un SM al UE, situat într-un alt SM al UE</a:t>
            </a:r>
            <a:r>
              <a:rPr lang="en-US" sz="2300" b="1" i="1" dirty="0"/>
              <a:t>. </a:t>
            </a:r>
          </a:p>
          <a:p>
            <a:pPr marL="0" indent="0" algn="just">
              <a:buNone/>
            </a:pPr>
            <a:r>
              <a:rPr lang="en-US" sz="2300" dirty="0"/>
              <a:t>P</a:t>
            </a:r>
            <a:r>
              <a:rPr lang="ro-RO" sz="2300" dirty="0"/>
              <a:t>ersoana juridică străină pentru care PE își desfășoară activitatea trebuie să întrunească cumulativ condițiile prevăzute la punctul (1), subpct. (i)-(iv) de mai sus. În plus, profiturile înregistrate de PE</a:t>
            </a:r>
            <a:r>
              <a:rPr lang="en-US" sz="2300" dirty="0"/>
              <a:t> </a:t>
            </a:r>
            <a:r>
              <a:rPr lang="en-US" sz="2300" dirty="0" err="1"/>
              <a:t>trebuie</a:t>
            </a:r>
            <a:r>
              <a:rPr lang="ro-RO" sz="2300" dirty="0"/>
              <a:t> să fie impozabile în SM în care acesta este stabilit, în baza unei DTT sau în baza legislației interne a acelui stat membru;</a:t>
            </a:r>
            <a:endParaRPr lang="en-US" sz="2300" dirty="0"/>
          </a:p>
          <a:p>
            <a:pPr marL="0" indent="0" algn="just">
              <a:buNone/>
            </a:pPr>
            <a:endParaRPr lang="en-US" sz="2300" dirty="0"/>
          </a:p>
          <a:p>
            <a:pPr marL="0" indent="0" algn="just">
              <a:buNone/>
            </a:pPr>
            <a:r>
              <a:rPr lang="en-US" sz="2300" b="1" i="1" dirty="0"/>
              <a:t>(</a:t>
            </a:r>
            <a:r>
              <a:rPr lang="ro-RO" sz="2300" b="1" i="1" dirty="0"/>
              <a:t>3) persoana juridică română care plătește dividendul îndeplinește cumulativ următoarele condiții:</a:t>
            </a:r>
          </a:p>
          <a:p>
            <a:pPr marL="0" indent="0" algn="just">
              <a:buNone/>
            </a:pPr>
            <a:endParaRPr lang="en-US" sz="2300" dirty="0"/>
          </a:p>
          <a:p>
            <a:pPr marL="514350" indent="-514350" algn="just">
              <a:buFont typeface="+mj-lt"/>
              <a:buAutoNum type="romanLcPeriod"/>
            </a:pPr>
            <a:r>
              <a:rPr lang="ro-RO" sz="2300" dirty="0"/>
              <a:t>este o societate înființată în baza legii române și are una dintre următoarele forme de organizare: societate pe acțiuni, societate în comandită pe acțiuni, societate cu răspundere limitată, societate în nume colectiv, societate în comandită simplă</a:t>
            </a:r>
            <a:r>
              <a:rPr lang="en-US" sz="2300" dirty="0"/>
              <a:t>;</a:t>
            </a:r>
          </a:p>
          <a:p>
            <a:pPr marL="514350" indent="-514350" algn="just">
              <a:buFont typeface="+mj-lt"/>
              <a:buAutoNum type="romanLcPeriod"/>
            </a:pPr>
            <a:endParaRPr lang="en-US" sz="2300" dirty="0"/>
          </a:p>
          <a:p>
            <a:pPr marL="514350" indent="-514350" algn="just">
              <a:buFont typeface="+mj-lt"/>
              <a:buAutoNum type="romanLcPeriod"/>
            </a:pPr>
            <a:r>
              <a:rPr lang="ro-RO" sz="2300" dirty="0"/>
              <a:t>plătește impozit pe profit, potrivit prevederilor titlului II din Codul fiscal, fără posibilitatea unei opțiuni sau exceptări.</a:t>
            </a:r>
          </a:p>
          <a:p>
            <a:endParaRPr lang="en-US" dirty="0"/>
          </a:p>
        </p:txBody>
      </p:sp>
      <p:sp>
        <p:nvSpPr>
          <p:cNvPr id="3" name="Title 2">
            <a:extLst>
              <a:ext uri="{FF2B5EF4-FFF2-40B4-BE49-F238E27FC236}">
                <a16:creationId xmlns:a16="http://schemas.microsoft.com/office/drawing/2014/main" id="{59A94B07-FC85-4AF4-9ECF-B105545FCA72}"/>
              </a:ext>
            </a:extLst>
          </p:cNvPr>
          <p:cNvSpPr>
            <a:spLocks noGrp="1"/>
          </p:cNvSpPr>
          <p:nvPr>
            <p:ph type="title"/>
          </p:nvPr>
        </p:nvSpPr>
        <p:spPr>
          <a:xfrm>
            <a:off x="135666" y="219434"/>
            <a:ext cx="7736989" cy="812886"/>
          </a:xfrm>
        </p:spPr>
        <p:txBody>
          <a:bodyPr/>
          <a:lstStyle/>
          <a:p>
            <a:r>
              <a:rPr lang="ro-RO" sz="2000" b="1" dirty="0">
                <a:solidFill>
                  <a:srgbClr val="173060"/>
                </a:solidFill>
                <a:latin typeface="+mn-lt"/>
              </a:rPr>
              <a:t>LEGISLAȚIA UNIUNII EUROPENE </a:t>
            </a:r>
            <a:endParaRPr lang="en-US" dirty="0"/>
          </a:p>
        </p:txBody>
      </p:sp>
    </p:spTree>
    <p:extLst>
      <p:ext uri="{BB962C8B-B14F-4D97-AF65-F5344CB8AC3E}">
        <p14:creationId xmlns:p14="http://schemas.microsoft.com/office/powerpoint/2010/main" val="254088295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D3E7E9E-3A82-4D29-8724-643CAE8B44EE}"/>
              </a:ext>
            </a:extLst>
          </p:cNvPr>
          <p:cNvSpPr>
            <a:spLocks noGrp="1"/>
          </p:cNvSpPr>
          <p:nvPr>
            <p:ph idx="1"/>
          </p:nvPr>
        </p:nvSpPr>
        <p:spPr>
          <a:xfrm>
            <a:off x="566530" y="1386840"/>
            <a:ext cx="8050696" cy="4549140"/>
          </a:xfrm>
          <a:ln>
            <a:solidFill>
              <a:srgbClr val="1B3360"/>
            </a:solidFill>
          </a:ln>
        </p:spPr>
        <p:style>
          <a:lnRef idx="2">
            <a:schemeClr val="accent1"/>
          </a:lnRef>
          <a:fillRef idx="1">
            <a:schemeClr val="lt1"/>
          </a:fillRef>
          <a:effectRef idx="0">
            <a:schemeClr val="accent1"/>
          </a:effectRef>
          <a:fontRef idx="minor">
            <a:schemeClr val="dk1"/>
          </a:fontRef>
        </p:style>
        <p:txBody>
          <a:bodyPr>
            <a:normAutofit fontScale="55000" lnSpcReduction="20000"/>
          </a:bodyPr>
          <a:lstStyle/>
          <a:p>
            <a:pPr algn="just">
              <a:buFont typeface="Wingdings" panose="05000000000000000000" pitchFamily="2" charset="2"/>
              <a:buChar char="q"/>
            </a:pPr>
            <a:r>
              <a:rPr lang="ro-RO" sz="2900" b="1" dirty="0">
                <a:solidFill>
                  <a:schemeClr val="tx2"/>
                </a:solidFill>
              </a:rPr>
              <a:t> </a:t>
            </a:r>
            <a:r>
              <a:rPr lang="ro-RO" sz="3300" b="1" dirty="0">
                <a:solidFill>
                  <a:schemeClr val="tx2"/>
                </a:solidFill>
              </a:rPr>
              <a:t>Dobanzi și redevențe (1)</a:t>
            </a:r>
          </a:p>
          <a:p>
            <a:pPr marL="0" indent="0" algn="just">
              <a:buNone/>
            </a:pPr>
            <a:endParaRPr lang="ro-RO" sz="2900" b="1" dirty="0"/>
          </a:p>
          <a:p>
            <a:pPr marL="0" indent="0" algn="just">
              <a:buNone/>
            </a:pPr>
            <a:r>
              <a:rPr lang="en-US" sz="2900" b="1" dirty="0"/>
              <a:t>1. </a:t>
            </a:r>
            <a:r>
              <a:rPr lang="en-US" sz="2900" b="1" dirty="0" err="1"/>
              <a:t>Beneficiari</a:t>
            </a:r>
            <a:r>
              <a:rPr lang="en-US" sz="2900" b="1" dirty="0"/>
              <a:t> </a:t>
            </a:r>
            <a:r>
              <a:rPr lang="en-US" sz="2900" b="1" dirty="0" err="1"/>
              <a:t>societ</a:t>
            </a:r>
            <a:r>
              <a:rPr lang="ro-RO" sz="2900" b="1" dirty="0"/>
              <a:t>ăț</a:t>
            </a:r>
            <a:r>
              <a:rPr lang="en-US" sz="2900" b="1" dirty="0" err="1"/>
              <a:t>i</a:t>
            </a:r>
            <a:r>
              <a:rPr lang="en-US" sz="2900" b="1" dirty="0"/>
              <a:t> din </a:t>
            </a:r>
            <a:r>
              <a:rPr lang="en-US" sz="2900" b="1" dirty="0" err="1"/>
              <a:t>alte</a:t>
            </a:r>
            <a:r>
              <a:rPr lang="en-US" sz="2900" b="1" dirty="0"/>
              <a:t> SM ale UE - </a:t>
            </a:r>
            <a:r>
              <a:rPr lang="ro-RO" sz="2900" b="1" dirty="0"/>
              <a:t>Condiții ce trebuie îndeplinite pentru aplicarea scutirilor</a:t>
            </a:r>
            <a:r>
              <a:rPr lang="en-US" sz="2900" b="1" dirty="0"/>
              <a:t>:</a:t>
            </a:r>
          </a:p>
          <a:p>
            <a:pPr marL="0" indent="0" algn="just">
              <a:buNone/>
            </a:pPr>
            <a:endParaRPr lang="en-US" sz="2900" b="1" dirty="0"/>
          </a:p>
          <a:p>
            <a:pPr marL="342900" indent="-342900" algn="just">
              <a:buAutoNum type="alphaLcParenR"/>
            </a:pPr>
            <a:r>
              <a:rPr lang="ro-RO" sz="2900" dirty="0"/>
              <a:t>Beneficiarul este o societate din alt SM al UE, care:</a:t>
            </a:r>
            <a:endParaRPr lang="en-US" sz="2900" dirty="0"/>
          </a:p>
          <a:p>
            <a:pPr marL="514350" indent="-514350" algn="just">
              <a:buFont typeface="+mj-lt"/>
              <a:buAutoNum type="romanLcPeriod"/>
            </a:pPr>
            <a:endParaRPr lang="en-US" sz="2900" dirty="0"/>
          </a:p>
          <a:p>
            <a:pPr marL="514350" indent="-514350" algn="just">
              <a:buFont typeface="+mj-lt"/>
              <a:buAutoNum type="romanLcPeriod"/>
            </a:pPr>
            <a:r>
              <a:rPr lang="ro-RO" sz="2900" dirty="0"/>
              <a:t>îmbracă una dintre formele enumerate în lista prevăzută la </a:t>
            </a:r>
            <a:r>
              <a:rPr lang="ro-RO" sz="2900" dirty="0">
                <a:hlinkClick r:id="rId2">
                  <a:extLst>
                    <a:ext uri="{A12FA001-AC4F-418D-AE19-62706E023703}">
                      <ahyp:hlinkClr xmlns:ahyp="http://schemas.microsoft.com/office/drawing/2018/hyperlinkcolor" val="tx"/>
                    </a:ext>
                  </a:extLst>
                </a:hlinkClick>
              </a:rPr>
              <a:t>art. 263</a:t>
            </a:r>
            <a:r>
              <a:rPr lang="ro-RO" sz="2900" dirty="0"/>
              <a:t> din Codul fiscal</a:t>
            </a:r>
            <a:r>
              <a:rPr lang="en-US" sz="2900" dirty="0"/>
              <a:t>;</a:t>
            </a:r>
          </a:p>
          <a:p>
            <a:pPr marL="514350" indent="-514350" algn="just">
              <a:buFont typeface="+mj-lt"/>
              <a:buAutoNum type="romanLcPeriod"/>
            </a:pPr>
            <a:endParaRPr lang="en-US" sz="2900" dirty="0"/>
          </a:p>
          <a:p>
            <a:pPr marL="514350" indent="-514350" algn="just">
              <a:buFont typeface="+mj-lt"/>
              <a:buAutoNum type="romanLcPeriod"/>
            </a:pPr>
            <a:r>
              <a:rPr lang="ro-RO" sz="2900" dirty="0"/>
              <a:t>în conformitate cu legislația fiscală a unui SM, este considerată ca fiind rezidentă în acel SM și nu este considerată, în înțelesul unei DTT încheiată cu un stat terț, ca fiind rezident în scopul impozitării în afara UE; </a:t>
            </a:r>
            <a:endParaRPr lang="en-US" sz="2900" dirty="0"/>
          </a:p>
          <a:p>
            <a:pPr marL="514350" indent="-514350" algn="just">
              <a:buFont typeface="+mj-lt"/>
              <a:buAutoNum type="romanLcPeriod"/>
            </a:pPr>
            <a:endParaRPr lang="en-US" sz="2900" dirty="0"/>
          </a:p>
          <a:p>
            <a:pPr marL="514350" indent="-514350" algn="just">
              <a:buFont typeface="+mj-lt"/>
              <a:buAutoNum type="romanLcPeriod"/>
            </a:pPr>
            <a:r>
              <a:rPr lang="ro-RO" sz="2900" dirty="0"/>
              <a:t>este supusă unuia dintre impozitele </a:t>
            </a:r>
            <a:r>
              <a:rPr lang="en-US" sz="2900" dirty="0" err="1"/>
              <a:t>prevazute</a:t>
            </a:r>
            <a:r>
              <a:rPr lang="en-US" sz="2900" dirty="0"/>
              <a:t> de </a:t>
            </a:r>
            <a:r>
              <a:rPr lang="ro-RO" sz="2900" dirty="0"/>
              <a:t>art. 258 iii) Cod fiscal, fără a fi scutită de impozit, sau unui impozit care este identic ori, în esență, similar și care este stabilit după data de intrare în vigoare a prezentului articol, în plus sau în locul acelor impozite existente:</a:t>
            </a:r>
            <a:endParaRPr lang="en-US" sz="2900" dirty="0"/>
          </a:p>
          <a:p>
            <a:endParaRPr lang="en-US" dirty="0"/>
          </a:p>
        </p:txBody>
      </p:sp>
      <p:sp>
        <p:nvSpPr>
          <p:cNvPr id="3" name="Rectangle 2">
            <a:extLst>
              <a:ext uri="{FF2B5EF4-FFF2-40B4-BE49-F238E27FC236}">
                <a16:creationId xmlns:a16="http://schemas.microsoft.com/office/drawing/2014/main" id="{FC06A9EB-B494-4BF2-946D-97D97CF62063}"/>
              </a:ext>
            </a:extLst>
          </p:cNvPr>
          <p:cNvSpPr/>
          <p:nvPr/>
        </p:nvSpPr>
        <p:spPr>
          <a:xfrm>
            <a:off x="434339" y="691957"/>
            <a:ext cx="4419601" cy="460126"/>
          </a:xfrm>
          <a:prstGeom prst="rect">
            <a:avLst/>
          </a:prstGeom>
        </p:spPr>
        <p:txBody>
          <a:bodyPr wrap="square">
            <a:spAutoFit/>
          </a:bodyPr>
          <a:lstStyle/>
          <a:p>
            <a:pPr lvl="1" indent="-396875" algn="just">
              <a:lnSpc>
                <a:spcPct val="130000"/>
              </a:lnSpc>
              <a:buClr>
                <a:srgbClr val="FFC000"/>
              </a:buClr>
            </a:pPr>
            <a:r>
              <a:rPr lang="ro-RO" sz="2000" b="1" dirty="0">
                <a:solidFill>
                  <a:srgbClr val="173060"/>
                </a:solidFill>
              </a:rPr>
              <a:t>LEGISLAȚIA UNIUNII EUROPENE </a:t>
            </a:r>
            <a:endParaRPr lang="ro-RO" sz="2000" b="1" dirty="0">
              <a:solidFill>
                <a:srgbClr val="FF0000"/>
              </a:solidFill>
              <a:cs typeface="Times New Roman" panose="02020603050405020304" pitchFamily="18" charset="0"/>
            </a:endParaRPr>
          </a:p>
        </p:txBody>
      </p:sp>
    </p:spTree>
    <p:extLst>
      <p:ext uri="{BB962C8B-B14F-4D97-AF65-F5344CB8AC3E}">
        <p14:creationId xmlns:p14="http://schemas.microsoft.com/office/powerpoint/2010/main" val="405858093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0E8C69-43DD-4EF5-9C24-B774BBEFCE90}"/>
              </a:ext>
            </a:extLst>
          </p:cNvPr>
          <p:cNvSpPr>
            <a:spLocks noGrp="1"/>
          </p:cNvSpPr>
          <p:nvPr>
            <p:ph idx="1"/>
          </p:nvPr>
        </p:nvSpPr>
        <p:spPr>
          <a:xfrm>
            <a:off x="536055" y="1399908"/>
            <a:ext cx="8071889" cy="4275504"/>
          </a:xfrm>
          <a:ln>
            <a:solidFill>
              <a:srgbClr val="002060"/>
            </a:solidFill>
          </a:ln>
          <a:effectLst>
            <a:glow rad="25400">
              <a:schemeClr val="accent1">
                <a:alpha val="40000"/>
              </a:schemeClr>
            </a:glow>
          </a:effectLst>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0" indent="0" algn="just">
              <a:lnSpc>
                <a:spcPct val="100000"/>
              </a:lnSpc>
              <a:buClr>
                <a:srgbClr val="FFC000"/>
              </a:buClr>
              <a:buNone/>
            </a:pPr>
            <a:r>
              <a:rPr lang="ro-RO" sz="1900" b="1" dirty="0">
                <a:solidFill>
                  <a:srgbClr val="1B3360"/>
                </a:solidFill>
                <a:cs typeface="Times New Roman" panose="02020603050405020304" pitchFamily="18" charset="0"/>
              </a:rPr>
              <a:t>Condiții ce trebuie îndeplinite pentru aplicarea scutirilor</a:t>
            </a:r>
            <a:endParaRPr lang="en-US" sz="1900" b="1" dirty="0">
              <a:solidFill>
                <a:srgbClr val="1B3360"/>
              </a:solidFill>
              <a:cs typeface="Times New Roman" panose="02020603050405020304" pitchFamily="18" charset="0"/>
            </a:endParaRPr>
          </a:p>
          <a:p>
            <a:pPr marL="0" indent="0" algn="just">
              <a:lnSpc>
                <a:spcPct val="100000"/>
              </a:lnSpc>
              <a:buClr>
                <a:srgbClr val="FFC000"/>
              </a:buClr>
              <a:buNone/>
            </a:pPr>
            <a:endParaRPr lang="en-US" sz="1900" dirty="0">
              <a:solidFill>
                <a:schemeClr val="dk1"/>
              </a:solidFill>
            </a:endParaRPr>
          </a:p>
          <a:p>
            <a:pPr marL="0" indent="0" algn="just">
              <a:lnSpc>
                <a:spcPct val="100000"/>
              </a:lnSpc>
              <a:buClr>
                <a:srgbClr val="FFC000"/>
              </a:buClr>
              <a:buNone/>
            </a:pPr>
            <a:r>
              <a:rPr lang="en-US" sz="1900" dirty="0">
                <a:solidFill>
                  <a:schemeClr val="dk1"/>
                </a:solidFill>
              </a:rPr>
              <a:t>b) </a:t>
            </a:r>
            <a:r>
              <a:rPr lang="ro-RO" sz="1900" dirty="0">
                <a:solidFill>
                  <a:schemeClr val="dk1"/>
                </a:solidFill>
              </a:rPr>
              <a:t>statul sursă al dobânzilor și redevențelor este în România. </a:t>
            </a:r>
            <a:endParaRPr lang="en-US" sz="1900" dirty="0">
              <a:solidFill>
                <a:schemeClr val="dk1"/>
              </a:solidFill>
            </a:endParaRPr>
          </a:p>
          <a:p>
            <a:pPr marL="0" indent="0" algn="just">
              <a:lnSpc>
                <a:spcPct val="100000"/>
              </a:lnSpc>
              <a:buClr>
                <a:srgbClr val="FFC000"/>
              </a:buClr>
              <a:buNone/>
            </a:pPr>
            <a:r>
              <a:rPr lang="en-US" sz="1900" dirty="0">
                <a:solidFill>
                  <a:schemeClr val="dk1"/>
                </a:solidFill>
              </a:rPr>
              <a:t>c) </a:t>
            </a:r>
            <a:r>
              <a:rPr lang="ro-RO" sz="1900" dirty="0">
                <a:solidFill>
                  <a:schemeClr val="dk1"/>
                </a:solidFill>
              </a:rPr>
              <a:t>societatea din SM al UE care primeste dividendele și redevențele este beneficiar efectiv al acestora</a:t>
            </a:r>
            <a:endParaRPr lang="en-US" sz="1900" dirty="0">
              <a:solidFill>
                <a:schemeClr val="dk1"/>
              </a:solidFill>
            </a:endParaRPr>
          </a:p>
          <a:p>
            <a:pPr marL="0" indent="0" algn="just">
              <a:lnSpc>
                <a:spcPct val="100000"/>
              </a:lnSpc>
              <a:buClr>
                <a:srgbClr val="FFC000"/>
              </a:buClr>
              <a:buNone/>
            </a:pPr>
            <a:r>
              <a:rPr lang="en-US" sz="1900" dirty="0">
                <a:solidFill>
                  <a:schemeClr val="dk1"/>
                </a:solidFill>
              </a:rPr>
              <a:t>d) </a:t>
            </a:r>
            <a:r>
              <a:rPr lang="ro-RO" sz="1900" dirty="0">
                <a:solidFill>
                  <a:schemeClr val="dk1"/>
                </a:solidFill>
              </a:rPr>
              <a:t>societatea plătitoare a dobânzilor sau redevențelor este asociată societății care este beneficiar efectiv. O societate este o societate asociată a unei alte societăți dacă, cel puțin:</a:t>
            </a:r>
          </a:p>
          <a:p>
            <a:pPr algn="just"/>
            <a:endParaRPr lang="en-US" sz="1900" dirty="0"/>
          </a:p>
          <a:p>
            <a:pPr marL="514350" indent="-514350" algn="just">
              <a:buFont typeface="+mj-lt"/>
              <a:buAutoNum type="romanLcPeriod"/>
            </a:pPr>
            <a:r>
              <a:rPr lang="ro-RO" sz="1900" dirty="0">
                <a:solidFill>
                  <a:schemeClr val="dk1"/>
                </a:solidFill>
              </a:rPr>
              <a:t>prima societate are o participare minimă directă de 25% în capitalul celei de-a doua întreprinderi; sau</a:t>
            </a:r>
            <a:endParaRPr lang="en-US" sz="1900" dirty="0">
              <a:solidFill>
                <a:schemeClr val="dk1"/>
              </a:solidFill>
            </a:endParaRPr>
          </a:p>
          <a:p>
            <a:pPr marL="514350" indent="-514350" algn="just">
              <a:buFont typeface="+mj-lt"/>
              <a:buAutoNum type="romanLcPeriod"/>
            </a:pPr>
            <a:r>
              <a:rPr lang="ro-RO" sz="1900" dirty="0">
                <a:solidFill>
                  <a:schemeClr val="dk1"/>
                </a:solidFill>
              </a:rPr>
              <a:t>cea de-a doua societate are o participare minimă directă de 25% în capitalul primei societăți; sau</a:t>
            </a:r>
            <a:endParaRPr lang="en-US" sz="1900" dirty="0">
              <a:solidFill>
                <a:schemeClr val="dk1"/>
              </a:solidFill>
            </a:endParaRPr>
          </a:p>
          <a:p>
            <a:pPr marL="514350" indent="-514350" algn="just">
              <a:buFont typeface="+mj-lt"/>
              <a:buAutoNum type="romanLcPeriod"/>
            </a:pPr>
            <a:r>
              <a:rPr lang="ro-RO" sz="1900" dirty="0">
                <a:solidFill>
                  <a:schemeClr val="dk1"/>
                </a:solidFill>
              </a:rPr>
              <a:t>o societate terță are o participare minimă directă de 25% atât în capitalul primei societăți, cât și în al celei de-a doua.</a:t>
            </a:r>
          </a:p>
          <a:p>
            <a:endParaRPr lang="en-US" dirty="0"/>
          </a:p>
        </p:txBody>
      </p:sp>
      <p:sp>
        <p:nvSpPr>
          <p:cNvPr id="3" name="Rectangle 2">
            <a:extLst>
              <a:ext uri="{FF2B5EF4-FFF2-40B4-BE49-F238E27FC236}">
                <a16:creationId xmlns:a16="http://schemas.microsoft.com/office/drawing/2014/main" id="{1DEB19A9-59B6-467F-AD83-52F5B906ABC2}"/>
              </a:ext>
            </a:extLst>
          </p:cNvPr>
          <p:cNvSpPr/>
          <p:nvPr/>
        </p:nvSpPr>
        <p:spPr>
          <a:xfrm>
            <a:off x="-133106" y="549043"/>
            <a:ext cx="3513269" cy="460126"/>
          </a:xfrm>
          <a:prstGeom prst="rect">
            <a:avLst/>
          </a:prstGeom>
        </p:spPr>
        <p:txBody>
          <a:bodyPr wrap="none">
            <a:spAutoFit/>
          </a:bodyPr>
          <a:lstStyle/>
          <a:p>
            <a:pPr lvl="1" algn="just">
              <a:lnSpc>
                <a:spcPct val="130000"/>
              </a:lnSpc>
              <a:buClr>
                <a:srgbClr val="FFC000"/>
              </a:buClr>
              <a:buFont typeface="Wingdings" panose="05000000000000000000" pitchFamily="2" charset="2"/>
              <a:buChar char="q"/>
            </a:pPr>
            <a:r>
              <a:rPr lang="ro-RO" sz="2000" b="1" dirty="0">
                <a:solidFill>
                  <a:schemeClr val="dk1"/>
                </a:solidFill>
              </a:rPr>
              <a:t> </a:t>
            </a:r>
            <a:r>
              <a:rPr lang="ro-RO" sz="2000" b="1" dirty="0">
                <a:solidFill>
                  <a:schemeClr val="tx2"/>
                </a:solidFill>
              </a:rPr>
              <a:t>Dobânzi și redevențe (2)</a:t>
            </a:r>
            <a:endParaRPr lang="ro-RO" sz="2000" b="1" dirty="0">
              <a:solidFill>
                <a:schemeClr val="tx2"/>
              </a:solidFill>
              <a:cs typeface="Times New Roman" panose="02020603050405020304" pitchFamily="18" charset="0"/>
            </a:endParaRPr>
          </a:p>
        </p:txBody>
      </p:sp>
    </p:spTree>
    <p:extLst>
      <p:ext uri="{BB962C8B-B14F-4D97-AF65-F5344CB8AC3E}">
        <p14:creationId xmlns:p14="http://schemas.microsoft.com/office/powerpoint/2010/main" val="107068858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328CF7-97F1-43D8-ADCE-D72CE3A0084C}"/>
              </a:ext>
            </a:extLst>
          </p:cNvPr>
          <p:cNvSpPr>
            <a:spLocks noGrp="1"/>
          </p:cNvSpPr>
          <p:nvPr>
            <p:ph idx="1"/>
          </p:nvPr>
        </p:nvSpPr>
        <p:spPr>
          <a:xfrm>
            <a:off x="460236" y="1434752"/>
            <a:ext cx="8335893" cy="4558543"/>
          </a:xfrm>
          <a:ln>
            <a:solidFill>
              <a:srgbClr val="1B3360"/>
            </a:solidFill>
          </a:ln>
          <a:effectLst>
            <a:glow rad="25400">
              <a:schemeClr val="accent1">
                <a:alpha val="40000"/>
              </a:schemeClr>
            </a:glow>
          </a:effectLst>
        </p:spPr>
        <p:style>
          <a:lnRef idx="2">
            <a:schemeClr val="dk1"/>
          </a:lnRef>
          <a:fillRef idx="1">
            <a:schemeClr val="lt1"/>
          </a:fillRef>
          <a:effectRef idx="0">
            <a:schemeClr val="dk1"/>
          </a:effectRef>
          <a:fontRef idx="minor">
            <a:schemeClr val="dk1"/>
          </a:fontRef>
        </p:style>
        <p:txBody>
          <a:bodyPr>
            <a:normAutofit fontScale="62500" lnSpcReduction="20000"/>
          </a:bodyPr>
          <a:lstStyle/>
          <a:p>
            <a:pPr marL="0" indent="0" algn="just">
              <a:buNone/>
            </a:pPr>
            <a:r>
              <a:rPr lang="ro-RO" sz="2600" b="1" dirty="0"/>
              <a:t>2. Beneficiari sedii permenente situate în alte state membre UE</a:t>
            </a:r>
            <a:r>
              <a:rPr lang="en-US" sz="2600" b="1" dirty="0"/>
              <a:t>:</a:t>
            </a:r>
          </a:p>
          <a:p>
            <a:pPr marL="0" indent="0" algn="just">
              <a:buNone/>
            </a:pPr>
            <a:endParaRPr lang="en-US" sz="2600" b="1" dirty="0"/>
          </a:p>
          <a:p>
            <a:pPr marL="457200" indent="-457200" algn="just">
              <a:buFont typeface="+mj-lt"/>
              <a:buAutoNum type="alphaLcParenR"/>
            </a:pPr>
            <a:r>
              <a:rPr lang="ro-RO" sz="2600" dirty="0"/>
              <a:t>statul sursă al dobânzilor și redevențelor este în România</a:t>
            </a:r>
            <a:r>
              <a:rPr lang="en-US" sz="2600" dirty="0"/>
              <a:t> -  </a:t>
            </a:r>
            <a:r>
              <a:rPr lang="en-US" sz="2600" dirty="0" err="1"/>
              <a:t>plata</a:t>
            </a:r>
            <a:r>
              <a:rPr lang="en-US" sz="2600" dirty="0"/>
              <a:t> de </a:t>
            </a:r>
            <a:r>
              <a:rPr lang="en-US" sz="2600" dirty="0" err="1"/>
              <a:t>dobanzi</a:t>
            </a:r>
            <a:r>
              <a:rPr lang="en-US" sz="2600" dirty="0"/>
              <a:t> </a:t>
            </a:r>
            <a:r>
              <a:rPr lang="en-US" sz="2600" dirty="0" err="1"/>
              <a:t>sau</a:t>
            </a:r>
            <a:r>
              <a:rPr lang="en-US" sz="2600" dirty="0"/>
              <a:t> </a:t>
            </a:r>
            <a:r>
              <a:rPr lang="en-US" sz="2600" dirty="0" err="1"/>
              <a:t>redevente</a:t>
            </a:r>
            <a:r>
              <a:rPr lang="en-US" sz="2600" dirty="0"/>
              <a:t> </a:t>
            </a:r>
            <a:r>
              <a:rPr lang="en-US" sz="2600" dirty="0" err="1"/>
              <a:t>trebuie</a:t>
            </a:r>
            <a:r>
              <a:rPr lang="en-US" sz="2600" dirty="0"/>
              <a:t> </a:t>
            </a:r>
            <a:r>
              <a:rPr lang="en-US" sz="2600" dirty="0" err="1"/>
              <a:t>sa</a:t>
            </a:r>
            <a:r>
              <a:rPr lang="en-US" sz="2600" dirty="0"/>
              <a:t> fie </a:t>
            </a:r>
            <a:r>
              <a:rPr lang="en-US" sz="2600" dirty="0" err="1"/>
              <a:t>facuta</a:t>
            </a:r>
            <a:r>
              <a:rPr lang="en-US" sz="2600" dirty="0"/>
              <a:t> de o </a:t>
            </a:r>
            <a:r>
              <a:rPr lang="en-US" sz="2600" dirty="0" err="1"/>
              <a:t>societate</a:t>
            </a:r>
            <a:r>
              <a:rPr lang="en-US" sz="2600" dirty="0"/>
              <a:t> </a:t>
            </a:r>
            <a:r>
              <a:rPr lang="en-US" sz="2600" dirty="0" err="1"/>
              <a:t>rezidenta</a:t>
            </a:r>
            <a:r>
              <a:rPr lang="en-US" sz="2600" dirty="0"/>
              <a:t> in Romania </a:t>
            </a:r>
            <a:r>
              <a:rPr lang="en-US" sz="2600" dirty="0" err="1"/>
              <a:t>sau</a:t>
            </a:r>
            <a:r>
              <a:rPr lang="en-US" sz="2600" dirty="0"/>
              <a:t> de un PE </a:t>
            </a:r>
            <a:r>
              <a:rPr lang="en-US" sz="2600" dirty="0" err="1"/>
              <a:t>situat</a:t>
            </a:r>
            <a:r>
              <a:rPr lang="en-US" sz="2600" dirty="0"/>
              <a:t> in Romania.</a:t>
            </a:r>
          </a:p>
          <a:p>
            <a:pPr marL="457200" indent="-457200" algn="just">
              <a:buFont typeface="+mj-lt"/>
              <a:buAutoNum type="alphaLcParenR"/>
            </a:pPr>
            <a:r>
              <a:rPr lang="ro-RO" sz="2600" dirty="0"/>
              <a:t>un PE este tratat ca plătitor al dobânzilor sau redevențelor doar în măsura în care acele plăți reprezintă cheltuieli deductibile fiscal pentru PE din România.</a:t>
            </a:r>
            <a:endParaRPr lang="en-US" sz="2600" dirty="0"/>
          </a:p>
          <a:p>
            <a:pPr marL="457200" indent="-457200" algn="just">
              <a:buFont typeface="+mj-lt"/>
              <a:buAutoNum type="alphaLcParenR"/>
            </a:pPr>
            <a:r>
              <a:rPr lang="ro-RO" sz="2600" dirty="0"/>
              <a:t>PE din alt stat membru UE va fi tratat ca beneficiar efectiv al dobânzilor sau redevențelor dacă sunt îndeplinite următoarele condiții în mod cumulativ:</a:t>
            </a:r>
            <a:endParaRPr lang="en-US" sz="2600" dirty="0"/>
          </a:p>
          <a:p>
            <a:pPr lvl="0" algn="just">
              <a:lnSpc>
                <a:spcPct val="110000"/>
              </a:lnSpc>
              <a:buClr>
                <a:srgbClr val="FFC000"/>
              </a:buClr>
              <a:buFont typeface="Wingdings" panose="05000000000000000000" pitchFamily="2" charset="2"/>
              <a:buChar char="§"/>
            </a:pPr>
            <a:r>
              <a:rPr lang="ro-RO" sz="2600" dirty="0"/>
              <a:t>creanța, dreptul sau utilizarea informației, în legătură cu care iau naștere plățile de dobânzi sau    redevențe, este efectiv legată de acel PE; </a:t>
            </a:r>
            <a:endParaRPr lang="en-US" sz="2600" dirty="0"/>
          </a:p>
          <a:p>
            <a:pPr algn="just">
              <a:lnSpc>
                <a:spcPct val="110000"/>
              </a:lnSpc>
              <a:buClr>
                <a:srgbClr val="FFC000"/>
              </a:buClr>
              <a:buFont typeface="Wingdings" panose="05000000000000000000" pitchFamily="2" charset="2"/>
              <a:buChar char="§"/>
            </a:pPr>
            <a:r>
              <a:rPr lang="ro-RO" sz="2600" dirty="0"/>
              <a:t>plățile de dobânzi sau redevențe reprezintă venituri cu privire la care acel PE este supus, în statul membru în care este situat, unuia dintre impozitele menționate la art. 258 lit. a) </a:t>
            </a:r>
            <a:r>
              <a:rPr lang="ro-RO" sz="2600" dirty="0">
                <a:hlinkClick r:id="rId2">
                  <a:extLst>
                    <a:ext uri="{A12FA001-AC4F-418D-AE19-62706E023703}">
                      <ahyp:hlinkClr xmlns:ahyp="http://schemas.microsoft.com/office/drawing/2018/hyperlinkcolor" val="tx"/>
                    </a:ext>
                  </a:extLst>
                </a:hlinkClick>
              </a:rPr>
              <a:t>pct. (iii)</a:t>
            </a:r>
            <a:r>
              <a:rPr lang="ro-RO" sz="2600" dirty="0"/>
              <a:t> </a:t>
            </a:r>
            <a:endParaRPr lang="en-US" sz="2600" dirty="0"/>
          </a:p>
          <a:p>
            <a:pPr marL="457200" indent="-457200" algn="just">
              <a:lnSpc>
                <a:spcPct val="110000"/>
              </a:lnSpc>
              <a:buFont typeface="+mj-lt"/>
              <a:buAutoNum type="alphaLcParenR" startAt="4"/>
            </a:pPr>
            <a:r>
              <a:rPr lang="ro-RO" sz="2600" dirty="0"/>
              <a:t>societatea care este plătitor sau societatea al cărei PE este considerat plătitor al dobânzilor ori redevențelor este asociată a societății care deține sediul permanent din UE care este tratat ca beneficiarul efectiv al acelor dobânzi ori al acelor redevențe. </a:t>
            </a:r>
            <a:endParaRPr lang="en-US" sz="2600" dirty="0"/>
          </a:p>
          <a:p>
            <a:pPr marL="457200" indent="-457200" algn="just">
              <a:lnSpc>
                <a:spcPct val="110000"/>
              </a:lnSpc>
              <a:buFont typeface="+mj-lt"/>
              <a:buAutoNum type="alphaLcParenR" startAt="4"/>
            </a:pPr>
            <a:r>
              <a:rPr lang="ro-RO" sz="2600" dirty="0"/>
              <a:t>sintagma PE înseamnă un loc fix de afaceri situat într-un stat membru, prin care se desfășoară în întregime sau în parte activitatea unei societăți rezidente într-un alt stat membru.</a:t>
            </a:r>
            <a:endParaRPr lang="en-US" sz="2600" dirty="0"/>
          </a:p>
          <a:p>
            <a:endParaRPr lang="en-US" dirty="0"/>
          </a:p>
        </p:txBody>
      </p:sp>
      <p:sp>
        <p:nvSpPr>
          <p:cNvPr id="3" name="Rectangle 2">
            <a:extLst>
              <a:ext uri="{FF2B5EF4-FFF2-40B4-BE49-F238E27FC236}">
                <a16:creationId xmlns:a16="http://schemas.microsoft.com/office/drawing/2014/main" id="{1003E94D-4C55-42AA-843F-DCCC0A838D2F}"/>
              </a:ext>
            </a:extLst>
          </p:cNvPr>
          <p:cNvSpPr/>
          <p:nvPr/>
        </p:nvSpPr>
        <p:spPr>
          <a:xfrm>
            <a:off x="290558" y="536331"/>
            <a:ext cx="3051605" cy="460126"/>
          </a:xfrm>
          <a:prstGeom prst="rect">
            <a:avLst/>
          </a:prstGeom>
        </p:spPr>
        <p:txBody>
          <a:bodyPr wrap="none">
            <a:spAutoFit/>
          </a:bodyPr>
          <a:lstStyle/>
          <a:p>
            <a:pPr algn="just">
              <a:lnSpc>
                <a:spcPct val="130000"/>
              </a:lnSpc>
              <a:buClr>
                <a:srgbClr val="FFC000"/>
              </a:buClr>
              <a:buFont typeface="Wingdings" panose="05000000000000000000" pitchFamily="2" charset="2"/>
              <a:buChar char="q"/>
            </a:pPr>
            <a:r>
              <a:rPr lang="ro-RO" sz="2000" b="1" dirty="0">
                <a:solidFill>
                  <a:schemeClr val="dk1"/>
                </a:solidFill>
              </a:rPr>
              <a:t> </a:t>
            </a:r>
            <a:r>
              <a:rPr lang="ro-RO" sz="2000" b="1" dirty="0">
                <a:solidFill>
                  <a:schemeClr val="tx2"/>
                </a:solidFill>
              </a:rPr>
              <a:t>Dobânzi și redevențe (3)</a:t>
            </a:r>
            <a:endParaRPr lang="ro-RO" sz="2000" b="1" dirty="0">
              <a:solidFill>
                <a:schemeClr val="tx2"/>
              </a:solidFill>
              <a:cs typeface="Times New Roman" panose="02020603050405020304" pitchFamily="18" charset="0"/>
            </a:endParaRPr>
          </a:p>
        </p:txBody>
      </p:sp>
    </p:spTree>
    <p:extLst>
      <p:ext uri="{BB962C8B-B14F-4D97-AF65-F5344CB8AC3E}">
        <p14:creationId xmlns:p14="http://schemas.microsoft.com/office/powerpoint/2010/main" val="338297217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C7B37FF-E435-414F-A323-2CB742F49F6C}"/>
              </a:ext>
            </a:extLst>
          </p:cNvPr>
          <p:cNvSpPr>
            <a:spLocks noGrp="1"/>
          </p:cNvSpPr>
          <p:nvPr>
            <p:ph idx="1"/>
          </p:nvPr>
        </p:nvSpPr>
        <p:spPr>
          <a:xfrm>
            <a:off x="337931" y="1252025"/>
            <a:ext cx="8388626" cy="4910235"/>
          </a:xfrm>
          <a:ln>
            <a:solidFill>
              <a:srgbClr val="173060"/>
            </a:solidFill>
          </a:ln>
          <a:effectLst>
            <a:glow rad="25400">
              <a:schemeClr val="accent1">
                <a:alpha val="40000"/>
              </a:schemeClr>
            </a:glow>
          </a:effectLst>
        </p:spPr>
        <p:style>
          <a:lnRef idx="2">
            <a:schemeClr val="dk1"/>
          </a:lnRef>
          <a:fillRef idx="1">
            <a:schemeClr val="lt1"/>
          </a:fillRef>
          <a:effectRef idx="0">
            <a:schemeClr val="dk1"/>
          </a:effectRef>
          <a:fontRef idx="minor">
            <a:schemeClr val="dk1"/>
          </a:fontRef>
        </p:style>
        <p:txBody>
          <a:bodyPr>
            <a:normAutofit fontScale="70000" lnSpcReduction="20000"/>
          </a:bodyPr>
          <a:lstStyle/>
          <a:p>
            <a:pPr algn="just">
              <a:lnSpc>
                <a:spcPct val="130000"/>
              </a:lnSpc>
              <a:buClr>
                <a:srgbClr val="FFC000"/>
              </a:buClr>
              <a:buFont typeface="Wingdings" panose="05000000000000000000" pitchFamily="2" charset="2"/>
              <a:buChar char="Ø"/>
            </a:pPr>
            <a:r>
              <a:rPr lang="en-US" sz="2900" dirty="0">
                <a:solidFill>
                  <a:schemeClr val="dk1"/>
                </a:solidFill>
              </a:rPr>
              <a:t>  </a:t>
            </a:r>
            <a:r>
              <a:rPr lang="ro-RO" sz="2900" dirty="0">
                <a:solidFill>
                  <a:schemeClr val="dk1"/>
                </a:solidFill>
              </a:rPr>
              <a:t>Situații în care nu se aplică scutirea</a:t>
            </a:r>
            <a:r>
              <a:rPr lang="en-US" sz="2900" dirty="0"/>
              <a:t>:</a:t>
            </a:r>
            <a:endParaRPr lang="en-US" sz="2900" dirty="0">
              <a:solidFill>
                <a:schemeClr val="dk1"/>
              </a:solidFill>
            </a:endParaRPr>
          </a:p>
          <a:p>
            <a:pPr algn="just"/>
            <a:endParaRPr lang="en-US" dirty="0"/>
          </a:p>
          <a:p>
            <a:pPr marL="457200" indent="-457200" algn="just">
              <a:buFont typeface="+mj-lt"/>
              <a:buAutoNum type="alphaLcParenR"/>
            </a:pPr>
            <a:r>
              <a:rPr lang="ro-RO" sz="2300" dirty="0"/>
              <a:t>plățile sunt tratate ca o distribuire de beneficii sau ca o restituire de capital, conform legislației române;</a:t>
            </a:r>
            <a:endParaRPr lang="en-US" sz="2300" dirty="0"/>
          </a:p>
          <a:p>
            <a:pPr marL="0" indent="0" algn="just">
              <a:buNone/>
            </a:pPr>
            <a:endParaRPr lang="en-US" sz="2300" dirty="0"/>
          </a:p>
          <a:p>
            <a:pPr marL="457200" indent="-457200" algn="just">
              <a:buFont typeface="+mj-lt"/>
              <a:buAutoNum type="alphaLcParenR"/>
            </a:pPr>
            <a:r>
              <a:rPr lang="ro-RO" sz="2300" dirty="0"/>
              <a:t>pentru plățile rezultate din creanțe care dau dreptul de participare la profiturile debitorului;</a:t>
            </a:r>
            <a:endParaRPr lang="en-US" sz="2300" dirty="0"/>
          </a:p>
          <a:p>
            <a:pPr marL="457200" indent="-457200" algn="just">
              <a:buFont typeface="+mj-lt"/>
              <a:buAutoNum type="alphaLcParenR"/>
            </a:pPr>
            <a:endParaRPr lang="en-US" sz="2300" dirty="0"/>
          </a:p>
          <a:p>
            <a:pPr marL="457200" indent="-457200" algn="just">
              <a:buFont typeface="+mj-lt"/>
              <a:buAutoNum type="alphaLcParenR"/>
            </a:pPr>
            <a:r>
              <a:rPr lang="ro-RO" sz="2300" dirty="0"/>
              <a:t>pentru plățile rezultate din creanțe care dau dreptul creditorului să își schimbe dreptul de a primi dobânda contra unui drept de participare în profiturile debitorului;</a:t>
            </a:r>
            <a:endParaRPr lang="en-US" sz="2300" dirty="0"/>
          </a:p>
          <a:p>
            <a:pPr marL="457200" indent="-457200" algn="just">
              <a:buFont typeface="+mj-lt"/>
              <a:buAutoNum type="alphaLcParenR"/>
            </a:pPr>
            <a:endParaRPr lang="en-US" sz="2300" dirty="0"/>
          </a:p>
          <a:p>
            <a:pPr marL="457200" indent="-457200" algn="just">
              <a:buFont typeface="+mj-lt"/>
              <a:buAutoNum type="alphaLcParenR"/>
            </a:pPr>
            <a:r>
              <a:rPr lang="ro-RO" sz="2300" dirty="0"/>
              <a:t>pentru plățile rezultate din creanțe care nu conțin niciun fel de prevederi referitoare la restituirea datoriei principale sau dacă restituirea este datorată pentru o perioadă mai mare de 50 de ani de la data emisiunii;</a:t>
            </a:r>
            <a:endParaRPr lang="en-US" sz="2300" dirty="0"/>
          </a:p>
          <a:p>
            <a:pPr marL="457200" indent="-457200" algn="just">
              <a:buFont typeface="+mj-lt"/>
              <a:buAutoNum type="alphaLcParenR"/>
            </a:pPr>
            <a:endParaRPr lang="en-US" sz="2300" dirty="0"/>
          </a:p>
          <a:p>
            <a:pPr marL="457200" indent="-457200" algn="just">
              <a:buFont typeface="+mj-lt"/>
              <a:buAutoNum type="alphaLcParenR"/>
            </a:pPr>
            <a:r>
              <a:rPr lang="ro-RO" sz="2300" dirty="0"/>
              <a:t>Cand dobânzile si redevențele nu sunt stabilite în condiții de piață (scutirea se aplică doar pentru suma corespunzătoare valorii de piață, adică suma care ar fi fost plătibilă dacă între plătitor și beneficiar nu ar fi existat o relație de afiliere);</a:t>
            </a:r>
            <a:endParaRPr lang="en-US" sz="2300" dirty="0"/>
          </a:p>
          <a:p>
            <a:pPr marL="457200" indent="-457200" algn="just">
              <a:buFont typeface="+mj-lt"/>
              <a:buAutoNum type="alphaLcParenR"/>
            </a:pPr>
            <a:endParaRPr lang="en-US" sz="2300" dirty="0"/>
          </a:p>
          <a:p>
            <a:pPr marL="457200" indent="-457200" algn="just">
              <a:buFont typeface="+mj-lt"/>
              <a:buAutoNum type="alphaLcParenR"/>
            </a:pPr>
            <a:r>
              <a:rPr lang="ro-RO" sz="2300" dirty="0"/>
              <a:t>când tranzacțiile au drept consecință frauda, evaziunea fiscală sau abuzul.</a:t>
            </a:r>
            <a:endParaRPr lang="en-US" sz="2300" dirty="0"/>
          </a:p>
          <a:p>
            <a:endParaRPr lang="en-US" dirty="0"/>
          </a:p>
        </p:txBody>
      </p:sp>
      <p:sp>
        <p:nvSpPr>
          <p:cNvPr id="3" name="Rectangle 2">
            <a:extLst>
              <a:ext uri="{FF2B5EF4-FFF2-40B4-BE49-F238E27FC236}">
                <a16:creationId xmlns:a16="http://schemas.microsoft.com/office/drawing/2014/main" id="{925BE7EF-0BC1-4185-8AC7-29AB1B59E433}"/>
              </a:ext>
            </a:extLst>
          </p:cNvPr>
          <p:cNvSpPr/>
          <p:nvPr/>
        </p:nvSpPr>
        <p:spPr>
          <a:xfrm>
            <a:off x="254110" y="412337"/>
            <a:ext cx="3373009" cy="460126"/>
          </a:xfrm>
          <a:prstGeom prst="rect">
            <a:avLst/>
          </a:prstGeom>
        </p:spPr>
        <p:txBody>
          <a:bodyPr wrap="square">
            <a:spAutoFit/>
          </a:bodyPr>
          <a:lstStyle/>
          <a:p>
            <a:pPr lvl="1" indent="-342900" algn="just">
              <a:lnSpc>
                <a:spcPct val="130000"/>
              </a:lnSpc>
              <a:buClr>
                <a:srgbClr val="FFC000"/>
              </a:buClr>
              <a:buFont typeface="Wingdings" panose="05000000000000000000" pitchFamily="2" charset="2"/>
              <a:buChar char="q"/>
            </a:pPr>
            <a:r>
              <a:rPr lang="ro-RO" sz="2000" b="1" dirty="0">
                <a:solidFill>
                  <a:schemeClr val="tx2"/>
                </a:solidFill>
              </a:rPr>
              <a:t>Dobânzi și redevențe (4)</a:t>
            </a:r>
            <a:endParaRPr lang="ro-RO" sz="2000" b="1" dirty="0">
              <a:solidFill>
                <a:schemeClr val="tx2"/>
              </a:solidFill>
              <a:cs typeface="Times New Roman" panose="02020603050405020304" pitchFamily="18" charset="0"/>
            </a:endParaRPr>
          </a:p>
        </p:txBody>
      </p:sp>
    </p:spTree>
    <p:extLst>
      <p:ext uri="{BB962C8B-B14F-4D97-AF65-F5344CB8AC3E}">
        <p14:creationId xmlns:p14="http://schemas.microsoft.com/office/powerpoint/2010/main" val="117171599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FE4FCC-2C41-4E02-962E-AEEC3C90A793}"/>
              </a:ext>
            </a:extLst>
          </p:cNvPr>
          <p:cNvSpPr>
            <a:spLocks noGrp="1"/>
          </p:cNvSpPr>
          <p:nvPr>
            <p:ph idx="1"/>
          </p:nvPr>
        </p:nvSpPr>
        <p:spPr>
          <a:xfrm>
            <a:off x="593696" y="2271882"/>
            <a:ext cx="8024523" cy="3031307"/>
          </a:xfrm>
          <a:ln>
            <a:solidFill>
              <a:srgbClr val="1B3360"/>
            </a:solidFill>
          </a:ln>
        </p:spPr>
        <p:style>
          <a:lnRef idx="2">
            <a:schemeClr val="dk1"/>
          </a:lnRef>
          <a:fillRef idx="1">
            <a:schemeClr val="lt1"/>
          </a:fillRef>
          <a:effectRef idx="0">
            <a:schemeClr val="dk1"/>
          </a:effectRef>
          <a:fontRef idx="minor">
            <a:schemeClr val="dk1"/>
          </a:fontRef>
        </p:style>
        <p:txBody>
          <a:bodyPr>
            <a:normAutofit/>
          </a:bodyPr>
          <a:lstStyle/>
          <a:p>
            <a:pPr marL="0" indent="0">
              <a:buNone/>
            </a:pPr>
            <a:endParaRPr lang="en-US" sz="1800" dirty="0"/>
          </a:p>
          <a:p>
            <a:pPr marL="0" indent="0" algn="just">
              <a:buNone/>
            </a:pPr>
            <a:r>
              <a:rPr lang="ro-RO" sz="1800" dirty="0"/>
              <a:t>Perioada minimă de deținere de 1 an (dividende) și de 2 ani (dobânzi și redevențe) amintite mai sus trebuie înțeleasă în sensul în care, dacă la data plății această perioadă nu este încheiată, scutirea nu se aplică</a:t>
            </a:r>
            <a:r>
              <a:rPr lang="en-US" sz="1800" dirty="0"/>
              <a:t>;</a:t>
            </a:r>
          </a:p>
          <a:p>
            <a:pPr marL="0" indent="0" algn="just">
              <a:buNone/>
            </a:pPr>
            <a:r>
              <a:rPr lang="en-US" sz="1800" dirty="0"/>
              <a:t>N</a:t>
            </a:r>
            <a:r>
              <a:rPr lang="ro-RO" sz="1800" dirty="0"/>
              <a:t>erezidentul </a:t>
            </a:r>
            <a:r>
              <a:rPr lang="en-US" sz="1800" dirty="0" err="1"/>
              <a:t>poate</a:t>
            </a:r>
            <a:r>
              <a:rPr lang="ro-RO" sz="1800" dirty="0"/>
              <a:t> să solicite restituirea impozitelor reținute la sursă ( conform hotărârilor CEJ IN cazurile conexate: Denkavit International BV, VITIC Amsterdam BV and Voormeer BV v Bundesamt fur Finanzen - C-283/94, C-291/94 și C-292/94). </a:t>
            </a:r>
            <a:endParaRPr lang="en-US" sz="1800" dirty="0"/>
          </a:p>
          <a:p>
            <a:pPr marL="0" indent="0">
              <a:buNone/>
            </a:pPr>
            <a:r>
              <a:rPr lang="ro-RO" sz="1800" dirty="0"/>
              <a:t>Restituirea impozitelor reținute în plus se poate face în baza unei proceduri speciale prevăzută în Codul de procedură fiscală.</a:t>
            </a:r>
            <a:endParaRPr lang="en-US" sz="1800" dirty="0"/>
          </a:p>
          <a:p>
            <a:pPr marL="0" indent="0">
              <a:buNone/>
            </a:pPr>
            <a:endParaRPr lang="en-US" dirty="0"/>
          </a:p>
        </p:txBody>
      </p:sp>
      <p:sp>
        <p:nvSpPr>
          <p:cNvPr id="3" name="Rectangle 2">
            <a:extLst>
              <a:ext uri="{FF2B5EF4-FFF2-40B4-BE49-F238E27FC236}">
                <a16:creationId xmlns:a16="http://schemas.microsoft.com/office/drawing/2014/main" id="{B2B5458D-77D1-4091-98B9-EE9002AE2709}"/>
              </a:ext>
            </a:extLst>
          </p:cNvPr>
          <p:cNvSpPr/>
          <p:nvPr/>
        </p:nvSpPr>
        <p:spPr>
          <a:xfrm>
            <a:off x="411327" y="690794"/>
            <a:ext cx="7441809" cy="860235"/>
          </a:xfrm>
          <a:prstGeom prst="rect">
            <a:avLst/>
          </a:prstGeom>
        </p:spPr>
        <p:txBody>
          <a:bodyPr wrap="square">
            <a:spAutoFit/>
          </a:bodyPr>
          <a:lstStyle/>
          <a:p>
            <a:pPr marL="288925" indent="-288925">
              <a:lnSpc>
                <a:spcPct val="130000"/>
              </a:lnSpc>
              <a:buClr>
                <a:srgbClr val="FFC000"/>
              </a:buClr>
              <a:buFont typeface="Wingdings" panose="05000000000000000000" pitchFamily="2" charset="2"/>
              <a:buChar char="q"/>
            </a:pPr>
            <a:r>
              <a:rPr lang="ro-RO" sz="2000" b="1" dirty="0">
                <a:solidFill>
                  <a:schemeClr val="dk1"/>
                </a:solidFill>
              </a:rPr>
              <a:t> </a:t>
            </a:r>
            <a:r>
              <a:rPr lang="en-US" sz="2000" b="1" dirty="0" err="1">
                <a:solidFill>
                  <a:schemeClr val="tx2"/>
                </a:solidFill>
              </a:rPr>
              <a:t>Cazuri</a:t>
            </a:r>
            <a:r>
              <a:rPr lang="en-US" sz="2000" b="1" dirty="0">
                <a:solidFill>
                  <a:schemeClr val="tx2"/>
                </a:solidFill>
              </a:rPr>
              <a:t> </a:t>
            </a:r>
            <a:r>
              <a:rPr lang="en-US" sz="2000" b="1" dirty="0" err="1">
                <a:solidFill>
                  <a:schemeClr val="tx2"/>
                </a:solidFill>
              </a:rPr>
              <a:t>particulare</a:t>
            </a:r>
            <a:r>
              <a:rPr lang="en-US" sz="2000" b="1" dirty="0">
                <a:solidFill>
                  <a:schemeClr val="tx2"/>
                </a:solidFill>
              </a:rPr>
              <a:t> </a:t>
            </a:r>
            <a:r>
              <a:rPr lang="en-US" sz="2000" b="1" dirty="0" err="1">
                <a:solidFill>
                  <a:schemeClr val="tx2"/>
                </a:solidFill>
              </a:rPr>
              <a:t>perioada</a:t>
            </a:r>
            <a:r>
              <a:rPr lang="en-US" sz="2000" b="1" dirty="0">
                <a:solidFill>
                  <a:schemeClr val="tx2"/>
                </a:solidFill>
              </a:rPr>
              <a:t> minim</a:t>
            </a:r>
            <a:r>
              <a:rPr lang="ro-RO" sz="2000" b="1" dirty="0">
                <a:solidFill>
                  <a:schemeClr val="tx2"/>
                </a:solidFill>
              </a:rPr>
              <a:t>ă</a:t>
            </a:r>
            <a:r>
              <a:rPr lang="en-US" sz="2000" b="1" dirty="0">
                <a:solidFill>
                  <a:schemeClr val="tx2"/>
                </a:solidFill>
              </a:rPr>
              <a:t> de </a:t>
            </a:r>
            <a:r>
              <a:rPr lang="en-US" sz="2000" b="1" dirty="0" err="1">
                <a:solidFill>
                  <a:schemeClr val="tx2"/>
                </a:solidFill>
              </a:rPr>
              <a:t>de</a:t>
            </a:r>
            <a:r>
              <a:rPr lang="ro-RO" sz="2000" b="1" dirty="0">
                <a:solidFill>
                  <a:schemeClr val="tx2"/>
                </a:solidFill>
              </a:rPr>
              <a:t>ț</a:t>
            </a:r>
            <a:r>
              <a:rPr lang="en-US" sz="2000" b="1" dirty="0" err="1">
                <a:solidFill>
                  <a:schemeClr val="tx2"/>
                </a:solidFill>
              </a:rPr>
              <a:t>inere</a:t>
            </a:r>
            <a:r>
              <a:rPr lang="en-US" sz="2000" b="1" dirty="0">
                <a:solidFill>
                  <a:schemeClr val="tx2"/>
                </a:solidFill>
              </a:rPr>
              <a:t> (dob</a:t>
            </a:r>
            <a:r>
              <a:rPr lang="ro-RO" sz="2000" b="1" dirty="0">
                <a:solidFill>
                  <a:schemeClr val="tx2"/>
                </a:solidFill>
              </a:rPr>
              <a:t>â</a:t>
            </a:r>
            <a:r>
              <a:rPr lang="en-US" sz="2000" b="1" dirty="0" err="1">
                <a:solidFill>
                  <a:schemeClr val="tx2"/>
                </a:solidFill>
              </a:rPr>
              <a:t>nzi</a:t>
            </a:r>
            <a:r>
              <a:rPr lang="en-US" sz="2000" b="1" dirty="0">
                <a:solidFill>
                  <a:schemeClr val="tx2"/>
                </a:solidFill>
              </a:rPr>
              <a:t>/</a:t>
            </a:r>
            <a:r>
              <a:rPr lang="en-US" sz="2000" b="1" dirty="0" err="1">
                <a:solidFill>
                  <a:schemeClr val="tx2"/>
                </a:solidFill>
              </a:rPr>
              <a:t>dividende</a:t>
            </a:r>
            <a:r>
              <a:rPr lang="en-US" sz="2000" b="1" dirty="0">
                <a:solidFill>
                  <a:schemeClr val="tx2"/>
                </a:solidFill>
              </a:rPr>
              <a:t>/</a:t>
            </a:r>
            <a:r>
              <a:rPr lang="en-US" sz="2000" b="1" dirty="0" err="1">
                <a:solidFill>
                  <a:schemeClr val="tx2"/>
                </a:solidFill>
              </a:rPr>
              <a:t>redeven</a:t>
            </a:r>
            <a:r>
              <a:rPr lang="ro-RO" sz="2000" b="1" dirty="0">
                <a:solidFill>
                  <a:schemeClr val="tx2"/>
                </a:solidFill>
              </a:rPr>
              <a:t>ț</a:t>
            </a:r>
            <a:r>
              <a:rPr lang="en-US" sz="2000" b="1" dirty="0">
                <a:solidFill>
                  <a:schemeClr val="tx2"/>
                </a:solidFill>
              </a:rPr>
              <a:t>e) </a:t>
            </a:r>
          </a:p>
        </p:txBody>
      </p:sp>
    </p:spTree>
    <p:extLst>
      <p:ext uri="{BB962C8B-B14F-4D97-AF65-F5344CB8AC3E}">
        <p14:creationId xmlns:p14="http://schemas.microsoft.com/office/powerpoint/2010/main" val="2249477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725F678-36BA-4C34-98AA-43CA315F74C4}"/>
              </a:ext>
            </a:extLst>
          </p:cNvPr>
          <p:cNvSpPr>
            <a:spLocks noGrp="1"/>
          </p:cNvSpPr>
          <p:nvPr>
            <p:ph idx="1"/>
          </p:nvPr>
        </p:nvSpPr>
        <p:spPr>
          <a:xfrm>
            <a:off x="472440" y="1541279"/>
            <a:ext cx="8040426" cy="3495822"/>
          </a:xfrm>
          <a:ln>
            <a:solidFill>
              <a:srgbClr val="1B33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a:normAutofit fontScale="25000" lnSpcReduction="20000"/>
          </a:bodyPr>
          <a:lstStyle/>
          <a:p>
            <a:pPr marL="0" indent="0" algn="just">
              <a:lnSpc>
                <a:spcPct val="120000"/>
              </a:lnSpc>
              <a:buNone/>
            </a:pPr>
            <a:r>
              <a:rPr lang="en-US" sz="8000" b="1" u="sng" dirty="0" err="1">
                <a:solidFill>
                  <a:srgbClr val="1B3360"/>
                </a:solidFill>
              </a:rPr>
              <a:t>Situa</a:t>
            </a:r>
            <a:r>
              <a:rPr lang="ro-RO" sz="8000" b="1" u="sng" dirty="0">
                <a:solidFill>
                  <a:srgbClr val="1B3360"/>
                </a:solidFill>
              </a:rPr>
              <a:t>ț</a:t>
            </a:r>
            <a:r>
              <a:rPr lang="en-US" sz="8000" b="1" u="sng" dirty="0">
                <a:solidFill>
                  <a:srgbClr val="1B3360"/>
                </a:solidFill>
              </a:rPr>
              <a:t>ii </a:t>
            </a:r>
            <a:r>
              <a:rPr lang="en-US" sz="8000" b="1" u="sng" dirty="0" err="1">
                <a:solidFill>
                  <a:srgbClr val="1B3360"/>
                </a:solidFill>
              </a:rPr>
              <a:t>controversate</a:t>
            </a:r>
            <a:r>
              <a:rPr lang="en-US" sz="8000" b="1" u="sng" dirty="0">
                <a:solidFill>
                  <a:srgbClr val="1B3360"/>
                </a:solidFill>
              </a:rPr>
              <a:t> !!</a:t>
            </a:r>
          </a:p>
          <a:p>
            <a:pPr algn="just">
              <a:lnSpc>
                <a:spcPct val="110000"/>
              </a:lnSpc>
              <a:buClr>
                <a:srgbClr val="FFC000"/>
              </a:buClr>
            </a:pPr>
            <a:r>
              <a:rPr lang="en-US" sz="7200" dirty="0" err="1"/>
              <a:t>Cheltuieli</a:t>
            </a:r>
            <a:r>
              <a:rPr lang="en-US" sz="7200" dirty="0"/>
              <a:t> </a:t>
            </a:r>
            <a:r>
              <a:rPr lang="ro-RO" sz="7200" dirty="0"/>
              <a:t>î</a:t>
            </a:r>
            <a:r>
              <a:rPr lang="en-US" sz="7200" dirty="0" err="1"/>
              <a:t>nregistrate</a:t>
            </a:r>
            <a:r>
              <a:rPr lang="en-US" sz="7200" dirty="0"/>
              <a:t> de PE vs </a:t>
            </a:r>
            <a:r>
              <a:rPr lang="en-US" sz="7200" dirty="0" err="1"/>
              <a:t>Cheltuieli</a:t>
            </a:r>
            <a:r>
              <a:rPr lang="en-US" sz="7200" dirty="0"/>
              <a:t> </a:t>
            </a:r>
            <a:r>
              <a:rPr lang="en-US" sz="7200" dirty="0" err="1"/>
              <a:t>alocabile</a:t>
            </a:r>
            <a:r>
              <a:rPr lang="en-US" sz="7200" dirty="0"/>
              <a:t> PE !! – pot fi </a:t>
            </a:r>
            <a:r>
              <a:rPr lang="en-US" sz="7200" dirty="0" err="1"/>
              <a:t>diferite</a:t>
            </a:r>
            <a:r>
              <a:rPr lang="en-US" sz="7200" dirty="0"/>
              <a:t>!</a:t>
            </a:r>
          </a:p>
          <a:p>
            <a:pPr algn="just">
              <a:lnSpc>
                <a:spcPct val="110000"/>
              </a:lnSpc>
              <a:buClr>
                <a:srgbClr val="FFC000"/>
              </a:buClr>
            </a:pPr>
            <a:endParaRPr lang="en-US" sz="7200" dirty="0"/>
          </a:p>
          <a:p>
            <a:pPr algn="just">
              <a:lnSpc>
                <a:spcPct val="110000"/>
              </a:lnSpc>
              <a:buClr>
                <a:srgbClr val="FFC000"/>
              </a:buClr>
            </a:pPr>
            <a:r>
              <a:rPr lang="en-US" sz="7200" dirty="0" err="1"/>
              <a:t>Varianta</a:t>
            </a:r>
            <a:r>
              <a:rPr lang="en-US" sz="7200" dirty="0"/>
              <a:t> </a:t>
            </a:r>
            <a:r>
              <a:rPr lang="en-US" sz="7200" dirty="0" err="1"/>
              <a:t>alternativ</a:t>
            </a:r>
            <a:r>
              <a:rPr lang="ro-RO" sz="7200" dirty="0"/>
              <a:t>ă</a:t>
            </a:r>
            <a:r>
              <a:rPr lang="en-US" sz="7200" dirty="0"/>
              <a:t> de </a:t>
            </a:r>
            <a:r>
              <a:rPr lang="en-US" sz="7200" dirty="0" err="1"/>
              <a:t>identificare</a:t>
            </a:r>
            <a:r>
              <a:rPr lang="en-US" sz="7200" dirty="0"/>
              <a:t> a </a:t>
            </a:r>
            <a:r>
              <a:rPr lang="en-US" sz="7200" dirty="0" err="1"/>
              <a:t>profitului</a:t>
            </a:r>
            <a:r>
              <a:rPr lang="en-US" sz="7200" dirty="0"/>
              <a:t> </a:t>
            </a:r>
            <a:r>
              <a:rPr lang="en-US" sz="7200" dirty="0" err="1"/>
              <a:t>generat</a:t>
            </a:r>
            <a:r>
              <a:rPr lang="en-US" sz="7200" dirty="0"/>
              <a:t> de PE </a:t>
            </a:r>
            <a:r>
              <a:rPr lang="en-US" sz="7200" dirty="0" err="1"/>
              <a:t>prin</a:t>
            </a:r>
            <a:r>
              <a:rPr lang="en-US" sz="7200" dirty="0"/>
              <a:t> </a:t>
            </a:r>
            <a:r>
              <a:rPr lang="en-US" sz="7200" dirty="0" err="1"/>
              <a:t>metoda</a:t>
            </a:r>
            <a:r>
              <a:rPr lang="en-US" sz="7200" dirty="0"/>
              <a:t> (</a:t>
            </a:r>
            <a:r>
              <a:rPr lang="ro-RO" sz="7200" dirty="0"/>
              <a:t>î</a:t>
            </a:r>
            <a:r>
              <a:rPr lang="en-US" sz="7200" dirty="0" err="1"/>
              <a:t>mpar</a:t>
            </a:r>
            <a:r>
              <a:rPr lang="ro-RO" sz="7200" dirty="0"/>
              <a:t>ț</a:t>
            </a:r>
            <a:r>
              <a:rPr lang="en-US" sz="7200" dirty="0"/>
              <a:t>ire</a:t>
            </a:r>
            <a:r>
              <a:rPr lang="ro-RO" sz="7200" dirty="0"/>
              <a:t>a</a:t>
            </a:r>
            <a:r>
              <a:rPr lang="en-US" sz="7200" dirty="0"/>
              <a:t> </a:t>
            </a:r>
            <a:r>
              <a:rPr lang="en-US" sz="7200" dirty="0" err="1"/>
              <a:t>profituri</a:t>
            </a:r>
            <a:r>
              <a:rPr lang="ro-RO" sz="7200" dirty="0"/>
              <a:t>lor</a:t>
            </a:r>
            <a:r>
              <a:rPr lang="en-US" sz="7200" dirty="0"/>
              <a:t> pe </a:t>
            </a:r>
            <a:r>
              <a:rPr lang="en-US" sz="7200" dirty="0" err="1"/>
              <a:t>baza</a:t>
            </a:r>
            <a:r>
              <a:rPr lang="en-US" sz="7200" dirty="0"/>
              <a:t> </a:t>
            </a:r>
            <a:r>
              <a:rPr lang="en-US" sz="7200" dirty="0" err="1"/>
              <a:t>aloc</a:t>
            </a:r>
            <a:r>
              <a:rPr lang="ro-RO" sz="7200" dirty="0"/>
              <a:t>ă</a:t>
            </a:r>
            <a:r>
              <a:rPr lang="en-US" sz="7200" dirty="0" err="1"/>
              <a:t>rilor</a:t>
            </a:r>
            <a:r>
              <a:rPr lang="en-US" sz="7200" dirty="0"/>
              <a:t> </a:t>
            </a:r>
            <a:r>
              <a:rPr lang="en-US" sz="7200" dirty="0" err="1"/>
              <a:t>specifice</a:t>
            </a:r>
            <a:r>
              <a:rPr lang="en-US" sz="7200" dirty="0"/>
              <a:t> pre</a:t>
            </a:r>
            <a:r>
              <a:rPr lang="ro-RO" sz="7200" dirty="0"/>
              <a:t>ț</a:t>
            </a:r>
            <a:r>
              <a:rPr lang="en-US" sz="7200" dirty="0" err="1"/>
              <a:t>urilor</a:t>
            </a:r>
            <a:r>
              <a:rPr lang="en-US" sz="7200" dirty="0"/>
              <a:t> de transfer); </a:t>
            </a:r>
          </a:p>
          <a:p>
            <a:pPr algn="just">
              <a:lnSpc>
                <a:spcPct val="110000"/>
              </a:lnSpc>
              <a:buClr>
                <a:srgbClr val="FFC000"/>
              </a:buClr>
            </a:pPr>
            <a:endParaRPr lang="en-US" sz="7200" dirty="0"/>
          </a:p>
          <a:p>
            <a:pPr algn="just">
              <a:lnSpc>
                <a:spcPct val="110000"/>
              </a:lnSpc>
              <a:buClr>
                <a:srgbClr val="FFC000"/>
              </a:buClr>
            </a:pPr>
            <a:r>
              <a:rPr lang="en-US" sz="7200" dirty="0" err="1"/>
              <a:t>Venituri</a:t>
            </a:r>
            <a:r>
              <a:rPr lang="en-US" sz="7200" dirty="0"/>
              <a:t> din </a:t>
            </a:r>
            <a:r>
              <a:rPr lang="en-US" sz="7200" dirty="0" err="1"/>
              <a:t>servicii</a:t>
            </a:r>
            <a:r>
              <a:rPr lang="en-US" sz="7200" dirty="0"/>
              <a:t> </a:t>
            </a:r>
            <a:r>
              <a:rPr lang="en-US" sz="7200" dirty="0" err="1"/>
              <a:t>prestate</a:t>
            </a:r>
            <a:r>
              <a:rPr lang="en-US" sz="7200" dirty="0"/>
              <a:t> </a:t>
            </a:r>
            <a:r>
              <a:rPr lang="ro-RO" sz="7200" dirty="0"/>
              <a:t>î</a:t>
            </a:r>
            <a:r>
              <a:rPr lang="en-US" sz="7200" dirty="0"/>
              <a:t>n Rom</a:t>
            </a:r>
            <a:r>
              <a:rPr lang="ro-RO" sz="7200" dirty="0"/>
              <a:t>â</a:t>
            </a:r>
            <a:r>
              <a:rPr lang="en-US" sz="7200" dirty="0" err="1"/>
              <a:t>nia</a:t>
            </a:r>
            <a:r>
              <a:rPr lang="en-US" sz="7200" dirty="0"/>
              <a:t> (</a:t>
            </a:r>
            <a:r>
              <a:rPr lang="en-US" sz="7200" dirty="0" err="1"/>
              <a:t>altele</a:t>
            </a:r>
            <a:r>
              <a:rPr lang="en-US" sz="7200" dirty="0"/>
              <a:t> </a:t>
            </a:r>
            <a:r>
              <a:rPr lang="en-US" sz="7200" dirty="0" err="1"/>
              <a:t>dec</a:t>
            </a:r>
            <a:r>
              <a:rPr lang="ro-RO" sz="7200" dirty="0"/>
              <a:t>â</a:t>
            </a:r>
            <a:r>
              <a:rPr lang="en-US" sz="7200" dirty="0"/>
              <a:t>t </a:t>
            </a:r>
            <a:r>
              <a:rPr lang="en-US" sz="7200" dirty="0" err="1"/>
              <a:t>consultan</a:t>
            </a:r>
            <a:r>
              <a:rPr lang="ro-RO" sz="7200" dirty="0"/>
              <a:t>ț</a:t>
            </a:r>
            <a:r>
              <a:rPr lang="en-US" sz="7200" dirty="0"/>
              <a:t>a </a:t>
            </a:r>
            <a:r>
              <a:rPr lang="ro-RO" sz="7200" dirty="0"/>
              <a:t>ș</a:t>
            </a:r>
            <a:r>
              <a:rPr lang="en-US" sz="7200" dirty="0" err="1"/>
              <a:t>i</a:t>
            </a:r>
            <a:r>
              <a:rPr lang="en-US" sz="7200" dirty="0"/>
              <a:t> management) </a:t>
            </a:r>
            <a:r>
              <a:rPr lang="en-US" sz="7200" dirty="0" err="1"/>
              <a:t>ob</a:t>
            </a:r>
            <a:r>
              <a:rPr lang="ro-RO" sz="7200" dirty="0"/>
              <a:t>ț</a:t>
            </a:r>
            <a:r>
              <a:rPr lang="en-US" sz="7200" dirty="0" err="1"/>
              <a:t>inute</a:t>
            </a:r>
            <a:r>
              <a:rPr lang="en-US" sz="7200" dirty="0"/>
              <a:t> un PE din Rom</a:t>
            </a:r>
            <a:r>
              <a:rPr lang="ro-RO" sz="7200" dirty="0"/>
              <a:t>â</a:t>
            </a:r>
            <a:r>
              <a:rPr lang="en-US" sz="7200" dirty="0" err="1"/>
              <a:t>nia</a:t>
            </a:r>
            <a:r>
              <a:rPr lang="en-US" sz="7200" dirty="0"/>
              <a:t> al </a:t>
            </a:r>
            <a:r>
              <a:rPr lang="en-US" sz="7200" dirty="0" err="1"/>
              <a:t>unui</a:t>
            </a:r>
            <a:r>
              <a:rPr lang="en-US" sz="7200" dirty="0"/>
              <a:t> </a:t>
            </a:r>
            <a:r>
              <a:rPr lang="en-US" sz="7200" dirty="0" err="1"/>
              <a:t>nerezident</a:t>
            </a:r>
            <a:r>
              <a:rPr lang="ro-RO" sz="7200" dirty="0"/>
              <a:t>.</a:t>
            </a:r>
            <a:endParaRPr lang="en-US" sz="7200" dirty="0"/>
          </a:p>
          <a:p>
            <a:pPr marL="0" indent="0" algn="just">
              <a:lnSpc>
                <a:spcPct val="110000"/>
              </a:lnSpc>
              <a:buClr>
                <a:srgbClr val="FFC000"/>
              </a:buClr>
              <a:buNone/>
            </a:pPr>
            <a:endParaRPr lang="en-US" dirty="0"/>
          </a:p>
        </p:txBody>
      </p:sp>
    </p:spTree>
    <p:extLst>
      <p:ext uri="{BB962C8B-B14F-4D97-AF65-F5344CB8AC3E}">
        <p14:creationId xmlns:p14="http://schemas.microsoft.com/office/powerpoint/2010/main" val="167115200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FE4FCC-2C41-4E02-962E-AEEC3C90A793}"/>
              </a:ext>
            </a:extLst>
          </p:cNvPr>
          <p:cNvSpPr>
            <a:spLocks noGrp="1"/>
          </p:cNvSpPr>
          <p:nvPr>
            <p:ph idx="1"/>
          </p:nvPr>
        </p:nvSpPr>
        <p:spPr>
          <a:xfrm>
            <a:off x="571500" y="2075851"/>
            <a:ext cx="7924799" cy="3380732"/>
          </a:xfrm>
          <a:ln>
            <a:solidFill>
              <a:srgbClr val="1B3360"/>
            </a:solidFill>
          </a:ln>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n-US" sz="1800" b="1" dirty="0" err="1">
                <a:solidFill>
                  <a:schemeClr val="tx2"/>
                </a:solidFill>
              </a:rPr>
              <a:t>Situa</a:t>
            </a:r>
            <a:r>
              <a:rPr lang="ro-RO" sz="1800" b="1" dirty="0">
                <a:solidFill>
                  <a:schemeClr val="tx2"/>
                </a:solidFill>
              </a:rPr>
              <a:t>ț</a:t>
            </a:r>
            <a:r>
              <a:rPr lang="en-US" sz="1800" b="1" dirty="0">
                <a:solidFill>
                  <a:schemeClr val="tx2"/>
                </a:solidFill>
              </a:rPr>
              <a:t>ii practice!</a:t>
            </a:r>
          </a:p>
          <a:p>
            <a:pPr marL="0" indent="0">
              <a:buNone/>
            </a:pPr>
            <a:endParaRPr lang="en-US" sz="1800" dirty="0"/>
          </a:p>
          <a:p>
            <a:pPr marL="0" indent="0" algn="just">
              <a:buNone/>
            </a:pPr>
            <a:r>
              <a:rPr lang="ro-RO" sz="1800" dirty="0"/>
              <a:t>În practică există situația în care perioadele minime de 1 an și 2 ani nu sunt îndeplinite, iar impozitarea se face cu cotele prevăzute de DTT. În acest caz, dacă DTT prevede posibilitatea ca nerezidentul să obțină credit fiscal sau scutire în țara de rezidență, recuperarea impozitului reținut în plus potrivit legislației interne nu mai este posibilă. </a:t>
            </a:r>
            <a:endParaRPr lang="en-US" sz="1800" dirty="0"/>
          </a:p>
          <a:p>
            <a:pPr marL="0" indent="0" algn="just">
              <a:buNone/>
            </a:pPr>
            <a:endParaRPr lang="en-US" sz="1800" dirty="0"/>
          </a:p>
          <a:p>
            <a:pPr marL="0" indent="0" algn="just">
              <a:buNone/>
            </a:pPr>
            <a:r>
              <a:rPr lang="ro-RO" sz="1800" dirty="0"/>
              <a:t>Prin urmare, recuperarea poate fi posibilă doar dacă, până la îndeplinirea termenului de 1 an/2 ani, reținerea de impozit se face potrivit legislației interne (5% dividende/16% în cazul dobânzilor și redevențelor).</a:t>
            </a:r>
            <a:endParaRPr lang="en-US" sz="1800" b="1" dirty="0"/>
          </a:p>
          <a:p>
            <a:pPr marL="0" indent="0">
              <a:buNone/>
            </a:pPr>
            <a:endParaRPr lang="en-US" dirty="0"/>
          </a:p>
          <a:p>
            <a:pPr marL="0" indent="0">
              <a:buNone/>
            </a:pPr>
            <a:endParaRPr lang="en-US" dirty="0"/>
          </a:p>
        </p:txBody>
      </p:sp>
      <p:sp>
        <p:nvSpPr>
          <p:cNvPr id="3" name="Rectangle 2">
            <a:extLst>
              <a:ext uri="{FF2B5EF4-FFF2-40B4-BE49-F238E27FC236}">
                <a16:creationId xmlns:a16="http://schemas.microsoft.com/office/drawing/2014/main" id="{B2B5458D-77D1-4091-98B9-EE9002AE2709}"/>
              </a:ext>
            </a:extLst>
          </p:cNvPr>
          <p:cNvSpPr/>
          <p:nvPr/>
        </p:nvSpPr>
        <p:spPr>
          <a:xfrm>
            <a:off x="371571" y="625044"/>
            <a:ext cx="6311169" cy="860235"/>
          </a:xfrm>
          <a:prstGeom prst="rect">
            <a:avLst/>
          </a:prstGeom>
        </p:spPr>
        <p:txBody>
          <a:bodyPr wrap="square">
            <a:spAutoFit/>
          </a:bodyPr>
          <a:lstStyle/>
          <a:p>
            <a:pPr marL="347663" indent="-347663" algn="just">
              <a:lnSpc>
                <a:spcPct val="130000"/>
              </a:lnSpc>
              <a:buClr>
                <a:srgbClr val="FFC000"/>
              </a:buClr>
              <a:buFont typeface="Wingdings" panose="05000000000000000000" pitchFamily="2" charset="2"/>
              <a:buChar char="q"/>
            </a:pPr>
            <a:r>
              <a:rPr lang="ro-RO" sz="2000" b="1" dirty="0">
                <a:solidFill>
                  <a:schemeClr val="dk1"/>
                </a:solidFill>
              </a:rPr>
              <a:t> </a:t>
            </a:r>
            <a:r>
              <a:rPr lang="en-US" sz="2000" b="1" dirty="0" err="1">
                <a:solidFill>
                  <a:schemeClr val="tx2"/>
                </a:solidFill>
              </a:rPr>
              <a:t>Cazuri</a:t>
            </a:r>
            <a:r>
              <a:rPr lang="en-US" sz="2000" b="1" dirty="0">
                <a:solidFill>
                  <a:schemeClr val="tx2"/>
                </a:solidFill>
              </a:rPr>
              <a:t> </a:t>
            </a:r>
            <a:r>
              <a:rPr lang="en-US" sz="2000" b="1" dirty="0" err="1">
                <a:solidFill>
                  <a:schemeClr val="tx2"/>
                </a:solidFill>
              </a:rPr>
              <a:t>particulare</a:t>
            </a:r>
            <a:r>
              <a:rPr lang="en-US" sz="2000" b="1" dirty="0">
                <a:solidFill>
                  <a:schemeClr val="tx2"/>
                </a:solidFill>
              </a:rPr>
              <a:t> </a:t>
            </a:r>
            <a:r>
              <a:rPr lang="en-US" sz="2000" b="1" dirty="0" err="1">
                <a:solidFill>
                  <a:schemeClr val="tx2"/>
                </a:solidFill>
              </a:rPr>
              <a:t>perioada</a:t>
            </a:r>
            <a:r>
              <a:rPr lang="en-US" sz="2000" b="1" dirty="0">
                <a:solidFill>
                  <a:schemeClr val="tx2"/>
                </a:solidFill>
              </a:rPr>
              <a:t> minim</a:t>
            </a:r>
            <a:r>
              <a:rPr lang="ro-RO" sz="2000" b="1" dirty="0">
                <a:solidFill>
                  <a:schemeClr val="tx2"/>
                </a:solidFill>
              </a:rPr>
              <a:t>ă</a:t>
            </a:r>
            <a:r>
              <a:rPr lang="en-US" sz="2000" b="1" dirty="0">
                <a:solidFill>
                  <a:schemeClr val="tx2"/>
                </a:solidFill>
              </a:rPr>
              <a:t> de </a:t>
            </a:r>
            <a:r>
              <a:rPr lang="en-US" sz="2000" b="1" dirty="0" err="1">
                <a:solidFill>
                  <a:schemeClr val="tx2"/>
                </a:solidFill>
              </a:rPr>
              <a:t>de</a:t>
            </a:r>
            <a:r>
              <a:rPr lang="ro-RO" sz="2000" b="1" dirty="0">
                <a:solidFill>
                  <a:schemeClr val="tx2"/>
                </a:solidFill>
              </a:rPr>
              <a:t>ț</a:t>
            </a:r>
            <a:r>
              <a:rPr lang="en-US" sz="2000" b="1" dirty="0" err="1">
                <a:solidFill>
                  <a:schemeClr val="tx2"/>
                </a:solidFill>
              </a:rPr>
              <a:t>inere</a:t>
            </a:r>
            <a:r>
              <a:rPr lang="en-US" sz="2000" b="1" dirty="0">
                <a:solidFill>
                  <a:schemeClr val="tx2"/>
                </a:solidFill>
              </a:rPr>
              <a:t> (dob</a:t>
            </a:r>
            <a:r>
              <a:rPr lang="ro-RO" sz="2000" b="1" dirty="0">
                <a:solidFill>
                  <a:schemeClr val="tx2"/>
                </a:solidFill>
              </a:rPr>
              <a:t>â</a:t>
            </a:r>
            <a:r>
              <a:rPr lang="en-US" sz="2000" b="1" dirty="0" err="1">
                <a:solidFill>
                  <a:schemeClr val="tx2"/>
                </a:solidFill>
              </a:rPr>
              <a:t>nzi</a:t>
            </a:r>
            <a:r>
              <a:rPr lang="en-US" sz="2000" b="1" dirty="0">
                <a:solidFill>
                  <a:schemeClr val="tx2"/>
                </a:solidFill>
              </a:rPr>
              <a:t>/</a:t>
            </a:r>
            <a:r>
              <a:rPr lang="en-US" sz="2000" b="1" dirty="0" err="1">
                <a:solidFill>
                  <a:schemeClr val="tx2"/>
                </a:solidFill>
              </a:rPr>
              <a:t>dividende</a:t>
            </a:r>
            <a:r>
              <a:rPr lang="en-US" sz="2000" b="1" dirty="0">
                <a:solidFill>
                  <a:schemeClr val="tx2"/>
                </a:solidFill>
              </a:rPr>
              <a:t>/</a:t>
            </a:r>
            <a:r>
              <a:rPr lang="en-US" sz="2000" b="1" dirty="0" err="1">
                <a:solidFill>
                  <a:schemeClr val="tx2"/>
                </a:solidFill>
              </a:rPr>
              <a:t>redeven</a:t>
            </a:r>
            <a:r>
              <a:rPr lang="ro-RO" sz="2000" b="1" dirty="0">
                <a:solidFill>
                  <a:schemeClr val="tx2"/>
                </a:solidFill>
              </a:rPr>
              <a:t>ț</a:t>
            </a:r>
            <a:r>
              <a:rPr lang="en-US" sz="2000" b="1" dirty="0">
                <a:solidFill>
                  <a:schemeClr val="tx2"/>
                </a:solidFill>
              </a:rPr>
              <a:t>e) </a:t>
            </a:r>
          </a:p>
        </p:txBody>
      </p:sp>
    </p:spTree>
    <p:extLst>
      <p:ext uri="{BB962C8B-B14F-4D97-AF65-F5344CB8AC3E}">
        <p14:creationId xmlns:p14="http://schemas.microsoft.com/office/powerpoint/2010/main" val="193346574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FE4FCC-2C41-4E02-962E-AEEC3C90A793}"/>
              </a:ext>
            </a:extLst>
          </p:cNvPr>
          <p:cNvSpPr>
            <a:spLocks noGrp="1"/>
          </p:cNvSpPr>
          <p:nvPr>
            <p:ph idx="1"/>
          </p:nvPr>
        </p:nvSpPr>
        <p:spPr>
          <a:xfrm>
            <a:off x="556260" y="1592147"/>
            <a:ext cx="8092440" cy="3847871"/>
          </a:xfrm>
          <a:ln>
            <a:solidFill>
              <a:srgbClr val="1B3360"/>
            </a:solidFill>
          </a:ln>
        </p:spPr>
        <p:style>
          <a:lnRef idx="2">
            <a:schemeClr val="dk1"/>
          </a:lnRef>
          <a:fillRef idx="1">
            <a:schemeClr val="lt1"/>
          </a:fillRef>
          <a:effectRef idx="0">
            <a:schemeClr val="dk1"/>
          </a:effectRef>
          <a:fontRef idx="minor">
            <a:schemeClr val="dk1"/>
          </a:fontRef>
        </p:style>
        <p:txBody>
          <a:bodyPr>
            <a:normAutofit fontScale="70000" lnSpcReduction="20000"/>
          </a:bodyPr>
          <a:lstStyle/>
          <a:p>
            <a:pPr marL="0" indent="0" algn="just">
              <a:lnSpc>
                <a:spcPct val="150000"/>
              </a:lnSpc>
              <a:buNone/>
            </a:pPr>
            <a:r>
              <a:rPr lang="en-US" sz="2600" dirty="0"/>
              <a:t>C</a:t>
            </a:r>
            <a:r>
              <a:rPr lang="ro-RO" sz="2600" dirty="0"/>
              <a:t>odul fiscal prevede posibilitatea alternativă ca persoanele juridice rezidente într-un stat membru UE sau Spațiu Economic European cu care România are încheiat un DTT se impun cu cota corespunzătoare din aceasta, cu posibilitatea de a regula impozitul plătit prin declararea și plata impozitului pe profit corespunzător al acestor dobânzi conform regulilor specifice prevăzute de la titlul II “Impozit pe profit”. </a:t>
            </a:r>
            <a:endParaRPr lang="en-US" sz="2600" dirty="0"/>
          </a:p>
          <a:p>
            <a:pPr marL="0" indent="0" algn="just">
              <a:lnSpc>
                <a:spcPct val="150000"/>
              </a:lnSpc>
              <a:buNone/>
            </a:pPr>
            <a:endParaRPr lang="en-US" sz="2600" dirty="0"/>
          </a:p>
          <a:p>
            <a:pPr marL="0" indent="0" algn="just">
              <a:lnSpc>
                <a:spcPct val="150000"/>
              </a:lnSpc>
              <a:buNone/>
            </a:pPr>
            <a:r>
              <a:rPr lang="ro-RO" sz="2600" dirty="0"/>
              <a:t>Pot accesa această variantă persoanele juridice rezidente în alt stat membru UE sau SEE care nu au încheiate DTT cu România, dacă au fost încheiate acorduri juridice privind schimbul de informații fiscale.</a:t>
            </a:r>
            <a:endParaRPr lang="en-US" sz="2600" dirty="0"/>
          </a:p>
        </p:txBody>
      </p:sp>
      <p:sp>
        <p:nvSpPr>
          <p:cNvPr id="3" name="Rectangle 2">
            <a:extLst>
              <a:ext uri="{FF2B5EF4-FFF2-40B4-BE49-F238E27FC236}">
                <a16:creationId xmlns:a16="http://schemas.microsoft.com/office/drawing/2014/main" id="{B2B5458D-77D1-4091-98B9-EE9002AE2709}"/>
              </a:ext>
            </a:extLst>
          </p:cNvPr>
          <p:cNvSpPr/>
          <p:nvPr/>
        </p:nvSpPr>
        <p:spPr>
          <a:xfrm>
            <a:off x="351693" y="501412"/>
            <a:ext cx="7441809" cy="1223540"/>
          </a:xfrm>
          <a:prstGeom prst="rect">
            <a:avLst/>
          </a:prstGeom>
        </p:spPr>
        <p:txBody>
          <a:bodyPr wrap="square">
            <a:spAutoFit/>
          </a:bodyPr>
          <a:lstStyle/>
          <a:p>
            <a:pPr marL="396875" indent="-396875" algn="just">
              <a:lnSpc>
                <a:spcPct val="130000"/>
              </a:lnSpc>
              <a:buClr>
                <a:srgbClr val="FFC000"/>
              </a:buClr>
              <a:buFont typeface="Wingdings" panose="05000000000000000000" pitchFamily="2" charset="2"/>
              <a:buChar char="q"/>
            </a:pPr>
            <a:r>
              <a:rPr lang="ro-RO" sz="2000" b="1" dirty="0">
                <a:solidFill>
                  <a:schemeClr val="tx2"/>
                </a:solidFill>
              </a:rPr>
              <a:t>Posibilități alternative în cazul dobânzilor pentru persoanele juridice nerezidente</a:t>
            </a:r>
          </a:p>
          <a:p>
            <a:pPr algn="just">
              <a:lnSpc>
                <a:spcPct val="130000"/>
              </a:lnSpc>
              <a:buClr>
                <a:srgbClr val="FFC000"/>
              </a:buClr>
              <a:buFont typeface="Wingdings" panose="05000000000000000000" pitchFamily="2" charset="2"/>
              <a:buChar char="q"/>
            </a:pPr>
            <a:endParaRPr lang="en-US" b="1" dirty="0">
              <a:solidFill>
                <a:schemeClr val="dk1"/>
              </a:solidFill>
            </a:endParaRPr>
          </a:p>
        </p:txBody>
      </p:sp>
    </p:spTree>
    <p:extLst>
      <p:ext uri="{BB962C8B-B14F-4D97-AF65-F5344CB8AC3E}">
        <p14:creationId xmlns:p14="http://schemas.microsoft.com/office/powerpoint/2010/main" val="311425260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FE4FCC-2C41-4E02-962E-AEEC3C90A793}"/>
              </a:ext>
            </a:extLst>
          </p:cNvPr>
          <p:cNvSpPr>
            <a:spLocks noGrp="1"/>
          </p:cNvSpPr>
          <p:nvPr>
            <p:ph idx="1"/>
          </p:nvPr>
        </p:nvSpPr>
        <p:spPr>
          <a:xfrm>
            <a:off x="541020" y="1621303"/>
            <a:ext cx="7833359" cy="2506087"/>
          </a:xfrm>
          <a:ln>
            <a:solidFill>
              <a:srgbClr val="1B3360"/>
            </a:solidFill>
          </a:ln>
        </p:spPr>
        <p:style>
          <a:lnRef idx="2">
            <a:schemeClr val="dk1"/>
          </a:lnRef>
          <a:fillRef idx="1">
            <a:schemeClr val="lt1"/>
          </a:fillRef>
          <a:effectRef idx="0">
            <a:schemeClr val="dk1"/>
          </a:effectRef>
          <a:fontRef idx="minor">
            <a:schemeClr val="dk1"/>
          </a:fontRef>
        </p:style>
        <p:txBody>
          <a:bodyPr>
            <a:normAutofit/>
          </a:bodyPr>
          <a:lstStyle/>
          <a:p>
            <a:pPr marL="0" indent="0" algn="just">
              <a:buNone/>
            </a:pPr>
            <a:r>
              <a:rPr lang="ro-RO" sz="1800" dirty="0"/>
              <a:t>Elveția a semnat un acord similar de scutire a dividendelor, redevențelor și dobânzilor cu UE (Acordul încheiat între Comunitatea Europeană și Confederația Elvețiană de stabilire a unor măsuri echivalente cu cele prevăzute de Directiva 2003/48/CE a Consiliului din 3 iunie 2003 privind impozitarea veniturilor din economii sub forma plăților de dobânzi). </a:t>
            </a:r>
            <a:endParaRPr lang="en-US" sz="1800" dirty="0"/>
          </a:p>
          <a:p>
            <a:pPr marL="0" indent="0">
              <a:buNone/>
            </a:pPr>
            <a:endParaRPr lang="en-US" sz="1800" dirty="0"/>
          </a:p>
          <a:p>
            <a:pPr marL="0" indent="0">
              <a:buNone/>
            </a:pPr>
            <a:r>
              <a:rPr lang="ro-RO" sz="1800" dirty="0"/>
              <a:t>Acest acord se aplică și de către România de la data aderării la UE.</a:t>
            </a:r>
            <a:endParaRPr lang="en-US" sz="1800" dirty="0"/>
          </a:p>
        </p:txBody>
      </p:sp>
      <p:sp>
        <p:nvSpPr>
          <p:cNvPr id="3" name="Rectangle 2">
            <a:extLst>
              <a:ext uri="{FF2B5EF4-FFF2-40B4-BE49-F238E27FC236}">
                <a16:creationId xmlns:a16="http://schemas.microsoft.com/office/drawing/2014/main" id="{B2B5458D-77D1-4091-98B9-EE9002AE2709}"/>
              </a:ext>
            </a:extLst>
          </p:cNvPr>
          <p:cNvSpPr/>
          <p:nvPr/>
        </p:nvSpPr>
        <p:spPr>
          <a:xfrm>
            <a:off x="422081" y="188156"/>
            <a:ext cx="5983357" cy="820225"/>
          </a:xfrm>
          <a:prstGeom prst="rect">
            <a:avLst/>
          </a:prstGeom>
        </p:spPr>
        <p:txBody>
          <a:bodyPr wrap="square">
            <a:spAutoFit/>
          </a:bodyPr>
          <a:lstStyle/>
          <a:p>
            <a:pPr algn="just">
              <a:lnSpc>
                <a:spcPct val="130000"/>
              </a:lnSpc>
              <a:buClr>
                <a:srgbClr val="FFC000"/>
              </a:buClr>
            </a:pPr>
            <a:endParaRPr lang="ro-RO" b="1" dirty="0">
              <a:solidFill>
                <a:schemeClr val="dk1"/>
              </a:solidFill>
            </a:endParaRPr>
          </a:p>
          <a:p>
            <a:pPr algn="just">
              <a:lnSpc>
                <a:spcPct val="130000"/>
              </a:lnSpc>
              <a:buClr>
                <a:srgbClr val="FFC000"/>
              </a:buClr>
              <a:buFont typeface="Wingdings" panose="05000000000000000000" pitchFamily="2" charset="2"/>
              <a:buChar char="q"/>
            </a:pPr>
            <a:r>
              <a:rPr lang="ro-RO" b="1" dirty="0">
                <a:solidFill>
                  <a:schemeClr val="dk1"/>
                </a:solidFill>
              </a:rPr>
              <a:t> </a:t>
            </a:r>
            <a:r>
              <a:rPr lang="en-US" sz="2000" b="1" dirty="0" err="1">
                <a:solidFill>
                  <a:schemeClr val="tx2"/>
                </a:solidFill>
              </a:rPr>
              <a:t>Situa</a:t>
            </a:r>
            <a:r>
              <a:rPr lang="ro-RO" sz="2000" b="1" dirty="0">
                <a:solidFill>
                  <a:schemeClr val="tx2"/>
                </a:solidFill>
              </a:rPr>
              <a:t>ț</a:t>
            </a:r>
            <a:r>
              <a:rPr lang="en-US" sz="2000" b="1" dirty="0" err="1">
                <a:solidFill>
                  <a:schemeClr val="tx2"/>
                </a:solidFill>
              </a:rPr>
              <a:t>ia</a:t>
            </a:r>
            <a:r>
              <a:rPr lang="en-US" sz="2000" b="1" dirty="0">
                <a:solidFill>
                  <a:schemeClr val="tx2"/>
                </a:solidFill>
              </a:rPr>
              <a:t> particular</a:t>
            </a:r>
            <a:r>
              <a:rPr lang="ro-RO" sz="2000" b="1" dirty="0">
                <a:solidFill>
                  <a:schemeClr val="tx2"/>
                </a:solidFill>
              </a:rPr>
              <a:t>ă</a:t>
            </a:r>
            <a:r>
              <a:rPr lang="en-US" sz="2000" b="1" dirty="0">
                <a:solidFill>
                  <a:schemeClr val="tx2"/>
                </a:solidFill>
              </a:rPr>
              <a:t> a </a:t>
            </a:r>
            <a:r>
              <a:rPr lang="en-US" sz="2000" b="1" dirty="0" err="1">
                <a:solidFill>
                  <a:schemeClr val="tx2"/>
                </a:solidFill>
              </a:rPr>
              <a:t>Elve</a:t>
            </a:r>
            <a:r>
              <a:rPr lang="ro-RO" sz="2000" b="1" dirty="0">
                <a:solidFill>
                  <a:schemeClr val="tx2"/>
                </a:solidFill>
              </a:rPr>
              <a:t>ț</a:t>
            </a:r>
            <a:r>
              <a:rPr lang="en-US" sz="2000" b="1" dirty="0" err="1">
                <a:solidFill>
                  <a:schemeClr val="tx2"/>
                </a:solidFill>
              </a:rPr>
              <a:t>iei</a:t>
            </a:r>
            <a:endParaRPr lang="en-US" sz="2000" b="1" dirty="0">
              <a:solidFill>
                <a:schemeClr val="tx2"/>
              </a:solidFill>
            </a:endParaRPr>
          </a:p>
        </p:txBody>
      </p:sp>
    </p:spTree>
    <p:extLst>
      <p:ext uri="{BB962C8B-B14F-4D97-AF65-F5344CB8AC3E}">
        <p14:creationId xmlns:p14="http://schemas.microsoft.com/office/powerpoint/2010/main" val="368973350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FE4FCC-2C41-4E02-962E-AEEC3C90A793}"/>
              </a:ext>
            </a:extLst>
          </p:cNvPr>
          <p:cNvSpPr>
            <a:spLocks noGrp="1"/>
          </p:cNvSpPr>
          <p:nvPr>
            <p:ph idx="1"/>
          </p:nvPr>
        </p:nvSpPr>
        <p:spPr>
          <a:xfrm>
            <a:off x="523410" y="1526906"/>
            <a:ext cx="7805250" cy="2933114"/>
          </a:xfrm>
          <a:ln>
            <a:solidFill>
              <a:srgbClr val="1B3360"/>
            </a:solidFill>
          </a:ln>
        </p:spPr>
        <p:style>
          <a:lnRef idx="2">
            <a:schemeClr val="dk1"/>
          </a:lnRef>
          <a:fillRef idx="1">
            <a:schemeClr val="lt1"/>
          </a:fillRef>
          <a:effectRef idx="0">
            <a:schemeClr val="dk1"/>
          </a:effectRef>
          <a:fontRef idx="minor">
            <a:schemeClr val="dk1"/>
          </a:fontRef>
        </p:style>
        <p:txBody>
          <a:bodyPr>
            <a:normAutofit/>
          </a:bodyPr>
          <a:lstStyle/>
          <a:p>
            <a:pPr marL="0" indent="0" algn="just">
              <a:buNone/>
            </a:pPr>
            <a:endParaRPr lang="en-US" sz="1600" dirty="0"/>
          </a:p>
          <a:p>
            <a:pPr marL="0" indent="0" algn="just">
              <a:buNone/>
            </a:pPr>
            <a:r>
              <a:rPr lang="ro-RO" sz="1800" dirty="0"/>
              <a:t>O societate rezidentă fiscal în Ungaria (A) care deține 30% din capitalul social al unei companii cu sediul în România (B) de mai mult de 1 an, este absorbită ca urmare a unei fuziuni prin absorpție de o altă companie rezidentă fiscal în Ungaria (C). Fuziunea prin absorpție presupune dispariția companiei A însă după fuziune, C continuă să dețină tot 30% din capitalul social al B. </a:t>
            </a:r>
            <a:endParaRPr lang="en-US" sz="1800" dirty="0"/>
          </a:p>
          <a:p>
            <a:pPr marL="0" indent="0" algn="just">
              <a:buNone/>
            </a:pPr>
            <a:endParaRPr lang="en-US" sz="1800" dirty="0"/>
          </a:p>
          <a:p>
            <a:pPr marL="0" indent="0" algn="just">
              <a:buNone/>
            </a:pPr>
            <a:r>
              <a:rPr lang="ro-RO" sz="1800" dirty="0"/>
              <a:t>În acest caz dividendele plătite de B către C ulterior fuziunii</a:t>
            </a:r>
            <a:r>
              <a:rPr lang="en-US" sz="1800" dirty="0"/>
              <a:t> sunt </a:t>
            </a:r>
            <a:r>
              <a:rPr lang="en-US" sz="1800" dirty="0" err="1"/>
              <a:t>scutite</a:t>
            </a:r>
            <a:r>
              <a:rPr lang="en-US" sz="1800" dirty="0"/>
              <a:t> de </a:t>
            </a:r>
            <a:r>
              <a:rPr lang="en-US" sz="1800" dirty="0" err="1"/>
              <a:t>impozit</a:t>
            </a:r>
            <a:r>
              <a:rPr lang="en-US" sz="1800" dirty="0"/>
              <a:t> </a:t>
            </a:r>
            <a:r>
              <a:rPr lang="en-US" sz="1800" dirty="0" err="1"/>
              <a:t>potrivit</a:t>
            </a:r>
            <a:r>
              <a:rPr lang="en-US" sz="1800" dirty="0"/>
              <a:t> </a:t>
            </a:r>
            <a:r>
              <a:rPr lang="en-US" sz="1800" dirty="0" err="1"/>
              <a:t>legislatiei</a:t>
            </a:r>
            <a:r>
              <a:rPr lang="en-US" sz="1800" dirty="0"/>
              <a:t> EU?</a:t>
            </a:r>
          </a:p>
        </p:txBody>
      </p:sp>
      <p:sp>
        <p:nvSpPr>
          <p:cNvPr id="3" name="Rectangle 2">
            <a:extLst>
              <a:ext uri="{FF2B5EF4-FFF2-40B4-BE49-F238E27FC236}">
                <a16:creationId xmlns:a16="http://schemas.microsoft.com/office/drawing/2014/main" id="{B2B5458D-77D1-4091-98B9-EE9002AE2709}"/>
              </a:ext>
            </a:extLst>
          </p:cNvPr>
          <p:cNvSpPr/>
          <p:nvPr/>
        </p:nvSpPr>
        <p:spPr>
          <a:xfrm>
            <a:off x="351692" y="226256"/>
            <a:ext cx="7441809" cy="820225"/>
          </a:xfrm>
          <a:prstGeom prst="rect">
            <a:avLst/>
          </a:prstGeom>
        </p:spPr>
        <p:txBody>
          <a:bodyPr wrap="square">
            <a:spAutoFit/>
          </a:bodyPr>
          <a:lstStyle/>
          <a:p>
            <a:pPr algn="just">
              <a:lnSpc>
                <a:spcPct val="130000"/>
              </a:lnSpc>
              <a:buClr>
                <a:srgbClr val="FFC000"/>
              </a:buClr>
            </a:pPr>
            <a:endParaRPr lang="ro-RO" b="1" dirty="0">
              <a:solidFill>
                <a:schemeClr val="dk1"/>
              </a:solidFill>
            </a:endParaRPr>
          </a:p>
          <a:p>
            <a:pPr algn="just">
              <a:lnSpc>
                <a:spcPct val="130000"/>
              </a:lnSpc>
              <a:buClr>
                <a:srgbClr val="FFC000"/>
              </a:buClr>
              <a:buFont typeface="Wingdings" panose="05000000000000000000" pitchFamily="2" charset="2"/>
              <a:buChar char="q"/>
            </a:pPr>
            <a:r>
              <a:rPr lang="ro-RO" sz="2000" b="1" dirty="0">
                <a:solidFill>
                  <a:schemeClr val="dk1"/>
                </a:solidFill>
              </a:rPr>
              <a:t> </a:t>
            </a:r>
            <a:r>
              <a:rPr lang="en-US" sz="2000" b="1" dirty="0" err="1">
                <a:solidFill>
                  <a:schemeClr val="tx2"/>
                </a:solidFill>
              </a:rPr>
              <a:t>Cazuri</a:t>
            </a:r>
            <a:r>
              <a:rPr lang="en-US" sz="2000" b="1" dirty="0">
                <a:solidFill>
                  <a:schemeClr val="tx2"/>
                </a:solidFill>
              </a:rPr>
              <a:t> practice </a:t>
            </a:r>
            <a:r>
              <a:rPr lang="en-US" sz="2000" b="1" dirty="0" err="1">
                <a:solidFill>
                  <a:schemeClr val="tx2"/>
                </a:solidFill>
              </a:rPr>
              <a:t>legisla</a:t>
            </a:r>
            <a:r>
              <a:rPr lang="ro-RO" sz="2000" b="1" dirty="0">
                <a:solidFill>
                  <a:schemeClr val="tx2"/>
                </a:solidFill>
              </a:rPr>
              <a:t>ț</a:t>
            </a:r>
            <a:r>
              <a:rPr lang="en-US" sz="2000" b="1" dirty="0" err="1">
                <a:solidFill>
                  <a:schemeClr val="tx2"/>
                </a:solidFill>
              </a:rPr>
              <a:t>ie</a:t>
            </a:r>
            <a:r>
              <a:rPr lang="en-US" sz="2000" b="1" dirty="0">
                <a:solidFill>
                  <a:schemeClr val="tx2"/>
                </a:solidFill>
              </a:rPr>
              <a:t> </a:t>
            </a:r>
            <a:r>
              <a:rPr lang="ro-RO" sz="2000" b="1" dirty="0">
                <a:solidFill>
                  <a:schemeClr val="tx2"/>
                </a:solidFill>
              </a:rPr>
              <a:t>UE</a:t>
            </a:r>
            <a:endParaRPr lang="en-US" sz="2000" b="1" dirty="0">
              <a:solidFill>
                <a:schemeClr val="tx2"/>
              </a:solidFill>
            </a:endParaRPr>
          </a:p>
        </p:txBody>
      </p:sp>
    </p:spTree>
    <p:extLst>
      <p:ext uri="{BB962C8B-B14F-4D97-AF65-F5344CB8AC3E}">
        <p14:creationId xmlns:p14="http://schemas.microsoft.com/office/powerpoint/2010/main" val="255018179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FE4FCC-2C41-4E02-962E-AEEC3C90A793}"/>
              </a:ext>
            </a:extLst>
          </p:cNvPr>
          <p:cNvSpPr>
            <a:spLocks noGrp="1"/>
          </p:cNvSpPr>
          <p:nvPr>
            <p:ph idx="1"/>
          </p:nvPr>
        </p:nvSpPr>
        <p:spPr>
          <a:xfrm>
            <a:off x="464821" y="1481186"/>
            <a:ext cx="7844956" cy="3643533"/>
          </a:xfrm>
          <a:ln>
            <a:solidFill>
              <a:srgbClr val="1B3360"/>
            </a:solidFill>
          </a:ln>
        </p:spPr>
        <p:style>
          <a:lnRef idx="2">
            <a:schemeClr val="dk1"/>
          </a:lnRef>
          <a:fillRef idx="1">
            <a:schemeClr val="lt1"/>
          </a:fillRef>
          <a:effectRef idx="0">
            <a:schemeClr val="dk1"/>
          </a:effectRef>
          <a:fontRef idx="minor">
            <a:schemeClr val="dk1"/>
          </a:fontRef>
        </p:style>
        <p:txBody>
          <a:bodyPr>
            <a:normAutofit/>
          </a:bodyPr>
          <a:lstStyle/>
          <a:p>
            <a:pPr marL="0" indent="0" algn="just">
              <a:buNone/>
            </a:pPr>
            <a:r>
              <a:rPr lang="ro-RO" sz="1800" dirty="0"/>
              <a:t>O societate rezidentă fiscal în Ungaria (membră EU și cu care există instrument de schimb de informații fiscale “A”) care deține 30% din capitalul social al unei companii cu sediul în România (B), pe o perioadă mai mare de 2 ani, a încheiat un contract de împrumut ce prevede obligația de a restitui atât datoria principală, cât și dobânda conform scadențarului. </a:t>
            </a:r>
            <a:endParaRPr lang="en-US" sz="1800" dirty="0"/>
          </a:p>
          <a:p>
            <a:pPr marL="0" indent="0" algn="just">
              <a:buNone/>
            </a:pPr>
            <a:endParaRPr lang="en-US" sz="1800" dirty="0"/>
          </a:p>
          <a:p>
            <a:pPr marL="0" indent="0" algn="just">
              <a:buNone/>
            </a:pPr>
            <a:r>
              <a:rPr lang="ro-RO" sz="1800" dirty="0"/>
              <a:t>B nu achită principalul, în schimb face regulat plăți de dobandă către A, urmând ca datoria principală să fie stinsă prin majorare de capital social facută de A la B după o perioadă 3 - 4 ani de la data împrumutului. </a:t>
            </a:r>
            <a:endParaRPr lang="en-US" sz="1800" dirty="0"/>
          </a:p>
          <a:p>
            <a:pPr marL="0" indent="0" algn="just">
              <a:buNone/>
            </a:pPr>
            <a:endParaRPr lang="en-US" sz="1800" dirty="0"/>
          </a:p>
          <a:p>
            <a:pPr marL="0" indent="0" algn="just">
              <a:buNone/>
            </a:pPr>
            <a:r>
              <a:rPr lang="ro-RO" sz="1800" dirty="0"/>
              <a:t>În cazul unei inspecții fiscale vă rugăm să indicați care este cea mai probabilă abordare a autorității fiscale din perspectiva impozitării nerezidenților.</a:t>
            </a:r>
            <a:endParaRPr lang="en-US" sz="1800" dirty="0"/>
          </a:p>
          <a:p>
            <a:pPr marL="0" indent="0" algn="just">
              <a:buNone/>
            </a:pPr>
            <a:endParaRPr lang="en-US" sz="1600" dirty="0"/>
          </a:p>
        </p:txBody>
      </p:sp>
      <p:sp>
        <p:nvSpPr>
          <p:cNvPr id="3" name="Rectangle 2">
            <a:extLst>
              <a:ext uri="{FF2B5EF4-FFF2-40B4-BE49-F238E27FC236}">
                <a16:creationId xmlns:a16="http://schemas.microsoft.com/office/drawing/2014/main" id="{B2B5458D-77D1-4091-98B9-EE9002AE2709}"/>
              </a:ext>
            </a:extLst>
          </p:cNvPr>
          <p:cNvSpPr/>
          <p:nvPr/>
        </p:nvSpPr>
        <p:spPr>
          <a:xfrm>
            <a:off x="351692" y="226256"/>
            <a:ext cx="7441809" cy="820225"/>
          </a:xfrm>
          <a:prstGeom prst="rect">
            <a:avLst/>
          </a:prstGeom>
        </p:spPr>
        <p:txBody>
          <a:bodyPr wrap="square">
            <a:spAutoFit/>
          </a:bodyPr>
          <a:lstStyle/>
          <a:p>
            <a:pPr algn="just">
              <a:lnSpc>
                <a:spcPct val="130000"/>
              </a:lnSpc>
              <a:buClr>
                <a:srgbClr val="FFC000"/>
              </a:buClr>
              <a:buFont typeface="Wingdings" panose="05000000000000000000" pitchFamily="2" charset="2"/>
              <a:buChar char="q"/>
            </a:pPr>
            <a:endParaRPr lang="ro-RO" b="1" dirty="0">
              <a:solidFill>
                <a:schemeClr val="dk1"/>
              </a:solidFill>
            </a:endParaRPr>
          </a:p>
          <a:p>
            <a:pPr algn="just">
              <a:lnSpc>
                <a:spcPct val="130000"/>
              </a:lnSpc>
              <a:buClr>
                <a:srgbClr val="FFC000"/>
              </a:buClr>
              <a:buFont typeface="Wingdings" panose="05000000000000000000" pitchFamily="2" charset="2"/>
              <a:buChar char="q"/>
            </a:pPr>
            <a:r>
              <a:rPr lang="ro-RO" sz="2000" b="1" dirty="0">
                <a:solidFill>
                  <a:schemeClr val="dk1"/>
                </a:solidFill>
              </a:rPr>
              <a:t> </a:t>
            </a:r>
            <a:r>
              <a:rPr lang="en-US" sz="2000" b="1" dirty="0" err="1">
                <a:solidFill>
                  <a:schemeClr val="tx2"/>
                </a:solidFill>
              </a:rPr>
              <a:t>Cazuri</a:t>
            </a:r>
            <a:r>
              <a:rPr lang="en-US" sz="2000" b="1" dirty="0">
                <a:solidFill>
                  <a:schemeClr val="tx2"/>
                </a:solidFill>
              </a:rPr>
              <a:t> practice </a:t>
            </a:r>
            <a:r>
              <a:rPr lang="en-US" sz="2000" b="1" dirty="0" err="1">
                <a:solidFill>
                  <a:schemeClr val="tx2"/>
                </a:solidFill>
              </a:rPr>
              <a:t>legisla</a:t>
            </a:r>
            <a:r>
              <a:rPr lang="ro-RO" sz="2000" b="1" dirty="0">
                <a:solidFill>
                  <a:schemeClr val="tx2"/>
                </a:solidFill>
              </a:rPr>
              <a:t>ț</a:t>
            </a:r>
            <a:r>
              <a:rPr lang="en-US" sz="2000" b="1" dirty="0" err="1">
                <a:solidFill>
                  <a:schemeClr val="tx2"/>
                </a:solidFill>
              </a:rPr>
              <a:t>ie</a:t>
            </a:r>
            <a:r>
              <a:rPr lang="en-US" sz="2000" b="1" dirty="0">
                <a:solidFill>
                  <a:schemeClr val="tx2"/>
                </a:solidFill>
              </a:rPr>
              <a:t> EU</a:t>
            </a:r>
          </a:p>
        </p:txBody>
      </p:sp>
    </p:spTree>
    <p:extLst>
      <p:ext uri="{BB962C8B-B14F-4D97-AF65-F5344CB8AC3E}">
        <p14:creationId xmlns:p14="http://schemas.microsoft.com/office/powerpoint/2010/main" val="418555988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51E1EA-8B62-483B-8D6E-3C2BA24BC3A7}"/>
              </a:ext>
            </a:extLst>
          </p:cNvPr>
          <p:cNvSpPr>
            <a:spLocks noGrp="1"/>
          </p:cNvSpPr>
          <p:nvPr>
            <p:ph idx="1"/>
          </p:nvPr>
        </p:nvSpPr>
        <p:spPr>
          <a:xfrm>
            <a:off x="283016" y="1435887"/>
            <a:ext cx="8656798" cy="4641078"/>
          </a:xfrm>
          <a:ln>
            <a:solidFill>
              <a:srgbClr val="173060"/>
            </a:solidFill>
          </a:ln>
        </p:spPr>
        <p:style>
          <a:lnRef idx="2">
            <a:schemeClr val="dk1"/>
          </a:lnRef>
          <a:fillRef idx="1">
            <a:schemeClr val="lt1"/>
          </a:fillRef>
          <a:effectRef idx="0">
            <a:schemeClr val="dk1"/>
          </a:effectRef>
          <a:fontRef idx="minor">
            <a:schemeClr val="dk1"/>
          </a:fontRef>
        </p:style>
        <p:txBody>
          <a:bodyPr>
            <a:noAutofit/>
          </a:bodyPr>
          <a:lstStyle/>
          <a:p>
            <a:pPr algn="just">
              <a:lnSpc>
                <a:spcPct val="130000"/>
              </a:lnSpc>
              <a:buClr>
                <a:srgbClr val="FFC000"/>
              </a:buClr>
              <a:buFont typeface="Wingdings" panose="05000000000000000000" pitchFamily="2" charset="2"/>
              <a:buChar char="q"/>
            </a:pPr>
            <a:r>
              <a:rPr lang="en-US" sz="1600" b="1" dirty="0">
                <a:solidFill>
                  <a:schemeClr val="dk1"/>
                </a:solidFill>
              </a:rPr>
              <a:t> </a:t>
            </a:r>
            <a:r>
              <a:rPr lang="ro-RO" sz="1600" b="1" dirty="0">
                <a:solidFill>
                  <a:schemeClr val="dk1"/>
                </a:solidFill>
              </a:rPr>
              <a:t>Termene de plată și declarare a impozitului</a:t>
            </a:r>
          </a:p>
          <a:p>
            <a:pPr marL="0" indent="0" algn="just">
              <a:lnSpc>
                <a:spcPct val="150000"/>
              </a:lnSpc>
              <a:buNone/>
            </a:pPr>
            <a:r>
              <a:rPr lang="ro-RO" sz="1600" dirty="0"/>
              <a:t>Termenul de declarare și plată este 25 a lunii următoare celei în care a fost plătit venitul, de către plătitorul venitului sau persoana desemnată din cadrul asocierii/entității transparente fiscal ce desfășoară activități în România pentru veniturile impozabile în România plătite membrilor nerezidenți în aceasta.</a:t>
            </a:r>
          </a:p>
          <a:p>
            <a:pPr algn="just">
              <a:lnSpc>
                <a:spcPct val="130000"/>
              </a:lnSpc>
              <a:buClr>
                <a:srgbClr val="FFC000"/>
              </a:buClr>
              <a:buFont typeface="Wingdings" panose="05000000000000000000" pitchFamily="2" charset="2"/>
              <a:buChar char="q"/>
            </a:pPr>
            <a:r>
              <a:rPr lang="en-US" sz="1600" b="1" dirty="0">
                <a:solidFill>
                  <a:schemeClr val="dk1"/>
                </a:solidFill>
              </a:rPr>
              <a:t> </a:t>
            </a:r>
            <a:r>
              <a:rPr lang="ro-RO" sz="1600" b="1" dirty="0">
                <a:solidFill>
                  <a:schemeClr val="dk1"/>
                </a:solidFill>
              </a:rPr>
              <a:t>Plata venitului</a:t>
            </a:r>
          </a:p>
          <a:p>
            <a:pPr marL="0" indent="0" algn="just">
              <a:lnSpc>
                <a:spcPct val="150000"/>
              </a:lnSpc>
              <a:buNone/>
            </a:pPr>
            <a:r>
              <a:rPr lang="ro-RO" sz="1600" dirty="0"/>
              <a:t>Venitul se consideră plătit către nerezident în orice formă în care obligația de a pune fonduri la dispoziția creditorului este îndeplinită (compensare, capitalizarea, conversia datoriei, etc.)</a:t>
            </a:r>
            <a:endParaRPr lang="ro-RO" sz="1600" dirty="0">
              <a:solidFill>
                <a:schemeClr val="accent1"/>
              </a:solidFill>
            </a:endParaRPr>
          </a:p>
          <a:p>
            <a:pPr algn="just">
              <a:lnSpc>
                <a:spcPct val="130000"/>
              </a:lnSpc>
              <a:buClr>
                <a:srgbClr val="FFC000"/>
              </a:buClr>
              <a:buFont typeface="Wingdings" panose="05000000000000000000" pitchFamily="2" charset="2"/>
              <a:buChar char="q"/>
            </a:pPr>
            <a:r>
              <a:rPr lang="en-US" sz="1600" b="1" dirty="0">
                <a:solidFill>
                  <a:schemeClr val="dk1"/>
                </a:solidFill>
              </a:rPr>
              <a:t> </a:t>
            </a:r>
            <a:r>
              <a:rPr lang="ro-RO" sz="1600" b="1" dirty="0">
                <a:solidFill>
                  <a:schemeClr val="dk1"/>
                </a:solidFill>
              </a:rPr>
              <a:t>Cursul de schimb</a:t>
            </a:r>
          </a:p>
          <a:p>
            <a:pPr marL="0" indent="0" algn="just">
              <a:lnSpc>
                <a:spcPct val="150000"/>
              </a:lnSpc>
              <a:buNone/>
            </a:pPr>
            <a:r>
              <a:rPr lang="en-US" sz="1600" dirty="0"/>
              <a:t>D</a:t>
            </a:r>
            <a:r>
              <a:rPr lang="ro-RO" sz="1600" dirty="0"/>
              <a:t>eținerea, declararea și plata impozitului pe veniturile nerezidenților se face în lei, la cursul de schimb comunicat de BNR, valabil pentru ziua în care se face plata venitului către nerezidenți.</a:t>
            </a:r>
          </a:p>
        </p:txBody>
      </p:sp>
      <p:sp>
        <p:nvSpPr>
          <p:cNvPr id="3" name="Title 2">
            <a:extLst>
              <a:ext uri="{FF2B5EF4-FFF2-40B4-BE49-F238E27FC236}">
                <a16:creationId xmlns:a16="http://schemas.microsoft.com/office/drawing/2014/main" id="{4F89710B-8D23-466C-996F-2D91A9276485}"/>
              </a:ext>
            </a:extLst>
          </p:cNvPr>
          <p:cNvSpPr>
            <a:spLocks noGrp="1"/>
          </p:cNvSpPr>
          <p:nvPr>
            <p:ph type="title"/>
          </p:nvPr>
        </p:nvSpPr>
        <p:spPr>
          <a:xfrm>
            <a:off x="205369" y="374592"/>
            <a:ext cx="7736989" cy="812886"/>
          </a:xfrm>
        </p:spPr>
        <p:txBody>
          <a:bodyPr/>
          <a:lstStyle/>
          <a:p>
            <a:r>
              <a:rPr lang="ro-RO" sz="2000" b="1" dirty="0">
                <a:solidFill>
                  <a:srgbClr val="173060"/>
                </a:solidFill>
                <a:latin typeface="Calibri" panose="020F0502020204030204" pitchFamily="34" charset="0"/>
                <a:ea typeface="+mn-ea"/>
                <a:cs typeface="+mn-cs"/>
              </a:rPr>
              <a:t>PLATA ȘI DECLARAREA IMPOZITULUI PE VENITUL NEREZIDENȚILOR</a:t>
            </a:r>
            <a:endParaRPr lang="en-US" dirty="0"/>
          </a:p>
        </p:txBody>
      </p:sp>
    </p:spTree>
    <p:extLst>
      <p:ext uri="{BB962C8B-B14F-4D97-AF65-F5344CB8AC3E}">
        <p14:creationId xmlns:p14="http://schemas.microsoft.com/office/powerpoint/2010/main" val="358014337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8329A44-BB2C-4348-841D-92D16FC60613}"/>
              </a:ext>
            </a:extLst>
          </p:cNvPr>
          <p:cNvSpPr>
            <a:spLocks noGrp="1"/>
          </p:cNvSpPr>
          <p:nvPr>
            <p:ph idx="1"/>
          </p:nvPr>
        </p:nvSpPr>
        <p:spPr>
          <a:xfrm>
            <a:off x="370054" y="1257075"/>
            <a:ext cx="8515860" cy="4972441"/>
          </a:xfrm>
          <a:ln>
            <a:solidFill>
              <a:srgbClr val="1B3360"/>
            </a:solidFill>
          </a:ln>
          <a:effectLst>
            <a:glow rad="25400">
              <a:schemeClr val="accent1">
                <a:alpha val="40000"/>
              </a:schemeClr>
            </a:glow>
          </a:effectLst>
        </p:spPr>
        <p:style>
          <a:lnRef idx="2">
            <a:schemeClr val="dk1"/>
          </a:lnRef>
          <a:fillRef idx="1">
            <a:schemeClr val="lt1"/>
          </a:fillRef>
          <a:effectRef idx="0">
            <a:schemeClr val="dk1"/>
          </a:effectRef>
          <a:fontRef idx="minor">
            <a:schemeClr val="dk1"/>
          </a:fontRef>
        </p:style>
        <p:txBody>
          <a:bodyPr>
            <a:normAutofit fontScale="25000" lnSpcReduction="20000"/>
          </a:bodyPr>
          <a:lstStyle/>
          <a:p>
            <a:pPr algn="just">
              <a:lnSpc>
                <a:spcPct val="130000"/>
              </a:lnSpc>
              <a:buClr>
                <a:srgbClr val="FFC000"/>
              </a:buClr>
              <a:buFont typeface="Wingdings" panose="05000000000000000000" pitchFamily="2" charset="2"/>
              <a:buChar char="q"/>
            </a:pPr>
            <a:r>
              <a:rPr lang="en-US" sz="6400" b="1" dirty="0">
                <a:solidFill>
                  <a:schemeClr val="dk1"/>
                </a:solidFill>
              </a:rPr>
              <a:t> </a:t>
            </a:r>
            <a:r>
              <a:rPr lang="ro-RO" sz="6400" b="1" dirty="0">
                <a:solidFill>
                  <a:schemeClr val="dk1"/>
                </a:solidFill>
              </a:rPr>
              <a:t>Declararea impozitului pe veniturile nerezidenților</a:t>
            </a:r>
          </a:p>
          <a:p>
            <a:pPr marL="0" indent="0" algn="just">
              <a:lnSpc>
                <a:spcPct val="150000"/>
              </a:lnSpc>
              <a:buNone/>
            </a:pPr>
            <a:r>
              <a:rPr lang="ro-RO" sz="6400" dirty="0">
                <a:solidFill>
                  <a:schemeClr val="dk1"/>
                </a:solidFill>
              </a:rPr>
              <a:t>Lunar: prin depunerea declarației cod 100 până la data scadentă a impozitului amintită mai sus</a:t>
            </a:r>
          </a:p>
          <a:p>
            <a:pPr marL="0" indent="0" algn="just">
              <a:lnSpc>
                <a:spcPct val="150000"/>
              </a:lnSpc>
              <a:buNone/>
            </a:pPr>
            <a:r>
              <a:rPr lang="ro-RO" sz="6400" dirty="0">
                <a:solidFill>
                  <a:schemeClr val="dk1"/>
                </a:solidFill>
              </a:rPr>
              <a:t>Anual: prin depunerea declarației 205 sau 207, după caz, până la 31 ianuarie inclusiv a anului curent, pentru anul precedent</a:t>
            </a:r>
            <a:r>
              <a:rPr lang="en-US" sz="6400" dirty="0">
                <a:solidFill>
                  <a:schemeClr val="dk1"/>
                </a:solidFill>
              </a:rPr>
              <a:t>,</a:t>
            </a:r>
            <a:r>
              <a:rPr lang="ro-RO" sz="6400" dirty="0">
                <a:solidFill>
                  <a:schemeClr val="dk1"/>
                </a:solidFill>
              </a:rPr>
              <a:t> impozitul reținut la sursă/veniturile scutite pe beneficiari de venit nerezidenți </a:t>
            </a:r>
          </a:p>
          <a:p>
            <a:pPr algn="just">
              <a:lnSpc>
                <a:spcPct val="130000"/>
              </a:lnSpc>
              <a:buClr>
                <a:srgbClr val="FFC000"/>
              </a:buClr>
              <a:buFont typeface="Wingdings" panose="05000000000000000000" pitchFamily="2" charset="2"/>
              <a:buChar char="q"/>
            </a:pPr>
            <a:r>
              <a:rPr lang="ro-RO" sz="6400" b="1" dirty="0">
                <a:solidFill>
                  <a:schemeClr val="dk1"/>
                </a:solidFill>
              </a:rPr>
              <a:t>Înregistrearea fiscală în România a nerezidenților</a:t>
            </a:r>
          </a:p>
          <a:p>
            <a:pPr marL="0" indent="0" algn="just">
              <a:lnSpc>
                <a:spcPct val="150000"/>
              </a:lnSpc>
              <a:buNone/>
            </a:pPr>
            <a:r>
              <a:rPr lang="ro-RO" sz="6400" dirty="0">
                <a:solidFill>
                  <a:schemeClr val="dk1"/>
                </a:solidFill>
              </a:rPr>
              <a:t>În cazul nerezidenților care realizează doar venituri supuse impozitării la sursă cum sunt cele care fac obiectul materialului nostru, nerezidenții au obligația de a obține un cod de identificare fiscală în România. Acest cod se obține de către plătitorul de venit (art. 82 (3) din Codul de procedură fiscală). Există însă și posibilitatea ca acest cod să fie atribuit din oficiu de autoritățile fiscale (art. 83 din Codul de procedură fiscală). </a:t>
            </a:r>
          </a:p>
          <a:p>
            <a:pPr algn="just">
              <a:lnSpc>
                <a:spcPct val="130000"/>
              </a:lnSpc>
              <a:buClr>
                <a:srgbClr val="FFC000"/>
              </a:buClr>
              <a:buFont typeface="Wingdings" panose="05000000000000000000" pitchFamily="2" charset="2"/>
              <a:buChar char="q"/>
            </a:pPr>
            <a:r>
              <a:rPr lang="en-US" sz="6400" b="1" dirty="0">
                <a:solidFill>
                  <a:schemeClr val="dk1"/>
                </a:solidFill>
              </a:rPr>
              <a:t> </a:t>
            </a:r>
            <a:r>
              <a:rPr lang="ro-RO" sz="6400" b="1" dirty="0">
                <a:solidFill>
                  <a:schemeClr val="dk1"/>
                </a:solidFill>
              </a:rPr>
              <a:t>Atestarea impozitului pe veniturile nerezidenților</a:t>
            </a:r>
          </a:p>
          <a:p>
            <a:pPr marL="0" indent="0" algn="just">
              <a:lnSpc>
                <a:spcPct val="150000"/>
              </a:lnSpc>
              <a:buNone/>
            </a:pPr>
            <a:r>
              <a:rPr lang="ro-RO" sz="6400" dirty="0">
                <a:solidFill>
                  <a:schemeClr val="dk1"/>
                </a:solidFill>
              </a:rPr>
              <a:t>În scopul aplicării DTT (obținerea deducerilor/scutirilor din impozitul pe venit datorat în statul de rezidență fiscală) nerezidentul poate obține un certificat de atestare a plății impozitului. Procedura și documentaristica necesare sunt prevăzute de OMFP 583/2016.</a:t>
            </a:r>
            <a:endParaRPr lang="en-US" sz="6400" dirty="0">
              <a:solidFill>
                <a:schemeClr val="dk1"/>
              </a:solidFill>
            </a:endParaRPr>
          </a:p>
          <a:p>
            <a:endParaRPr lang="en-US" dirty="0"/>
          </a:p>
        </p:txBody>
      </p:sp>
      <p:sp>
        <p:nvSpPr>
          <p:cNvPr id="3" name="Rectangle 2">
            <a:extLst>
              <a:ext uri="{FF2B5EF4-FFF2-40B4-BE49-F238E27FC236}">
                <a16:creationId xmlns:a16="http://schemas.microsoft.com/office/drawing/2014/main" id="{84D62157-753D-45A8-8DC1-F2058F5A3B88}"/>
              </a:ext>
            </a:extLst>
          </p:cNvPr>
          <p:cNvSpPr/>
          <p:nvPr/>
        </p:nvSpPr>
        <p:spPr>
          <a:xfrm>
            <a:off x="248134" y="428429"/>
            <a:ext cx="7233713" cy="400110"/>
          </a:xfrm>
          <a:prstGeom prst="rect">
            <a:avLst/>
          </a:prstGeom>
        </p:spPr>
        <p:txBody>
          <a:bodyPr wrap="square">
            <a:spAutoFit/>
          </a:bodyPr>
          <a:lstStyle/>
          <a:p>
            <a:r>
              <a:rPr lang="ro-RO" sz="2000" b="1" dirty="0">
                <a:solidFill>
                  <a:srgbClr val="173060"/>
                </a:solidFill>
              </a:rPr>
              <a:t>PLATA ȘI DECLARAREA IMPOZITULUI PE VENITUL NEREZIDENȚILOR</a:t>
            </a:r>
            <a:endParaRPr lang="en-US" sz="2000" b="1" dirty="0"/>
          </a:p>
        </p:txBody>
      </p:sp>
    </p:spTree>
    <p:extLst>
      <p:ext uri="{BB962C8B-B14F-4D97-AF65-F5344CB8AC3E}">
        <p14:creationId xmlns:p14="http://schemas.microsoft.com/office/powerpoint/2010/main" val="260992632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417694A-FD53-4481-8E50-9FE65DCA4E8F}"/>
              </a:ext>
            </a:extLst>
          </p:cNvPr>
          <p:cNvSpPr txBox="1"/>
          <p:nvPr/>
        </p:nvSpPr>
        <p:spPr>
          <a:xfrm>
            <a:off x="501081" y="301244"/>
            <a:ext cx="7987137" cy="5478423"/>
          </a:xfrm>
          <a:prstGeom prst="rect">
            <a:avLst/>
          </a:prstGeom>
          <a:ln>
            <a:solidFill>
              <a:srgbClr val="1730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marL="342900" indent="-342900" algn="just">
              <a:buAutoNum type="arabicPeriod"/>
            </a:pPr>
            <a:r>
              <a:rPr lang="en-US" sz="1400" b="1" dirty="0">
                <a:solidFill>
                  <a:srgbClr val="173060"/>
                </a:solidFill>
              </a:rPr>
              <a:t>Care </a:t>
            </a:r>
            <a:r>
              <a:rPr lang="en-US" sz="1400" b="1" dirty="0" err="1">
                <a:solidFill>
                  <a:srgbClr val="173060"/>
                </a:solidFill>
              </a:rPr>
              <a:t>este</a:t>
            </a:r>
            <a:r>
              <a:rPr lang="en-US" sz="1400" b="1" dirty="0">
                <a:solidFill>
                  <a:srgbClr val="173060"/>
                </a:solidFill>
              </a:rPr>
              <a:t> </a:t>
            </a:r>
            <a:r>
              <a:rPr lang="en-US" sz="1400" b="1" dirty="0" err="1">
                <a:solidFill>
                  <a:srgbClr val="173060"/>
                </a:solidFill>
              </a:rPr>
              <a:t>numarul</a:t>
            </a:r>
            <a:r>
              <a:rPr lang="en-US" sz="1400" b="1" dirty="0">
                <a:solidFill>
                  <a:srgbClr val="173060"/>
                </a:solidFill>
              </a:rPr>
              <a:t> de </a:t>
            </a:r>
            <a:r>
              <a:rPr lang="en-US" sz="1400" b="1" dirty="0" err="1">
                <a:solidFill>
                  <a:srgbClr val="173060"/>
                </a:solidFill>
              </a:rPr>
              <a:t>conditii</a:t>
            </a:r>
            <a:r>
              <a:rPr lang="en-US" sz="1400" b="1" dirty="0">
                <a:solidFill>
                  <a:srgbClr val="173060"/>
                </a:solidFill>
              </a:rPr>
              <a:t> de forma </a:t>
            </a:r>
            <a:r>
              <a:rPr lang="en-US" sz="1400" b="1" dirty="0" err="1">
                <a:solidFill>
                  <a:srgbClr val="173060"/>
                </a:solidFill>
              </a:rPr>
              <a:t>si</a:t>
            </a:r>
            <a:r>
              <a:rPr lang="en-US" sz="1400" b="1" dirty="0">
                <a:solidFill>
                  <a:srgbClr val="173060"/>
                </a:solidFill>
              </a:rPr>
              <a:t> de fond pentru aplicarea </a:t>
            </a:r>
            <a:r>
              <a:rPr lang="en-US" sz="1400" b="1" dirty="0" err="1">
                <a:solidFill>
                  <a:srgbClr val="173060"/>
                </a:solidFill>
              </a:rPr>
              <a:t>conventiei</a:t>
            </a:r>
            <a:r>
              <a:rPr lang="en-US" sz="1400" b="1" dirty="0">
                <a:solidFill>
                  <a:srgbClr val="173060"/>
                </a:solidFill>
              </a:rPr>
              <a:t> pentru evitarea </a:t>
            </a:r>
            <a:r>
              <a:rPr lang="en-US" sz="1400" b="1" dirty="0" err="1">
                <a:solidFill>
                  <a:srgbClr val="173060"/>
                </a:solidFill>
              </a:rPr>
              <a:t>dublei</a:t>
            </a:r>
            <a:r>
              <a:rPr lang="en-US" sz="1400" b="1" dirty="0">
                <a:solidFill>
                  <a:srgbClr val="173060"/>
                </a:solidFill>
              </a:rPr>
              <a:t> impuneri (6,4 </a:t>
            </a:r>
            <a:r>
              <a:rPr lang="en-US" sz="1400" b="1" dirty="0" err="1">
                <a:solidFill>
                  <a:srgbClr val="173060"/>
                </a:solidFill>
              </a:rPr>
              <a:t>sau</a:t>
            </a:r>
            <a:r>
              <a:rPr lang="en-US" sz="1400" b="1" dirty="0">
                <a:solidFill>
                  <a:srgbClr val="173060"/>
                </a:solidFill>
              </a:rPr>
              <a:t> 2?)</a:t>
            </a:r>
          </a:p>
          <a:p>
            <a:pPr marL="342900" indent="-342900" algn="just">
              <a:buAutoNum type="arabicPeriod"/>
            </a:pPr>
            <a:endParaRPr lang="en-US" sz="1400" dirty="0">
              <a:solidFill>
                <a:srgbClr val="173060"/>
              </a:solidFill>
            </a:endParaRPr>
          </a:p>
          <a:p>
            <a:pPr algn="just"/>
            <a:r>
              <a:rPr lang="en-US" sz="1400" dirty="0">
                <a:solidFill>
                  <a:srgbClr val="173060"/>
                </a:solidFill>
              </a:rPr>
              <a:t>6-sa </a:t>
            </a:r>
            <a:r>
              <a:rPr lang="en-US" sz="1400" dirty="0" err="1">
                <a:solidFill>
                  <a:srgbClr val="173060"/>
                </a:solidFill>
              </a:rPr>
              <a:t>existe</a:t>
            </a:r>
            <a:r>
              <a:rPr lang="en-US" sz="1400" dirty="0">
                <a:solidFill>
                  <a:srgbClr val="173060"/>
                </a:solidFill>
              </a:rPr>
              <a:t> </a:t>
            </a:r>
            <a:r>
              <a:rPr lang="en-US" sz="1400" dirty="0" err="1">
                <a:solidFill>
                  <a:srgbClr val="173060"/>
                </a:solidFill>
              </a:rPr>
              <a:t>si</a:t>
            </a:r>
            <a:r>
              <a:rPr lang="en-US" sz="1400" dirty="0">
                <a:solidFill>
                  <a:srgbClr val="173060"/>
                </a:solidFill>
              </a:rPr>
              <a:t> </a:t>
            </a:r>
            <a:r>
              <a:rPr lang="en-US" sz="1400" dirty="0" err="1">
                <a:solidFill>
                  <a:srgbClr val="173060"/>
                </a:solidFill>
              </a:rPr>
              <a:t>sa</a:t>
            </a:r>
            <a:r>
              <a:rPr lang="en-US" sz="1400" dirty="0">
                <a:solidFill>
                  <a:srgbClr val="173060"/>
                </a:solidFill>
              </a:rPr>
              <a:t> fie in </a:t>
            </a:r>
            <a:r>
              <a:rPr lang="en-US" sz="1400" dirty="0" err="1">
                <a:solidFill>
                  <a:srgbClr val="173060"/>
                </a:solidFill>
              </a:rPr>
              <a:t>vigoare</a:t>
            </a:r>
            <a:r>
              <a:rPr lang="en-US" sz="1400" dirty="0">
                <a:solidFill>
                  <a:srgbClr val="173060"/>
                </a:solidFill>
              </a:rPr>
              <a:t>, </a:t>
            </a:r>
            <a:r>
              <a:rPr lang="en-US" sz="1400" dirty="0" err="1">
                <a:solidFill>
                  <a:srgbClr val="173060"/>
                </a:solidFill>
              </a:rPr>
              <a:t>certificat</a:t>
            </a:r>
            <a:r>
              <a:rPr lang="en-US" sz="1400" dirty="0">
                <a:solidFill>
                  <a:srgbClr val="173060"/>
                </a:solidFill>
              </a:rPr>
              <a:t> </a:t>
            </a:r>
            <a:r>
              <a:rPr lang="en-US" sz="1400" dirty="0" err="1">
                <a:solidFill>
                  <a:srgbClr val="173060"/>
                </a:solidFill>
              </a:rPr>
              <a:t>rezid</a:t>
            </a:r>
            <a:r>
              <a:rPr lang="en-US" sz="1400" dirty="0">
                <a:solidFill>
                  <a:srgbClr val="173060"/>
                </a:solidFill>
              </a:rPr>
              <a:t>, </a:t>
            </a:r>
            <a:r>
              <a:rPr lang="en-US" sz="1400" dirty="0" err="1">
                <a:solidFill>
                  <a:srgbClr val="173060"/>
                </a:solidFill>
              </a:rPr>
              <a:t>impozitul</a:t>
            </a:r>
            <a:r>
              <a:rPr lang="en-US" sz="1400" dirty="0">
                <a:solidFill>
                  <a:srgbClr val="173060"/>
                </a:solidFill>
              </a:rPr>
              <a:t> nu </a:t>
            </a:r>
            <a:r>
              <a:rPr lang="en-US" sz="1400" dirty="0" err="1">
                <a:solidFill>
                  <a:srgbClr val="173060"/>
                </a:solidFill>
              </a:rPr>
              <a:t>este</a:t>
            </a:r>
            <a:r>
              <a:rPr lang="en-US" sz="1400" dirty="0">
                <a:solidFill>
                  <a:srgbClr val="173060"/>
                </a:solidFill>
              </a:rPr>
              <a:t> </a:t>
            </a:r>
            <a:r>
              <a:rPr lang="en-US" sz="1400" dirty="0" err="1">
                <a:solidFill>
                  <a:srgbClr val="173060"/>
                </a:solidFill>
              </a:rPr>
              <a:t>suportat</a:t>
            </a:r>
            <a:r>
              <a:rPr lang="en-US" sz="1400" dirty="0">
                <a:solidFill>
                  <a:srgbClr val="173060"/>
                </a:solidFill>
              </a:rPr>
              <a:t> de </a:t>
            </a:r>
            <a:r>
              <a:rPr lang="en-US" sz="1400" dirty="0" err="1">
                <a:solidFill>
                  <a:srgbClr val="173060"/>
                </a:solidFill>
              </a:rPr>
              <a:t>platitor</a:t>
            </a:r>
            <a:r>
              <a:rPr lang="en-US" sz="1400" dirty="0">
                <a:solidFill>
                  <a:srgbClr val="173060"/>
                </a:solidFill>
              </a:rPr>
              <a:t>, </a:t>
            </a:r>
            <a:r>
              <a:rPr lang="en-US" sz="1400" dirty="0" err="1">
                <a:solidFill>
                  <a:srgbClr val="173060"/>
                </a:solidFill>
              </a:rPr>
              <a:t>tranzactia</a:t>
            </a:r>
            <a:r>
              <a:rPr lang="en-US" sz="1400" dirty="0">
                <a:solidFill>
                  <a:srgbClr val="173060"/>
                </a:solidFill>
              </a:rPr>
              <a:t> </a:t>
            </a:r>
            <a:r>
              <a:rPr lang="en-US" sz="1400" dirty="0" err="1">
                <a:solidFill>
                  <a:srgbClr val="173060"/>
                </a:solidFill>
              </a:rPr>
              <a:t>sa</a:t>
            </a:r>
            <a:r>
              <a:rPr lang="en-US" sz="1400" dirty="0">
                <a:solidFill>
                  <a:srgbClr val="173060"/>
                </a:solidFill>
              </a:rPr>
              <a:t> nu fie </a:t>
            </a:r>
            <a:r>
              <a:rPr lang="en-US" sz="1400" dirty="0" err="1">
                <a:solidFill>
                  <a:srgbClr val="173060"/>
                </a:solidFill>
              </a:rPr>
              <a:t>artificiala</a:t>
            </a:r>
            <a:r>
              <a:rPr lang="en-US" sz="1400" dirty="0">
                <a:solidFill>
                  <a:srgbClr val="173060"/>
                </a:solidFill>
              </a:rPr>
              <a:t>, </a:t>
            </a:r>
            <a:r>
              <a:rPr lang="en-US" sz="1400" dirty="0" err="1">
                <a:solidFill>
                  <a:srgbClr val="173060"/>
                </a:solidFill>
              </a:rPr>
              <a:t>beneficiar</a:t>
            </a:r>
            <a:r>
              <a:rPr lang="en-US" sz="1400" dirty="0">
                <a:solidFill>
                  <a:srgbClr val="173060"/>
                </a:solidFill>
              </a:rPr>
              <a:t> </a:t>
            </a:r>
            <a:r>
              <a:rPr lang="en-US" sz="1400" dirty="0" err="1">
                <a:solidFill>
                  <a:srgbClr val="173060"/>
                </a:solidFill>
              </a:rPr>
              <a:t>efectiv</a:t>
            </a:r>
            <a:r>
              <a:rPr lang="en-US" sz="1400" dirty="0">
                <a:solidFill>
                  <a:srgbClr val="173060"/>
                </a:solidFill>
              </a:rPr>
              <a:t>, </a:t>
            </a:r>
            <a:r>
              <a:rPr lang="en-US" sz="1400" dirty="0" err="1">
                <a:solidFill>
                  <a:srgbClr val="173060"/>
                </a:solidFill>
              </a:rPr>
              <a:t>pret</a:t>
            </a:r>
            <a:r>
              <a:rPr lang="en-US" sz="1400" dirty="0">
                <a:solidFill>
                  <a:srgbClr val="173060"/>
                </a:solidFill>
              </a:rPr>
              <a:t> de </a:t>
            </a:r>
            <a:r>
              <a:rPr lang="en-US" sz="1400" dirty="0" err="1">
                <a:solidFill>
                  <a:srgbClr val="173060"/>
                </a:solidFill>
              </a:rPr>
              <a:t>piata</a:t>
            </a:r>
            <a:r>
              <a:rPr lang="en-US" sz="1400" dirty="0">
                <a:solidFill>
                  <a:srgbClr val="173060"/>
                </a:solidFill>
              </a:rPr>
              <a:t>.</a:t>
            </a:r>
            <a:r>
              <a:rPr lang="en-US" sz="1400" b="1" dirty="0">
                <a:solidFill>
                  <a:srgbClr val="173060"/>
                </a:solidFill>
              </a:rPr>
              <a:t> </a:t>
            </a:r>
          </a:p>
          <a:p>
            <a:pPr algn="just"/>
            <a:endParaRPr lang="en-US" sz="1400" b="1" dirty="0">
              <a:solidFill>
                <a:srgbClr val="173060"/>
              </a:solidFill>
            </a:endParaRPr>
          </a:p>
          <a:p>
            <a:pPr marL="342900" indent="-342900" algn="just">
              <a:buAutoNum type="arabicPeriod" startAt="2"/>
            </a:pPr>
            <a:r>
              <a:rPr lang="en-US" sz="1400" b="1" dirty="0" err="1">
                <a:solidFill>
                  <a:srgbClr val="173060"/>
                </a:solidFill>
              </a:rPr>
              <a:t>Serviciile</a:t>
            </a:r>
            <a:r>
              <a:rPr lang="en-US" sz="1400" b="1" dirty="0">
                <a:solidFill>
                  <a:srgbClr val="173060"/>
                </a:solidFill>
              </a:rPr>
              <a:t> de management </a:t>
            </a:r>
            <a:r>
              <a:rPr lang="en-US" sz="1400" b="1" dirty="0" err="1">
                <a:solidFill>
                  <a:srgbClr val="173060"/>
                </a:solidFill>
              </a:rPr>
              <a:t>si</a:t>
            </a:r>
            <a:r>
              <a:rPr lang="en-US" sz="1400" b="1" dirty="0">
                <a:solidFill>
                  <a:srgbClr val="173060"/>
                </a:solidFill>
              </a:rPr>
              <a:t> </a:t>
            </a:r>
            <a:r>
              <a:rPr lang="en-US" sz="1400" b="1" dirty="0" err="1">
                <a:solidFill>
                  <a:srgbClr val="173060"/>
                </a:solidFill>
              </a:rPr>
              <a:t>consultanta</a:t>
            </a:r>
            <a:r>
              <a:rPr lang="en-US" sz="1400" b="1" dirty="0">
                <a:solidFill>
                  <a:srgbClr val="173060"/>
                </a:solidFill>
              </a:rPr>
              <a:t> sunt </a:t>
            </a:r>
            <a:r>
              <a:rPr lang="en-US" sz="1400" b="1" dirty="0" err="1">
                <a:solidFill>
                  <a:srgbClr val="173060"/>
                </a:solidFill>
              </a:rPr>
              <a:t>subiect</a:t>
            </a:r>
            <a:r>
              <a:rPr lang="en-US" sz="1400" b="1" dirty="0">
                <a:solidFill>
                  <a:srgbClr val="173060"/>
                </a:solidFill>
              </a:rPr>
              <a:t> de Impozit pe </a:t>
            </a:r>
            <a:r>
              <a:rPr lang="en-US" sz="1400" b="1" dirty="0" err="1">
                <a:solidFill>
                  <a:srgbClr val="173060"/>
                </a:solidFill>
              </a:rPr>
              <a:t>veniturile</a:t>
            </a:r>
            <a:r>
              <a:rPr lang="en-US" sz="1400" b="1" dirty="0">
                <a:solidFill>
                  <a:srgbClr val="173060"/>
                </a:solidFill>
              </a:rPr>
              <a:t> </a:t>
            </a:r>
            <a:r>
              <a:rPr lang="en-US" sz="1400" b="1" dirty="0" err="1">
                <a:solidFill>
                  <a:srgbClr val="173060"/>
                </a:solidFill>
              </a:rPr>
              <a:t>nerezidentilor</a:t>
            </a:r>
            <a:r>
              <a:rPr lang="en-US" sz="1400" b="1" dirty="0">
                <a:solidFill>
                  <a:srgbClr val="173060"/>
                </a:solidFill>
              </a:rPr>
              <a:t> </a:t>
            </a:r>
            <a:r>
              <a:rPr lang="en-US" sz="1400" b="1" dirty="0" err="1">
                <a:solidFill>
                  <a:srgbClr val="173060"/>
                </a:solidFill>
              </a:rPr>
              <a:t>doar</a:t>
            </a:r>
            <a:r>
              <a:rPr lang="en-US" sz="1400" b="1" dirty="0">
                <a:solidFill>
                  <a:srgbClr val="173060"/>
                </a:solidFill>
              </a:rPr>
              <a:t> </a:t>
            </a:r>
            <a:r>
              <a:rPr lang="en-US" sz="1400" b="1" dirty="0" err="1">
                <a:solidFill>
                  <a:srgbClr val="173060"/>
                </a:solidFill>
              </a:rPr>
              <a:t>daca</a:t>
            </a:r>
            <a:r>
              <a:rPr lang="en-US" sz="1400" b="1" dirty="0">
                <a:solidFill>
                  <a:srgbClr val="173060"/>
                </a:solidFill>
              </a:rPr>
              <a:t> </a:t>
            </a:r>
            <a:r>
              <a:rPr lang="en-US" sz="1400" b="1" dirty="0" err="1">
                <a:solidFill>
                  <a:srgbClr val="173060"/>
                </a:solidFill>
              </a:rPr>
              <a:t>acestea</a:t>
            </a:r>
            <a:r>
              <a:rPr lang="en-US" sz="1400" b="1" dirty="0">
                <a:solidFill>
                  <a:srgbClr val="173060"/>
                </a:solidFill>
              </a:rPr>
              <a:t> sunt </a:t>
            </a:r>
            <a:r>
              <a:rPr lang="en-US" sz="1400" b="1" dirty="0" err="1">
                <a:solidFill>
                  <a:srgbClr val="173060"/>
                </a:solidFill>
              </a:rPr>
              <a:t>prestate</a:t>
            </a:r>
            <a:r>
              <a:rPr lang="en-US" sz="1400" b="1" dirty="0">
                <a:solidFill>
                  <a:srgbClr val="173060"/>
                </a:solidFill>
              </a:rPr>
              <a:t> in mod </a:t>
            </a:r>
            <a:r>
              <a:rPr lang="en-US" sz="1400" b="1" dirty="0" err="1">
                <a:solidFill>
                  <a:srgbClr val="173060"/>
                </a:solidFill>
              </a:rPr>
              <a:t>efectiv</a:t>
            </a:r>
            <a:r>
              <a:rPr lang="en-US" sz="1400" b="1" dirty="0">
                <a:solidFill>
                  <a:srgbClr val="173060"/>
                </a:solidFill>
              </a:rPr>
              <a:t> pe </a:t>
            </a:r>
            <a:r>
              <a:rPr lang="en-US" sz="1400" b="1" dirty="0" err="1">
                <a:solidFill>
                  <a:srgbClr val="173060"/>
                </a:solidFill>
              </a:rPr>
              <a:t>teritoriul</a:t>
            </a:r>
            <a:r>
              <a:rPr lang="en-US" sz="1400" b="1" dirty="0">
                <a:solidFill>
                  <a:srgbClr val="173060"/>
                </a:solidFill>
              </a:rPr>
              <a:t> </a:t>
            </a:r>
            <a:r>
              <a:rPr lang="en-US" sz="1400" b="1" dirty="0" err="1">
                <a:solidFill>
                  <a:srgbClr val="173060"/>
                </a:solidFill>
              </a:rPr>
              <a:t>Romaniei</a:t>
            </a:r>
            <a:r>
              <a:rPr lang="en-US" sz="1400" b="1" dirty="0">
                <a:solidFill>
                  <a:srgbClr val="173060"/>
                </a:solidFill>
              </a:rPr>
              <a:t>? A/f</a:t>
            </a:r>
          </a:p>
          <a:p>
            <a:pPr algn="just"/>
            <a:r>
              <a:rPr lang="en-US" sz="1400" dirty="0">
                <a:solidFill>
                  <a:srgbClr val="173060"/>
                </a:solidFill>
              </a:rPr>
              <a:t>F, se </a:t>
            </a:r>
            <a:r>
              <a:rPr lang="en-US" sz="1400" dirty="0" err="1">
                <a:solidFill>
                  <a:srgbClr val="173060"/>
                </a:solidFill>
              </a:rPr>
              <a:t>impoziteaza</a:t>
            </a:r>
            <a:r>
              <a:rPr lang="en-US" sz="1400" dirty="0">
                <a:solidFill>
                  <a:srgbClr val="173060"/>
                </a:solidFill>
              </a:rPr>
              <a:t> </a:t>
            </a:r>
            <a:r>
              <a:rPr lang="en-US" sz="1400" dirty="0" err="1">
                <a:solidFill>
                  <a:srgbClr val="173060"/>
                </a:solidFill>
              </a:rPr>
              <a:t>indidferent</a:t>
            </a:r>
            <a:r>
              <a:rPr lang="en-US" sz="1400" dirty="0">
                <a:solidFill>
                  <a:srgbClr val="173060"/>
                </a:solidFill>
              </a:rPr>
              <a:t> de </a:t>
            </a:r>
            <a:r>
              <a:rPr lang="en-US" sz="1400" dirty="0" err="1">
                <a:solidFill>
                  <a:srgbClr val="173060"/>
                </a:solidFill>
              </a:rPr>
              <a:t>locul</a:t>
            </a:r>
            <a:r>
              <a:rPr lang="en-US" sz="1400" dirty="0">
                <a:solidFill>
                  <a:srgbClr val="173060"/>
                </a:solidFill>
              </a:rPr>
              <a:t> </a:t>
            </a:r>
            <a:r>
              <a:rPr lang="en-US" sz="1400" dirty="0" err="1">
                <a:solidFill>
                  <a:srgbClr val="173060"/>
                </a:solidFill>
              </a:rPr>
              <a:t>prestarii</a:t>
            </a:r>
            <a:endParaRPr lang="en-US" sz="1400" dirty="0">
              <a:solidFill>
                <a:srgbClr val="173060"/>
              </a:solidFill>
            </a:endParaRPr>
          </a:p>
          <a:p>
            <a:pPr marL="342900" indent="-342900" algn="just">
              <a:buAutoNum type="arabicPeriod" startAt="3"/>
            </a:pPr>
            <a:r>
              <a:rPr lang="en-US" sz="1400" b="1" dirty="0" err="1">
                <a:solidFill>
                  <a:srgbClr val="173060"/>
                </a:solidFill>
              </a:rPr>
              <a:t>Explicati</a:t>
            </a:r>
            <a:r>
              <a:rPr lang="en-US" sz="1400" b="1" dirty="0">
                <a:solidFill>
                  <a:srgbClr val="173060"/>
                </a:solidFill>
              </a:rPr>
              <a:t> </a:t>
            </a:r>
            <a:r>
              <a:rPr lang="en-US" sz="1400" b="1" dirty="0" err="1">
                <a:solidFill>
                  <a:srgbClr val="173060"/>
                </a:solidFill>
              </a:rPr>
              <a:t>notiunea</a:t>
            </a:r>
            <a:r>
              <a:rPr lang="en-US" sz="1400" b="1" dirty="0">
                <a:solidFill>
                  <a:srgbClr val="173060"/>
                </a:solidFill>
              </a:rPr>
              <a:t> de </a:t>
            </a:r>
            <a:r>
              <a:rPr lang="en-US" sz="1400" b="1" dirty="0" err="1">
                <a:solidFill>
                  <a:srgbClr val="173060"/>
                </a:solidFill>
              </a:rPr>
              <a:t>beneficiar</a:t>
            </a:r>
            <a:r>
              <a:rPr lang="en-US" sz="1400" b="1" dirty="0">
                <a:solidFill>
                  <a:srgbClr val="173060"/>
                </a:solidFill>
              </a:rPr>
              <a:t> </a:t>
            </a:r>
            <a:r>
              <a:rPr lang="en-US" sz="1400" b="1" dirty="0" err="1">
                <a:solidFill>
                  <a:srgbClr val="173060"/>
                </a:solidFill>
              </a:rPr>
              <a:t>efectiv</a:t>
            </a:r>
            <a:endParaRPr lang="en-US" sz="1400" b="1" dirty="0">
              <a:solidFill>
                <a:srgbClr val="173060"/>
              </a:solidFill>
            </a:endParaRPr>
          </a:p>
          <a:p>
            <a:pPr algn="just"/>
            <a:r>
              <a:rPr lang="en-US" sz="1400" dirty="0">
                <a:solidFill>
                  <a:srgbClr val="173060"/>
                </a:solidFill>
              </a:rPr>
              <a:t>Cel care </a:t>
            </a:r>
            <a:r>
              <a:rPr lang="en-US" sz="1400" dirty="0" err="1">
                <a:solidFill>
                  <a:srgbClr val="173060"/>
                </a:solidFill>
              </a:rPr>
              <a:t>este</a:t>
            </a:r>
            <a:r>
              <a:rPr lang="en-US" sz="1400" dirty="0">
                <a:solidFill>
                  <a:srgbClr val="173060"/>
                </a:solidFill>
              </a:rPr>
              <a:t> </a:t>
            </a:r>
            <a:r>
              <a:rPr lang="en-US" sz="1400" dirty="0" err="1">
                <a:solidFill>
                  <a:srgbClr val="173060"/>
                </a:solidFill>
              </a:rPr>
              <a:t>indreptatit</a:t>
            </a:r>
            <a:r>
              <a:rPr lang="en-US" sz="1400" dirty="0">
                <a:solidFill>
                  <a:srgbClr val="173060"/>
                </a:solidFill>
              </a:rPr>
              <a:t> </a:t>
            </a:r>
            <a:r>
              <a:rPr lang="en-US" sz="1400" dirty="0" err="1">
                <a:solidFill>
                  <a:srgbClr val="173060"/>
                </a:solidFill>
              </a:rPr>
              <a:t>sa</a:t>
            </a:r>
            <a:r>
              <a:rPr lang="en-US" sz="1400" dirty="0">
                <a:solidFill>
                  <a:srgbClr val="173060"/>
                </a:solidFill>
              </a:rPr>
              <a:t> </a:t>
            </a:r>
            <a:r>
              <a:rPr lang="en-US" sz="1400" dirty="0" err="1">
                <a:solidFill>
                  <a:srgbClr val="173060"/>
                </a:solidFill>
              </a:rPr>
              <a:t>benefieze</a:t>
            </a:r>
            <a:r>
              <a:rPr lang="en-US" sz="1400" dirty="0">
                <a:solidFill>
                  <a:srgbClr val="173060"/>
                </a:solidFill>
              </a:rPr>
              <a:t> de </a:t>
            </a:r>
            <a:r>
              <a:rPr lang="en-US" sz="1400" dirty="0" err="1">
                <a:solidFill>
                  <a:srgbClr val="173060"/>
                </a:solidFill>
              </a:rPr>
              <a:t>venitul</a:t>
            </a:r>
            <a:r>
              <a:rPr lang="en-US" sz="1400" dirty="0">
                <a:solidFill>
                  <a:srgbClr val="173060"/>
                </a:solidFill>
              </a:rPr>
              <a:t> </a:t>
            </a:r>
            <a:r>
              <a:rPr lang="en-US" sz="1400" dirty="0" err="1">
                <a:solidFill>
                  <a:srgbClr val="173060"/>
                </a:solidFill>
              </a:rPr>
              <a:t>respectiv</a:t>
            </a:r>
            <a:r>
              <a:rPr lang="en-US" sz="1400" dirty="0">
                <a:solidFill>
                  <a:srgbClr val="173060"/>
                </a:solidFill>
              </a:rPr>
              <a:t> </a:t>
            </a:r>
            <a:r>
              <a:rPr lang="en-US" sz="1400" dirty="0" err="1">
                <a:solidFill>
                  <a:srgbClr val="173060"/>
                </a:solidFill>
              </a:rPr>
              <a:t>si</a:t>
            </a:r>
            <a:r>
              <a:rPr lang="en-US" sz="1400" dirty="0">
                <a:solidFill>
                  <a:srgbClr val="173060"/>
                </a:solidFill>
              </a:rPr>
              <a:t> nu </a:t>
            </a:r>
            <a:r>
              <a:rPr lang="en-US" sz="1400" dirty="0" err="1">
                <a:solidFill>
                  <a:srgbClr val="173060"/>
                </a:solidFill>
              </a:rPr>
              <a:t>intermediarul</a:t>
            </a:r>
            <a:endParaRPr lang="en-US" sz="1400" dirty="0">
              <a:solidFill>
                <a:srgbClr val="173060"/>
              </a:solidFill>
            </a:endParaRPr>
          </a:p>
          <a:p>
            <a:pPr marL="342900" indent="-342900" algn="just">
              <a:buAutoNum type="arabicPeriod" startAt="4"/>
            </a:pPr>
            <a:r>
              <a:rPr lang="en-US" sz="1400" b="1" dirty="0">
                <a:solidFill>
                  <a:srgbClr val="173060"/>
                </a:solidFill>
              </a:rPr>
              <a:t>In </a:t>
            </a:r>
            <a:r>
              <a:rPr lang="en-US" sz="1400" b="1" dirty="0" err="1">
                <a:solidFill>
                  <a:srgbClr val="173060"/>
                </a:solidFill>
              </a:rPr>
              <a:t>ce</a:t>
            </a:r>
            <a:r>
              <a:rPr lang="en-US" sz="1400" b="1" dirty="0">
                <a:solidFill>
                  <a:srgbClr val="173060"/>
                </a:solidFill>
              </a:rPr>
              <a:t> </a:t>
            </a:r>
            <a:r>
              <a:rPr lang="en-US" sz="1400" b="1" dirty="0" err="1">
                <a:solidFill>
                  <a:srgbClr val="173060"/>
                </a:solidFill>
              </a:rPr>
              <a:t>conditii</a:t>
            </a:r>
            <a:r>
              <a:rPr lang="en-US" sz="1400" b="1" dirty="0">
                <a:solidFill>
                  <a:srgbClr val="173060"/>
                </a:solidFill>
              </a:rPr>
              <a:t> </a:t>
            </a:r>
            <a:r>
              <a:rPr lang="en-US" sz="1400" b="1" dirty="0" err="1">
                <a:solidFill>
                  <a:srgbClr val="173060"/>
                </a:solidFill>
              </a:rPr>
              <a:t>achizitia</a:t>
            </a:r>
            <a:r>
              <a:rPr lang="en-US" sz="1400" b="1" dirty="0">
                <a:solidFill>
                  <a:srgbClr val="173060"/>
                </a:solidFill>
              </a:rPr>
              <a:t> de software </a:t>
            </a:r>
            <a:r>
              <a:rPr lang="en-US" sz="1400" b="1" dirty="0" err="1">
                <a:solidFill>
                  <a:srgbClr val="173060"/>
                </a:solidFill>
              </a:rPr>
              <a:t>este</a:t>
            </a:r>
            <a:r>
              <a:rPr lang="en-US" sz="1400" b="1" dirty="0">
                <a:solidFill>
                  <a:srgbClr val="173060"/>
                </a:solidFill>
              </a:rPr>
              <a:t> o </a:t>
            </a:r>
            <a:r>
              <a:rPr lang="en-US" sz="1400" b="1" dirty="0" err="1">
                <a:solidFill>
                  <a:srgbClr val="173060"/>
                </a:solidFill>
              </a:rPr>
              <a:t>redeventa</a:t>
            </a:r>
            <a:r>
              <a:rPr lang="en-US" sz="1400" b="1" dirty="0">
                <a:solidFill>
                  <a:srgbClr val="173060"/>
                </a:solidFill>
              </a:rPr>
              <a:t>?</a:t>
            </a:r>
          </a:p>
          <a:p>
            <a:pPr algn="just"/>
            <a:r>
              <a:rPr lang="en-US" sz="1400" dirty="0">
                <a:solidFill>
                  <a:srgbClr val="173060"/>
                </a:solidFill>
              </a:rPr>
              <a:t>Cand se </a:t>
            </a:r>
            <a:r>
              <a:rPr lang="en-US" sz="1400" dirty="0" err="1">
                <a:solidFill>
                  <a:srgbClr val="173060"/>
                </a:solidFill>
              </a:rPr>
              <a:t>achizitioneaza</a:t>
            </a:r>
            <a:r>
              <a:rPr lang="en-US" sz="1400" dirty="0">
                <a:solidFill>
                  <a:srgbClr val="173060"/>
                </a:solidFill>
              </a:rPr>
              <a:t> </a:t>
            </a:r>
            <a:r>
              <a:rPr lang="en-US" sz="1400" dirty="0" err="1">
                <a:solidFill>
                  <a:srgbClr val="173060"/>
                </a:solidFill>
              </a:rPr>
              <a:t>codul</a:t>
            </a:r>
            <a:r>
              <a:rPr lang="en-US" sz="1400" dirty="0">
                <a:solidFill>
                  <a:srgbClr val="173060"/>
                </a:solidFill>
              </a:rPr>
              <a:t> </a:t>
            </a:r>
            <a:r>
              <a:rPr lang="en-US" sz="1400" dirty="0" err="1">
                <a:solidFill>
                  <a:srgbClr val="173060"/>
                </a:solidFill>
              </a:rPr>
              <a:t>sursa</a:t>
            </a:r>
            <a:r>
              <a:rPr lang="en-US" sz="1400" dirty="0">
                <a:solidFill>
                  <a:srgbClr val="173060"/>
                </a:solidFill>
              </a:rPr>
              <a:t> (</a:t>
            </a:r>
            <a:r>
              <a:rPr lang="en-US" sz="1400" dirty="0" err="1">
                <a:solidFill>
                  <a:srgbClr val="173060"/>
                </a:solidFill>
              </a:rPr>
              <a:t>alggoritmul</a:t>
            </a:r>
            <a:r>
              <a:rPr lang="en-US" sz="1400" dirty="0">
                <a:solidFill>
                  <a:srgbClr val="173060"/>
                </a:solidFill>
              </a:rPr>
              <a:t>, </a:t>
            </a:r>
            <a:r>
              <a:rPr lang="en-US" sz="1400" dirty="0" err="1">
                <a:solidFill>
                  <a:srgbClr val="173060"/>
                </a:solidFill>
              </a:rPr>
              <a:t>modelul</a:t>
            </a:r>
            <a:r>
              <a:rPr lang="en-US" sz="1400" dirty="0">
                <a:solidFill>
                  <a:srgbClr val="173060"/>
                </a:solidFill>
              </a:rPr>
              <a:t> mathematic din </a:t>
            </a:r>
            <a:r>
              <a:rPr lang="en-US" sz="1400" dirty="0" err="1">
                <a:solidFill>
                  <a:srgbClr val="173060"/>
                </a:solidFill>
              </a:rPr>
              <a:t>spatele</a:t>
            </a:r>
            <a:r>
              <a:rPr lang="en-US" sz="1400" dirty="0">
                <a:solidFill>
                  <a:srgbClr val="173060"/>
                </a:solidFill>
              </a:rPr>
              <a:t> </a:t>
            </a:r>
            <a:r>
              <a:rPr lang="en-US" sz="1400" dirty="0" err="1">
                <a:solidFill>
                  <a:srgbClr val="173060"/>
                </a:solidFill>
              </a:rPr>
              <a:t>sfoftwareului</a:t>
            </a:r>
            <a:r>
              <a:rPr lang="en-US" sz="1400" dirty="0">
                <a:solidFill>
                  <a:srgbClr val="173060"/>
                </a:solidFill>
              </a:rPr>
              <a:t>)</a:t>
            </a:r>
          </a:p>
          <a:p>
            <a:pPr algn="just"/>
            <a:r>
              <a:rPr lang="en-US" sz="1400" b="1" dirty="0">
                <a:solidFill>
                  <a:srgbClr val="173060"/>
                </a:solidFill>
              </a:rPr>
              <a:t>5.    Care sunt </a:t>
            </a:r>
            <a:r>
              <a:rPr lang="en-US" sz="1400" b="1" dirty="0" err="1">
                <a:solidFill>
                  <a:srgbClr val="173060"/>
                </a:solidFill>
              </a:rPr>
              <a:t>cerintele</a:t>
            </a:r>
            <a:r>
              <a:rPr lang="en-US" sz="1400" b="1" dirty="0">
                <a:solidFill>
                  <a:srgbClr val="173060"/>
                </a:solidFill>
              </a:rPr>
              <a:t> </a:t>
            </a:r>
            <a:r>
              <a:rPr lang="en-US" sz="1400" b="1" dirty="0" err="1">
                <a:solidFill>
                  <a:srgbClr val="173060"/>
                </a:solidFill>
              </a:rPr>
              <a:t>minimale</a:t>
            </a:r>
            <a:r>
              <a:rPr lang="en-US" sz="1400" b="1" dirty="0">
                <a:solidFill>
                  <a:srgbClr val="173060"/>
                </a:solidFill>
              </a:rPr>
              <a:t> pe care </a:t>
            </a:r>
            <a:r>
              <a:rPr lang="en-US" sz="1400" b="1" dirty="0" err="1">
                <a:solidFill>
                  <a:srgbClr val="173060"/>
                </a:solidFill>
              </a:rPr>
              <a:t>trebuie</a:t>
            </a:r>
            <a:r>
              <a:rPr lang="en-US" sz="1400" b="1" dirty="0">
                <a:solidFill>
                  <a:srgbClr val="173060"/>
                </a:solidFill>
              </a:rPr>
              <a:t> </a:t>
            </a:r>
            <a:r>
              <a:rPr lang="en-US" sz="1400" b="1" dirty="0" err="1">
                <a:solidFill>
                  <a:srgbClr val="173060"/>
                </a:solidFill>
              </a:rPr>
              <a:t>sa</a:t>
            </a:r>
            <a:r>
              <a:rPr lang="en-US" sz="1400" b="1" dirty="0">
                <a:solidFill>
                  <a:srgbClr val="173060"/>
                </a:solidFill>
              </a:rPr>
              <a:t> </a:t>
            </a:r>
            <a:r>
              <a:rPr lang="en-US" sz="1400" b="1" dirty="0" err="1">
                <a:solidFill>
                  <a:srgbClr val="173060"/>
                </a:solidFill>
              </a:rPr>
              <a:t>indeplineasca</a:t>
            </a:r>
            <a:r>
              <a:rPr lang="en-US" sz="1400" b="1" dirty="0">
                <a:solidFill>
                  <a:srgbClr val="173060"/>
                </a:solidFill>
              </a:rPr>
              <a:t> </a:t>
            </a:r>
            <a:r>
              <a:rPr lang="en-US" sz="1400" b="1" dirty="0" err="1">
                <a:solidFill>
                  <a:srgbClr val="173060"/>
                </a:solidFill>
              </a:rPr>
              <a:t>certificatul</a:t>
            </a:r>
            <a:r>
              <a:rPr lang="en-US" sz="1400" b="1" dirty="0">
                <a:solidFill>
                  <a:srgbClr val="173060"/>
                </a:solidFill>
              </a:rPr>
              <a:t> de </a:t>
            </a:r>
            <a:r>
              <a:rPr lang="en-US" sz="1400" b="1" dirty="0" err="1">
                <a:solidFill>
                  <a:srgbClr val="173060"/>
                </a:solidFill>
              </a:rPr>
              <a:t>rezidenta</a:t>
            </a:r>
            <a:r>
              <a:rPr lang="en-US" sz="1400" b="1" dirty="0">
                <a:solidFill>
                  <a:srgbClr val="173060"/>
                </a:solidFill>
              </a:rPr>
              <a:t> </a:t>
            </a:r>
            <a:r>
              <a:rPr lang="en-US" sz="1400" b="1" dirty="0" err="1">
                <a:solidFill>
                  <a:srgbClr val="173060"/>
                </a:solidFill>
              </a:rPr>
              <a:t>fiscala</a:t>
            </a:r>
            <a:r>
              <a:rPr lang="en-US" sz="1400" b="1" dirty="0">
                <a:solidFill>
                  <a:srgbClr val="173060"/>
                </a:solidFill>
              </a:rPr>
              <a:t> pentru a fi valid? </a:t>
            </a:r>
            <a:r>
              <a:rPr lang="en-US" sz="1400" dirty="0" err="1">
                <a:solidFill>
                  <a:srgbClr val="173060"/>
                </a:solidFill>
              </a:rPr>
              <a:t>Codul</a:t>
            </a:r>
            <a:r>
              <a:rPr lang="en-US" sz="1400" dirty="0">
                <a:solidFill>
                  <a:srgbClr val="173060"/>
                </a:solidFill>
              </a:rPr>
              <a:t> fiscal, </a:t>
            </a:r>
            <a:r>
              <a:rPr lang="en-US" sz="1400" dirty="0" err="1">
                <a:solidFill>
                  <a:srgbClr val="173060"/>
                </a:solidFill>
              </a:rPr>
              <a:t>adresa</a:t>
            </a:r>
            <a:r>
              <a:rPr lang="en-US" sz="1400" dirty="0">
                <a:solidFill>
                  <a:srgbClr val="173060"/>
                </a:solidFill>
              </a:rPr>
              <a:t> , data </a:t>
            </a:r>
            <a:r>
              <a:rPr lang="en-US" sz="1400" dirty="0" err="1">
                <a:solidFill>
                  <a:srgbClr val="173060"/>
                </a:solidFill>
              </a:rPr>
              <a:t>emiterii</a:t>
            </a:r>
            <a:r>
              <a:rPr lang="en-US" sz="1400" dirty="0">
                <a:solidFill>
                  <a:srgbClr val="173060"/>
                </a:solidFill>
              </a:rPr>
              <a:t>, </a:t>
            </a:r>
            <a:r>
              <a:rPr lang="en-US" sz="1400" dirty="0" err="1">
                <a:solidFill>
                  <a:srgbClr val="173060"/>
                </a:solidFill>
              </a:rPr>
              <a:t>faptul</a:t>
            </a:r>
            <a:r>
              <a:rPr lang="en-US" sz="1400" dirty="0">
                <a:solidFill>
                  <a:srgbClr val="173060"/>
                </a:solidFill>
              </a:rPr>
              <a:t> ca </a:t>
            </a:r>
            <a:r>
              <a:rPr lang="en-US" sz="1400" dirty="0" err="1">
                <a:solidFill>
                  <a:srgbClr val="173060"/>
                </a:solidFill>
              </a:rPr>
              <a:t>este</a:t>
            </a:r>
            <a:r>
              <a:rPr lang="en-US" sz="1400" dirty="0">
                <a:solidFill>
                  <a:srgbClr val="173060"/>
                </a:solidFill>
              </a:rPr>
              <a:t> RF precum </a:t>
            </a:r>
            <a:r>
              <a:rPr lang="en-US" sz="1400" dirty="0" err="1">
                <a:solidFill>
                  <a:srgbClr val="173060"/>
                </a:solidFill>
              </a:rPr>
              <a:t>si</a:t>
            </a:r>
            <a:r>
              <a:rPr lang="en-US" sz="1400" dirty="0">
                <a:solidFill>
                  <a:srgbClr val="173060"/>
                </a:solidFill>
              </a:rPr>
              <a:t> </a:t>
            </a:r>
            <a:r>
              <a:rPr lang="en-US" sz="1400" dirty="0" err="1">
                <a:solidFill>
                  <a:srgbClr val="173060"/>
                </a:solidFill>
              </a:rPr>
              <a:t>conventia</a:t>
            </a:r>
            <a:r>
              <a:rPr lang="en-US" sz="1400" dirty="0">
                <a:solidFill>
                  <a:srgbClr val="173060"/>
                </a:solidFill>
              </a:rPr>
              <a:t> </a:t>
            </a:r>
            <a:r>
              <a:rPr lang="en-US" sz="1400" dirty="0" err="1">
                <a:solidFill>
                  <a:srgbClr val="173060"/>
                </a:solidFill>
              </a:rPr>
              <a:t>aplicabila</a:t>
            </a:r>
            <a:r>
              <a:rPr lang="en-US" sz="1400" dirty="0">
                <a:solidFill>
                  <a:srgbClr val="173060"/>
                </a:solidFill>
              </a:rPr>
              <a:t>.</a:t>
            </a:r>
          </a:p>
          <a:p>
            <a:pPr algn="just"/>
            <a:r>
              <a:rPr lang="en-US" sz="1400" b="1" dirty="0">
                <a:solidFill>
                  <a:srgbClr val="173060"/>
                </a:solidFill>
              </a:rPr>
              <a:t>6. Cand </a:t>
            </a:r>
            <a:r>
              <a:rPr lang="en-US" sz="1400" b="1" dirty="0" err="1">
                <a:solidFill>
                  <a:srgbClr val="173060"/>
                </a:solidFill>
              </a:rPr>
              <a:t>trebuie</a:t>
            </a:r>
            <a:r>
              <a:rPr lang="en-US" sz="1400" b="1" dirty="0">
                <a:solidFill>
                  <a:srgbClr val="173060"/>
                </a:solidFill>
              </a:rPr>
              <a:t> </a:t>
            </a:r>
            <a:r>
              <a:rPr lang="en-US" sz="1400" b="1" dirty="0" err="1">
                <a:solidFill>
                  <a:srgbClr val="173060"/>
                </a:solidFill>
              </a:rPr>
              <a:t>primit</a:t>
            </a:r>
            <a:r>
              <a:rPr lang="en-US" sz="1400" b="1" dirty="0">
                <a:solidFill>
                  <a:srgbClr val="173060"/>
                </a:solidFill>
              </a:rPr>
              <a:t> de la </a:t>
            </a:r>
            <a:r>
              <a:rPr lang="en-US" sz="1400" b="1" dirty="0" err="1">
                <a:solidFill>
                  <a:srgbClr val="173060"/>
                </a:solidFill>
              </a:rPr>
              <a:t>prestator</a:t>
            </a:r>
            <a:r>
              <a:rPr lang="en-US" sz="1400" b="1" dirty="0">
                <a:solidFill>
                  <a:srgbClr val="173060"/>
                </a:solidFill>
              </a:rPr>
              <a:t> </a:t>
            </a:r>
            <a:r>
              <a:rPr lang="en-US" sz="1400" b="1" dirty="0" err="1">
                <a:solidFill>
                  <a:srgbClr val="173060"/>
                </a:solidFill>
              </a:rPr>
              <a:t>certificatul</a:t>
            </a:r>
            <a:r>
              <a:rPr lang="en-US" sz="1400" b="1" dirty="0">
                <a:solidFill>
                  <a:srgbClr val="173060"/>
                </a:solidFill>
              </a:rPr>
              <a:t> de </a:t>
            </a:r>
            <a:r>
              <a:rPr lang="en-US" sz="1400" b="1" dirty="0" err="1">
                <a:solidFill>
                  <a:srgbClr val="173060"/>
                </a:solidFill>
              </a:rPr>
              <a:t>rezidenta</a:t>
            </a:r>
            <a:r>
              <a:rPr lang="en-US" sz="1400" b="1" dirty="0">
                <a:solidFill>
                  <a:srgbClr val="173060"/>
                </a:solidFill>
              </a:rPr>
              <a:t> </a:t>
            </a:r>
            <a:r>
              <a:rPr lang="en-US" sz="1400" b="1" dirty="0" err="1">
                <a:solidFill>
                  <a:srgbClr val="173060"/>
                </a:solidFill>
              </a:rPr>
              <a:t>fiscala</a:t>
            </a:r>
            <a:r>
              <a:rPr lang="en-US" sz="1400" b="1" dirty="0">
                <a:solidFill>
                  <a:srgbClr val="173060"/>
                </a:solidFill>
              </a:rPr>
              <a:t>?</a:t>
            </a:r>
          </a:p>
          <a:p>
            <a:pPr algn="just"/>
            <a:r>
              <a:rPr lang="en-US" sz="1400" dirty="0" err="1">
                <a:solidFill>
                  <a:srgbClr val="173060"/>
                </a:solidFill>
              </a:rPr>
              <a:t>Inainte</a:t>
            </a:r>
            <a:r>
              <a:rPr lang="en-US" sz="1400" dirty="0">
                <a:solidFill>
                  <a:srgbClr val="173060"/>
                </a:solidFill>
              </a:rPr>
              <a:t> de data </a:t>
            </a:r>
            <a:r>
              <a:rPr lang="en-US" sz="1400" dirty="0" err="1">
                <a:solidFill>
                  <a:srgbClr val="173060"/>
                </a:solidFill>
              </a:rPr>
              <a:t>platii</a:t>
            </a:r>
            <a:r>
              <a:rPr lang="en-US" sz="1400" dirty="0">
                <a:solidFill>
                  <a:srgbClr val="173060"/>
                </a:solidFill>
              </a:rPr>
              <a:t>.</a:t>
            </a:r>
          </a:p>
          <a:p>
            <a:pPr algn="just"/>
            <a:r>
              <a:rPr lang="en-US" sz="1400" b="1" dirty="0">
                <a:solidFill>
                  <a:srgbClr val="173060"/>
                </a:solidFill>
              </a:rPr>
              <a:t>7. </a:t>
            </a:r>
            <a:r>
              <a:rPr lang="en-US" sz="1400" b="1" dirty="0" err="1">
                <a:solidFill>
                  <a:srgbClr val="173060"/>
                </a:solidFill>
              </a:rPr>
              <a:t>Explicati</a:t>
            </a:r>
            <a:r>
              <a:rPr lang="en-US" sz="1400" b="1" dirty="0">
                <a:solidFill>
                  <a:srgbClr val="173060"/>
                </a:solidFill>
              </a:rPr>
              <a:t> </a:t>
            </a:r>
            <a:r>
              <a:rPr lang="en-US" sz="1400" b="1" dirty="0" err="1">
                <a:solidFill>
                  <a:srgbClr val="173060"/>
                </a:solidFill>
              </a:rPr>
              <a:t>diferenta</a:t>
            </a:r>
            <a:r>
              <a:rPr lang="en-US" sz="1400" b="1" dirty="0">
                <a:solidFill>
                  <a:srgbClr val="173060"/>
                </a:solidFill>
              </a:rPr>
              <a:t> </a:t>
            </a:r>
            <a:r>
              <a:rPr lang="en-US" sz="1400" b="1" dirty="0" err="1">
                <a:solidFill>
                  <a:srgbClr val="173060"/>
                </a:solidFill>
              </a:rPr>
              <a:t>dintre</a:t>
            </a:r>
            <a:r>
              <a:rPr lang="en-US" sz="1400" b="1" dirty="0">
                <a:solidFill>
                  <a:srgbClr val="173060"/>
                </a:solidFill>
              </a:rPr>
              <a:t> un </a:t>
            </a:r>
            <a:r>
              <a:rPr lang="en-US" sz="1400" b="1" dirty="0" err="1">
                <a:solidFill>
                  <a:srgbClr val="173060"/>
                </a:solidFill>
              </a:rPr>
              <a:t>comision</a:t>
            </a:r>
            <a:r>
              <a:rPr lang="en-US" sz="1400" b="1" dirty="0">
                <a:solidFill>
                  <a:srgbClr val="173060"/>
                </a:solidFill>
              </a:rPr>
              <a:t> de </a:t>
            </a:r>
            <a:r>
              <a:rPr lang="en-US" sz="1400" b="1" dirty="0" err="1">
                <a:solidFill>
                  <a:srgbClr val="173060"/>
                </a:solidFill>
              </a:rPr>
              <a:t>analiza</a:t>
            </a:r>
            <a:r>
              <a:rPr lang="en-US" sz="1400" b="1" dirty="0">
                <a:solidFill>
                  <a:srgbClr val="173060"/>
                </a:solidFill>
              </a:rPr>
              <a:t> a </a:t>
            </a:r>
            <a:r>
              <a:rPr lang="en-US" sz="1400" b="1" dirty="0" err="1">
                <a:solidFill>
                  <a:srgbClr val="173060"/>
                </a:solidFill>
              </a:rPr>
              <a:t>unui</a:t>
            </a:r>
            <a:r>
              <a:rPr lang="en-US" sz="1400" b="1" dirty="0">
                <a:solidFill>
                  <a:srgbClr val="173060"/>
                </a:solidFill>
              </a:rPr>
              <a:t> </a:t>
            </a:r>
            <a:r>
              <a:rPr lang="en-US" sz="1400" b="1" dirty="0" err="1">
                <a:solidFill>
                  <a:srgbClr val="173060"/>
                </a:solidFill>
              </a:rPr>
              <a:t>dosar</a:t>
            </a:r>
            <a:r>
              <a:rPr lang="en-US" sz="1400" b="1" dirty="0">
                <a:solidFill>
                  <a:srgbClr val="173060"/>
                </a:solidFill>
              </a:rPr>
              <a:t> de credit </a:t>
            </a:r>
            <a:r>
              <a:rPr lang="en-US" sz="1400" b="1" dirty="0" err="1">
                <a:solidFill>
                  <a:srgbClr val="173060"/>
                </a:solidFill>
              </a:rPr>
              <a:t>si</a:t>
            </a:r>
            <a:r>
              <a:rPr lang="en-US" sz="1400" b="1" dirty="0">
                <a:solidFill>
                  <a:srgbClr val="173060"/>
                </a:solidFill>
              </a:rPr>
              <a:t> </a:t>
            </a:r>
            <a:r>
              <a:rPr lang="en-US" sz="1400" b="1" dirty="0" err="1">
                <a:solidFill>
                  <a:srgbClr val="173060"/>
                </a:solidFill>
              </a:rPr>
              <a:t>comision</a:t>
            </a:r>
            <a:r>
              <a:rPr lang="en-US" sz="1400" b="1" dirty="0">
                <a:solidFill>
                  <a:srgbClr val="173060"/>
                </a:solidFill>
              </a:rPr>
              <a:t> </a:t>
            </a:r>
            <a:r>
              <a:rPr lang="en-US" sz="1400" b="1" dirty="0" err="1">
                <a:solidFill>
                  <a:srgbClr val="173060"/>
                </a:solidFill>
              </a:rPr>
              <a:t>platit</a:t>
            </a:r>
            <a:r>
              <a:rPr lang="en-US" sz="1400" b="1" dirty="0">
                <a:solidFill>
                  <a:srgbClr val="173060"/>
                </a:solidFill>
              </a:rPr>
              <a:t> </a:t>
            </a:r>
            <a:r>
              <a:rPr lang="en-US" sz="1400" b="1" dirty="0" err="1">
                <a:solidFill>
                  <a:srgbClr val="173060"/>
                </a:solidFill>
              </a:rPr>
              <a:t>unui</a:t>
            </a:r>
            <a:r>
              <a:rPr lang="en-US" sz="1400" b="1" dirty="0">
                <a:solidFill>
                  <a:srgbClr val="173060"/>
                </a:solidFill>
              </a:rPr>
              <a:t> broker de </a:t>
            </a:r>
            <a:r>
              <a:rPr lang="en-US" sz="1400" b="1" dirty="0" err="1">
                <a:solidFill>
                  <a:srgbClr val="173060"/>
                </a:solidFill>
              </a:rPr>
              <a:t>asigurari</a:t>
            </a:r>
            <a:r>
              <a:rPr lang="en-US" sz="1400" b="1" dirty="0">
                <a:solidFill>
                  <a:srgbClr val="173060"/>
                </a:solidFill>
              </a:rPr>
              <a:t> din </a:t>
            </a:r>
            <a:r>
              <a:rPr lang="en-US" sz="1400" b="1" dirty="0" err="1">
                <a:solidFill>
                  <a:srgbClr val="173060"/>
                </a:solidFill>
              </a:rPr>
              <a:t>perspectiva</a:t>
            </a:r>
            <a:r>
              <a:rPr lang="en-US" sz="1400" b="1" dirty="0">
                <a:solidFill>
                  <a:srgbClr val="173060"/>
                </a:solidFill>
              </a:rPr>
              <a:t> </a:t>
            </a:r>
            <a:r>
              <a:rPr lang="en-US" sz="1400" b="1" dirty="0" err="1">
                <a:solidFill>
                  <a:srgbClr val="173060"/>
                </a:solidFill>
              </a:rPr>
              <a:t>impozitului</a:t>
            </a:r>
            <a:r>
              <a:rPr lang="en-US" sz="1400" b="1" dirty="0">
                <a:solidFill>
                  <a:srgbClr val="173060"/>
                </a:solidFill>
              </a:rPr>
              <a:t> pe </a:t>
            </a:r>
            <a:r>
              <a:rPr lang="en-US" sz="1400" b="1" dirty="0" err="1">
                <a:solidFill>
                  <a:srgbClr val="173060"/>
                </a:solidFill>
              </a:rPr>
              <a:t>veniturile</a:t>
            </a:r>
            <a:r>
              <a:rPr lang="en-US" sz="1400" b="1" dirty="0">
                <a:solidFill>
                  <a:srgbClr val="173060"/>
                </a:solidFill>
              </a:rPr>
              <a:t> </a:t>
            </a:r>
            <a:r>
              <a:rPr lang="en-US" sz="1400" b="1" dirty="0" err="1">
                <a:solidFill>
                  <a:srgbClr val="173060"/>
                </a:solidFill>
              </a:rPr>
              <a:t>nerezidentilor</a:t>
            </a:r>
            <a:endParaRPr lang="en-US" sz="1400" b="1" dirty="0">
              <a:solidFill>
                <a:srgbClr val="173060"/>
              </a:solidFill>
            </a:endParaRPr>
          </a:p>
          <a:p>
            <a:pPr algn="just"/>
            <a:r>
              <a:rPr lang="en-US" sz="1400" dirty="0" err="1">
                <a:solidFill>
                  <a:srgbClr val="173060"/>
                </a:solidFill>
              </a:rPr>
              <a:t>Comisionul</a:t>
            </a:r>
            <a:r>
              <a:rPr lang="en-US" sz="1400" dirty="0">
                <a:solidFill>
                  <a:srgbClr val="173060"/>
                </a:solidFill>
              </a:rPr>
              <a:t> de </a:t>
            </a:r>
            <a:r>
              <a:rPr lang="en-US" sz="1400" dirty="0" err="1">
                <a:solidFill>
                  <a:srgbClr val="173060"/>
                </a:solidFill>
              </a:rPr>
              <a:t>analiza</a:t>
            </a:r>
            <a:r>
              <a:rPr lang="en-US" sz="1400" dirty="0">
                <a:solidFill>
                  <a:srgbClr val="173060"/>
                </a:solidFill>
              </a:rPr>
              <a:t> </a:t>
            </a:r>
            <a:r>
              <a:rPr lang="en-US" sz="1400" dirty="0" err="1">
                <a:solidFill>
                  <a:srgbClr val="173060"/>
                </a:solidFill>
              </a:rPr>
              <a:t>este</a:t>
            </a:r>
            <a:r>
              <a:rPr lang="en-US" sz="1400" dirty="0">
                <a:solidFill>
                  <a:srgbClr val="173060"/>
                </a:solidFill>
              </a:rPr>
              <a:t> o </a:t>
            </a:r>
            <a:r>
              <a:rPr lang="en-US" sz="1400" dirty="0" err="1">
                <a:solidFill>
                  <a:srgbClr val="173060"/>
                </a:solidFill>
              </a:rPr>
              <a:t>prestare</a:t>
            </a:r>
            <a:r>
              <a:rPr lang="en-US" sz="1400" dirty="0">
                <a:solidFill>
                  <a:srgbClr val="173060"/>
                </a:solidFill>
              </a:rPr>
              <a:t> de </a:t>
            </a:r>
            <a:r>
              <a:rPr lang="en-US" sz="1400" dirty="0" err="1">
                <a:solidFill>
                  <a:srgbClr val="173060"/>
                </a:solidFill>
              </a:rPr>
              <a:t>serviciu</a:t>
            </a:r>
            <a:r>
              <a:rPr lang="en-US" sz="1400" dirty="0">
                <a:solidFill>
                  <a:srgbClr val="173060"/>
                </a:solidFill>
              </a:rPr>
              <a:t>, </a:t>
            </a:r>
            <a:r>
              <a:rPr lang="en-US" sz="1400" dirty="0" err="1">
                <a:solidFill>
                  <a:srgbClr val="173060"/>
                </a:solidFill>
              </a:rPr>
              <a:t>comisionul</a:t>
            </a:r>
            <a:r>
              <a:rPr lang="en-US" sz="1400" dirty="0">
                <a:solidFill>
                  <a:srgbClr val="173060"/>
                </a:solidFill>
              </a:rPr>
              <a:t> </a:t>
            </a:r>
            <a:r>
              <a:rPr lang="en-US" sz="1400" dirty="0" err="1">
                <a:solidFill>
                  <a:srgbClr val="173060"/>
                </a:solidFill>
              </a:rPr>
              <a:t>catre</a:t>
            </a:r>
            <a:r>
              <a:rPr lang="en-US" sz="1400" dirty="0">
                <a:solidFill>
                  <a:srgbClr val="173060"/>
                </a:solidFill>
              </a:rPr>
              <a:t> broker </a:t>
            </a:r>
            <a:r>
              <a:rPr lang="en-US" sz="1400" dirty="0" err="1">
                <a:solidFill>
                  <a:srgbClr val="173060"/>
                </a:solidFill>
              </a:rPr>
              <a:t>este</a:t>
            </a:r>
            <a:r>
              <a:rPr lang="en-US" sz="1400" dirty="0">
                <a:solidFill>
                  <a:srgbClr val="173060"/>
                </a:solidFill>
              </a:rPr>
              <a:t> o </a:t>
            </a:r>
            <a:r>
              <a:rPr lang="en-US" sz="1400" dirty="0" err="1">
                <a:solidFill>
                  <a:srgbClr val="173060"/>
                </a:solidFill>
              </a:rPr>
              <a:t>plata</a:t>
            </a:r>
            <a:r>
              <a:rPr lang="en-US" sz="1400" dirty="0">
                <a:solidFill>
                  <a:srgbClr val="173060"/>
                </a:solidFill>
              </a:rPr>
              <a:t> </a:t>
            </a:r>
            <a:r>
              <a:rPr lang="en-US" sz="1400" dirty="0" err="1">
                <a:solidFill>
                  <a:srgbClr val="173060"/>
                </a:solidFill>
              </a:rPr>
              <a:t>pentru</a:t>
            </a:r>
            <a:r>
              <a:rPr lang="en-US" sz="1400" dirty="0">
                <a:solidFill>
                  <a:srgbClr val="173060"/>
                </a:solidFill>
              </a:rPr>
              <a:t> </a:t>
            </a:r>
            <a:r>
              <a:rPr lang="en-US" sz="1400" dirty="0" err="1">
                <a:solidFill>
                  <a:srgbClr val="173060"/>
                </a:solidFill>
              </a:rPr>
              <a:t>intermediere</a:t>
            </a:r>
            <a:endParaRPr lang="en-US" sz="1400" dirty="0">
              <a:solidFill>
                <a:srgbClr val="173060"/>
              </a:solidFill>
            </a:endParaRPr>
          </a:p>
          <a:p>
            <a:pPr algn="just"/>
            <a:r>
              <a:rPr lang="en-US" sz="1400" b="1" dirty="0">
                <a:solidFill>
                  <a:srgbClr val="173060"/>
                </a:solidFill>
              </a:rPr>
              <a:t>8. </a:t>
            </a:r>
            <a:r>
              <a:rPr lang="en-US" sz="1400" b="1" dirty="0" err="1">
                <a:solidFill>
                  <a:srgbClr val="173060"/>
                </a:solidFill>
              </a:rPr>
              <a:t>Serviciile</a:t>
            </a:r>
            <a:r>
              <a:rPr lang="en-US" sz="1400" b="1" dirty="0">
                <a:solidFill>
                  <a:srgbClr val="173060"/>
                </a:solidFill>
              </a:rPr>
              <a:t> </a:t>
            </a:r>
            <a:r>
              <a:rPr lang="en-US" sz="1400" b="1" dirty="0" err="1">
                <a:solidFill>
                  <a:srgbClr val="173060"/>
                </a:solidFill>
              </a:rPr>
              <a:t>prestate</a:t>
            </a:r>
            <a:r>
              <a:rPr lang="en-US" sz="1400" b="1" dirty="0">
                <a:solidFill>
                  <a:srgbClr val="173060"/>
                </a:solidFill>
              </a:rPr>
              <a:t> in mod </a:t>
            </a:r>
            <a:r>
              <a:rPr lang="en-US" sz="1400" b="1" dirty="0" err="1">
                <a:solidFill>
                  <a:srgbClr val="173060"/>
                </a:solidFill>
              </a:rPr>
              <a:t>efectiv</a:t>
            </a:r>
            <a:r>
              <a:rPr lang="en-US" sz="1400" b="1" dirty="0">
                <a:solidFill>
                  <a:srgbClr val="173060"/>
                </a:solidFill>
              </a:rPr>
              <a:t> in Romania (</a:t>
            </a:r>
            <a:r>
              <a:rPr lang="en-US" sz="1400" b="1" dirty="0" err="1">
                <a:solidFill>
                  <a:srgbClr val="173060"/>
                </a:solidFill>
              </a:rPr>
              <a:t>altele</a:t>
            </a:r>
            <a:r>
              <a:rPr lang="en-US" sz="1400" b="1" dirty="0">
                <a:solidFill>
                  <a:srgbClr val="173060"/>
                </a:solidFill>
              </a:rPr>
              <a:t> </a:t>
            </a:r>
            <a:r>
              <a:rPr lang="en-US" sz="1400" b="1" dirty="0" err="1">
                <a:solidFill>
                  <a:srgbClr val="173060"/>
                </a:solidFill>
              </a:rPr>
              <a:t>decat</a:t>
            </a:r>
            <a:r>
              <a:rPr lang="en-US" sz="1400" b="1" dirty="0">
                <a:solidFill>
                  <a:srgbClr val="173060"/>
                </a:solidFill>
              </a:rPr>
              <a:t> </a:t>
            </a:r>
            <a:r>
              <a:rPr lang="en-US" sz="1400" b="1" dirty="0" err="1">
                <a:solidFill>
                  <a:srgbClr val="173060"/>
                </a:solidFill>
              </a:rPr>
              <a:t>consultanta</a:t>
            </a:r>
            <a:r>
              <a:rPr lang="en-US" sz="1400" b="1" dirty="0">
                <a:solidFill>
                  <a:srgbClr val="173060"/>
                </a:solidFill>
              </a:rPr>
              <a:t> </a:t>
            </a:r>
            <a:r>
              <a:rPr lang="en-US" sz="1400" b="1" dirty="0" err="1">
                <a:solidFill>
                  <a:srgbClr val="173060"/>
                </a:solidFill>
              </a:rPr>
              <a:t>si</a:t>
            </a:r>
            <a:r>
              <a:rPr lang="en-US" sz="1400" b="1" dirty="0">
                <a:solidFill>
                  <a:srgbClr val="173060"/>
                </a:solidFill>
              </a:rPr>
              <a:t> </a:t>
            </a:r>
            <a:r>
              <a:rPr lang="en-US" sz="1400" b="1" dirty="0" err="1">
                <a:solidFill>
                  <a:srgbClr val="173060"/>
                </a:solidFill>
              </a:rPr>
              <a:t>managementul</a:t>
            </a:r>
            <a:r>
              <a:rPr lang="en-US" sz="1400" b="1" dirty="0">
                <a:solidFill>
                  <a:srgbClr val="173060"/>
                </a:solidFill>
              </a:rPr>
              <a:t>, </a:t>
            </a:r>
            <a:r>
              <a:rPr lang="en-US" sz="1400" b="1" dirty="0" err="1">
                <a:solidFill>
                  <a:srgbClr val="173060"/>
                </a:solidFill>
              </a:rPr>
              <a:t>transportul</a:t>
            </a:r>
            <a:r>
              <a:rPr lang="en-US" sz="1400" b="1" dirty="0">
                <a:solidFill>
                  <a:srgbClr val="173060"/>
                </a:solidFill>
              </a:rPr>
              <a:t> international) </a:t>
            </a:r>
            <a:r>
              <a:rPr lang="en-US" sz="1400" b="1" dirty="0" err="1">
                <a:solidFill>
                  <a:srgbClr val="173060"/>
                </a:solidFill>
              </a:rPr>
              <a:t>trebuie</a:t>
            </a:r>
            <a:r>
              <a:rPr lang="en-US" sz="1400" b="1" dirty="0">
                <a:solidFill>
                  <a:srgbClr val="173060"/>
                </a:solidFill>
              </a:rPr>
              <a:t> </a:t>
            </a:r>
            <a:r>
              <a:rPr lang="en-US" sz="1400" b="1" dirty="0" err="1">
                <a:solidFill>
                  <a:srgbClr val="173060"/>
                </a:solidFill>
              </a:rPr>
              <a:t>sa</a:t>
            </a:r>
            <a:r>
              <a:rPr lang="en-US" sz="1400" b="1" dirty="0">
                <a:solidFill>
                  <a:srgbClr val="173060"/>
                </a:solidFill>
              </a:rPr>
              <a:t> </a:t>
            </a:r>
            <a:r>
              <a:rPr lang="en-US" sz="1400" b="1" dirty="0" err="1">
                <a:solidFill>
                  <a:srgbClr val="173060"/>
                </a:solidFill>
              </a:rPr>
              <a:t>faca</a:t>
            </a:r>
            <a:r>
              <a:rPr lang="en-US" sz="1400" b="1" dirty="0">
                <a:solidFill>
                  <a:srgbClr val="173060"/>
                </a:solidFill>
              </a:rPr>
              <a:t> </a:t>
            </a:r>
            <a:r>
              <a:rPr lang="en-US" sz="1400" b="1" dirty="0" err="1">
                <a:solidFill>
                  <a:srgbClr val="173060"/>
                </a:solidFill>
              </a:rPr>
              <a:t>obiectul</a:t>
            </a:r>
            <a:r>
              <a:rPr lang="en-US" sz="1400" b="1" dirty="0">
                <a:solidFill>
                  <a:srgbClr val="173060"/>
                </a:solidFill>
              </a:rPr>
              <a:t> </a:t>
            </a:r>
            <a:r>
              <a:rPr lang="en-US" sz="1400" b="1" dirty="0" err="1">
                <a:solidFill>
                  <a:srgbClr val="173060"/>
                </a:solidFill>
              </a:rPr>
              <a:t>unor</a:t>
            </a:r>
            <a:r>
              <a:rPr lang="en-US" sz="1400" b="1" dirty="0">
                <a:solidFill>
                  <a:srgbClr val="173060"/>
                </a:solidFill>
              </a:rPr>
              <a:t> </a:t>
            </a:r>
            <a:r>
              <a:rPr lang="en-US" sz="1400" b="1" dirty="0" err="1">
                <a:solidFill>
                  <a:srgbClr val="173060"/>
                </a:solidFill>
              </a:rPr>
              <a:t>contracte</a:t>
            </a:r>
            <a:r>
              <a:rPr lang="en-US" sz="1400" b="1" dirty="0">
                <a:solidFill>
                  <a:srgbClr val="173060"/>
                </a:solidFill>
              </a:rPr>
              <a:t> </a:t>
            </a:r>
            <a:r>
              <a:rPr lang="en-US" sz="1400" b="1" dirty="0" err="1">
                <a:solidFill>
                  <a:srgbClr val="173060"/>
                </a:solidFill>
              </a:rPr>
              <a:t>incheiate</a:t>
            </a:r>
            <a:r>
              <a:rPr lang="en-US" sz="1400" b="1" dirty="0">
                <a:solidFill>
                  <a:srgbClr val="173060"/>
                </a:solidFill>
              </a:rPr>
              <a:t> pentru a fi </a:t>
            </a:r>
            <a:r>
              <a:rPr lang="en-US" sz="1400" b="1" dirty="0" err="1">
                <a:solidFill>
                  <a:srgbClr val="173060"/>
                </a:solidFill>
              </a:rPr>
              <a:t>supuse</a:t>
            </a:r>
            <a:r>
              <a:rPr lang="en-US" sz="1400" b="1" dirty="0">
                <a:solidFill>
                  <a:srgbClr val="173060"/>
                </a:solidFill>
              </a:rPr>
              <a:t> </a:t>
            </a:r>
            <a:r>
              <a:rPr lang="en-US" sz="1400" b="1" dirty="0" err="1">
                <a:solidFill>
                  <a:srgbClr val="173060"/>
                </a:solidFill>
              </a:rPr>
              <a:t>impozitului</a:t>
            </a:r>
            <a:r>
              <a:rPr lang="en-US" sz="1400" b="1" dirty="0">
                <a:solidFill>
                  <a:srgbClr val="173060"/>
                </a:solidFill>
              </a:rPr>
              <a:t> pe </a:t>
            </a:r>
            <a:r>
              <a:rPr lang="en-US" sz="1400" b="1" dirty="0" err="1">
                <a:solidFill>
                  <a:srgbClr val="173060"/>
                </a:solidFill>
              </a:rPr>
              <a:t>veniturile</a:t>
            </a:r>
            <a:r>
              <a:rPr lang="en-US" sz="1400" b="1" dirty="0">
                <a:solidFill>
                  <a:srgbClr val="173060"/>
                </a:solidFill>
              </a:rPr>
              <a:t> </a:t>
            </a:r>
            <a:r>
              <a:rPr lang="en-US" sz="1400" b="1" dirty="0" err="1">
                <a:solidFill>
                  <a:srgbClr val="173060"/>
                </a:solidFill>
              </a:rPr>
              <a:t>nerezidentilor</a:t>
            </a:r>
            <a:r>
              <a:rPr lang="en-US" sz="1400" b="1" dirty="0">
                <a:solidFill>
                  <a:srgbClr val="173060"/>
                </a:solidFill>
              </a:rPr>
              <a:t> in Romania? </a:t>
            </a:r>
            <a:r>
              <a:rPr lang="en-US" sz="1400" b="1" dirty="0" err="1">
                <a:solidFill>
                  <a:srgbClr val="173060"/>
                </a:solidFill>
              </a:rPr>
              <a:t>Argumentati</a:t>
            </a:r>
            <a:r>
              <a:rPr lang="en-US" sz="1400" b="1" dirty="0">
                <a:solidFill>
                  <a:srgbClr val="173060"/>
                </a:solidFill>
              </a:rPr>
              <a:t> </a:t>
            </a:r>
            <a:r>
              <a:rPr lang="en-US" sz="1400" b="1" dirty="0" err="1">
                <a:solidFill>
                  <a:srgbClr val="173060"/>
                </a:solidFill>
              </a:rPr>
              <a:t>raspunsul</a:t>
            </a:r>
            <a:r>
              <a:rPr lang="en-US" sz="1400" b="1" dirty="0">
                <a:solidFill>
                  <a:srgbClr val="173060"/>
                </a:solidFill>
              </a:rPr>
              <a:t>;</a:t>
            </a:r>
            <a:endParaRPr lang="en-US" sz="1400" dirty="0">
              <a:solidFill>
                <a:srgbClr val="173060"/>
              </a:solidFill>
            </a:endParaRPr>
          </a:p>
          <a:p>
            <a:pPr algn="just"/>
            <a:r>
              <a:rPr lang="en-US" sz="1400" dirty="0">
                <a:solidFill>
                  <a:srgbClr val="173060"/>
                </a:solidFill>
              </a:rPr>
              <a:t>Se </a:t>
            </a:r>
            <a:r>
              <a:rPr lang="en-US" sz="1400" dirty="0" err="1">
                <a:solidFill>
                  <a:srgbClr val="173060"/>
                </a:solidFill>
              </a:rPr>
              <a:t>impoziteaza</a:t>
            </a:r>
            <a:r>
              <a:rPr lang="en-US" sz="1400" dirty="0">
                <a:solidFill>
                  <a:srgbClr val="173060"/>
                </a:solidFill>
              </a:rPr>
              <a:t> indifferent </a:t>
            </a:r>
            <a:r>
              <a:rPr lang="en-US" sz="1400" dirty="0" err="1">
                <a:solidFill>
                  <a:srgbClr val="173060"/>
                </a:solidFill>
              </a:rPr>
              <a:t>daca</a:t>
            </a:r>
            <a:r>
              <a:rPr lang="en-US" sz="1400" dirty="0">
                <a:solidFill>
                  <a:srgbClr val="173060"/>
                </a:solidFill>
              </a:rPr>
              <a:t> </a:t>
            </a:r>
            <a:r>
              <a:rPr lang="en-US" sz="1400" dirty="0" err="1">
                <a:solidFill>
                  <a:srgbClr val="173060"/>
                </a:solidFill>
              </a:rPr>
              <a:t>exista</a:t>
            </a:r>
            <a:r>
              <a:rPr lang="en-US" sz="1400" dirty="0">
                <a:solidFill>
                  <a:srgbClr val="173060"/>
                </a:solidFill>
              </a:rPr>
              <a:t> </a:t>
            </a:r>
            <a:r>
              <a:rPr lang="en-US" sz="1400" dirty="0" err="1">
                <a:solidFill>
                  <a:srgbClr val="173060"/>
                </a:solidFill>
              </a:rPr>
              <a:t>sau</a:t>
            </a:r>
            <a:r>
              <a:rPr lang="en-US" sz="1400" dirty="0">
                <a:solidFill>
                  <a:srgbClr val="173060"/>
                </a:solidFill>
              </a:rPr>
              <a:t> nu un contract.</a:t>
            </a:r>
          </a:p>
          <a:p>
            <a:pPr algn="just"/>
            <a:endParaRPr lang="en-US" sz="1400" b="1" dirty="0">
              <a:solidFill>
                <a:srgbClr val="173060"/>
              </a:solidFill>
            </a:endParaRPr>
          </a:p>
        </p:txBody>
      </p:sp>
    </p:spTree>
    <p:extLst>
      <p:ext uri="{BB962C8B-B14F-4D97-AF65-F5344CB8AC3E}">
        <p14:creationId xmlns:p14="http://schemas.microsoft.com/office/powerpoint/2010/main" val="27234295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1E8A0-1934-FD63-2C43-D60D9A7E811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7983867-A54A-931C-EF07-F16A3F02AB66}"/>
              </a:ext>
            </a:extLst>
          </p:cNvPr>
          <p:cNvSpPr txBox="1"/>
          <p:nvPr/>
        </p:nvSpPr>
        <p:spPr>
          <a:xfrm>
            <a:off x="501081" y="301244"/>
            <a:ext cx="7987137" cy="6555641"/>
          </a:xfrm>
          <a:prstGeom prst="rect">
            <a:avLst/>
          </a:prstGeom>
          <a:ln>
            <a:solidFill>
              <a:srgbClr val="1730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marL="342900" indent="-342900" algn="just">
              <a:buAutoNum type="arabicPeriod" startAt="4"/>
            </a:pPr>
            <a:endParaRPr lang="en-US" sz="1400" b="1" dirty="0">
              <a:solidFill>
                <a:srgbClr val="173060"/>
              </a:solidFill>
            </a:endParaRPr>
          </a:p>
          <a:p>
            <a:pPr algn="just"/>
            <a:r>
              <a:rPr lang="en-US" sz="1400" b="1" dirty="0">
                <a:solidFill>
                  <a:srgbClr val="173060"/>
                </a:solidFill>
              </a:rPr>
              <a:t>9. </a:t>
            </a:r>
            <a:r>
              <a:rPr lang="en-US" sz="1400" b="1" dirty="0" err="1">
                <a:solidFill>
                  <a:srgbClr val="173060"/>
                </a:solidFill>
              </a:rPr>
              <a:t>Explicati</a:t>
            </a:r>
            <a:r>
              <a:rPr lang="en-US" sz="1400" b="1" dirty="0">
                <a:solidFill>
                  <a:srgbClr val="173060"/>
                </a:solidFill>
              </a:rPr>
              <a:t> </a:t>
            </a:r>
            <a:r>
              <a:rPr lang="en-US" sz="1400" b="1" dirty="0" err="1">
                <a:solidFill>
                  <a:srgbClr val="173060"/>
                </a:solidFill>
              </a:rPr>
              <a:t>notiunea</a:t>
            </a:r>
            <a:r>
              <a:rPr lang="en-US" sz="1400" b="1" dirty="0">
                <a:solidFill>
                  <a:srgbClr val="173060"/>
                </a:solidFill>
              </a:rPr>
              <a:t> de “Cod </a:t>
            </a:r>
            <a:r>
              <a:rPr lang="en-US" sz="1400" b="1" dirty="0" err="1">
                <a:solidFill>
                  <a:srgbClr val="173060"/>
                </a:solidFill>
              </a:rPr>
              <a:t>obiect</a:t>
            </a:r>
            <a:r>
              <a:rPr lang="en-US" sz="1400" b="1" dirty="0">
                <a:solidFill>
                  <a:srgbClr val="173060"/>
                </a:solidFill>
              </a:rPr>
              <a:t>”</a:t>
            </a:r>
          </a:p>
          <a:p>
            <a:pPr algn="just"/>
            <a:endParaRPr lang="en-US" sz="1400" dirty="0">
              <a:solidFill>
                <a:srgbClr val="173060"/>
              </a:solidFill>
            </a:endParaRPr>
          </a:p>
          <a:p>
            <a:pPr algn="just"/>
            <a:r>
              <a:rPr lang="en-US" sz="1400" dirty="0">
                <a:solidFill>
                  <a:srgbClr val="173060"/>
                </a:solidFill>
              </a:rPr>
              <a:t>O </a:t>
            </a:r>
            <a:r>
              <a:rPr lang="en-US" sz="1400" dirty="0" err="1">
                <a:solidFill>
                  <a:srgbClr val="173060"/>
                </a:solidFill>
              </a:rPr>
              <a:t>licenta</a:t>
            </a:r>
            <a:r>
              <a:rPr lang="en-US" sz="1400" dirty="0">
                <a:solidFill>
                  <a:srgbClr val="173060"/>
                </a:solidFill>
              </a:rPr>
              <a:t> de soft care </a:t>
            </a:r>
            <a:r>
              <a:rPr lang="en-US" sz="1400" dirty="0" err="1">
                <a:solidFill>
                  <a:srgbClr val="173060"/>
                </a:solidFill>
              </a:rPr>
              <a:t>presune</a:t>
            </a:r>
            <a:r>
              <a:rPr lang="en-US" sz="1400" dirty="0">
                <a:solidFill>
                  <a:srgbClr val="173060"/>
                </a:solidFill>
              </a:rPr>
              <a:t> </a:t>
            </a:r>
            <a:r>
              <a:rPr lang="en-US" sz="1400" dirty="0" err="1">
                <a:solidFill>
                  <a:srgbClr val="173060"/>
                </a:solidFill>
              </a:rPr>
              <a:t>transmiterea</a:t>
            </a:r>
            <a:r>
              <a:rPr lang="en-US" sz="1400" dirty="0">
                <a:solidFill>
                  <a:srgbClr val="173060"/>
                </a:solidFill>
              </a:rPr>
              <a:t> </a:t>
            </a:r>
            <a:r>
              <a:rPr lang="en-US" sz="1400" dirty="0" err="1">
                <a:solidFill>
                  <a:srgbClr val="173060"/>
                </a:solidFill>
              </a:rPr>
              <a:t>df</a:t>
            </a:r>
            <a:r>
              <a:rPr lang="en-US" sz="1400" dirty="0">
                <a:solidFill>
                  <a:srgbClr val="173060"/>
                </a:solidFill>
              </a:rPr>
              <a:t>=</a:t>
            </a:r>
            <a:r>
              <a:rPr lang="en-US" sz="1400" dirty="0" err="1">
                <a:solidFill>
                  <a:srgbClr val="173060"/>
                </a:solidFill>
              </a:rPr>
              <a:t>reptului</a:t>
            </a:r>
            <a:r>
              <a:rPr lang="en-US" sz="1400" dirty="0">
                <a:solidFill>
                  <a:srgbClr val="173060"/>
                </a:solidFill>
              </a:rPr>
              <a:t> de </a:t>
            </a:r>
            <a:r>
              <a:rPr lang="en-US" sz="1400" dirty="0" err="1">
                <a:solidFill>
                  <a:srgbClr val="173060"/>
                </a:solidFill>
              </a:rPr>
              <a:t>utilizare</a:t>
            </a:r>
            <a:r>
              <a:rPr lang="en-US" sz="1400" dirty="0">
                <a:solidFill>
                  <a:srgbClr val="173060"/>
                </a:solidFill>
              </a:rPr>
              <a:t> a </a:t>
            </a:r>
            <a:r>
              <a:rPr lang="en-US" sz="1400" dirty="0" err="1">
                <a:solidFill>
                  <a:srgbClr val="173060"/>
                </a:solidFill>
              </a:rPr>
              <a:t>softului</a:t>
            </a:r>
            <a:r>
              <a:rPr lang="en-US" sz="1400" dirty="0">
                <a:solidFill>
                  <a:srgbClr val="173060"/>
                </a:solidFill>
              </a:rPr>
              <a:t> precum </a:t>
            </a:r>
            <a:r>
              <a:rPr lang="en-US" sz="1400" dirty="0" err="1">
                <a:solidFill>
                  <a:srgbClr val="173060"/>
                </a:solidFill>
              </a:rPr>
              <a:t>si</a:t>
            </a:r>
            <a:r>
              <a:rPr lang="en-US" sz="1400" dirty="0">
                <a:solidFill>
                  <a:srgbClr val="173060"/>
                </a:solidFill>
              </a:rPr>
              <a:t> a </a:t>
            </a:r>
            <a:r>
              <a:rPr lang="en-US" sz="1400" dirty="0" err="1">
                <a:solidFill>
                  <a:srgbClr val="173060"/>
                </a:solidFill>
              </a:rPr>
              <a:t>dreptului</a:t>
            </a:r>
            <a:r>
              <a:rPr lang="en-US" sz="1400" dirty="0">
                <a:solidFill>
                  <a:srgbClr val="173060"/>
                </a:solidFill>
              </a:rPr>
              <a:t> de </a:t>
            </a:r>
            <a:r>
              <a:rPr lang="en-US" sz="1400" dirty="0" err="1">
                <a:solidFill>
                  <a:srgbClr val="173060"/>
                </a:solidFill>
              </a:rPr>
              <a:t>parametrizare</a:t>
            </a:r>
            <a:r>
              <a:rPr lang="en-US" sz="1400" dirty="0">
                <a:solidFill>
                  <a:srgbClr val="173060"/>
                </a:solidFill>
              </a:rPr>
              <a:t>, </a:t>
            </a:r>
            <a:r>
              <a:rPr lang="en-US" sz="1400" dirty="0" err="1">
                <a:solidFill>
                  <a:srgbClr val="173060"/>
                </a:solidFill>
              </a:rPr>
              <a:t>adaptare</a:t>
            </a:r>
            <a:r>
              <a:rPr lang="en-US" sz="1400" dirty="0">
                <a:solidFill>
                  <a:srgbClr val="173060"/>
                </a:solidFill>
              </a:rPr>
              <a:t>, </a:t>
            </a:r>
            <a:r>
              <a:rPr lang="en-US" sz="1400" dirty="0" err="1">
                <a:solidFill>
                  <a:srgbClr val="173060"/>
                </a:solidFill>
              </a:rPr>
              <a:t>implementare</a:t>
            </a:r>
            <a:r>
              <a:rPr lang="en-US" sz="1400" dirty="0">
                <a:solidFill>
                  <a:srgbClr val="173060"/>
                </a:solidFill>
              </a:rPr>
              <a:t> </a:t>
            </a:r>
            <a:r>
              <a:rPr lang="en-US" sz="1400" dirty="0" err="1">
                <a:solidFill>
                  <a:srgbClr val="173060"/>
                </a:solidFill>
              </a:rPr>
              <a:t>fara</a:t>
            </a:r>
            <a:r>
              <a:rPr lang="en-US" sz="1400" dirty="0">
                <a:solidFill>
                  <a:srgbClr val="173060"/>
                </a:solidFill>
              </a:rPr>
              <a:t> </a:t>
            </a:r>
            <a:r>
              <a:rPr lang="en-US" sz="1400" dirty="0" err="1">
                <a:solidFill>
                  <a:srgbClr val="173060"/>
                </a:solidFill>
              </a:rPr>
              <a:t>transmiterea</a:t>
            </a:r>
            <a:r>
              <a:rPr lang="en-US" sz="1400" dirty="0">
                <a:solidFill>
                  <a:srgbClr val="173060"/>
                </a:solidFill>
              </a:rPr>
              <a:t> </a:t>
            </a:r>
            <a:r>
              <a:rPr lang="en-US" sz="1400" dirty="0" err="1">
                <a:solidFill>
                  <a:srgbClr val="173060"/>
                </a:solidFill>
              </a:rPr>
              <a:t>algoritmilor</a:t>
            </a:r>
            <a:r>
              <a:rPr lang="en-US" sz="1400" dirty="0">
                <a:solidFill>
                  <a:srgbClr val="173060"/>
                </a:solidFill>
              </a:rPr>
              <a:t>/</a:t>
            </a:r>
            <a:r>
              <a:rPr lang="en-US" sz="1400" dirty="0" err="1">
                <a:solidFill>
                  <a:srgbClr val="173060"/>
                </a:solidFill>
              </a:rPr>
              <a:t>modelelor</a:t>
            </a:r>
            <a:r>
              <a:rPr lang="en-US" sz="1400" dirty="0">
                <a:solidFill>
                  <a:srgbClr val="173060"/>
                </a:solidFill>
              </a:rPr>
              <a:t> , </a:t>
            </a:r>
            <a:r>
              <a:rPr lang="en-US" sz="1400" dirty="0" err="1">
                <a:solidFill>
                  <a:srgbClr val="173060"/>
                </a:solidFill>
              </a:rPr>
              <a:t>limbajelor</a:t>
            </a:r>
            <a:r>
              <a:rPr lang="en-US" sz="1400" dirty="0">
                <a:solidFill>
                  <a:srgbClr val="173060"/>
                </a:solidFill>
              </a:rPr>
              <a:t> de </a:t>
            </a:r>
            <a:r>
              <a:rPr lang="en-US" sz="1400" dirty="0" err="1">
                <a:solidFill>
                  <a:srgbClr val="173060"/>
                </a:solidFill>
              </a:rPr>
              <a:t>programare</a:t>
            </a:r>
            <a:r>
              <a:rPr lang="en-US" sz="1400" dirty="0">
                <a:solidFill>
                  <a:srgbClr val="173060"/>
                </a:solidFill>
              </a:rPr>
              <a:t> </a:t>
            </a:r>
            <a:r>
              <a:rPr lang="en-US" sz="1400" dirty="0" err="1">
                <a:solidFill>
                  <a:srgbClr val="173060"/>
                </a:solidFill>
              </a:rPr>
              <a:t>utilizate</a:t>
            </a:r>
            <a:r>
              <a:rPr lang="en-US" sz="1400" dirty="0">
                <a:solidFill>
                  <a:srgbClr val="173060"/>
                </a:solidFill>
              </a:rPr>
              <a:t> </a:t>
            </a:r>
            <a:r>
              <a:rPr lang="en-US" sz="1400" dirty="0" err="1">
                <a:solidFill>
                  <a:srgbClr val="173060"/>
                </a:solidFill>
              </a:rPr>
              <a:t>pentru</a:t>
            </a:r>
            <a:r>
              <a:rPr lang="en-US" sz="1400" dirty="0">
                <a:solidFill>
                  <a:srgbClr val="173060"/>
                </a:solidFill>
              </a:rPr>
              <a:t> </a:t>
            </a:r>
            <a:r>
              <a:rPr lang="en-US" sz="1400" dirty="0" err="1">
                <a:solidFill>
                  <a:srgbClr val="173060"/>
                </a:solidFill>
              </a:rPr>
              <a:t>crearea</a:t>
            </a:r>
            <a:r>
              <a:rPr lang="en-US" sz="1400" dirty="0">
                <a:solidFill>
                  <a:srgbClr val="173060"/>
                </a:solidFill>
              </a:rPr>
              <a:t> </a:t>
            </a:r>
            <a:r>
              <a:rPr lang="en-US" sz="1400" dirty="0" err="1">
                <a:solidFill>
                  <a:srgbClr val="173060"/>
                </a:solidFill>
              </a:rPr>
              <a:t>softului</a:t>
            </a:r>
            <a:endParaRPr lang="en-US" sz="1400" dirty="0">
              <a:solidFill>
                <a:srgbClr val="173060"/>
              </a:solidFill>
            </a:endParaRPr>
          </a:p>
          <a:p>
            <a:pPr algn="just"/>
            <a:endParaRPr lang="en-US" sz="1400" b="1" dirty="0">
              <a:solidFill>
                <a:srgbClr val="173060"/>
              </a:solidFill>
            </a:endParaRPr>
          </a:p>
          <a:p>
            <a:pPr algn="just"/>
            <a:r>
              <a:rPr lang="en-US" sz="1400" b="1" dirty="0">
                <a:solidFill>
                  <a:srgbClr val="173060"/>
                </a:solidFill>
              </a:rPr>
              <a:t>10.Plata pentru </a:t>
            </a:r>
            <a:r>
              <a:rPr lang="en-US" sz="1400" b="1" dirty="0" err="1">
                <a:solidFill>
                  <a:srgbClr val="173060"/>
                </a:solidFill>
              </a:rPr>
              <a:t>dreptul</a:t>
            </a:r>
            <a:r>
              <a:rPr lang="en-US" sz="1400" b="1" dirty="0">
                <a:solidFill>
                  <a:srgbClr val="173060"/>
                </a:solidFill>
              </a:rPr>
              <a:t> de </a:t>
            </a:r>
            <a:r>
              <a:rPr lang="en-US" sz="1400" b="1" dirty="0" err="1">
                <a:solidFill>
                  <a:srgbClr val="173060"/>
                </a:solidFill>
              </a:rPr>
              <a:t>distributie</a:t>
            </a:r>
            <a:r>
              <a:rPr lang="en-US" sz="1400" b="1" dirty="0">
                <a:solidFill>
                  <a:srgbClr val="173060"/>
                </a:solidFill>
              </a:rPr>
              <a:t> a </a:t>
            </a:r>
            <a:r>
              <a:rPr lang="en-US" sz="1400" b="1" dirty="0" err="1">
                <a:solidFill>
                  <a:srgbClr val="173060"/>
                </a:solidFill>
              </a:rPr>
              <a:t>unui</a:t>
            </a:r>
            <a:r>
              <a:rPr lang="en-US" sz="1400" b="1" dirty="0">
                <a:solidFill>
                  <a:srgbClr val="173060"/>
                </a:solidFill>
              </a:rPr>
              <a:t> </a:t>
            </a:r>
            <a:r>
              <a:rPr lang="en-US" sz="1400" b="1" dirty="0" err="1">
                <a:solidFill>
                  <a:srgbClr val="173060"/>
                </a:solidFill>
              </a:rPr>
              <a:t>produs</a:t>
            </a:r>
            <a:r>
              <a:rPr lang="en-US" sz="1400" b="1" dirty="0">
                <a:solidFill>
                  <a:srgbClr val="173060"/>
                </a:solidFill>
              </a:rPr>
              <a:t> </a:t>
            </a:r>
            <a:r>
              <a:rPr lang="en-US" sz="1400" b="1" dirty="0" err="1">
                <a:solidFill>
                  <a:srgbClr val="173060"/>
                </a:solidFill>
              </a:rPr>
              <a:t>este</a:t>
            </a:r>
            <a:r>
              <a:rPr lang="en-US" sz="1400" b="1" dirty="0">
                <a:solidFill>
                  <a:srgbClr val="173060"/>
                </a:solidFill>
              </a:rPr>
              <a:t> o </a:t>
            </a:r>
            <a:r>
              <a:rPr lang="en-US" sz="1400" b="1" dirty="0" err="1">
                <a:solidFill>
                  <a:srgbClr val="173060"/>
                </a:solidFill>
              </a:rPr>
              <a:t>redeventa</a:t>
            </a:r>
            <a:r>
              <a:rPr lang="en-US" sz="1400" b="1" dirty="0">
                <a:solidFill>
                  <a:srgbClr val="173060"/>
                </a:solidFill>
              </a:rPr>
              <a:t>? </a:t>
            </a:r>
            <a:r>
              <a:rPr lang="en-US" sz="1400" b="1" dirty="0" err="1">
                <a:solidFill>
                  <a:srgbClr val="173060"/>
                </a:solidFill>
              </a:rPr>
              <a:t>Argumentati</a:t>
            </a:r>
            <a:r>
              <a:rPr lang="en-US" sz="1400" b="1" dirty="0">
                <a:solidFill>
                  <a:srgbClr val="173060"/>
                </a:solidFill>
              </a:rPr>
              <a:t> </a:t>
            </a:r>
            <a:r>
              <a:rPr lang="en-US" sz="1400" b="1" dirty="0" err="1">
                <a:solidFill>
                  <a:srgbClr val="173060"/>
                </a:solidFill>
              </a:rPr>
              <a:t>raspunsul</a:t>
            </a:r>
            <a:endParaRPr lang="en-US" sz="1400" b="1" dirty="0">
              <a:solidFill>
                <a:srgbClr val="173060"/>
              </a:solidFill>
            </a:endParaRPr>
          </a:p>
          <a:p>
            <a:pPr algn="just"/>
            <a:endParaRPr lang="en-US" sz="1400" dirty="0">
              <a:solidFill>
                <a:srgbClr val="173060"/>
              </a:solidFill>
            </a:endParaRPr>
          </a:p>
          <a:p>
            <a:pPr algn="just"/>
            <a:r>
              <a:rPr lang="en-US" sz="1400" dirty="0">
                <a:solidFill>
                  <a:srgbClr val="173060"/>
                </a:solidFill>
              </a:rPr>
              <a:t>Nu </a:t>
            </a:r>
            <a:r>
              <a:rPr lang="en-US" sz="1400" dirty="0" err="1">
                <a:solidFill>
                  <a:srgbClr val="173060"/>
                </a:solidFill>
              </a:rPr>
              <a:t>este</a:t>
            </a:r>
            <a:r>
              <a:rPr lang="en-US" sz="1400" dirty="0">
                <a:solidFill>
                  <a:srgbClr val="173060"/>
                </a:solidFill>
              </a:rPr>
              <a:t> </a:t>
            </a:r>
            <a:r>
              <a:rPr lang="en-US" sz="1400" dirty="0" err="1">
                <a:solidFill>
                  <a:srgbClr val="173060"/>
                </a:solidFill>
              </a:rPr>
              <a:t>redeventa</a:t>
            </a:r>
            <a:r>
              <a:rPr lang="en-US" sz="1400" dirty="0">
                <a:solidFill>
                  <a:srgbClr val="173060"/>
                </a:solidFill>
              </a:rPr>
              <a:t>, </a:t>
            </a:r>
            <a:r>
              <a:rPr lang="en-US" sz="1400" dirty="0" err="1">
                <a:solidFill>
                  <a:srgbClr val="173060"/>
                </a:solidFill>
              </a:rPr>
              <a:t>pentru</a:t>
            </a:r>
            <a:r>
              <a:rPr lang="en-US" sz="1400" dirty="0">
                <a:solidFill>
                  <a:srgbClr val="173060"/>
                </a:solidFill>
              </a:rPr>
              <a:t> ca nu se </a:t>
            </a:r>
            <a:r>
              <a:rPr lang="en-US" sz="1400" dirty="0" err="1">
                <a:solidFill>
                  <a:srgbClr val="173060"/>
                </a:solidFill>
              </a:rPr>
              <a:t>plateste</a:t>
            </a:r>
            <a:r>
              <a:rPr lang="en-US" sz="1400" dirty="0">
                <a:solidFill>
                  <a:srgbClr val="173060"/>
                </a:solidFill>
              </a:rPr>
              <a:t> </a:t>
            </a:r>
            <a:r>
              <a:rPr lang="en-US" sz="1400" dirty="0" err="1">
                <a:solidFill>
                  <a:srgbClr val="173060"/>
                </a:solidFill>
              </a:rPr>
              <a:t>pentru</a:t>
            </a:r>
            <a:r>
              <a:rPr lang="en-US" sz="1400" dirty="0">
                <a:solidFill>
                  <a:srgbClr val="173060"/>
                </a:solidFill>
              </a:rPr>
              <a:t> </a:t>
            </a:r>
            <a:r>
              <a:rPr lang="en-US" sz="1400" dirty="0" err="1">
                <a:solidFill>
                  <a:srgbClr val="173060"/>
                </a:solidFill>
              </a:rPr>
              <a:t>folosinta</a:t>
            </a:r>
            <a:r>
              <a:rPr lang="en-US" sz="1400" dirty="0">
                <a:solidFill>
                  <a:srgbClr val="173060"/>
                </a:solidFill>
              </a:rPr>
              <a:t> </a:t>
            </a:r>
            <a:r>
              <a:rPr lang="en-US" sz="1400" dirty="0" err="1">
                <a:solidFill>
                  <a:srgbClr val="173060"/>
                </a:solidFill>
              </a:rPr>
              <a:t>marcii</a:t>
            </a:r>
            <a:r>
              <a:rPr lang="en-US" sz="1400" dirty="0">
                <a:solidFill>
                  <a:srgbClr val="173060"/>
                </a:solidFill>
              </a:rPr>
              <a:t>. </a:t>
            </a:r>
            <a:r>
              <a:rPr lang="en-US" sz="1400" dirty="0" err="1">
                <a:solidFill>
                  <a:srgbClr val="173060"/>
                </a:solidFill>
              </a:rPr>
              <a:t>Dreptul</a:t>
            </a:r>
            <a:r>
              <a:rPr lang="en-US" sz="1400" dirty="0">
                <a:solidFill>
                  <a:srgbClr val="173060"/>
                </a:solidFill>
              </a:rPr>
              <a:t> de </a:t>
            </a:r>
            <a:r>
              <a:rPr lang="en-US" sz="1400" dirty="0" err="1">
                <a:solidFill>
                  <a:srgbClr val="173060"/>
                </a:solidFill>
              </a:rPr>
              <a:t>distributie</a:t>
            </a:r>
            <a:r>
              <a:rPr lang="en-US" sz="1400" dirty="0">
                <a:solidFill>
                  <a:srgbClr val="173060"/>
                </a:solidFill>
              </a:rPr>
              <a:t> </a:t>
            </a:r>
            <a:r>
              <a:rPr lang="en-US" sz="1400" dirty="0" err="1">
                <a:solidFill>
                  <a:srgbClr val="173060"/>
                </a:solidFill>
              </a:rPr>
              <a:t>presupune</a:t>
            </a:r>
            <a:r>
              <a:rPr lang="en-US" sz="1400" dirty="0">
                <a:solidFill>
                  <a:srgbClr val="173060"/>
                </a:solidFill>
              </a:rPr>
              <a:t> o </a:t>
            </a:r>
            <a:r>
              <a:rPr lang="en-US" sz="1400" dirty="0" err="1">
                <a:solidFill>
                  <a:srgbClr val="173060"/>
                </a:solidFill>
              </a:rPr>
              <a:t>plata</a:t>
            </a:r>
            <a:r>
              <a:rPr lang="en-US" sz="1400" dirty="0">
                <a:solidFill>
                  <a:srgbClr val="173060"/>
                </a:solidFill>
              </a:rPr>
              <a:t> </a:t>
            </a:r>
            <a:r>
              <a:rPr lang="en-US" sz="1400" dirty="0" err="1">
                <a:solidFill>
                  <a:srgbClr val="173060"/>
                </a:solidFill>
              </a:rPr>
              <a:t>pentru</a:t>
            </a:r>
            <a:r>
              <a:rPr lang="en-US" sz="1400" dirty="0">
                <a:solidFill>
                  <a:srgbClr val="173060"/>
                </a:solidFill>
              </a:rPr>
              <a:t> ca fz </a:t>
            </a:r>
            <a:r>
              <a:rPr lang="en-US" sz="1400" dirty="0" err="1">
                <a:solidFill>
                  <a:srgbClr val="173060"/>
                </a:solidFill>
              </a:rPr>
              <a:t>sa</a:t>
            </a:r>
            <a:r>
              <a:rPr lang="en-US" sz="1400" dirty="0">
                <a:solidFill>
                  <a:srgbClr val="173060"/>
                </a:solidFill>
              </a:rPr>
              <a:t> fie de </a:t>
            </a:r>
            <a:r>
              <a:rPr lang="en-US" sz="1400" dirty="0" err="1">
                <a:solidFill>
                  <a:srgbClr val="173060"/>
                </a:solidFill>
              </a:rPr>
              <a:t>acord</a:t>
            </a:r>
            <a:r>
              <a:rPr lang="en-US" sz="1400" dirty="0">
                <a:solidFill>
                  <a:srgbClr val="173060"/>
                </a:solidFill>
              </a:rPr>
              <a:t> </a:t>
            </a:r>
            <a:r>
              <a:rPr lang="en-US" sz="1400" dirty="0" err="1">
                <a:solidFill>
                  <a:srgbClr val="173060"/>
                </a:solidFill>
              </a:rPr>
              <a:t>sa</a:t>
            </a:r>
            <a:r>
              <a:rPr lang="en-US" sz="1400" dirty="0">
                <a:solidFill>
                  <a:srgbClr val="173060"/>
                </a:solidFill>
              </a:rPr>
              <a:t> </a:t>
            </a:r>
            <a:r>
              <a:rPr lang="en-US" sz="1400" dirty="0" err="1">
                <a:solidFill>
                  <a:srgbClr val="173060"/>
                </a:solidFill>
              </a:rPr>
              <a:t>distribuim</a:t>
            </a:r>
            <a:r>
              <a:rPr lang="en-US" sz="1400" dirty="0">
                <a:solidFill>
                  <a:srgbClr val="173060"/>
                </a:solidFill>
              </a:rPr>
              <a:t> </a:t>
            </a:r>
            <a:r>
              <a:rPr lang="en-US" sz="1400" dirty="0" err="1">
                <a:solidFill>
                  <a:srgbClr val="173060"/>
                </a:solidFill>
              </a:rPr>
              <a:t>produsele</a:t>
            </a:r>
            <a:r>
              <a:rPr lang="en-US" sz="1400" dirty="0">
                <a:solidFill>
                  <a:srgbClr val="173060"/>
                </a:solidFill>
              </a:rPr>
              <a:t> sale. </a:t>
            </a:r>
          </a:p>
          <a:p>
            <a:pPr algn="just"/>
            <a:endParaRPr lang="en-US" sz="1400" b="1" dirty="0">
              <a:solidFill>
                <a:srgbClr val="173060"/>
              </a:solidFill>
            </a:endParaRPr>
          </a:p>
          <a:p>
            <a:pPr algn="just"/>
            <a:r>
              <a:rPr lang="en-US" sz="1400" b="1" dirty="0">
                <a:solidFill>
                  <a:srgbClr val="173060"/>
                </a:solidFill>
              </a:rPr>
              <a:t>11.Care </a:t>
            </a:r>
            <a:r>
              <a:rPr lang="en-US" sz="1400" b="1" dirty="0" err="1">
                <a:solidFill>
                  <a:srgbClr val="173060"/>
                </a:solidFill>
              </a:rPr>
              <a:t>este</a:t>
            </a:r>
            <a:r>
              <a:rPr lang="en-US" sz="1400" b="1" dirty="0">
                <a:solidFill>
                  <a:srgbClr val="173060"/>
                </a:solidFill>
              </a:rPr>
              <a:t> </a:t>
            </a:r>
            <a:r>
              <a:rPr lang="en-US" sz="1400" b="1" dirty="0" err="1">
                <a:solidFill>
                  <a:srgbClr val="173060"/>
                </a:solidFill>
              </a:rPr>
              <a:t>valabilitatea</a:t>
            </a:r>
            <a:r>
              <a:rPr lang="en-US" sz="1400" b="1" dirty="0">
                <a:solidFill>
                  <a:srgbClr val="173060"/>
                </a:solidFill>
              </a:rPr>
              <a:t> </a:t>
            </a:r>
            <a:r>
              <a:rPr lang="en-US" sz="1400" b="1" dirty="0" err="1">
                <a:solidFill>
                  <a:srgbClr val="173060"/>
                </a:solidFill>
              </a:rPr>
              <a:t>certificatelor</a:t>
            </a:r>
            <a:r>
              <a:rPr lang="en-US" sz="1400" b="1" dirty="0">
                <a:solidFill>
                  <a:srgbClr val="173060"/>
                </a:solidFill>
              </a:rPr>
              <a:t> de </a:t>
            </a:r>
            <a:r>
              <a:rPr lang="en-US" sz="1400" b="1" dirty="0" err="1">
                <a:solidFill>
                  <a:srgbClr val="173060"/>
                </a:solidFill>
              </a:rPr>
              <a:t>rezidenta</a:t>
            </a:r>
            <a:r>
              <a:rPr lang="en-US" sz="1400" b="1" dirty="0">
                <a:solidFill>
                  <a:srgbClr val="173060"/>
                </a:solidFill>
              </a:rPr>
              <a:t> </a:t>
            </a:r>
            <a:r>
              <a:rPr lang="en-US" sz="1400" b="1" dirty="0" err="1">
                <a:solidFill>
                  <a:srgbClr val="173060"/>
                </a:solidFill>
              </a:rPr>
              <a:t>fiscala</a:t>
            </a:r>
            <a:r>
              <a:rPr lang="en-US" sz="1400" b="1" dirty="0">
                <a:solidFill>
                  <a:srgbClr val="173060"/>
                </a:solidFill>
              </a:rPr>
              <a:t>?</a:t>
            </a:r>
            <a:endParaRPr lang="en-US" sz="1400" dirty="0">
              <a:solidFill>
                <a:srgbClr val="173060"/>
              </a:solidFill>
            </a:endParaRPr>
          </a:p>
          <a:p>
            <a:pPr algn="just"/>
            <a:r>
              <a:rPr lang="en-US" sz="1400" dirty="0">
                <a:solidFill>
                  <a:srgbClr val="173060"/>
                </a:solidFill>
              </a:rPr>
              <a:t>1 an+60 de </a:t>
            </a:r>
            <a:r>
              <a:rPr lang="en-US" sz="1400" dirty="0" err="1">
                <a:solidFill>
                  <a:srgbClr val="173060"/>
                </a:solidFill>
              </a:rPr>
              <a:t>zile</a:t>
            </a:r>
            <a:r>
              <a:rPr lang="en-US" sz="1400" dirty="0">
                <a:solidFill>
                  <a:srgbClr val="173060"/>
                </a:solidFill>
              </a:rPr>
              <a:t> cu </a:t>
            </a:r>
            <a:r>
              <a:rPr lang="en-US" sz="1400" dirty="0" err="1">
                <a:solidFill>
                  <a:srgbClr val="173060"/>
                </a:solidFill>
              </a:rPr>
              <a:t>conditia</a:t>
            </a:r>
            <a:r>
              <a:rPr lang="en-US" sz="1400" dirty="0">
                <a:solidFill>
                  <a:srgbClr val="173060"/>
                </a:solidFill>
              </a:rPr>
              <a:t> ca in </a:t>
            </a:r>
            <a:r>
              <a:rPr lang="en-US" sz="1400" dirty="0" err="1">
                <a:solidFill>
                  <a:srgbClr val="173060"/>
                </a:solidFill>
              </a:rPr>
              <a:t>anul</a:t>
            </a:r>
            <a:r>
              <a:rPr lang="en-US" sz="1400" dirty="0">
                <a:solidFill>
                  <a:srgbClr val="173060"/>
                </a:solidFill>
              </a:rPr>
              <a:t> </a:t>
            </a:r>
            <a:r>
              <a:rPr lang="en-US" sz="1400" dirty="0" err="1">
                <a:solidFill>
                  <a:srgbClr val="173060"/>
                </a:solidFill>
              </a:rPr>
              <a:t>urmator</a:t>
            </a:r>
            <a:r>
              <a:rPr lang="en-US" sz="1400" dirty="0">
                <a:solidFill>
                  <a:srgbClr val="173060"/>
                </a:solidFill>
              </a:rPr>
              <a:t> </a:t>
            </a:r>
            <a:r>
              <a:rPr lang="en-US" sz="1400" dirty="0" err="1">
                <a:solidFill>
                  <a:srgbClr val="173060"/>
                </a:solidFill>
              </a:rPr>
              <a:t>sa</a:t>
            </a:r>
            <a:r>
              <a:rPr lang="en-US" sz="1400" dirty="0">
                <a:solidFill>
                  <a:srgbClr val="173060"/>
                </a:solidFill>
              </a:rPr>
              <a:t> se </a:t>
            </a:r>
            <a:r>
              <a:rPr lang="en-US" sz="1400" dirty="0" err="1">
                <a:solidFill>
                  <a:srgbClr val="173060"/>
                </a:solidFill>
              </a:rPr>
              <a:t>reconfirme</a:t>
            </a:r>
            <a:r>
              <a:rPr lang="en-US" sz="1400" dirty="0">
                <a:solidFill>
                  <a:srgbClr val="173060"/>
                </a:solidFill>
              </a:rPr>
              <a:t> </a:t>
            </a:r>
            <a:r>
              <a:rPr lang="en-US" sz="1400" dirty="0" err="1">
                <a:solidFill>
                  <a:srgbClr val="173060"/>
                </a:solidFill>
              </a:rPr>
              <a:t>rezidenta</a:t>
            </a:r>
            <a:r>
              <a:rPr lang="en-US" sz="1400" dirty="0">
                <a:solidFill>
                  <a:srgbClr val="173060"/>
                </a:solidFill>
              </a:rPr>
              <a:t> </a:t>
            </a:r>
            <a:r>
              <a:rPr lang="en-US" sz="1400" dirty="0" err="1">
                <a:solidFill>
                  <a:srgbClr val="173060"/>
                </a:solidFill>
              </a:rPr>
              <a:t>fiscala</a:t>
            </a:r>
            <a:r>
              <a:rPr lang="en-US" sz="1400" dirty="0">
                <a:solidFill>
                  <a:srgbClr val="173060"/>
                </a:solidFill>
              </a:rPr>
              <a:t> </a:t>
            </a:r>
            <a:r>
              <a:rPr lang="en-US" sz="1400" dirty="0" err="1">
                <a:solidFill>
                  <a:srgbClr val="173060"/>
                </a:solidFill>
              </a:rPr>
              <a:t>printr</a:t>
            </a:r>
            <a:r>
              <a:rPr lang="en-US" sz="1400" dirty="0">
                <a:solidFill>
                  <a:srgbClr val="173060"/>
                </a:solidFill>
              </a:rPr>
              <a:t>-un nou </a:t>
            </a:r>
            <a:r>
              <a:rPr lang="en-US" sz="1400" dirty="0" err="1">
                <a:solidFill>
                  <a:srgbClr val="173060"/>
                </a:solidFill>
              </a:rPr>
              <a:t>certificat</a:t>
            </a:r>
            <a:endParaRPr lang="en-US" sz="1400" dirty="0">
              <a:solidFill>
                <a:srgbClr val="173060"/>
              </a:solidFill>
            </a:endParaRPr>
          </a:p>
          <a:p>
            <a:pPr algn="just"/>
            <a:endParaRPr lang="en-US" sz="1400" b="1" dirty="0">
              <a:solidFill>
                <a:srgbClr val="173060"/>
              </a:solidFill>
            </a:endParaRPr>
          </a:p>
          <a:p>
            <a:pPr algn="just"/>
            <a:r>
              <a:rPr lang="en-US" sz="1400" b="1" dirty="0">
                <a:solidFill>
                  <a:srgbClr val="173060"/>
                </a:solidFill>
              </a:rPr>
              <a:t>12. Ce </a:t>
            </a:r>
            <a:r>
              <a:rPr lang="en-US" sz="1400" b="1" dirty="0" err="1">
                <a:solidFill>
                  <a:srgbClr val="173060"/>
                </a:solidFill>
              </a:rPr>
              <a:t>este</a:t>
            </a:r>
            <a:r>
              <a:rPr lang="en-US" sz="1400" b="1" dirty="0">
                <a:solidFill>
                  <a:srgbClr val="173060"/>
                </a:solidFill>
              </a:rPr>
              <a:t> o DTT </a:t>
            </a:r>
            <a:r>
              <a:rPr lang="en-US" sz="1400" b="1" dirty="0" err="1">
                <a:solidFill>
                  <a:srgbClr val="173060"/>
                </a:solidFill>
              </a:rPr>
              <a:t>si</a:t>
            </a:r>
            <a:r>
              <a:rPr lang="en-US" sz="1400" b="1" dirty="0">
                <a:solidFill>
                  <a:srgbClr val="173060"/>
                </a:solidFill>
              </a:rPr>
              <a:t> </a:t>
            </a:r>
            <a:r>
              <a:rPr lang="en-US" sz="1400" b="1" dirty="0" err="1">
                <a:solidFill>
                  <a:srgbClr val="173060"/>
                </a:solidFill>
              </a:rPr>
              <a:t>ce</a:t>
            </a:r>
            <a:r>
              <a:rPr lang="en-US" sz="1400" b="1" dirty="0">
                <a:solidFill>
                  <a:srgbClr val="173060"/>
                </a:solidFill>
              </a:rPr>
              <a:t> </a:t>
            </a:r>
            <a:r>
              <a:rPr lang="en-US" sz="1400" b="1" dirty="0" err="1">
                <a:solidFill>
                  <a:srgbClr val="173060"/>
                </a:solidFill>
              </a:rPr>
              <a:t>rol</a:t>
            </a:r>
            <a:r>
              <a:rPr lang="en-US" sz="1400" b="1" dirty="0">
                <a:solidFill>
                  <a:srgbClr val="173060"/>
                </a:solidFill>
              </a:rPr>
              <a:t> are?</a:t>
            </a:r>
          </a:p>
          <a:p>
            <a:pPr algn="just"/>
            <a:r>
              <a:rPr lang="en-US" sz="1400" dirty="0">
                <a:solidFill>
                  <a:srgbClr val="173060"/>
                </a:solidFill>
              </a:rPr>
              <a:t>Este un </a:t>
            </a:r>
            <a:r>
              <a:rPr lang="en-US" sz="1400" dirty="0" err="1">
                <a:solidFill>
                  <a:srgbClr val="173060"/>
                </a:solidFill>
              </a:rPr>
              <a:t>tratat</a:t>
            </a:r>
            <a:r>
              <a:rPr lang="en-US" sz="1400" dirty="0">
                <a:solidFill>
                  <a:srgbClr val="173060"/>
                </a:solidFill>
              </a:rPr>
              <a:t> care are ca </a:t>
            </a:r>
            <a:r>
              <a:rPr lang="en-US" sz="1400" dirty="0" err="1">
                <a:solidFill>
                  <a:srgbClr val="173060"/>
                </a:solidFill>
              </a:rPr>
              <a:t>obiective</a:t>
            </a:r>
            <a:r>
              <a:rPr lang="en-US" sz="1400" dirty="0">
                <a:solidFill>
                  <a:srgbClr val="173060"/>
                </a:solidFill>
              </a:rPr>
              <a:t> </a:t>
            </a:r>
            <a:r>
              <a:rPr lang="en-US" sz="1400" dirty="0" err="1">
                <a:solidFill>
                  <a:srgbClr val="173060"/>
                </a:solidFill>
              </a:rPr>
              <a:t>evitarea</a:t>
            </a:r>
            <a:r>
              <a:rPr lang="en-US" sz="1400" dirty="0">
                <a:solidFill>
                  <a:srgbClr val="173060"/>
                </a:solidFill>
              </a:rPr>
              <a:t> </a:t>
            </a:r>
            <a:r>
              <a:rPr lang="en-US" sz="1400" dirty="0" err="1">
                <a:solidFill>
                  <a:srgbClr val="173060"/>
                </a:solidFill>
              </a:rPr>
              <a:t>dublei</a:t>
            </a:r>
            <a:r>
              <a:rPr lang="en-US" sz="1400" dirty="0">
                <a:solidFill>
                  <a:srgbClr val="173060"/>
                </a:solidFill>
              </a:rPr>
              <a:t> </a:t>
            </a:r>
            <a:r>
              <a:rPr lang="en-US" sz="1400" dirty="0" err="1">
                <a:solidFill>
                  <a:srgbClr val="173060"/>
                </a:solidFill>
              </a:rPr>
              <a:t>impuneri</a:t>
            </a:r>
            <a:r>
              <a:rPr lang="en-US" sz="1400" dirty="0">
                <a:solidFill>
                  <a:srgbClr val="173060"/>
                </a:solidFill>
              </a:rPr>
              <a:t>, a </a:t>
            </a:r>
            <a:r>
              <a:rPr lang="en-US" sz="1400" dirty="0" err="1">
                <a:solidFill>
                  <a:srgbClr val="173060"/>
                </a:solidFill>
              </a:rPr>
              <a:t>dublei</a:t>
            </a:r>
            <a:r>
              <a:rPr lang="en-US" sz="1400" dirty="0">
                <a:solidFill>
                  <a:srgbClr val="173060"/>
                </a:solidFill>
              </a:rPr>
              <a:t> </a:t>
            </a:r>
            <a:r>
              <a:rPr lang="en-US" sz="1400" dirty="0" err="1">
                <a:solidFill>
                  <a:srgbClr val="173060"/>
                </a:solidFill>
              </a:rPr>
              <a:t>neimpuneri</a:t>
            </a:r>
            <a:r>
              <a:rPr lang="en-US" sz="1400" dirty="0">
                <a:solidFill>
                  <a:srgbClr val="173060"/>
                </a:solidFill>
              </a:rPr>
              <a:t>, </a:t>
            </a:r>
            <a:r>
              <a:rPr lang="en-US" sz="1400" dirty="0" err="1">
                <a:solidFill>
                  <a:srgbClr val="173060"/>
                </a:solidFill>
              </a:rPr>
              <a:t>solutionare</a:t>
            </a:r>
            <a:r>
              <a:rPr lang="en-US" sz="1400" dirty="0">
                <a:solidFill>
                  <a:srgbClr val="173060"/>
                </a:solidFill>
              </a:rPr>
              <a:t> </a:t>
            </a:r>
            <a:r>
              <a:rPr lang="en-US" sz="1400" dirty="0" err="1">
                <a:solidFill>
                  <a:srgbClr val="173060"/>
                </a:solidFill>
              </a:rPr>
              <a:t>conflicte</a:t>
            </a:r>
            <a:r>
              <a:rPr lang="en-US" sz="1400" dirty="0">
                <a:solidFill>
                  <a:srgbClr val="173060"/>
                </a:solidFill>
              </a:rPr>
              <a:t>, </a:t>
            </a:r>
            <a:r>
              <a:rPr lang="en-US" sz="1400" dirty="0" err="1">
                <a:solidFill>
                  <a:srgbClr val="173060"/>
                </a:solidFill>
              </a:rPr>
              <a:t>schimb</a:t>
            </a:r>
            <a:r>
              <a:rPr lang="en-US" sz="1400" dirty="0">
                <a:solidFill>
                  <a:srgbClr val="173060"/>
                </a:solidFill>
              </a:rPr>
              <a:t> de info </a:t>
            </a:r>
            <a:r>
              <a:rPr lang="en-US" sz="1400" dirty="0" err="1">
                <a:solidFill>
                  <a:srgbClr val="173060"/>
                </a:solidFill>
              </a:rPr>
              <a:t>fiscala</a:t>
            </a:r>
            <a:endParaRPr lang="en-US" sz="1400" dirty="0">
              <a:solidFill>
                <a:srgbClr val="173060"/>
              </a:solidFill>
            </a:endParaRPr>
          </a:p>
          <a:p>
            <a:pPr algn="just"/>
            <a:r>
              <a:rPr lang="en-US" sz="1400" b="1" dirty="0">
                <a:solidFill>
                  <a:srgbClr val="173060"/>
                </a:solidFill>
              </a:rPr>
              <a:t>13. Pentru </a:t>
            </a:r>
            <a:r>
              <a:rPr lang="en-US" sz="1400" b="1" dirty="0" err="1">
                <a:solidFill>
                  <a:srgbClr val="173060"/>
                </a:solidFill>
              </a:rPr>
              <a:t>ce</a:t>
            </a:r>
            <a:r>
              <a:rPr lang="en-US" sz="1400" b="1" dirty="0">
                <a:solidFill>
                  <a:srgbClr val="173060"/>
                </a:solidFill>
              </a:rPr>
              <a:t> </a:t>
            </a:r>
            <a:r>
              <a:rPr lang="en-US" sz="1400" b="1" dirty="0" err="1">
                <a:solidFill>
                  <a:srgbClr val="173060"/>
                </a:solidFill>
              </a:rPr>
              <a:t>tipuri</a:t>
            </a:r>
            <a:r>
              <a:rPr lang="en-US" sz="1400" b="1" dirty="0">
                <a:solidFill>
                  <a:srgbClr val="173060"/>
                </a:solidFill>
              </a:rPr>
              <a:t> de </a:t>
            </a:r>
            <a:r>
              <a:rPr lang="en-US" sz="1400" b="1" dirty="0" err="1">
                <a:solidFill>
                  <a:srgbClr val="173060"/>
                </a:solidFill>
              </a:rPr>
              <a:t>venituri</a:t>
            </a:r>
            <a:r>
              <a:rPr lang="en-US" sz="1400" b="1" dirty="0">
                <a:solidFill>
                  <a:srgbClr val="173060"/>
                </a:solidFill>
              </a:rPr>
              <a:t> se </a:t>
            </a:r>
            <a:r>
              <a:rPr lang="en-US" sz="1400" b="1" dirty="0" err="1">
                <a:solidFill>
                  <a:srgbClr val="173060"/>
                </a:solidFill>
              </a:rPr>
              <a:t>poate</a:t>
            </a:r>
            <a:r>
              <a:rPr lang="en-US" sz="1400" b="1" dirty="0">
                <a:solidFill>
                  <a:srgbClr val="173060"/>
                </a:solidFill>
              </a:rPr>
              <a:t> </a:t>
            </a:r>
            <a:r>
              <a:rPr lang="en-US" sz="1400" b="1" dirty="0" err="1">
                <a:solidFill>
                  <a:srgbClr val="173060"/>
                </a:solidFill>
              </a:rPr>
              <a:t>aplica</a:t>
            </a:r>
            <a:r>
              <a:rPr lang="en-US" sz="1400" b="1" dirty="0">
                <a:solidFill>
                  <a:srgbClr val="173060"/>
                </a:solidFill>
              </a:rPr>
              <a:t> </a:t>
            </a:r>
            <a:r>
              <a:rPr lang="en-US" sz="1400" b="1" dirty="0" err="1">
                <a:solidFill>
                  <a:srgbClr val="173060"/>
                </a:solidFill>
              </a:rPr>
              <a:t>cota</a:t>
            </a:r>
            <a:r>
              <a:rPr lang="en-US" sz="1400" b="1" dirty="0">
                <a:solidFill>
                  <a:srgbClr val="173060"/>
                </a:solidFill>
              </a:rPr>
              <a:t> </a:t>
            </a:r>
            <a:r>
              <a:rPr lang="en-US" sz="1400" b="1" dirty="0" err="1">
                <a:solidFill>
                  <a:srgbClr val="173060"/>
                </a:solidFill>
              </a:rPr>
              <a:t>penalizatoare</a:t>
            </a:r>
            <a:r>
              <a:rPr lang="en-US" sz="1400" b="1" dirty="0">
                <a:solidFill>
                  <a:srgbClr val="173060"/>
                </a:solidFill>
              </a:rPr>
              <a:t> de Impozit pe </a:t>
            </a:r>
            <a:r>
              <a:rPr lang="en-US" sz="1400" b="1" dirty="0" err="1">
                <a:solidFill>
                  <a:srgbClr val="173060"/>
                </a:solidFill>
              </a:rPr>
              <a:t>veniturile</a:t>
            </a:r>
            <a:r>
              <a:rPr lang="en-US" sz="1400" b="1" dirty="0">
                <a:solidFill>
                  <a:srgbClr val="173060"/>
                </a:solidFill>
              </a:rPr>
              <a:t> </a:t>
            </a:r>
            <a:r>
              <a:rPr lang="en-US" sz="1400" b="1" dirty="0" err="1">
                <a:solidFill>
                  <a:srgbClr val="173060"/>
                </a:solidFill>
              </a:rPr>
              <a:t>nerezidentilor</a:t>
            </a:r>
            <a:r>
              <a:rPr lang="en-US" sz="1400" b="1" dirty="0">
                <a:solidFill>
                  <a:srgbClr val="173060"/>
                </a:solidFill>
              </a:rPr>
              <a:t> de 50% (</a:t>
            </a:r>
            <a:r>
              <a:rPr lang="en-US" sz="1400" b="1" dirty="0" err="1">
                <a:solidFill>
                  <a:srgbClr val="173060"/>
                </a:solidFill>
              </a:rPr>
              <a:t>t</a:t>
            </a:r>
            <a:r>
              <a:rPr lang="en-US" sz="1400" dirty="0" err="1">
                <a:solidFill>
                  <a:srgbClr val="173060"/>
                </a:solidFill>
              </a:rPr>
              <a:t>oate</a:t>
            </a:r>
            <a:r>
              <a:rPr lang="en-US" sz="1400" dirty="0">
                <a:solidFill>
                  <a:srgbClr val="173060"/>
                </a:solidFill>
              </a:rPr>
              <a:t> in afara de dividend)</a:t>
            </a:r>
          </a:p>
          <a:p>
            <a:pPr algn="just"/>
            <a:endParaRPr lang="en-US" sz="1400" b="1" dirty="0">
              <a:solidFill>
                <a:srgbClr val="173060"/>
              </a:solidFill>
            </a:endParaRPr>
          </a:p>
          <a:p>
            <a:pPr algn="just"/>
            <a:r>
              <a:rPr lang="en-US" sz="1400" b="1" dirty="0">
                <a:solidFill>
                  <a:srgbClr val="173060"/>
                </a:solidFill>
              </a:rPr>
              <a:t>14. Cand se </a:t>
            </a:r>
            <a:r>
              <a:rPr lang="en-US" sz="1400" b="1" dirty="0" err="1">
                <a:solidFill>
                  <a:srgbClr val="173060"/>
                </a:solidFill>
              </a:rPr>
              <a:t>aplica</a:t>
            </a:r>
            <a:r>
              <a:rPr lang="en-US" sz="1400" b="1" dirty="0">
                <a:solidFill>
                  <a:srgbClr val="173060"/>
                </a:solidFill>
              </a:rPr>
              <a:t> </a:t>
            </a:r>
            <a:r>
              <a:rPr lang="en-US" sz="1400" b="1" dirty="0" err="1">
                <a:solidFill>
                  <a:srgbClr val="173060"/>
                </a:solidFill>
              </a:rPr>
              <a:t>legislatia</a:t>
            </a:r>
            <a:r>
              <a:rPr lang="en-US" sz="1400" b="1" dirty="0">
                <a:solidFill>
                  <a:srgbClr val="173060"/>
                </a:solidFill>
              </a:rPr>
              <a:t> EU </a:t>
            </a:r>
            <a:r>
              <a:rPr lang="en-US" sz="1400" b="1" dirty="0" err="1">
                <a:solidFill>
                  <a:srgbClr val="173060"/>
                </a:solidFill>
              </a:rPr>
              <a:t>si</a:t>
            </a:r>
            <a:r>
              <a:rPr lang="en-US" sz="1400" b="1" dirty="0">
                <a:solidFill>
                  <a:srgbClr val="173060"/>
                </a:solidFill>
              </a:rPr>
              <a:t> cand se </a:t>
            </a:r>
            <a:r>
              <a:rPr lang="en-US" sz="1400" b="1" dirty="0" err="1">
                <a:solidFill>
                  <a:srgbClr val="173060"/>
                </a:solidFill>
              </a:rPr>
              <a:t>aplica</a:t>
            </a:r>
            <a:r>
              <a:rPr lang="en-US" sz="1400" b="1" dirty="0">
                <a:solidFill>
                  <a:srgbClr val="173060"/>
                </a:solidFill>
              </a:rPr>
              <a:t> DTT, in </a:t>
            </a:r>
            <a:r>
              <a:rPr lang="en-US" sz="1400" b="1" dirty="0" err="1">
                <a:solidFill>
                  <a:srgbClr val="173060"/>
                </a:solidFill>
              </a:rPr>
              <a:t>ce</a:t>
            </a:r>
            <a:r>
              <a:rPr lang="en-US" sz="1400" b="1" dirty="0">
                <a:solidFill>
                  <a:srgbClr val="173060"/>
                </a:solidFill>
              </a:rPr>
              <a:t> </a:t>
            </a:r>
            <a:r>
              <a:rPr lang="en-US" sz="1400" b="1" dirty="0" err="1">
                <a:solidFill>
                  <a:srgbClr val="173060"/>
                </a:solidFill>
              </a:rPr>
              <a:t>ordine</a:t>
            </a:r>
            <a:r>
              <a:rPr lang="en-US" sz="1400" b="1" dirty="0">
                <a:solidFill>
                  <a:srgbClr val="173060"/>
                </a:solidFill>
              </a:rPr>
              <a:t> se </a:t>
            </a:r>
            <a:r>
              <a:rPr lang="en-US" sz="1400" b="1" dirty="0" err="1">
                <a:solidFill>
                  <a:srgbClr val="173060"/>
                </a:solidFill>
              </a:rPr>
              <a:t>aplica</a:t>
            </a:r>
            <a:r>
              <a:rPr lang="en-US" sz="1400" b="1" dirty="0">
                <a:solidFill>
                  <a:srgbClr val="173060"/>
                </a:solidFill>
              </a:rPr>
              <a:t>?</a:t>
            </a:r>
          </a:p>
          <a:p>
            <a:pPr algn="just"/>
            <a:r>
              <a:rPr lang="en-US" sz="1400" dirty="0">
                <a:solidFill>
                  <a:srgbClr val="173060"/>
                </a:solidFill>
              </a:rPr>
              <a:t>Nu </a:t>
            </a:r>
            <a:r>
              <a:rPr lang="en-US" sz="1400" dirty="0" err="1">
                <a:solidFill>
                  <a:srgbClr val="173060"/>
                </a:solidFill>
              </a:rPr>
              <a:t>exista</a:t>
            </a:r>
            <a:r>
              <a:rPr lang="en-US" sz="1400" dirty="0">
                <a:solidFill>
                  <a:srgbClr val="173060"/>
                </a:solidFill>
              </a:rPr>
              <a:t> o </a:t>
            </a:r>
            <a:r>
              <a:rPr lang="en-US" sz="1400" dirty="0" err="1">
                <a:solidFill>
                  <a:srgbClr val="173060"/>
                </a:solidFill>
              </a:rPr>
              <a:t>ordine</a:t>
            </a:r>
            <a:r>
              <a:rPr lang="en-US" sz="1400" dirty="0">
                <a:solidFill>
                  <a:srgbClr val="173060"/>
                </a:solidFill>
              </a:rPr>
              <a:t>, se </a:t>
            </a:r>
            <a:r>
              <a:rPr lang="en-US" sz="1400" dirty="0" err="1">
                <a:solidFill>
                  <a:srgbClr val="173060"/>
                </a:solidFill>
              </a:rPr>
              <a:t>aplica</a:t>
            </a:r>
            <a:r>
              <a:rPr lang="en-US" sz="1400" dirty="0">
                <a:solidFill>
                  <a:srgbClr val="173060"/>
                </a:solidFill>
              </a:rPr>
              <a:t> </a:t>
            </a:r>
            <a:r>
              <a:rPr lang="en-US" sz="1400" dirty="0" err="1">
                <a:solidFill>
                  <a:srgbClr val="173060"/>
                </a:solidFill>
              </a:rPr>
              <a:t>cea</a:t>
            </a:r>
            <a:r>
              <a:rPr lang="en-US" sz="1400" dirty="0">
                <a:solidFill>
                  <a:srgbClr val="173060"/>
                </a:solidFill>
              </a:rPr>
              <a:t> </a:t>
            </a:r>
            <a:r>
              <a:rPr lang="en-US" sz="1400" dirty="0" err="1">
                <a:solidFill>
                  <a:srgbClr val="173060"/>
                </a:solidFill>
              </a:rPr>
              <a:t>mai</a:t>
            </a:r>
            <a:r>
              <a:rPr lang="en-US" sz="1400" dirty="0">
                <a:solidFill>
                  <a:srgbClr val="173060"/>
                </a:solidFill>
              </a:rPr>
              <a:t> </a:t>
            </a:r>
            <a:r>
              <a:rPr lang="en-US" sz="1400" dirty="0" err="1">
                <a:solidFill>
                  <a:srgbClr val="173060"/>
                </a:solidFill>
              </a:rPr>
              <a:t>avantajoasa</a:t>
            </a:r>
            <a:endParaRPr lang="en-US" sz="1400" dirty="0">
              <a:solidFill>
                <a:srgbClr val="173060"/>
              </a:solidFill>
            </a:endParaRPr>
          </a:p>
          <a:p>
            <a:pPr algn="just"/>
            <a:endParaRPr lang="en-US" sz="1400" b="1" dirty="0">
              <a:solidFill>
                <a:srgbClr val="173060"/>
              </a:solidFill>
            </a:endParaRPr>
          </a:p>
          <a:p>
            <a:pPr algn="just"/>
            <a:r>
              <a:rPr lang="en-US" sz="1400" b="1" dirty="0">
                <a:solidFill>
                  <a:srgbClr val="173060"/>
                </a:solidFill>
              </a:rPr>
              <a:t>15. </a:t>
            </a:r>
            <a:r>
              <a:rPr lang="en-US" sz="1400" b="1" dirty="0" err="1">
                <a:solidFill>
                  <a:srgbClr val="173060"/>
                </a:solidFill>
              </a:rPr>
              <a:t>Penalizarile</a:t>
            </a:r>
            <a:r>
              <a:rPr lang="en-US" sz="1400" b="1" dirty="0">
                <a:solidFill>
                  <a:srgbClr val="173060"/>
                </a:solidFill>
              </a:rPr>
              <a:t> de </a:t>
            </a:r>
            <a:r>
              <a:rPr lang="en-US" sz="1400" b="1" dirty="0" err="1">
                <a:solidFill>
                  <a:srgbClr val="173060"/>
                </a:solidFill>
              </a:rPr>
              <a:t>intarziere</a:t>
            </a:r>
            <a:r>
              <a:rPr lang="en-US" sz="1400" b="1" dirty="0">
                <a:solidFill>
                  <a:srgbClr val="173060"/>
                </a:solidFill>
              </a:rPr>
              <a:t> sunt considerate </a:t>
            </a:r>
            <a:r>
              <a:rPr lang="en-US" sz="1400" b="1" dirty="0" err="1">
                <a:solidFill>
                  <a:srgbClr val="173060"/>
                </a:solidFill>
              </a:rPr>
              <a:t>dobanzi</a:t>
            </a:r>
            <a:r>
              <a:rPr lang="en-US" sz="1400" b="1" dirty="0">
                <a:solidFill>
                  <a:srgbClr val="173060"/>
                </a:solidFill>
              </a:rPr>
              <a:t> in </a:t>
            </a:r>
            <a:r>
              <a:rPr lang="en-US" sz="1400" b="1" dirty="0" err="1">
                <a:solidFill>
                  <a:srgbClr val="173060"/>
                </a:solidFill>
              </a:rPr>
              <a:t>cadrul</a:t>
            </a:r>
            <a:r>
              <a:rPr lang="en-US" sz="1400" b="1" dirty="0">
                <a:solidFill>
                  <a:srgbClr val="173060"/>
                </a:solidFill>
              </a:rPr>
              <a:t> </a:t>
            </a:r>
            <a:r>
              <a:rPr lang="en-US" sz="1400" b="1" dirty="0" err="1">
                <a:solidFill>
                  <a:srgbClr val="173060"/>
                </a:solidFill>
              </a:rPr>
              <a:t>conventiei</a:t>
            </a:r>
            <a:r>
              <a:rPr lang="en-US" sz="1400" b="1" dirty="0">
                <a:solidFill>
                  <a:srgbClr val="173060"/>
                </a:solidFill>
              </a:rPr>
              <a:t> model?</a:t>
            </a:r>
          </a:p>
          <a:p>
            <a:pPr algn="just"/>
            <a:r>
              <a:rPr lang="en-US" sz="1400">
                <a:solidFill>
                  <a:srgbClr val="173060"/>
                </a:solidFill>
              </a:rPr>
              <a:t>Nu </a:t>
            </a:r>
            <a:r>
              <a:rPr lang="en-US" sz="1400" dirty="0">
                <a:solidFill>
                  <a:srgbClr val="173060"/>
                </a:solidFill>
              </a:rPr>
              <a:t>sunt </a:t>
            </a:r>
            <a:r>
              <a:rPr lang="en-US" sz="1400" dirty="0" err="1">
                <a:solidFill>
                  <a:srgbClr val="173060"/>
                </a:solidFill>
              </a:rPr>
              <a:t>dobanzi</a:t>
            </a:r>
            <a:r>
              <a:rPr lang="en-US" sz="1400" dirty="0">
                <a:solidFill>
                  <a:srgbClr val="173060"/>
                </a:solidFill>
              </a:rPr>
              <a:t> </a:t>
            </a:r>
            <a:r>
              <a:rPr lang="en-US" sz="1400" dirty="0" err="1">
                <a:solidFill>
                  <a:srgbClr val="173060"/>
                </a:solidFill>
              </a:rPr>
              <a:t>intrucat</a:t>
            </a:r>
            <a:r>
              <a:rPr lang="en-US" sz="1400" dirty="0">
                <a:solidFill>
                  <a:srgbClr val="173060"/>
                </a:solidFill>
              </a:rPr>
              <a:t> sunt </a:t>
            </a:r>
            <a:r>
              <a:rPr lang="en-US" sz="1400" dirty="0" err="1">
                <a:solidFill>
                  <a:srgbClr val="173060"/>
                </a:solidFill>
              </a:rPr>
              <a:t>plati</a:t>
            </a:r>
            <a:r>
              <a:rPr lang="en-US" sz="1400" dirty="0">
                <a:solidFill>
                  <a:srgbClr val="173060"/>
                </a:solidFill>
              </a:rPr>
              <a:t> </a:t>
            </a:r>
            <a:r>
              <a:rPr lang="en-US" sz="1400" dirty="0" err="1">
                <a:solidFill>
                  <a:srgbClr val="173060"/>
                </a:solidFill>
              </a:rPr>
              <a:t>pentru</a:t>
            </a:r>
            <a:r>
              <a:rPr lang="en-US" sz="1400" dirty="0">
                <a:solidFill>
                  <a:srgbClr val="173060"/>
                </a:solidFill>
              </a:rPr>
              <a:t> </a:t>
            </a:r>
            <a:r>
              <a:rPr lang="en-US" sz="1400" dirty="0" err="1">
                <a:solidFill>
                  <a:srgbClr val="173060"/>
                </a:solidFill>
              </a:rPr>
              <a:t>compensatia</a:t>
            </a:r>
            <a:r>
              <a:rPr lang="en-US" sz="1400" dirty="0">
                <a:solidFill>
                  <a:srgbClr val="173060"/>
                </a:solidFill>
              </a:rPr>
              <a:t> </a:t>
            </a:r>
            <a:r>
              <a:rPr lang="en-US" sz="1400" dirty="0" err="1">
                <a:solidFill>
                  <a:srgbClr val="173060"/>
                </a:solidFill>
              </a:rPr>
              <a:t>financiara</a:t>
            </a:r>
            <a:r>
              <a:rPr lang="en-US" sz="1400" dirty="0">
                <a:solidFill>
                  <a:srgbClr val="173060"/>
                </a:solidFill>
              </a:rPr>
              <a:t> a </a:t>
            </a:r>
            <a:r>
              <a:rPr lang="en-US" sz="1400" dirty="0" err="1">
                <a:solidFill>
                  <a:srgbClr val="173060"/>
                </a:solidFill>
              </a:rPr>
              <a:t>pierderilor</a:t>
            </a:r>
            <a:r>
              <a:rPr lang="en-US" sz="1400" dirty="0">
                <a:solidFill>
                  <a:srgbClr val="173060"/>
                </a:solidFill>
              </a:rPr>
              <a:t> </a:t>
            </a:r>
            <a:r>
              <a:rPr lang="en-US" sz="1400" dirty="0" err="1">
                <a:solidFill>
                  <a:srgbClr val="173060"/>
                </a:solidFill>
              </a:rPr>
              <a:t>suferite</a:t>
            </a:r>
            <a:r>
              <a:rPr lang="en-US" sz="1400" dirty="0">
                <a:solidFill>
                  <a:srgbClr val="173060"/>
                </a:solidFill>
              </a:rPr>
              <a:t> de creditor </a:t>
            </a:r>
            <a:r>
              <a:rPr lang="en-US" sz="1400" dirty="0" err="1">
                <a:solidFill>
                  <a:srgbClr val="173060"/>
                </a:solidFill>
              </a:rPr>
              <a:t>sau</a:t>
            </a:r>
            <a:r>
              <a:rPr lang="en-US" sz="1400" dirty="0">
                <a:solidFill>
                  <a:srgbClr val="173060"/>
                </a:solidFill>
              </a:rPr>
              <a:t> de </a:t>
            </a:r>
            <a:r>
              <a:rPr lang="en-US" sz="1400" dirty="0" err="1">
                <a:solidFill>
                  <a:srgbClr val="173060"/>
                </a:solidFill>
              </a:rPr>
              <a:t>furnizor</a:t>
            </a:r>
            <a:r>
              <a:rPr lang="en-US" sz="1400" dirty="0">
                <a:solidFill>
                  <a:srgbClr val="173060"/>
                </a:solidFill>
              </a:rPr>
              <a:t> conform </a:t>
            </a:r>
            <a:r>
              <a:rPr lang="en-US" sz="1400" dirty="0" err="1">
                <a:solidFill>
                  <a:srgbClr val="173060"/>
                </a:solidFill>
              </a:rPr>
              <a:t>contractelor</a:t>
            </a:r>
            <a:endParaRPr lang="en-US" sz="1400" dirty="0">
              <a:solidFill>
                <a:srgbClr val="173060"/>
              </a:solidFill>
            </a:endParaRPr>
          </a:p>
          <a:p>
            <a:pPr algn="just"/>
            <a:endParaRPr lang="en-US" sz="1400" b="1" dirty="0">
              <a:solidFill>
                <a:srgbClr val="173060"/>
              </a:solidFill>
            </a:endParaRPr>
          </a:p>
          <a:p>
            <a:pPr algn="just"/>
            <a:endParaRPr lang="en-US" sz="1400" b="1" dirty="0">
              <a:solidFill>
                <a:srgbClr val="173060"/>
              </a:solidFill>
            </a:endParaRPr>
          </a:p>
        </p:txBody>
      </p:sp>
    </p:spTree>
    <p:extLst>
      <p:ext uri="{BB962C8B-B14F-4D97-AF65-F5344CB8AC3E}">
        <p14:creationId xmlns:p14="http://schemas.microsoft.com/office/powerpoint/2010/main" val="296415758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8329A44-BB2C-4348-841D-92D16FC60613}"/>
              </a:ext>
            </a:extLst>
          </p:cNvPr>
          <p:cNvSpPr>
            <a:spLocks noGrp="1"/>
          </p:cNvSpPr>
          <p:nvPr>
            <p:ph idx="1"/>
          </p:nvPr>
        </p:nvSpPr>
        <p:spPr>
          <a:xfrm>
            <a:off x="370054" y="1257075"/>
            <a:ext cx="8515860" cy="4972441"/>
          </a:xfrm>
          <a:ln>
            <a:solidFill>
              <a:srgbClr val="1B3360"/>
            </a:solidFill>
          </a:ln>
          <a:effectLst>
            <a:glow rad="25400">
              <a:schemeClr val="accent1">
                <a:alpha val="40000"/>
              </a:schemeClr>
            </a:glow>
          </a:effectLst>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en-US" dirty="0"/>
              <a:t> </a:t>
            </a:r>
          </a:p>
          <a:p>
            <a:pPr marL="0" indent="0">
              <a:buNone/>
            </a:pPr>
            <a:endParaRPr lang="en-US" b="1" dirty="0">
              <a:solidFill>
                <a:srgbClr val="FF0000"/>
              </a:solidFill>
            </a:endParaRPr>
          </a:p>
          <a:p>
            <a:pPr marL="0" indent="0">
              <a:buNone/>
            </a:pPr>
            <a:endParaRPr lang="en-US" b="1" dirty="0">
              <a:solidFill>
                <a:srgbClr val="FF0000"/>
              </a:solidFill>
            </a:endParaRPr>
          </a:p>
          <a:p>
            <a:pPr marL="0" indent="0">
              <a:buNone/>
            </a:pPr>
            <a:endParaRPr lang="en-US" b="1" dirty="0">
              <a:solidFill>
                <a:srgbClr val="FF0000"/>
              </a:solidFill>
            </a:endParaRPr>
          </a:p>
          <a:p>
            <a:pPr marL="0" indent="0">
              <a:buNone/>
            </a:pPr>
            <a:endParaRPr lang="en-US" b="1" dirty="0">
              <a:solidFill>
                <a:srgbClr val="FF0000"/>
              </a:solidFill>
            </a:endParaRPr>
          </a:p>
          <a:p>
            <a:pPr marL="0" indent="0">
              <a:buNone/>
            </a:pPr>
            <a:r>
              <a:rPr lang="en-US" sz="2400" b="1" dirty="0">
                <a:solidFill>
                  <a:schemeClr val="tx2"/>
                </a:solidFill>
              </a:rPr>
              <a:t>                                                </a:t>
            </a:r>
            <a:r>
              <a:rPr lang="en-US" sz="2400" b="1" dirty="0" err="1">
                <a:solidFill>
                  <a:schemeClr val="tx2"/>
                </a:solidFill>
              </a:rPr>
              <a:t>Multumesc</a:t>
            </a:r>
            <a:r>
              <a:rPr lang="en-US" sz="2400" dirty="0">
                <a:solidFill>
                  <a:schemeClr val="tx2"/>
                </a:solidFill>
              </a:rPr>
              <a:t>!</a:t>
            </a:r>
          </a:p>
        </p:txBody>
      </p:sp>
    </p:spTree>
    <p:extLst>
      <p:ext uri="{BB962C8B-B14F-4D97-AF65-F5344CB8AC3E}">
        <p14:creationId xmlns:p14="http://schemas.microsoft.com/office/powerpoint/2010/main" val="2028376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725F678-36BA-4C34-98AA-43CA315F74C4}"/>
              </a:ext>
            </a:extLst>
          </p:cNvPr>
          <p:cNvSpPr>
            <a:spLocks noGrp="1"/>
          </p:cNvSpPr>
          <p:nvPr>
            <p:ph idx="1"/>
          </p:nvPr>
        </p:nvSpPr>
        <p:spPr>
          <a:xfrm>
            <a:off x="251612" y="1152939"/>
            <a:ext cx="8594213" cy="4989444"/>
          </a:xfrm>
          <a:ln>
            <a:solidFill>
              <a:srgbClr val="1B33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a:normAutofit fontScale="25000" lnSpcReduction="20000"/>
          </a:bodyPr>
          <a:lstStyle/>
          <a:p>
            <a:pPr algn="just">
              <a:lnSpc>
                <a:spcPct val="110000"/>
              </a:lnSpc>
              <a:buClr>
                <a:srgbClr val="FFC000"/>
              </a:buClr>
              <a:buFont typeface="Wingdings" panose="05000000000000000000" pitchFamily="2" charset="2"/>
              <a:buChar char="§"/>
            </a:pPr>
            <a:r>
              <a:rPr lang="ro-RO" sz="6400" dirty="0"/>
              <a:t>Venituri din activități sportive și de divertisment desfășurate în România (chiar și prin intermediari/agenți); </a:t>
            </a:r>
          </a:p>
          <a:p>
            <a:pPr algn="just">
              <a:lnSpc>
                <a:spcPct val="110000"/>
              </a:lnSpc>
              <a:buClr>
                <a:srgbClr val="FFC000"/>
              </a:buClr>
              <a:buFont typeface="Wingdings" panose="05000000000000000000" pitchFamily="2" charset="2"/>
              <a:buChar char="§"/>
            </a:pPr>
            <a:endParaRPr lang="en-US" sz="6400" dirty="0"/>
          </a:p>
          <a:p>
            <a:pPr algn="just">
              <a:lnSpc>
                <a:spcPct val="110000"/>
              </a:lnSpc>
              <a:buClr>
                <a:srgbClr val="FFC000"/>
              </a:buClr>
              <a:buFont typeface="Wingdings" panose="05000000000000000000" pitchFamily="2" charset="2"/>
              <a:buChar char="§"/>
            </a:pPr>
            <a:r>
              <a:rPr lang="ro-RO" sz="6400" dirty="0"/>
              <a:t>Venituri din premii acordate la concursuri organizate în România;</a:t>
            </a:r>
          </a:p>
          <a:p>
            <a:pPr algn="just">
              <a:lnSpc>
                <a:spcPct val="110000"/>
              </a:lnSpc>
              <a:buClr>
                <a:srgbClr val="FFC000"/>
              </a:buClr>
              <a:buFont typeface="Wingdings" panose="05000000000000000000" pitchFamily="2" charset="2"/>
              <a:buChar char="§"/>
            </a:pPr>
            <a:endParaRPr lang="en-US" sz="6400" dirty="0"/>
          </a:p>
          <a:p>
            <a:pPr algn="just">
              <a:lnSpc>
                <a:spcPct val="110000"/>
              </a:lnSpc>
              <a:buClr>
                <a:srgbClr val="FFC000"/>
              </a:buClr>
              <a:buFont typeface="Wingdings" panose="05000000000000000000" pitchFamily="2" charset="2"/>
              <a:buChar char="§"/>
            </a:pPr>
            <a:r>
              <a:rPr lang="ro-RO" sz="6400" dirty="0"/>
              <a:t>Venituri reprezentând remunerații primite de persoane juridice străine care acționează în calitate de administrator, fondator sau membru al consiliului de administrație al unei persoane juridice române;</a:t>
            </a:r>
          </a:p>
          <a:p>
            <a:pPr algn="just">
              <a:lnSpc>
                <a:spcPct val="110000"/>
              </a:lnSpc>
              <a:buClr>
                <a:srgbClr val="FFC000"/>
              </a:buClr>
              <a:buFont typeface="Wingdings" panose="05000000000000000000" pitchFamily="2" charset="2"/>
              <a:buChar char="§"/>
            </a:pPr>
            <a:endParaRPr lang="en-US" sz="6400" dirty="0"/>
          </a:p>
          <a:p>
            <a:pPr algn="just">
              <a:lnSpc>
                <a:spcPct val="110000"/>
              </a:lnSpc>
              <a:buClr>
                <a:srgbClr val="FFC000"/>
              </a:buClr>
              <a:buFont typeface="Wingdings" panose="05000000000000000000" pitchFamily="2" charset="2"/>
              <a:buChar char="§"/>
            </a:pPr>
            <a:r>
              <a:rPr lang="ro-RO" sz="6400" dirty="0"/>
              <a:t>Venituri realizate de nerezidenți din lichidarea unei persoane juridice române</a:t>
            </a:r>
            <a:r>
              <a:rPr lang="en-US" sz="6400" dirty="0"/>
              <a:t>;</a:t>
            </a:r>
            <a:endParaRPr lang="ro-RO" sz="6400" dirty="0"/>
          </a:p>
          <a:p>
            <a:pPr algn="just">
              <a:lnSpc>
                <a:spcPct val="110000"/>
              </a:lnSpc>
              <a:buClr>
                <a:srgbClr val="FFC000"/>
              </a:buClr>
              <a:buFont typeface="Wingdings" panose="05000000000000000000" pitchFamily="2" charset="2"/>
              <a:buChar char="§"/>
            </a:pPr>
            <a:endParaRPr lang="en-US" sz="6400" dirty="0"/>
          </a:p>
          <a:p>
            <a:pPr algn="just">
              <a:lnSpc>
                <a:spcPct val="110000"/>
              </a:lnSpc>
              <a:buClr>
                <a:srgbClr val="FFC000"/>
              </a:buClr>
              <a:buFont typeface="Wingdings" panose="05000000000000000000" pitchFamily="2" charset="2"/>
              <a:buChar char="§"/>
            </a:pPr>
            <a:r>
              <a:rPr lang="ro-RO" sz="6400" dirty="0"/>
              <a:t>Venituri realizate din transferul masei patrimoniale fiduciare de la fiduciar la beneficiarul nerezident în cadrul operațiunii de fiducie</a:t>
            </a:r>
            <a:r>
              <a:rPr lang="en-US" sz="6400" dirty="0"/>
              <a:t>;</a:t>
            </a:r>
            <a:endParaRPr lang="ro-RO" sz="6400" dirty="0"/>
          </a:p>
          <a:p>
            <a:pPr algn="just">
              <a:lnSpc>
                <a:spcPct val="110000"/>
              </a:lnSpc>
              <a:buClr>
                <a:srgbClr val="FFC000"/>
              </a:buClr>
              <a:buFont typeface="Wingdings" panose="05000000000000000000" pitchFamily="2" charset="2"/>
              <a:buChar char="§"/>
            </a:pPr>
            <a:endParaRPr lang="en-US" sz="6400" dirty="0"/>
          </a:p>
          <a:p>
            <a:pPr algn="just">
              <a:lnSpc>
                <a:spcPct val="110000"/>
              </a:lnSpc>
              <a:buClr>
                <a:srgbClr val="FFC000"/>
              </a:buClr>
              <a:buFont typeface="Wingdings" panose="05000000000000000000" pitchFamily="2" charset="2"/>
              <a:buChar char="§"/>
            </a:pPr>
            <a:r>
              <a:rPr lang="ro-RO" sz="6400" dirty="0"/>
              <a:t>Veniturile unui nerezident, care sunt atribuibile unui sediu permanent/sediu permanent desemnat în România</a:t>
            </a:r>
            <a:r>
              <a:rPr lang="en-US" sz="6400" dirty="0"/>
              <a:t>.</a:t>
            </a:r>
            <a:endParaRPr lang="ro-RO" sz="6400" dirty="0"/>
          </a:p>
          <a:p>
            <a:pPr algn="just">
              <a:lnSpc>
                <a:spcPct val="110000"/>
              </a:lnSpc>
              <a:buClr>
                <a:srgbClr val="FFC000"/>
              </a:buClr>
              <a:buFont typeface="Wingdings" panose="05000000000000000000" pitchFamily="2" charset="2"/>
              <a:buChar char="§"/>
            </a:pPr>
            <a:endParaRPr lang="en-US" dirty="0"/>
          </a:p>
        </p:txBody>
      </p:sp>
      <p:sp>
        <p:nvSpPr>
          <p:cNvPr id="3" name="Rectangle 2">
            <a:extLst>
              <a:ext uri="{FF2B5EF4-FFF2-40B4-BE49-F238E27FC236}">
                <a16:creationId xmlns:a16="http://schemas.microsoft.com/office/drawing/2014/main" id="{F8C856B4-D482-49B7-BF2B-1887E36FE15D}"/>
              </a:ext>
            </a:extLst>
          </p:cNvPr>
          <p:cNvSpPr/>
          <p:nvPr/>
        </p:nvSpPr>
        <p:spPr>
          <a:xfrm>
            <a:off x="114300" y="432628"/>
            <a:ext cx="7132320" cy="437043"/>
          </a:xfrm>
          <a:prstGeom prst="rect">
            <a:avLst/>
          </a:prstGeom>
        </p:spPr>
        <p:txBody>
          <a:bodyPr wrap="square">
            <a:spAutoFit/>
          </a:bodyPr>
          <a:lstStyle/>
          <a:p>
            <a:pPr algn="just">
              <a:lnSpc>
                <a:spcPct val="120000"/>
              </a:lnSpc>
              <a:buClr>
                <a:srgbClr val="FFC000"/>
              </a:buClr>
              <a:buFont typeface="Wingdings" panose="05000000000000000000" pitchFamily="2" charset="2"/>
              <a:buChar char="q"/>
            </a:pPr>
            <a:r>
              <a:rPr lang="ro-RO" sz="2000" b="1" dirty="0">
                <a:solidFill>
                  <a:srgbClr val="1B3360"/>
                </a:solidFill>
              </a:rPr>
              <a:t>Alte venituri</a:t>
            </a:r>
            <a:r>
              <a:rPr lang="en-US" sz="2000" b="1" dirty="0">
                <a:solidFill>
                  <a:srgbClr val="1B3360"/>
                </a:solidFill>
              </a:rPr>
              <a:t> (nu fac </a:t>
            </a:r>
            <a:r>
              <a:rPr lang="en-US" sz="2000" b="1" dirty="0" err="1">
                <a:solidFill>
                  <a:srgbClr val="1B3360"/>
                </a:solidFill>
              </a:rPr>
              <a:t>obiectul</a:t>
            </a:r>
            <a:r>
              <a:rPr lang="en-US" sz="2000" b="1" dirty="0">
                <a:solidFill>
                  <a:srgbClr val="1B3360"/>
                </a:solidFill>
              </a:rPr>
              <a:t> </a:t>
            </a:r>
            <a:r>
              <a:rPr lang="en-US" sz="2000" b="1" dirty="0" err="1">
                <a:solidFill>
                  <a:srgbClr val="1B3360"/>
                </a:solidFill>
              </a:rPr>
              <a:t>cursului</a:t>
            </a:r>
            <a:r>
              <a:rPr lang="en-US" sz="2000" b="1" dirty="0">
                <a:solidFill>
                  <a:srgbClr val="1B3360"/>
                </a:solidFill>
              </a:rPr>
              <a:t>, </a:t>
            </a:r>
            <a:r>
              <a:rPr lang="en-US" sz="2000" b="1" dirty="0" err="1">
                <a:solidFill>
                  <a:srgbClr val="1B3360"/>
                </a:solidFill>
              </a:rPr>
              <a:t>detalii</a:t>
            </a:r>
            <a:r>
              <a:rPr lang="en-US" sz="2000" b="1" dirty="0">
                <a:solidFill>
                  <a:srgbClr val="1B3360"/>
                </a:solidFill>
              </a:rPr>
              <a:t> </a:t>
            </a:r>
            <a:r>
              <a:rPr lang="ro-RO" sz="2000" b="1" dirty="0">
                <a:solidFill>
                  <a:srgbClr val="1B3360"/>
                </a:solidFill>
              </a:rPr>
              <a:t>î</a:t>
            </a:r>
            <a:r>
              <a:rPr lang="en-US" sz="2000" b="1" dirty="0">
                <a:solidFill>
                  <a:srgbClr val="1B3360"/>
                </a:solidFill>
              </a:rPr>
              <a:t>n </a:t>
            </a:r>
            <a:r>
              <a:rPr lang="en-US" sz="2000" b="1" dirty="0" err="1">
                <a:solidFill>
                  <a:srgbClr val="1B3360"/>
                </a:solidFill>
              </a:rPr>
              <a:t>edi</a:t>
            </a:r>
            <a:r>
              <a:rPr lang="ro-RO" sz="2000" b="1" dirty="0">
                <a:solidFill>
                  <a:srgbClr val="1B3360"/>
                </a:solidFill>
              </a:rPr>
              <a:t>ț</a:t>
            </a:r>
            <a:r>
              <a:rPr lang="en-US" sz="2000" b="1" dirty="0" err="1">
                <a:solidFill>
                  <a:srgbClr val="1B3360"/>
                </a:solidFill>
              </a:rPr>
              <a:t>iile</a:t>
            </a:r>
            <a:r>
              <a:rPr lang="en-US" sz="2000" b="1" dirty="0">
                <a:solidFill>
                  <a:srgbClr val="1B3360"/>
                </a:solidFill>
              </a:rPr>
              <a:t> </a:t>
            </a:r>
            <a:r>
              <a:rPr lang="en-US" sz="2000" b="1" dirty="0" err="1">
                <a:solidFill>
                  <a:srgbClr val="1B3360"/>
                </a:solidFill>
              </a:rPr>
              <a:t>viitoare</a:t>
            </a:r>
            <a:r>
              <a:rPr lang="en-US" sz="2000" b="1" dirty="0">
                <a:solidFill>
                  <a:srgbClr val="1B3360"/>
                </a:solidFill>
              </a:rPr>
              <a:t>).</a:t>
            </a:r>
            <a:endParaRPr lang="ro-RO" sz="2000" b="1" dirty="0">
              <a:solidFill>
                <a:srgbClr val="1B3360"/>
              </a:solidFill>
            </a:endParaRPr>
          </a:p>
        </p:txBody>
      </p:sp>
    </p:spTree>
    <p:extLst>
      <p:ext uri="{BB962C8B-B14F-4D97-AF65-F5344CB8AC3E}">
        <p14:creationId xmlns:p14="http://schemas.microsoft.com/office/powerpoint/2010/main" val="2342941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35BA806-EB55-4A7C-A3FF-3A604702CAA0}"/>
              </a:ext>
            </a:extLst>
          </p:cNvPr>
          <p:cNvSpPr>
            <a:spLocks noGrp="1"/>
          </p:cNvSpPr>
          <p:nvPr>
            <p:ph idx="1"/>
          </p:nvPr>
        </p:nvSpPr>
        <p:spPr>
          <a:xfrm>
            <a:off x="344659" y="1103243"/>
            <a:ext cx="8630376" cy="4472610"/>
          </a:xfrm>
          <a:ln>
            <a:solidFill>
              <a:srgbClr val="1B3360"/>
            </a:solidFill>
          </a:ln>
          <a:effectLst>
            <a:glow rad="25400">
              <a:schemeClr val="accent1">
                <a:alpha val="40000"/>
              </a:schemeClr>
            </a:glow>
          </a:effectLst>
        </p:spPr>
        <p:style>
          <a:lnRef idx="2">
            <a:schemeClr val="accent1"/>
          </a:lnRef>
          <a:fillRef idx="1">
            <a:schemeClr val="lt1"/>
          </a:fillRef>
          <a:effectRef idx="0">
            <a:schemeClr val="accent1"/>
          </a:effectRef>
          <a:fontRef idx="minor">
            <a:schemeClr val="dk1"/>
          </a:fontRef>
        </p:style>
        <p:txBody>
          <a:bodyPr>
            <a:normAutofit lnSpcReduction="10000"/>
          </a:bodyPr>
          <a:lstStyle/>
          <a:p>
            <a:pPr algn="just">
              <a:lnSpc>
                <a:spcPct val="100000"/>
              </a:lnSpc>
              <a:buClr>
                <a:srgbClr val="FFC000"/>
              </a:buClr>
              <a:buFont typeface="Wingdings" panose="05000000000000000000" pitchFamily="2" charset="2"/>
              <a:buChar char="§"/>
            </a:pPr>
            <a:r>
              <a:rPr lang="ro-RO" sz="1800" dirty="0">
                <a:solidFill>
                  <a:schemeClr val="dk1"/>
                </a:solidFill>
              </a:rPr>
              <a:t>Veniturile unei persoane juridice străine obținute din </a:t>
            </a:r>
            <a:r>
              <a:rPr lang="ro-RO" sz="1800" dirty="0"/>
              <a:t>î</a:t>
            </a:r>
            <a:r>
              <a:rPr lang="ro-RO" sz="1800" dirty="0">
                <a:solidFill>
                  <a:schemeClr val="dk1"/>
                </a:solidFill>
              </a:rPr>
              <a:t>nchiriere (sau oricare alte drepturi) sau din transferul proprietăților imobiliare situate în România;</a:t>
            </a:r>
          </a:p>
          <a:p>
            <a:pPr marL="0" indent="0" algn="just">
              <a:lnSpc>
                <a:spcPct val="100000"/>
              </a:lnSpc>
              <a:buClr>
                <a:srgbClr val="FFC000"/>
              </a:buClr>
              <a:buNone/>
            </a:pPr>
            <a:r>
              <a:rPr lang="ro-RO" sz="1800" dirty="0">
                <a:solidFill>
                  <a:schemeClr val="dk1"/>
                </a:solidFill>
              </a:rPr>
              <a:t> </a:t>
            </a:r>
            <a:endParaRPr lang="en-US" sz="1800" dirty="0">
              <a:solidFill>
                <a:schemeClr val="dk1"/>
              </a:solidFill>
            </a:endParaRPr>
          </a:p>
          <a:p>
            <a:pPr algn="just">
              <a:lnSpc>
                <a:spcPct val="100000"/>
              </a:lnSpc>
              <a:buClr>
                <a:srgbClr val="FFC000"/>
              </a:buClr>
              <a:buFont typeface="Wingdings" panose="05000000000000000000" pitchFamily="2" charset="2"/>
              <a:buChar char="§"/>
            </a:pPr>
            <a:r>
              <a:rPr lang="ro-RO" sz="1800" dirty="0">
                <a:solidFill>
                  <a:schemeClr val="dk1"/>
                </a:solidFill>
              </a:rPr>
              <a:t>Veniturile din exploatarea resurselor naturale situate în România</a:t>
            </a:r>
            <a:r>
              <a:rPr lang="en-US" sz="1800" dirty="0">
                <a:solidFill>
                  <a:schemeClr val="dk1"/>
                </a:solidFill>
              </a:rPr>
              <a:t>;</a:t>
            </a:r>
            <a:r>
              <a:rPr lang="ro-RO" sz="1800" dirty="0">
                <a:solidFill>
                  <a:schemeClr val="dk1"/>
                </a:solidFill>
              </a:rPr>
              <a:t> </a:t>
            </a:r>
          </a:p>
          <a:p>
            <a:pPr algn="just">
              <a:lnSpc>
                <a:spcPct val="100000"/>
              </a:lnSpc>
              <a:buClr>
                <a:srgbClr val="FFC000"/>
              </a:buClr>
              <a:buFont typeface="Wingdings" panose="05000000000000000000" pitchFamily="2" charset="2"/>
              <a:buChar char="§"/>
            </a:pPr>
            <a:endParaRPr lang="en-US" sz="1800" dirty="0">
              <a:solidFill>
                <a:schemeClr val="dk1"/>
              </a:solidFill>
            </a:endParaRPr>
          </a:p>
          <a:p>
            <a:pPr algn="just">
              <a:lnSpc>
                <a:spcPct val="100000"/>
              </a:lnSpc>
              <a:buClr>
                <a:srgbClr val="FFC000"/>
              </a:buClr>
              <a:buFont typeface="Wingdings" panose="05000000000000000000" pitchFamily="2" charset="2"/>
              <a:buChar char="§"/>
            </a:pPr>
            <a:r>
              <a:rPr lang="ro-RO" sz="1800" dirty="0">
                <a:solidFill>
                  <a:schemeClr val="dk1"/>
                </a:solidFill>
              </a:rPr>
              <a:t>Veniturile din vânzarea- cesionarea titlurilor de participare deținute la o persoană juridică română;</a:t>
            </a:r>
          </a:p>
          <a:p>
            <a:pPr algn="just">
              <a:lnSpc>
                <a:spcPct val="100000"/>
              </a:lnSpc>
              <a:buClr>
                <a:srgbClr val="FFC000"/>
              </a:buClr>
              <a:buFont typeface="Wingdings" panose="05000000000000000000" pitchFamily="2" charset="2"/>
              <a:buChar char="§"/>
            </a:pPr>
            <a:endParaRPr lang="en-US" sz="1800" dirty="0">
              <a:solidFill>
                <a:schemeClr val="dk1"/>
              </a:solidFill>
            </a:endParaRPr>
          </a:p>
          <a:p>
            <a:pPr algn="just">
              <a:lnSpc>
                <a:spcPct val="100000"/>
              </a:lnSpc>
              <a:buClr>
                <a:srgbClr val="FFC000"/>
              </a:buClr>
              <a:buFont typeface="Wingdings" panose="05000000000000000000" pitchFamily="2" charset="2"/>
              <a:buChar char="§"/>
            </a:pPr>
            <a:r>
              <a:rPr lang="ro-RO" sz="1800" dirty="0">
                <a:solidFill>
                  <a:schemeClr val="dk1"/>
                </a:solidFill>
              </a:rPr>
              <a:t>Venituri obținute din România de persoana juridică rezidentă într-un stat cu care România are încheiată o convenție de evitare a dublei impuneri din activități desfășurate de artiști și sportivi;</a:t>
            </a:r>
          </a:p>
          <a:p>
            <a:pPr algn="just">
              <a:lnSpc>
                <a:spcPct val="100000"/>
              </a:lnSpc>
              <a:buClr>
                <a:srgbClr val="FFC000"/>
              </a:buClr>
              <a:buFont typeface="Wingdings" panose="05000000000000000000" pitchFamily="2" charset="2"/>
              <a:buChar char="§"/>
            </a:pPr>
            <a:endParaRPr lang="en-US" sz="1800" dirty="0">
              <a:solidFill>
                <a:schemeClr val="dk1"/>
              </a:solidFill>
            </a:endParaRPr>
          </a:p>
          <a:p>
            <a:pPr algn="just">
              <a:lnSpc>
                <a:spcPct val="100000"/>
              </a:lnSpc>
              <a:buClr>
                <a:srgbClr val="FFC000"/>
              </a:buClr>
              <a:buFont typeface="Wingdings" panose="05000000000000000000" pitchFamily="2" charset="2"/>
              <a:buChar char="§"/>
            </a:pPr>
            <a:r>
              <a:rPr lang="ro-RO" sz="1800" dirty="0">
                <a:solidFill>
                  <a:schemeClr val="dk1"/>
                </a:solidFill>
              </a:rPr>
              <a:t>Venituri obținute la jocurile de noroc practicate în România</a:t>
            </a:r>
            <a:r>
              <a:rPr lang="en-US" sz="1900" dirty="0">
                <a:solidFill>
                  <a:schemeClr val="dk1"/>
                </a:solidFill>
              </a:rPr>
              <a:t>.</a:t>
            </a:r>
            <a:r>
              <a:rPr lang="ro-RO" sz="1900" dirty="0">
                <a:solidFill>
                  <a:schemeClr val="dk1"/>
                </a:solidFill>
              </a:rPr>
              <a:t> </a:t>
            </a:r>
          </a:p>
          <a:p>
            <a:pPr marL="0" indent="0">
              <a:buNone/>
            </a:pPr>
            <a:endParaRPr lang="en-US" dirty="0"/>
          </a:p>
        </p:txBody>
      </p:sp>
      <p:sp>
        <p:nvSpPr>
          <p:cNvPr id="3" name="Rectangle 2">
            <a:extLst>
              <a:ext uri="{FF2B5EF4-FFF2-40B4-BE49-F238E27FC236}">
                <a16:creationId xmlns:a16="http://schemas.microsoft.com/office/drawing/2014/main" id="{D6E47FAF-CCAB-49C5-A48F-5318CE1246B0}"/>
              </a:ext>
            </a:extLst>
          </p:cNvPr>
          <p:cNvSpPr/>
          <p:nvPr/>
        </p:nvSpPr>
        <p:spPr>
          <a:xfrm>
            <a:off x="220980" y="216962"/>
            <a:ext cx="6941820" cy="553998"/>
          </a:xfrm>
          <a:prstGeom prst="rect">
            <a:avLst/>
          </a:prstGeom>
        </p:spPr>
        <p:txBody>
          <a:bodyPr wrap="square">
            <a:spAutoFit/>
          </a:bodyPr>
          <a:lstStyle/>
          <a:p>
            <a:pPr algn="just">
              <a:lnSpc>
                <a:spcPct val="100000"/>
              </a:lnSpc>
              <a:buClr>
                <a:srgbClr val="FFC000"/>
              </a:buClr>
              <a:buFont typeface="Wingdings" panose="05000000000000000000" pitchFamily="2" charset="2"/>
              <a:buChar char="q"/>
            </a:pPr>
            <a:endParaRPr lang="ro-RO" sz="1200" b="1" dirty="0">
              <a:solidFill>
                <a:srgbClr val="1B3360"/>
              </a:solidFill>
            </a:endParaRPr>
          </a:p>
          <a:p>
            <a:pPr algn="just">
              <a:lnSpc>
                <a:spcPct val="100000"/>
              </a:lnSpc>
              <a:buClr>
                <a:srgbClr val="FFC000"/>
              </a:buClr>
              <a:buFont typeface="Wingdings" panose="05000000000000000000" pitchFamily="2" charset="2"/>
              <a:buChar char="q"/>
            </a:pPr>
            <a:r>
              <a:rPr lang="en-US" b="1" dirty="0">
                <a:solidFill>
                  <a:srgbClr val="1B3360"/>
                </a:solidFill>
              </a:rPr>
              <a:t> </a:t>
            </a:r>
            <a:r>
              <a:rPr lang="ro-RO" b="1" dirty="0">
                <a:solidFill>
                  <a:srgbClr val="1B3360"/>
                </a:solidFill>
              </a:rPr>
              <a:t>Alte venituri</a:t>
            </a:r>
            <a:r>
              <a:rPr lang="en-US" b="1" dirty="0">
                <a:solidFill>
                  <a:srgbClr val="1B3360"/>
                </a:solidFill>
              </a:rPr>
              <a:t> (nu fac </a:t>
            </a:r>
            <a:r>
              <a:rPr lang="en-US" b="1" dirty="0" err="1">
                <a:solidFill>
                  <a:srgbClr val="1B3360"/>
                </a:solidFill>
              </a:rPr>
              <a:t>obiectul</a:t>
            </a:r>
            <a:r>
              <a:rPr lang="en-US" b="1" dirty="0">
                <a:solidFill>
                  <a:srgbClr val="1B3360"/>
                </a:solidFill>
              </a:rPr>
              <a:t> </a:t>
            </a:r>
            <a:r>
              <a:rPr lang="en-US" b="1" dirty="0" err="1">
                <a:solidFill>
                  <a:srgbClr val="1B3360"/>
                </a:solidFill>
              </a:rPr>
              <a:t>cursului</a:t>
            </a:r>
            <a:r>
              <a:rPr lang="en-US" b="1" dirty="0">
                <a:solidFill>
                  <a:srgbClr val="1B3360"/>
                </a:solidFill>
              </a:rPr>
              <a:t>, </a:t>
            </a:r>
            <a:r>
              <a:rPr lang="en-US" b="1" dirty="0" err="1">
                <a:solidFill>
                  <a:srgbClr val="1B3360"/>
                </a:solidFill>
              </a:rPr>
              <a:t>detalii</a:t>
            </a:r>
            <a:r>
              <a:rPr lang="en-US" b="1" dirty="0">
                <a:solidFill>
                  <a:srgbClr val="1B3360"/>
                </a:solidFill>
              </a:rPr>
              <a:t> </a:t>
            </a:r>
            <a:r>
              <a:rPr lang="ro-RO" b="1" dirty="0">
                <a:solidFill>
                  <a:srgbClr val="1B3360"/>
                </a:solidFill>
              </a:rPr>
              <a:t>î</a:t>
            </a:r>
            <a:r>
              <a:rPr lang="en-US" b="1" dirty="0">
                <a:solidFill>
                  <a:srgbClr val="1B3360"/>
                </a:solidFill>
              </a:rPr>
              <a:t>n </a:t>
            </a:r>
            <a:r>
              <a:rPr lang="en-US" b="1" dirty="0" err="1">
                <a:solidFill>
                  <a:srgbClr val="1B3360"/>
                </a:solidFill>
              </a:rPr>
              <a:t>edi</a:t>
            </a:r>
            <a:r>
              <a:rPr lang="ro-RO" b="1" dirty="0">
                <a:solidFill>
                  <a:srgbClr val="1B3360"/>
                </a:solidFill>
              </a:rPr>
              <a:t>ț</a:t>
            </a:r>
            <a:r>
              <a:rPr lang="en-US" b="1" dirty="0" err="1">
                <a:solidFill>
                  <a:srgbClr val="1B3360"/>
                </a:solidFill>
              </a:rPr>
              <a:t>iile</a:t>
            </a:r>
            <a:r>
              <a:rPr lang="en-US" b="1" dirty="0">
                <a:solidFill>
                  <a:srgbClr val="1B3360"/>
                </a:solidFill>
              </a:rPr>
              <a:t> </a:t>
            </a:r>
            <a:r>
              <a:rPr lang="en-US" b="1" dirty="0" err="1">
                <a:solidFill>
                  <a:srgbClr val="1B3360"/>
                </a:solidFill>
              </a:rPr>
              <a:t>viitoare</a:t>
            </a:r>
            <a:r>
              <a:rPr lang="en-US" b="1" dirty="0">
                <a:solidFill>
                  <a:srgbClr val="1B3360"/>
                </a:solidFill>
              </a:rPr>
              <a:t>)</a:t>
            </a:r>
            <a:endParaRPr lang="en-US" dirty="0">
              <a:solidFill>
                <a:schemeClr val="dk1"/>
              </a:solidFill>
            </a:endParaRPr>
          </a:p>
        </p:txBody>
      </p:sp>
    </p:spTree>
    <p:extLst>
      <p:ext uri="{BB962C8B-B14F-4D97-AF65-F5344CB8AC3E}">
        <p14:creationId xmlns:p14="http://schemas.microsoft.com/office/powerpoint/2010/main" val="18787848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 2019 v2.0" id="{DCC7D8F8-B61B-4F96-86B3-D42CF5FD599D}" vid="{DFA368B0-5484-4529-AD95-8429603B03C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4747</TotalTime>
  <Words>11094</Words>
  <Application>Microsoft Office PowerPoint</Application>
  <PresentationFormat>On-screen Show (4:3)</PresentationFormat>
  <Paragraphs>705</Paragraphs>
  <Slides>79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79</vt:i4>
      </vt:variant>
    </vt:vector>
  </HeadingPairs>
  <TitlesOfParts>
    <vt:vector size="85" baseType="lpstr">
      <vt:lpstr>Arial</vt:lpstr>
      <vt:lpstr>Calibri</vt:lpstr>
      <vt:lpstr>Calibri Light</vt:lpstr>
      <vt:lpstr>Times New Roman</vt:lpstr>
      <vt:lpstr>Wingdings</vt:lpstr>
      <vt:lpstr>Office Theme</vt:lpstr>
      <vt:lpstr>IMPOZITAREA VENITURILOR* OBȚINUTE DIN ROMÂNIA DE NEREZIDENȚI</vt:lpstr>
      <vt:lpstr>OBIECTIVELE CURSULUI  </vt:lpstr>
      <vt:lpstr>LEGISLAȚIA INTERNĂ/INTERNAȚIONALĂ </vt:lpstr>
      <vt:lpstr>SCHEMA LOGICĂ (PAȘI) IMPOZITARE NEREZIDENȚI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REDEVENȚE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DOBÂNZI </vt:lpstr>
      <vt:lpstr>DOBÂNZI </vt:lpstr>
      <vt:lpstr>DIVIDENDE </vt:lpstr>
      <vt:lpstr>DIVIDENDE </vt:lpstr>
      <vt:lpstr>DIVIDENDE </vt:lpstr>
      <vt:lpstr>COMISIOANE </vt:lpstr>
      <vt:lpstr>COMISIOANE </vt:lpstr>
      <vt:lpstr>Venituri obținute de nerezidenți din România din servicii de management și consultanță</vt:lpstr>
      <vt:lpstr>Venituri obținute de nerezidenți din România din servicii de management și consultanță</vt:lpstr>
      <vt:lpstr>Venituri obținute de nerezidenți din România din servicii de management și consultanță</vt:lpstr>
      <vt:lpstr>Venituri din servicii prestate în România, exclusiv transportul internațional și prestările de servicii accesorii acestui transport</vt:lpstr>
      <vt:lpstr>Venituri din servicii prestate în România, exclusiv transportul internațional și prestările de servicii accesorii acestui transport</vt:lpstr>
      <vt:lpstr>Venituri din servicii prestate în România, exclusiv transportul internațional și prestările de servicii accesorii acestui transport</vt:lpstr>
      <vt:lpstr>APLICAREA DTT ÎN CAZUL PARTENERIATELOR </vt:lpstr>
      <vt:lpstr>APLICAREA DTT ÎN CAZUL PARTENERIATELOR </vt:lpstr>
      <vt:lpstr>LEGISLAȚIA UNIUNII EUROPENE </vt:lpstr>
      <vt:lpstr>LEGISLAȚIA UNIUNII EUROPENE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PLATA ȘI DECLARAREA IMPOZITULUI PE VENITUL NEREZIDENȚILOR</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IMPOZITAREA VENITURILOR OBȚINUTE DIN ROMÂNIA DE NEREZIDENȚI</dc:title>
  <dc:creator>Valentina Cucu</dc:creator>
  <cp:lastModifiedBy>Dan Barascu</cp:lastModifiedBy>
  <cp:revision>254</cp:revision>
  <dcterms:created xsi:type="dcterms:W3CDTF">2019-10-08T13:26:26Z</dcterms:created>
  <dcterms:modified xsi:type="dcterms:W3CDTF">2026-05-19T17:39:16Z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bbb55-ee41-447f-9eaf-d283467a9605_Enabled">
    <vt:lpwstr>true</vt:lpwstr>
  </property>
  <property fmtid="{D5CDD505-2E9C-101B-9397-08002B2CF9AE}" pid="3" name="MSIP_Label_eb5bbb55-ee41-447f-9eaf-d283467a9605_SetDate">
    <vt:lpwstr>2024-09-30T12:42:30Z</vt:lpwstr>
  </property>
  <property fmtid="{D5CDD505-2E9C-101B-9397-08002B2CF9AE}" pid="4" name="MSIP_Label_eb5bbb55-ee41-447f-9eaf-d283467a9605_Method">
    <vt:lpwstr>Standard</vt:lpwstr>
  </property>
  <property fmtid="{D5CDD505-2E9C-101B-9397-08002B2CF9AE}" pid="5" name="MSIP_Label_eb5bbb55-ee41-447f-9eaf-d283467a9605_Name">
    <vt:lpwstr>eb5bbb55-ee41-447f-9eaf-d283467a9605</vt:lpwstr>
  </property>
  <property fmtid="{D5CDD505-2E9C-101B-9397-08002B2CF9AE}" pid="6" name="MSIP_Label_eb5bbb55-ee41-447f-9eaf-d283467a9605_SiteId">
    <vt:lpwstr>7d6af363-bb43-41bc-a6ae-6800af9aa41a</vt:lpwstr>
  </property>
  <property fmtid="{D5CDD505-2E9C-101B-9397-08002B2CF9AE}" pid="7" name="MSIP_Label_eb5bbb55-ee41-447f-9eaf-d283467a9605_ActionId">
    <vt:lpwstr>f465b739-0534-4fd3-886c-5c7554168072</vt:lpwstr>
  </property>
  <property fmtid="{D5CDD505-2E9C-101B-9397-08002B2CF9AE}" pid="8" name="MSIP_Label_eb5bbb55-ee41-447f-9eaf-d283467a9605_ContentBits">
    <vt:lpwstr>0</vt:lpwstr>
  </property>
</Properties>
</file>