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61" r:id="rId2"/>
    <p:sldId id="363" r:id="rId3"/>
    <p:sldId id="362" r:id="rId4"/>
    <p:sldId id="296" r:id="rId5"/>
    <p:sldId id="1484" r:id="rId6"/>
    <p:sldId id="469" r:id="rId7"/>
    <p:sldId id="1063" r:id="rId8"/>
    <p:sldId id="1060" r:id="rId9"/>
    <p:sldId id="352" r:id="rId10"/>
    <p:sldId id="1466" r:id="rId11"/>
    <p:sldId id="1467" r:id="rId12"/>
    <p:sldId id="1059" r:id="rId13"/>
    <p:sldId id="1069" r:id="rId14"/>
    <p:sldId id="1061" r:id="rId15"/>
    <p:sldId id="1070" r:id="rId16"/>
    <p:sldId id="1071" r:id="rId17"/>
    <p:sldId id="1072" r:id="rId18"/>
    <p:sldId id="1073" r:id="rId19"/>
    <p:sldId id="1079" r:id="rId20"/>
    <p:sldId id="1074" r:id="rId21"/>
    <p:sldId id="1500" r:id="rId22"/>
    <p:sldId id="1468" r:id="rId23"/>
    <p:sldId id="1469" r:id="rId24"/>
    <p:sldId id="1470" r:id="rId25"/>
    <p:sldId id="1471" r:id="rId26"/>
    <p:sldId id="1490" r:id="rId27"/>
    <p:sldId id="1472" r:id="rId28"/>
    <p:sldId id="1080" r:id="rId29"/>
    <p:sldId id="924" r:id="rId30"/>
    <p:sldId id="1473" r:id="rId31"/>
    <p:sldId id="925" r:id="rId32"/>
    <p:sldId id="1507" r:id="rId33"/>
    <p:sldId id="1076" r:id="rId34"/>
    <p:sldId id="1077" r:id="rId35"/>
    <p:sldId id="1508" r:id="rId36"/>
    <p:sldId id="1506" r:id="rId37"/>
    <p:sldId id="1501" r:id="rId38"/>
    <p:sldId id="1493" r:id="rId39"/>
    <p:sldId id="1362" r:id="rId40"/>
    <p:sldId id="1367" r:id="rId41"/>
    <p:sldId id="1464" r:id="rId42"/>
    <p:sldId id="1368" r:id="rId43"/>
    <p:sldId id="1369" r:id="rId44"/>
    <p:sldId id="1494" r:id="rId45"/>
    <p:sldId id="928" r:id="rId46"/>
    <p:sldId id="1462" r:id="rId47"/>
    <p:sldId id="934" r:id="rId48"/>
    <p:sldId id="942" r:id="rId49"/>
    <p:sldId id="943" r:id="rId50"/>
    <p:sldId id="1463" r:id="rId51"/>
    <p:sldId id="948" r:id="rId52"/>
    <p:sldId id="972" r:id="rId53"/>
    <p:sldId id="973" r:id="rId54"/>
    <p:sldId id="1495" r:id="rId55"/>
    <p:sldId id="1496" r:id="rId56"/>
    <p:sldId id="1497" r:id="rId57"/>
    <p:sldId id="1498" r:id="rId58"/>
    <p:sldId id="1499" r:id="rId59"/>
    <p:sldId id="799" r:id="rId60"/>
    <p:sldId id="1492" r:id="rId61"/>
    <p:sldId id="1410" r:id="rId62"/>
    <p:sldId id="1113" r:id="rId63"/>
    <p:sldId id="1363" r:id="rId64"/>
    <p:sldId id="1502" r:id="rId65"/>
    <p:sldId id="1503" r:id="rId66"/>
    <p:sldId id="467" r:id="rId67"/>
    <p:sldId id="1504" r:id="rId6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prea Dragos" initials="OD" lastIdx="27" clrIdx="0"/>
  <p:cmAuthor id="1" name="Radu" initials="R" lastIdx="1" clrIdx="1">
    <p:extLst>
      <p:ext uri="{19B8F6BF-5375-455C-9EA6-DF929625EA0E}">
        <p15:presenceInfo xmlns:p15="http://schemas.microsoft.com/office/powerpoint/2012/main" userId="Radu" providerId="None"/>
      </p:ext>
    </p:extLst>
  </p:cmAuthor>
  <p:cmAuthor id="2" name="3" initials="3"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CD073B-49E2-4CA4-B94A-BC3F744348CF}" v="4" dt="2026-02-18T11:11:51.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9" autoAdjust="0"/>
    <p:restoredTop sz="94660"/>
  </p:normalViewPr>
  <p:slideViewPr>
    <p:cSldViewPr snapToGrid="0">
      <p:cViewPr varScale="1">
        <p:scale>
          <a:sx n="66" d="100"/>
          <a:sy n="66" d="100"/>
        </p:scale>
        <p:origin x="1320" y="27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Neagoe" userId="438cac97-5de3-429a-a220-9b156a59c779" providerId="ADAL" clId="{05E0642D-EC2C-4358-BDA7-90C04790A295}"/>
    <pc:docChg chg="custSel addSld delSld modSld">
      <pc:chgData name="Daniela Neagoe" userId="438cac97-5de3-429a-a220-9b156a59c779" providerId="ADAL" clId="{05E0642D-EC2C-4358-BDA7-90C04790A295}" dt="2026-02-18T11:13:39.973" v="58" actId="47"/>
      <pc:docMkLst>
        <pc:docMk/>
      </pc:docMkLst>
      <pc:sldChg chg="addSp delSp modSp mod">
        <pc:chgData name="Daniela Neagoe" userId="438cac97-5de3-429a-a220-9b156a59c779" providerId="ADAL" clId="{05E0642D-EC2C-4358-BDA7-90C04790A295}" dt="2026-02-18T11:09:16.742" v="29" actId="478"/>
        <pc:sldMkLst>
          <pc:docMk/>
          <pc:sldMk cId="730768263" sldId="1077"/>
        </pc:sldMkLst>
        <pc:spChg chg="mod">
          <ac:chgData name="Daniela Neagoe" userId="438cac97-5de3-429a-a220-9b156a59c779" providerId="ADAL" clId="{05E0642D-EC2C-4358-BDA7-90C04790A295}" dt="2026-02-18T11:09:12.131" v="28" actId="20577"/>
          <ac:spMkLst>
            <pc:docMk/>
            <pc:sldMk cId="730768263" sldId="1077"/>
            <ac:spMk id="3" creationId="{00000000-0000-0000-0000-000000000000}"/>
          </ac:spMkLst>
        </pc:spChg>
        <pc:spChg chg="add del">
          <ac:chgData name="Daniela Neagoe" userId="438cac97-5de3-429a-a220-9b156a59c779" providerId="ADAL" clId="{05E0642D-EC2C-4358-BDA7-90C04790A295}" dt="2026-02-18T11:09:16.742" v="29" actId="478"/>
          <ac:spMkLst>
            <pc:docMk/>
            <pc:sldMk cId="730768263" sldId="1077"/>
            <ac:spMk id="5" creationId="{88DFC140-EC79-B981-7FB6-34C75F728D01}"/>
          </ac:spMkLst>
        </pc:spChg>
      </pc:sldChg>
      <pc:sldChg chg="modSp del mod">
        <pc:chgData name="Daniela Neagoe" userId="438cac97-5de3-429a-a220-9b156a59c779" providerId="ADAL" clId="{05E0642D-EC2C-4358-BDA7-90C04790A295}" dt="2026-02-18T11:13:39.973" v="58" actId="47"/>
        <pc:sldMkLst>
          <pc:docMk/>
          <pc:sldMk cId="3811447088" sldId="1505"/>
        </pc:sldMkLst>
        <pc:spChg chg="mod">
          <ac:chgData name="Daniela Neagoe" userId="438cac97-5de3-429a-a220-9b156a59c779" providerId="ADAL" clId="{05E0642D-EC2C-4358-BDA7-90C04790A295}" dt="2026-02-18T11:12:55.681" v="57" actId="255"/>
          <ac:spMkLst>
            <pc:docMk/>
            <pc:sldMk cId="3811447088" sldId="1505"/>
            <ac:spMk id="3" creationId="{EECC7E72-AE2B-2BA2-CADF-D91EA29DFD06}"/>
          </ac:spMkLst>
        </pc:spChg>
      </pc:sldChg>
      <pc:sldChg chg="add">
        <pc:chgData name="Daniela Neagoe" userId="438cac97-5de3-429a-a220-9b156a59c779" providerId="ADAL" clId="{05E0642D-EC2C-4358-BDA7-90C04790A295}" dt="2026-02-18T11:11:44.576" v="30" actId="2890"/>
        <pc:sldMkLst>
          <pc:docMk/>
          <pc:sldMk cId="3367813992" sldId="1508"/>
        </pc:sldMkLst>
      </pc:sldChg>
    </pc:docChg>
  </pc:docChgLst>
  <pc:docChgLst>
    <pc:chgData name="Daniela Neagoe" userId="438cac97-5de3-429a-a220-9b156a59c779" providerId="ADAL" clId="{9022F78B-D380-42DE-B327-8169CFC516C6}"/>
    <pc:docChg chg="addSld modSld modMainMaster">
      <pc:chgData name="Daniela Neagoe" userId="438cac97-5de3-429a-a220-9b156a59c779" providerId="ADAL" clId="{9022F78B-D380-42DE-B327-8169CFC516C6}" dt="2026-02-15T20:35:58.582" v="278" actId="6549"/>
      <pc:docMkLst>
        <pc:docMk/>
      </pc:docMkLst>
      <pc:sldChg chg="modSp mod">
        <pc:chgData name="Daniela Neagoe" userId="438cac97-5de3-429a-a220-9b156a59c779" providerId="ADAL" clId="{9022F78B-D380-42DE-B327-8169CFC516C6}" dt="2026-02-15T20:21:38.175" v="38" actId="20577"/>
        <pc:sldMkLst>
          <pc:docMk/>
          <pc:sldMk cId="0" sldId="296"/>
        </pc:sldMkLst>
        <pc:spChg chg="mod">
          <ac:chgData name="Daniela Neagoe" userId="438cac97-5de3-429a-a220-9b156a59c779" providerId="ADAL" clId="{9022F78B-D380-42DE-B327-8169CFC516C6}" dt="2026-02-15T20:21:38.175" v="38" actId="20577"/>
          <ac:spMkLst>
            <pc:docMk/>
            <pc:sldMk cId="0" sldId="296"/>
            <ac:spMk id="7" creationId="{5BBCB4EC-8241-45B4-8ED1-D4E53A223835}"/>
          </ac:spMkLst>
        </pc:spChg>
      </pc:sldChg>
      <pc:sldChg chg="modSp mod">
        <pc:chgData name="Daniela Neagoe" userId="438cac97-5de3-429a-a220-9b156a59c779" providerId="ADAL" clId="{9022F78B-D380-42DE-B327-8169CFC516C6}" dt="2026-02-15T20:33:41.698" v="267" actId="6549"/>
        <pc:sldMkLst>
          <pc:docMk/>
          <pc:sldMk cId="3804745700" sldId="925"/>
        </pc:sldMkLst>
        <pc:spChg chg="mod">
          <ac:chgData name="Daniela Neagoe" userId="438cac97-5de3-429a-a220-9b156a59c779" providerId="ADAL" clId="{9022F78B-D380-42DE-B327-8169CFC516C6}" dt="2026-02-15T20:33:41.698" v="267" actId="6549"/>
          <ac:spMkLst>
            <pc:docMk/>
            <pc:sldMk cId="3804745700" sldId="925"/>
            <ac:spMk id="3" creationId="{00000000-0000-0000-0000-000000000000}"/>
          </ac:spMkLst>
        </pc:spChg>
      </pc:sldChg>
      <pc:sldChg chg="modSp mod">
        <pc:chgData name="Daniela Neagoe" userId="438cac97-5de3-429a-a220-9b156a59c779" providerId="ADAL" clId="{9022F78B-D380-42DE-B327-8169CFC516C6}" dt="2026-02-15T20:28:53.369" v="218" actId="15"/>
        <pc:sldMkLst>
          <pc:docMk/>
          <pc:sldMk cId="2684057037" sldId="1074"/>
        </pc:sldMkLst>
        <pc:spChg chg="mod">
          <ac:chgData name="Daniela Neagoe" userId="438cac97-5de3-429a-a220-9b156a59c779" providerId="ADAL" clId="{9022F78B-D380-42DE-B327-8169CFC516C6}" dt="2026-02-15T20:28:53.369" v="218" actId="15"/>
          <ac:spMkLst>
            <pc:docMk/>
            <pc:sldMk cId="2684057037" sldId="1074"/>
            <ac:spMk id="17" creationId="{00000000-0000-0000-0000-000000000000}"/>
          </ac:spMkLst>
        </pc:spChg>
        <pc:spChg chg="mod">
          <ac:chgData name="Daniela Neagoe" userId="438cac97-5de3-429a-a220-9b156a59c779" providerId="ADAL" clId="{9022F78B-D380-42DE-B327-8169CFC516C6}" dt="2026-02-15T20:25:52.161" v="108" actId="20577"/>
          <ac:spMkLst>
            <pc:docMk/>
            <pc:sldMk cId="2684057037" sldId="1074"/>
            <ac:spMk id="48131" creationId="{00000000-0000-0000-0000-000000000000}"/>
          </ac:spMkLst>
        </pc:spChg>
      </pc:sldChg>
      <pc:sldChg chg="modSp mod">
        <pc:chgData name="Daniela Neagoe" userId="438cac97-5de3-429a-a220-9b156a59c779" providerId="ADAL" clId="{9022F78B-D380-42DE-B327-8169CFC516C6}" dt="2026-02-15T20:35:58.582" v="278" actId="6549"/>
        <pc:sldMkLst>
          <pc:docMk/>
          <pc:sldMk cId="4146118066" sldId="1504"/>
        </pc:sldMkLst>
        <pc:spChg chg="mod">
          <ac:chgData name="Daniela Neagoe" userId="438cac97-5de3-429a-a220-9b156a59c779" providerId="ADAL" clId="{9022F78B-D380-42DE-B327-8169CFC516C6}" dt="2026-02-15T20:35:58.582" v="278" actId="6549"/>
          <ac:spMkLst>
            <pc:docMk/>
            <pc:sldMk cId="4146118066" sldId="1504"/>
            <ac:spMk id="6" creationId="{4516E788-C2EC-4B5E-8097-88AB52828359}"/>
          </ac:spMkLst>
        </pc:spChg>
      </pc:sldChg>
      <pc:sldChg chg="modSp add mod">
        <pc:chgData name="Daniela Neagoe" userId="438cac97-5de3-429a-a220-9b156a59c779" providerId="ADAL" clId="{9022F78B-D380-42DE-B327-8169CFC516C6}" dt="2026-02-15T20:34:25.959" v="277" actId="20577"/>
        <pc:sldMkLst>
          <pc:docMk/>
          <pc:sldMk cId="1525182655" sldId="1507"/>
        </pc:sldMkLst>
        <pc:spChg chg="mod">
          <ac:chgData name="Daniela Neagoe" userId="438cac97-5de3-429a-a220-9b156a59c779" providerId="ADAL" clId="{9022F78B-D380-42DE-B327-8169CFC516C6}" dt="2026-02-15T20:34:25.959" v="277" actId="20577"/>
          <ac:spMkLst>
            <pc:docMk/>
            <pc:sldMk cId="1525182655" sldId="1507"/>
            <ac:spMk id="3" creationId="{BDC5A9DE-F733-CCBB-3EA6-F1C7D9BFC209}"/>
          </ac:spMkLst>
        </pc:spChg>
      </pc:sldChg>
      <pc:sldMasterChg chg="modSldLayout">
        <pc:chgData name="Daniela Neagoe" userId="438cac97-5de3-429a-a220-9b156a59c779" providerId="ADAL" clId="{9022F78B-D380-42DE-B327-8169CFC516C6}" dt="2026-02-15T20:17:54.831" v="1" actId="20577"/>
        <pc:sldMasterMkLst>
          <pc:docMk/>
          <pc:sldMasterMk cId="0" sldId="2147483648"/>
        </pc:sldMasterMkLst>
        <pc:sldLayoutChg chg="modSp mod">
          <pc:chgData name="Daniela Neagoe" userId="438cac97-5de3-429a-a220-9b156a59c779" providerId="ADAL" clId="{9022F78B-D380-42DE-B327-8169CFC516C6}" dt="2026-02-15T20:17:54.831" v="1" actId="20577"/>
          <pc:sldLayoutMkLst>
            <pc:docMk/>
            <pc:sldMasterMk cId="0" sldId="2147483648"/>
            <pc:sldLayoutMk cId="3324667820" sldId="2147483671"/>
          </pc:sldLayoutMkLst>
          <pc:spChg chg="mod">
            <ac:chgData name="Daniela Neagoe" userId="438cac97-5de3-429a-a220-9b156a59c779" providerId="ADAL" clId="{9022F78B-D380-42DE-B327-8169CFC516C6}" dt="2026-02-15T20:17:54.831" v="1" actId="20577"/>
            <ac:spMkLst>
              <pc:docMk/>
              <pc:sldMasterMk cId="0" sldId="2147483648"/>
              <pc:sldLayoutMk cId="3324667820" sldId="2147483671"/>
              <ac:spMk id="8"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27D82-2755-40BC-972B-DADA7493C35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BDDC2F5-7D18-4452-B481-02D6340CD50E}">
      <dgm:prSet phldrT="[Text]"/>
      <dgm:spPr/>
      <dgm:t>
        <a:bodyPr/>
        <a:lstStyle/>
        <a:p>
          <a:r>
            <a:rPr lang="en-US" dirty="0" err="1"/>
            <a:t>Taxe</a:t>
          </a:r>
          <a:r>
            <a:rPr lang="en-US" dirty="0"/>
            <a:t> </a:t>
          </a:r>
          <a:r>
            <a:rPr lang="en-US" dirty="0" err="1"/>
            <a:t>vamale</a:t>
          </a:r>
          <a:endParaRPr lang="en-US" dirty="0"/>
        </a:p>
      </dgm:t>
    </dgm:pt>
    <dgm:pt modelId="{637B18DE-C402-4A25-976D-5B0A2075C717}" type="parTrans" cxnId="{7AE2E50F-D541-4D97-8027-C7086D3C7E4B}">
      <dgm:prSet/>
      <dgm:spPr/>
      <dgm:t>
        <a:bodyPr/>
        <a:lstStyle/>
        <a:p>
          <a:endParaRPr lang="en-US"/>
        </a:p>
      </dgm:t>
    </dgm:pt>
    <dgm:pt modelId="{D764FCDA-8763-4CCE-9CF1-B4AB12CA3073}" type="sibTrans" cxnId="{7AE2E50F-D541-4D97-8027-C7086D3C7E4B}">
      <dgm:prSet/>
      <dgm:spPr/>
      <dgm:t>
        <a:bodyPr/>
        <a:lstStyle/>
        <a:p>
          <a:endParaRPr lang="en-US"/>
        </a:p>
      </dgm:t>
    </dgm:pt>
    <dgm:pt modelId="{26EE5879-42FF-4F06-B977-3E0AA12FDB8B}">
      <dgm:prSet phldrT="[Text]"/>
      <dgm:spPr/>
      <dgm:t>
        <a:bodyPr/>
        <a:lstStyle/>
        <a:p>
          <a:r>
            <a:rPr lang="en-US" dirty="0" err="1"/>
            <a:t>Clasificare</a:t>
          </a:r>
          <a:endParaRPr lang="en-US" dirty="0"/>
        </a:p>
      </dgm:t>
    </dgm:pt>
    <dgm:pt modelId="{53EE457C-5971-4D92-ACC4-CB9CEA8BC344}" type="parTrans" cxnId="{52458253-934D-43A6-B72D-73DA0E6D8C6A}">
      <dgm:prSet/>
      <dgm:spPr/>
      <dgm:t>
        <a:bodyPr/>
        <a:lstStyle/>
        <a:p>
          <a:endParaRPr lang="en-US"/>
        </a:p>
      </dgm:t>
    </dgm:pt>
    <dgm:pt modelId="{6C9B6E2D-C58B-4AAF-9274-47A6380FF156}" type="sibTrans" cxnId="{52458253-934D-43A6-B72D-73DA0E6D8C6A}">
      <dgm:prSet/>
      <dgm:spPr/>
      <dgm:t>
        <a:bodyPr/>
        <a:lstStyle/>
        <a:p>
          <a:endParaRPr lang="en-US"/>
        </a:p>
      </dgm:t>
    </dgm:pt>
    <dgm:pt modelId="{9B831C18-8B4F-447C-9569-F070A86D6CA4}">
      <dgm:prSet phldrT="[Text]"/>
      <dgm:spPr/>
      <dgm:t>
        <a:bodyPr/>
        <a:lstStyle/>
        <a:p>
          <a:r>
            <a:rPr lang="en-US" dirty="0" err="1"/>
            <a:t>Valoare</a:t>
          </a:r>
          <a:r>
            <a:rPr lang="en-US" dirty="0"/>
            <a:t> in </a:t>
          </a:r>
          <a:r>
            <a:rPr lang="en-US" dirty="0" err="1"/>
            <a:t>vama</a:t>
          </a:r>
          <a:endParaRPr lang="en-US" dirty="0"/>
        </a:p>
      </dgm:t>
    </dgm:pt>
    <dgm:pt modelId="{B76BB0A2-4982-4D4D-9420-1821B5B322DA}" type="parTrans" cxnId="{18A1CD1B-5E7C-4653-B8E9-6A311AA834D1}">
      <dgm:prSet/>
      <dgm:spPr/>
      <dgm:t>
        <a:bodyPr/>
        <a:lstStyle/>
        <a:p>
          <a:endParaRPr lang="en-US"/>
        </a:p>
      </dgm:t>
    </dgm:pt>
    <dgm:pt modelId="{76867DC4-0F7C-4332-AD84-DF2792663AC9}" type="sibTrans" cxnId="{18A1CD1B-5E7C-4653-B8E9-6A311AA834D1}">
      <dgm:prSet/>
      <dgm:spPr/>
      <dgm:t>
        <a:bodyPr/>
        <a:lstStyle/>
        <a:p>
          <a:endParaRPr lang="en-US"/>
        </a:p>
      </dgm:t>
    </dgm:pt>
    <dgm:pt modelId="{9264F21D-C6F8-4208-B82B-37CEA3C61D58}">
      <dgm:prSet phldrT="[Text]"/>
      <dgm:spPr/>
      <dgm:t>
        <a:bodyPr/>
        <a:lstStyle/>
        <a:p>
          <a:r>
            <a:rPr lang="en-US" dirty="0" err="1"/>
            <a:t>Origine</a:t>
          </a:r>
          <a:endParaRPr lang="en-US" dirty="0"/>
        </a:p>
      </dgm:t>
    </dgm:pt>
    <dgm:pt modelId="{720BC104-8962-4E16-8133-4DA1410ECA3E}" type="parTrans" cxnId="{F5844893-079D-42F5-8EE6-B837A06D2F19}">
      <dgm:prSet/>
      <dgm:spPr/>
      <dgm:t>
        <a:bodyPr/>
        <a:lstStyle/>
        <a:p>
          <a:endParaRPr lang="en-US"/>
        </a:p>
      </dgm:t>
    </dgm:pt>
    <dgm:pt modelId="{B60AB7CC-56C0-43F5-9EC1-2D863943BAFC}" type="sibTrans" cxnId="{F5844893-079D-42F5-8EE6-B837A06D2F19}">
      <dgm:prSet/>
      <dgm:spPr/>
      <dgm:t>
        <a:bodyPr/>
        <a:lstStyle/>
        <a:p>
          <a:endParaRPr lang="en-US"/>
        </a:p>
      </dgm:t>
    </dgm:pt>
    <dgm:pt modelId="{536BA808-AFFC-4B36-8A4D-5CB2FEF55FB6}">
      <dgm:prSet phldrT="[Text]"/>
      <dgm:spPr/>
      <dgm:t>
        <a:bodyPr/>
        <a:lstStyle/>
        <a:p>
          <a:r>
            <a:rPr lang="en-US" dirty="0" err="1"/>
            <a:t>Regimul</a:t>
          </a:r>
          <a:r>
            <a:rPr lang="en-US" dirty="0"/>
            <a:t> </a:t>
          </a:r>
          <a:r>
            <a:rPr lang="en-US" dirty="0" err="1"/>
            <a:t>vamal</a:t>
          </a:r>
          <a:endParaRPr lang="en-US" dirty="0"/>
        </a:p>
      </dgm:t>
    </dgm:pt>
    <dgm:pt modelId="{C6D7FA6D-272F-4F08-90BE-C13191563FA6}" type="parTrans" cxnId="{97D4C1A1-E0F7-4D1A-8547-0255E01899F1}">
      <dgm:prSet/>
      <dgm:spPr/>
      <dgm:t>
        <a:bodyPr/>
        <a:lstStyle/>
        <a:p>
          <a:endParaRPr lang="en-US"/>
        </a:p>
      </dgm:t>
    </dgm:pt>
    <dgm:pt modelId="{1E7B39E5-FA7A-4813-8CC2-BB52282D96B5}" type="sibTrans" cxnId="{97D4C1A1-E0F7-4D1A-8547-0255E01899F1}">
      <dgm:prSet/>
      <dgm:spPr/>
      <dgm:t>
        <a:bodyPr/>
        <a:lstStyle/>
        <a:p>
          <a:endParaRPr lang="en-US"/>
        </a:p>
      </dgm:t>
    </dgm:pt>
    <dgm:pt modelId="{8D98AA1F-9FCD-4430-B9F7-6C11BF6B6409}" type="pres">
      <dgm:prSet presAssocID="{79C27D82-2755-40BC-972B-DADA7493C357}" presName="Name0" presStyleCnt="0">
        <dgm:presLayoutVars>
          <dgm:chMax val="1"/>
          <dgm:dir/>
          <dgm:animLvl val="ctr"/>
          <dgm:resizeHandles val="exact"/>
        </dgm:presLayoutVars>
      </dgm:prSet>
      <dgm:spPr/>
    </dgm:pt>
    <dgm:pt modelId="{6385F21B-52B3-4753-9D7E-58D0A05E5AC4}" type="pres">
      <dgm:prSet presAssocID="{EBDDC2F5-7D18-4452-B481-02D6340CD50E}" presName="centerShape" presStyleLbl="node0" presStyleIdx="0" presStyleCnt="1"/>
      <dgm:spPr/>
    </dgm:pt>
    <dgm:pt modelId="{42CF593C-51BE-437B-B445-7024B5AD3C96}" type="pres">
      <dgm:prSet presAssocID="{26EE5879-42FF-4F06-B977-3E0AA12FDB8B}" presName="node" presStyleLbl="node1" presStyleIdx="0" presStyleCnt="4">
        <dgm:presLayoutVars>
          <dgm:bulletEnabled val="1"/>
        </dgm:presLayoutVars>
      </dgm:prSet>
      <dgm:spPr/>
    </dgm:pt>
    <dgm:pt modelId="{5B7BAE8D-638A-4218-AC72-159086897B12}" type="pres">
      <dgm:prSet presAssocID="{26EE5879-42FF-4F06-B977-3E0AA12FDB8B}" presName="dummy" presStyleCnt="0"/>
      <dgm:spPr/>
    </dgm:pt>
    <dgm:pt modelId="{678EF76B-609A-467F-85E6-225322FEC927}" type="pres">
      <dgm:prSet presAssocID="{6C9B6E2D-C58B-4AAF-9274-47A6380FF156}" presName="sibTrans" presStyleLbl="sibTrans2D1" presStyleIdx="0" presStyleCnt="4"/>
      <dgm:spPr/>
    </dgm:pt>
    <dgm:pt modelId="{27241BFE-6307-491C-AE30-E62EF2956791}" type="pres">
      <dgm:prSet presAssocID="{9B831C18-8B4F-447C-9569-F070A86D6CA4}" presName="node" presStyleLbl="node1" presStyleIdx="1" presStyleCnt="4">
        <dgm:presLayoutVars>
          <dgm:bulletEnabled val="1"/>
        </dgm:presLayoutVars>
      </dgm:prSet>
      <dgm:spPr/>
    </dgm:pt>
    <dgm:pt modelId="{AE29456B-8EFE-4A62-A88E-E1B56F0C22B4}" type="pres">
      <dgm:prSet presAssocID="{9B831C18-8B4F-447C-9569-F070A86D6CA4}" presName="dummy" presStyleCnt="0"/>
      <dgm:spPr/>
    </dgm:pt>
    <dgm:pt modelId="{01927518-5EF9-4BF6-ADF9-B8ABDD9B5981}" type="pres">
      <dgm:prSet presAssocID="{76867DC4-0F7C-4332-AD84-DF2792663AC9}" presName="sibTrans" presStyleLbl="sibTrans2D1" presStyleIdx="1" presStyleCnt="4"/>
      <dgm:spPr/>
    </dgm:pt>
    <dgm:pt modelId="{85B35475-216B-44C1-A12F-DA2AD23A719F}" type="pres">
      <dgm:prSet presAssocID="{9264F21D-C6F8-4208-B82B-37CEA3C61D58}" presName="node" presStyleLbl="node1" presStyleIdx="2" presStyleCnt="4">
        <dgm:presLayoutVars>
          <dgm:bulletEnabled val="1"/>
        </dgm:presLayoutVars>
      </dgm:prSet>
      <dgm:spPr/>
    </dgm:pt>
    <dgm:pt modelId="{B2F6C105-71BD-4786-BD9A-F69FE568B1C5}" type="pres">
      <dgm:prSet presAssocID="{9264F21D-C6F8-4208-B82B-37CEA3C61D58}" presName="dummy" presStyleCnt="0"/>
      <dgm:spPr/>
    </dgm:pt>
    <dgm:pt modelId="{42E11BFF-1340-46A3-80EC-D6258D25A55E}" type="pres">
      <dgm:prSet presAssocID="{B60AB7CC-56C0-43F5-9EC1-2D863943BAFC}" presName="sibTrans" presStyleLbl="sibTrans2D1" presStyleIdx="2" presStyleCnt="4"/>
      <dgm:spPr/>
    </dgm:pt>
    <dgm:pt modelId="{A9F9284C-664E-41A1-9781-B7612BF7C9BF}" type="pres">
      <dgm:prSet presAssocID="{536BA808-AFFC-4B36-8A4D-5CB2FEF55FB6}" presName="node" presStyleLbl="node1" presStyleIdx="3" presStyleCnt="4">
        <dgm:presLayoutVars>
          <dgm:bulletEnabled val="1"/>
        </dgm:presLayoutVars>
      </dgm:prSet>
      <dgm:spPr/>
    </dgm:pt>
    <dgm:pt modelId="{3C7DB9C9-207C-4DB4-A4AC-900E795F28B0}" type="pres">
      <dgm:prSet presAssocID="{536BA808-AFFC-4B36-8A4D-5CB2FEF55FB6}" presName="dummy" presStyleCnt="0"/>
      <dgm:spPr/>
    </dgm:pt>
    <dgm:pt modelId="{7C348702-19A3-42D4-AE89-CC1BA491C09F}" type="pres">
      <dgm:prSet presAssocID="{1E7B39E5-FA7A-4813-8CC2-BB52282D96B5}" presName="sibTrans" presStyleLbl="sibTrans2D1" presStyleIdx="3" presStyleCnt="4"/>
      <dgm:spPr/>
    </dgm:pt>
  </dgm:ptLst>
  <dgm:cxnLst>
    <dgm:cxn modelId="{7AE2E50F-D541-4D97-8027-C7086D3C7E4B}" srcId="{79C27D82-2755-40BC-972B-DADA7493C357}" destId="{EBDDC2F5-7D18-4452-B481-02D6340CD50E}" srcOrd="0" destOrd="0" parTransId="{637B18DE-C402-4A25-976D-5B0A2075C717}" sibTransId="{D764FCDA-8763-4CCE-9CF1-B4AB12CA3073}"/>
    <dgm:cxn modelId="{5B443110-8533-43B6-8E0B-5EE35245F599}" type="presOf" srcId="{1E7B39E5-FA7A-4813-8CC2-BB52282D96B5}" destId="{7C348702-19A3-42D4-AE89-CC1BA491C09F}" srcOrd="0" destOrd="0" presId="urn:microsoft.com/office/officeart/2005/8/layout/radial6"/>
    <dgm:cxn modelId="{741DCB13-E608-4FAB-9C60-97DB3773154E}" type="presOf" srcId="{79C27D82-2755-40BC-972B-DADA7493C357}" destId="{8D98AA1F-9FCD-4430-B9F7-6C11BF6B6409}" srcOrd="0" destOrd="0" presId="urn:microsoft.com/office/officeart/2005/8/layout/radial6"/>
    <dgm:cxn modelId="{18A1CD1B-5E7C-4653-B8E9-6A311AA834D1}" srcId="{EBDDC2F5-7D18-4452-B481-02D6340CD50E}" destId="{9B831C18-8B4F-447C-9569-F070A86D6CA4}" srcOrd="1" destOrd="0" parTransId="{B76BB0A2-4982-4D4D-9420-1821B5B322DA}" sibTransId="{76867DC4-0F7C-4332-AD84-DF2792663AC9}"/>
    <dgm:cxn modelId="{409F3025-013A-4A05-981B-46C2416925D4}" type="presOf" srcId="{6C9B6E2D-C58B-4AAF-9274-47A6380FF156}" destId="{678EF76B-609A-467F-85E6-225322FEC927}" srcOrd="0" destOrd="0" presId="urn:microsoft.com/office/officeart/2005/8/layout/radial6"/>
    <dgm:cxn modelId="{AC608E2C-B647-4CB7-9376-755C44134364}" type="presOf" srcId="{B60AB7CC-56C0-43F5-9EC1-2D863943BAFC}" destId="{42E11BFF-1340-46A3-80EC-D6258D25A55E}" srcOrd="0" destOrd="0" presId="urn:microsoft.com/office/officeart/2005/8/layout/radial6"/>
    <dgm:cxn modelId="{6B64945C-5361-497E-8150-8880EA284A08}" type="presOf" srcId="{536BA808-AFFC-4B36-8A4D-5CB2FEF55FB6}" destId="{A9F9284C-664E-41A1-9781-B7612BF7C9BF}" srcOrd="0" destOrd="0" presId="urn:microsoft.com/office/officeart/2005/8/layout/radial6"/>
    <dgm:cxn modelId="{8BC8574A-59BD-436A-9806-48715E2669DB}" type="presOf" srcId="{9264F21D-C6F8-4208-B82B-37CEA3C61D58}" destId="{85B35475-216B-44C1-A12F-DA2AD23A719F}" srcOrd="0" destOrd="0" presId="urn:microsoft.com/office/officeart/2005/8/layout/radial6"/>
    <dgm:cxn modelId="{A4F5284F-09A6-46D6-B1EF-6BB8B376E86C}" type="presOf" srcId="{9B831C18-8B4F-447C-9569-F070A86D6CA4}" destId="{27241BFE-6307-491C-AE30-E62EF2956791}" srcOrd="0" destOrd="0" presId="urn:microsoft.com/office/officeart/2005/8/layout/radial6"/>
    <dgm:cxn modelId="{52458253-934D-43A6-B72D-73DA0E6D8C6A}" srcId="{EBDDC2F5-7D18-4452-B481-02D6340CD50E}" destId="{26EE5879-42FF-4F06-B977-3E0AA12FDB8B}" srcOrd="0" destOrd="0" parTransId="{53EE457C-5971-4D92-ACC4-CB9CEA8BC344}" sibTransId="{6C9B6E2D-C58B-4AAF-9274-47A6380FF156}"/>
    <dgm:cxn modelId="{F5844893-079D-42F5-8EE6-B837A06D2F19}" srcId="{EBDDC2F5-7D18-4452-B481-02D6340CD50E}" destId="{9264F21D-C6F8-4208-B82B-37CEA3C61D58}" srcOrd="2" destOrd="0" parTransId="{720BC104-8962-4E16-8133-4DA1410ECA3E}" sibTransId="{B60AB7CC-56C0-43F5-9EC1-2D863943BAFC}"/>
    <dgm:cxn modelId="{03513094-C38D-49C0-8953-247709E941C8}" type="presOf" srcId="{26EE5879-42FF-4F06-B977-3E0AA12FDB8B}" destId="{42CF593C-51BE-437B-B445-7024B5AD3C96}" srcOrd="0" destOrd="0" presId="urn:microsoft.com/office/officeart/2005/8/layout/radial6"/>
    <dgm:cxn modelId="{21571F9A-1B3E-4E13-BF54-4AED3FBF7958}" type="presOf" srcId="{EBDDC2F5-7D18-4452-B481-02D6340CD50E}" destId="{6385F21B-52B3-4753-9D7E-58D0A05E5AC4}" srcOrd="0" destOrd="0" presId="urn:microsoft.com/office/officeart/2005/8/layout/radial6"/>
    <dgm:cxn modelId="{97D4C1A1-E0F7-4D1A-8547-0255E01899F1}" srcId="{EBDDC2F5-7D18-4452-B481-02D6340CD50E}" destId="{536BA808-AFFC-4B36-8A4D-5CB2FEF55FB6}" srcOrd="3" destOrd="0" parTransId="{C6D7FA6D-272F-4F08-90BE-C13191563FA6}" sibTransId="{1E7B39E5-FA7A-4813-8CC2-BB52282D96B5}"/>
    <dgm:cxn modelId="{DB1A7FB6-D42C-4353-B287-86AF05C0BA0E}" type="presOf" srcId="{76867DC4-0F7C-4332-AD84-DF2792663AC9}" destId="{01927518-5EF9-4BF6-ADF9-B8ABDD9B5981}" srcOrd="0" destOrd="0" presId="urn:microsoft.com/office/officeart/2005/8/layout/radial6"/>
    <dgm:cxn modelId="{1CE3BEA3-F721-4C1B-8EA6-4DDC1D4A73C5}" type="presParOf" srcId="{8D98AA1F-9FCD-4430-B9F7-6C11BF6B6409}" destId="{6385F21B-52B3-4753-9D7E-58D0A05E5AC4}" srcOrd="0" destOrd="0" presId="urn:microsoft.com/office/officeart/2005/8/layout/radial6"/>
    <dgm:cxn modelId="{E6B7F2E6-96A9-49C8-9130-0F4C9DBDC68E}" type="presParOf" srcId="{8D98AA1F-9FCD-4430-B9F7-6C11BF6B6409}" destId="{42CF593C-51BE-437B-B445-7024B5AD3C96}" srcOrd="1" destOrd="0" presId="urn:microsoft.com/office/officeart/2005/8/layout/radial6"/>
    <dgm:cxn modelId="{A7D7CF4D-A851-4D85-ADA0-739694BB38B8}" type="presParOf" srcId="{8D98AA1F-9FCD-4430-B9F7-6C11BF6B6409}" destId="{5B7BAE8D-638A-4218-AC72-159086897B12}" srcOrd="2" destOrd="0" presId="urn:microsoft.com/office/officeart/2005/8/layout/radial6"/>
    <dgm:cxn modelId="{648E6A8C-4F58-4F7A-94B3-34E2B2255C95}" type="presParOf" srcId="{8D98AA1F-9FCD-4430-B9F7-6C11BF6B6409}" destId="{678EF76B-609A-467F-85E6-225322FEC927}" srcOrd="3" destOrd="0" presId="urn:microsoft.com/office/officeart/2005/8/layout/radial6"/>
    <dgm:cxn modelId="{776E8AF0-CE84-410F-8C30-3B7631D7DCA7}" type="presParOf" srcId="{8D98AA1F-9FCD-4430-B9F7-6C11BF6B6409}" destId="{27241BFE-6307-491C-AE30-E62EF2956791}" srcOrd="4" destOrd="0" presId="urn:microsoft.com/office/officeart/2005/8/layout/radial6"/>
    <dgm:cxn modelId="{425F3640-A93A-4FEA-865F-90814F32FDC7}" type="presParOf" srcId="{8D98AA1F-9FCD-4430-B9F7-6C11BF6B6409}" destId="{AE29456B-8EFE-4A62-A88E-E1B56F0C22B4}" srcOrd="5" destOrd="0" presId="urn:microsoft.com/office/officeart/2005/8/layout/radial6"/>
    <dgm:cxn modelId="{7518B2C1-9D95-40D4-A3D3-E483CD5565DF}" type="presParOf" srcId="{8D98AA1F-9FCD-4430-B9F7-6C11BF6B6409}" destId="{01927518-5EF9-4BF6-ADF9-B8ABDD9B5981}" srcOrd="6" destOrd="0" presId="urn:microsoft.com/office/officeart/2005/8/layout/radial6"/>
    <dgm:cxn modelId="{77E8CC78-C32B-4A5A-A1E8-28AD97AABCA2}" type="presParOf" srcId="{8D98AA1F-9FCD-4430-B9F7-6C11BF6B6409}" destId="{85B35475-216B-44C1-A12F-DA2AD23A719F}" srcOrd="7" destOrd="0" presId="urn:microsoft.com/office/officeart/2005/8/layout/radial6"/>
    <dgm:cxn modelId="{59515A61-A05A-452B-8604-DF8C6ED0CEB5}" type="presParOf" srcId="{8D98AA1F-9FCD-4430-B9F7-6C11BF6B6409}" destId="{B2F6C105-71BD-4786-BD9A-F69FE568B1C5}" srcOrd="8" destOrd="0" presId="urn:microsoft.com/office/officeart/2005/8/layout/radial6"/>
    <dgm:cxn modelId="{3A0890B4-51A8-4308-A352-81684647D267}" type="presParOf" srcId="{8D98AA1F-9FCD-4430-B9F7-6C11BF6B6409}" destId="{42E11BFF-1340-46A3-80EC-D6258D25A55E}" srcOrd="9" destOrd="0" presId="urn:microsoft.com/office/officeart/2005/8/layout/radial6"/>
    <dgm:cxn modelId="{576B6516-2C59-4425-94B5-973C6DD44D5D}" type="presParOf" srcId="{8D98AA1F-9FCD-4430-B9F7-6C11BF6B6409}" destId="{A9F9284C-664E-41A1-9781-B7612BF7C9BF}" srcOrd="10" destOrd="0" presId="urn:microsoft.com/office/officeart/2005/8/layout/radial6"/>
    <dgm:cxn modelId="{FB264BE7-EEE9-4714-8F80-4FFD5EE422D8}" type="presParOf" srcId="{8D98AA1F-9FCD-4430-B9F7-6C11BF6B6409}" destId="{3C7DB9C9-207C-4DB4-A4AC-900E795F28B0}" srcOrd="11" destOrd="0" presId="urn:microsoft.com/office/officeart/2005/8/layout/radial6"/>
    <dgm:cxn modelId="{11C3EFCC-4052-4CB5-B7FE-8D131BB76D03}" type="presParOf" srcId="{8D98AA1F-9FCD-4430-B9F7-6C11BF6B6409}" destId="{7C348702-19A3-42D4-AE89-CC1BA491C09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48702-19A3-42D4-AE89-CC1BA491C09F}">
      <dsp:nvSpPr>
        <dsp:cNvPr id="0" name=""/>
        <dsp:cNvSpPr/>
      </dsp:nvSpPr>
      <dsp:spPr>
        <a:xfrm>
          <a:off x="1405431" y="513055"/>
          <a:ext cx="3426651" cy="3426651"/>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E11BFF-1340-46A3-80EC-D6258D25A55E}">
      <dsp:nvSpPr>
        <dsp:cNvPr id="0" name=""/>
        <dsp:cNvSpPr/>
      </dsp:nvSpPr>
      <dsp:spPr>
        <a:xfrm>
          <a:off x="1405431" y="513055"/>
          <a:ext cx="3426651" cy="3426651"/>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927518-5EF9-4BF6-ADF9-B8ABDD9B5981}">
      <dsp:nvSpPr>
        <dsp:cNvPr id="0" name=""/>
        <dsp:cNvSpPr/>
      </dsp:nvSpPr>
      <dsp:spPr>
        <a:xfrm>
          <a:off x="1405431" y="513055"/>
          <a:ext cx="3426651" cy="3426651"/>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8EF76B-609A-467F-85E6-225322FEC927}">
      <dsp:nvSpPr>
        <dsp:cNvPr id="0" name=""/>
        <dsp:cNvSpPr/>
      </dsp:nvSpPr>
      <dsp:spPr>
        <a:xfrm>
          <a:off x="1405431" y="513055"/>
          <a:ext cx="3426651" cy="3426651"/>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85F21B-52B3-4753-9D7E-58D0A05E5AC4}">
      <dsp:nvSpPr>
        <dsp:cNvPr id="0" name=""/>
        <dsp:cNvSpPr/>
      </dsp:nvSpPr>
      <dsp:spPr>
        <a:xfrm>
          <a:off x="2329930" y="1437555"/>
          <a:ext cx="1577652" cy="15776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Taxe</a:t>
          </a:r>
          <a:r>
            <a:rPr lang="en-US" sz="2800" kern="1200" dirty="0"/>
            <a:t> </a:t>
          </a:r>
          <a:r>
            <a:rPr lang="en-US" sz="2800" kern="1200" dirty="0" err="1"/>
            <a:t>vamale</a:t>
          </a:r>
          <a:endParaRPr lang="en-US" sz="2800" kern="1200" dirty="0"/>
        </a:p>
      </dsp:txBody>
      <dsp:txXfrm>
        <a:off x="2560972" y="1668597"/>
        <a:ext cx="1115568" cy="1115568"/>
      </dsp:txXfrm>
    </dsp:sp>
    <dsp:sp modelId="{42CF593C-51BE-437B-B445-7024B5AD3C96}">
      <dsp:nvSpPr>
        <dsp:cNvPr id="0" name=""/>
        <dsp:cNvSpPr/>
      </dsp:nvSpPr>
      <dsp:spPr>
        <a:xfrm>
          <a:off x="2566578" y="634"/>
          <a:ext cx="1104356" cy="1104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Clasificare</a:t>
          </a:r>
          <a:endParaRPr lang="en-US" sz="1400" kern="1200" dirty="0"/>
        </a:p>
      </dsp:txBody>
      <dsp:txXfrm>
        <a:off x="2728307" y="162363"/>
        <a:ext cx="780898" cy="780898"/>
      </dsp:txXfrm>
    </dsp:sp>
    <dsp:sp modelId="{27241BFE-6307-491C-AE30-E62EF2956791}">
      <dsp:nvSpPr>
        <dsp:cNvPr id="0" name=""/>
        <dsp:cNvSpPr/>
      </dsp:nvSpPr>
      <dsp:spPr>
        <a:xfrm>
          <a:off x="4240147" y="1674203"/>
          <a:ext cx="1104356" cy="1104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Valoare</a:t>
          </a:r>
          <a:r>
            <a:rPr lang="en-US" sz="1400" kern="1200" dirty="0"/>
            <a:t> in </a:t>
          </a:r>
          <a:r>
            <a:rPr lang="en-US" sz="1400" kern="1200" dirty="0" err="1"/>
            <a:t>vama</a:t>
          </a:r>
          <a:endParaRPr lang="en-US" sz="1400" kern="1200" dirty="0"/>
        </a:p>
      </dsp:txBody>
      <dsp:txXfrm>
        <a:off x="4401876" y="1835932"/>
        <a:ext cx="780898" cy="780898"/>
      </dsp:txXfrm>
    </dsp:sp>
    <dsp:sp modelId="{85B35475-216B-44C1-A12F-DA2AD23A719F}">
      <dsp:nvSpPr>
        <dsp:cNvPr id="0" name=""/>
        <dsp:cNvSpPr/>
      </dsp:nvSpPr>
      <dsp:spPr>
        <a:xfrm>
          <a:off x="2566578" y="3347771"/>
          <a:ext cx="1104356" cy="1104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Origine</a:t>
          </a:r>
          <a:endParaRPr lang="en-US" sz="1400" kern="1200" dirty="0"/>
        </a:p>
      </dsp:txBody>
      <dsp:txXfrm>
        <a:off x="2728307" y="3509500"/>
        <a:ext cx="780898" cy="780898"/>
      </dsp:txXfrm>
    </dsp:sp>
    <dsp:sp modelId="{A9F9284C-664E-41A1-9781-B7612BF7C9BF}">
      <dsp:nvSpPr>
        <dsp:cNvPr id="0" name=""/>
        <dsp:cNvSpPr/>
      </dsp:nvSpPr>
      <dsp:spPr>
        <a:xfrm>
          <a:off x="893009" y="1674203"/>
          <a:ext cx="1104356" cy="1104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Regimul</a:t>
          </a:r>
          <a:r>
            <a:rPr lang="en-US" sz="1400" kern="1200" dirty="0"/>
            <a:t> </a:t>
          </a:r>
          <a:r>
            <a:rPr lang="en-US" sz="1400" kern="1200" dirty="0" err="1"/>
            <a:t>vamal</a:t>
          </a:r>
          <a:endParaRPr lang="en-US" sz="1400" kern="1200" dirty="0"/>
        </a:p>
      </dsp:txBody>
      <dsp:txXfrm>
        <a:off x="1054738" y="1835932"/>
        <a:ext cx="780898" cy="78089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44B2A8-24F7-4ADD-8848-576626CEAA87}" type="datetimeFigureOut">
              <a:rPr lang="en-GB" smtClean="0"/>
              <a:pPr/>
              <a:t>18/02/2026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87CE28-C65F-4450-A631-158C9D7FC912}" type="slidenum">
              <a:rPr lang="en-GB" smtClean="0"/>
              <a:pPr/>
              <a:t>‹#›</a:t>
            </a:fld>
            <a:endParaRPr lang="en-GB"/>
          </a:p>
        </p:txBody>
      </p:sp>
    </p:spTree>
    <p:extLst>
      <p:ext uri="{BB962C8B-B14F-4D97-AF65-F5344CB8AC3E}">
        <p14:creationId xmlns:p14="http://schemas.microsoft.com/office/powerpoint/2010/main" val="209400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BB2E8-EEA3-492C-98D0-2D43AE1B2DF9}" type="datetimeFigureOut">
              <a:rPr lang="en-US" smtClean="0"/>
              <a:t>2/18/2026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92299-76C3-4171-9465-E64395CF247E}" type="slidenum">
              <a:rPr lang="en-US" smtClean="0"/>
              <a:t>‹#›</a:t>
            </a:fld>
            <a:endParaRPr lang="en-US"/>
          </a:p>
        </p:txBody>
      </p:sp>
    </p:spTree>
    <p:extLst>
      <p:ext uri="{BB962C8B-B14F-4D97-AF65-F5344CB8AC3E}">
        <p14:creationId xmlns:p14="http://schemas.microsoft.com/office/powerpoint/2010/main" val="315475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18F0627-1567-498C-83C5-B4C5608845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FF166A6-C64B-4DA5-AA98-4A6AFF7644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14A616D3-438E-4705-890A-31A938E2D9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C6D98B-6B78-4B6C-B977-C4B46DB3F386}"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200" dirty="0"/>
              <a:t>Prin </a:t>
            </a:r>
            <a:r>
              <a:rPr lang="ro-RO" sz="1200" dirty="0" err="1"/>
              <a:t>bauturi</a:t>
            </a:r>
            <a:r>
              <a:rPr lang="ro-RO" sz="1200" dirty="0"/>
              <a:t> nealcoolice se </a:t>
            </a:r>
            <a:r>
              <a:rPr lang="ro-RO" sz="1200" dirty="0" err="1"/>
              <a:t>intelege</a:t>
            </a:r>
            <a:r>
              <a:rPr lang="ro-RO" sz="1200" dirty="0"/>
              <a:t> </a:t>
            </a:r>
            <a:r>
              <a:rPr lang="ro-RO" sz="1200" dirty="0" err="1"/>
              <a:t>bauturi</a:t>
            </a:r>
            <a:r>
              <a:rPr lang="ro-RO" sz="1200" dirty="0"/>
              <a:t> al </a:t>
            </a:r>
            <a:r>
              <a:rPr lang="ro-RO" sz="1200" dirty="0" err="1"/>
              <a:t>caror</a:t>
            </a:r>
            <a:r>
              <a:rPr lang="ro-RO" sz="1200" dirty="0"/>
              <a:t> </a:t>
            </a:r>
            <a:r>
              <a:rPr lang="ro-RO" sz="1200" dirty="0" err="1"/>
              <a:t>continut</a:t>
            </a:r>
            <a:r>
              <a:rPr lang="ro-RO" sz="1200" dirty="0"/>
              <a:t> de alcool este zero, cum sunt de exemplu </a:t>
            </a:r>
            <a:r>
              <a:rPr lang="ro-RO" sz="1200" dirty="0" err="1"/>
              <a:t>bauturile</a:t>
            </a:r>
            <a:r>
              <a:rPr lang="ro-RO" sz="1200" dirty="0"/>
              <a:t> </a:t>
            </a:r>
            <a:r>
              <a:rPr lang="ro-RO" sz="1200" dirty="0" err="1"/>
              <a:t>racoritoare</a:t>
            </a:r>
            <a:r>
              <a:rPr lang="ro-RO" sz="1200" dirty="0"/>
              <a:t>, berea </a:t>
            </a:r>
            <a:r>
              <a:rPr lang="ro-RO" sz="1200" dirty="0" err="1"/>
              <a:t>fara</a:t>
            </a:r>
            <a:r>
              <a:rPr lang="ro-RO" sz="1200" dirty="0"/>
              <a:t> alcool, </a:t>
            </a:r>
            <a:r>
              <a:rPr lang="ro-RO" sz="1200" dirty="0" err="1"/>
              <a:t>sampania</a:t>
            </a:r>
            <a:r>
              <a:rPr lang="ro-RO" sz="1200" dirty="0"/>
              <a:t> pentru copii.</a:t>
            </a:r>
          </a:p>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15</a:t>
            </a:fld>
            <a:endParaRPr lang="en-US" altLang="en-US">
              <a:solidFill>
                <a:prstClr val="black"/>
              </a:solidFill>
              <a:latin typeface="Arial" charset="0"/>
            </a:endParaRPr>
          </a:p>
        </p:txBody>
      </p:sp>
    </p:spTree>
    <p:extLst>
      <p:ext uri="{BB962C8B-B14F-4D97-AF65-F5344CB8AC3E}">
        <p14:creationId xmlns:p14="http://schemas.microsoft.com/office/powerpoint/2010/main" val="297863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16</a:t>
            </a:fld>
            <a:endParaRPr lang="en-US" altLang="en-US">
              <a:solidFill>
                <a:prstClr val="black"/>
              </a:solidFill>
              <a:latin typeface="Arial" charset="0"/>
            </a:endParaRPr>
          </a:p>
        </p:txBody>
      </p:sp>
    </p:spTree>
    <p:extLst>
      <p:ext uri="{BB962C8B-B14F-4D97-AF65-F5344CB8AC3E}">
        <p14:creationId xmlns:p14="http://schemas.microsoft.com/office/powerpoint/2010/main" val="92748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17</a:t>
            </a:fld>
            <a:endParaRPr lang="en-US" altLang="en-US">
              <a:solidFill>
                <a:prstClr val="black"/>
              </a:solidFill>
              <a:latin typeface="Arial" charset="0"/>
            </a:endParaRPr>
          </a:p>
        </p:txBody>
      </p:sp>
    </p:spTree>
    <p:extLst>
      <p:ext uri="{BB962C8B-B14F-4D97-AF65-F5344CB8AC3E}">
        <p14:creationId xmlns:p14="http://schemas.microsoft.com/office/powerpoint/2010/main" val="27276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18</a:t>
            </a:fld>
            <a:endParaRPr lang="en-US" altLang="en-US">
              <a:solidFill>
                <a:prstClr val="black"/>
              </a:solidFill>
              <a:latin typeface="Arial" charset="0"/>
            </a:endParaRPr>
          </a:p>
        </p:txBody>
      </p:sp>
    </p:spTree>
    <p:extLst>
      <p:ext uri="{BB962C8B-B14F-4D97-AF65-F5344CB8AC3E}">
        <p14:creationId xmlns:p14="http://schemas.microsoft.com/office/powerpoint/2010/main" val="3429243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19</a:t>
            </a:fld>
            <a:endParaRPr lang="en-US" altLang="en-US">
              <a:solidFill>
                <a:prstClr val="black"/>
              </a:solidFill>
              <a:latin typeface="Arial" charset="0"/>
            </a:endParaRPr>
          </a:p>
        </p:txBody>
      </p:sp>
    </p:spTree>
    <p:extLst>
      <p:ext uri="{BB962C8B-B14F-4D97-AF65-F5344CB8AC3E}">
        <p14:creationId xmlns:p14="http://schemas.microsoft.com/office/powerpoint/2010/main" val="125369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20</a:t>
            </a:fld>
            <a:endParaRPr lang="en-US" altLang="en-US">
              <a:solidFill>
                <a:prstClr val="black"/>
              </a:solidFill>
              <a:latin typeface="Arial" charset="0"/>
            </a:endParaRPr>
          </a:p>
        </p:txBody>
      </p:sp>
    </p:spTree>
    <p:extLst>
      <p:ext uri="{BB962C8B-B14F-4D97-AF65-F5344CB8AC3E}">
        <p14:creationId xmlns:p14="http://schemas.microsoft.com/office/powerpoint/2010/main" val="259648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21</a:t>
            </a:fld>
            <a:endParaRPr lang="en-US" altLang="en-US">
              <a:solidFill>
                <a:prstClr val="black"/>
              </a:solidFill>
              <a:latin typeface="Arial" charset="0"/>
            </a:endParaRPr>
          </a:p>
        </p:txBody>
      </p:sp>
    </p:spTree>
    <p:extLst>
      <p:ext uri="{BB962C8B-B14F-4D97-AF65-F5344CB8AC3E}">
        <p14:creationId xmlns:p14="http://schemas.microsoft.com/office/powerpoint/2010/main" val="300930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DB2CDD9-6DAD-4A4A-8918-A41B89F756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9CBA417-B48A-4739-833C-9E006AEA97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Footer Placeholder 3">
            <a:extLst>
              <a:ext uri="{FF2B5EF4-FFF2-40B4-BE49-F238E27FC236}">
                <a16:creationId xmlns:a16="http://schemas.microsoft.com/office/drawing/2014/main" id="{4417A8C9-3B20-4313-B2E5-C2D3F6CEF42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a:latin typeface="Arial" panose="020B0604020202020204" pitchFamily="34" charset="0"/>
              <a:cs typeface="Arial" panose="020B0604020202020204" pitchFamily="34" charset="0"/>
            </a:endParaRPr>
          </a:p>
        </p:txBody>
      </p:sp>
      <p:sp>
        <p:nvSpPr>
          <p:cNvPr id="35845" name="Slide Number Placeholder 4">
            <a:extLst>
              <a:ext uri="{FF2B5EF4-FFF2-40B4-BE49-F238E27FC236}">
                <a16:creationId xmlns:a16="http://schemas.microsoft.com/office/drawing/2014/main" id="{AB67BE5C-C719-4AF7-9F22-6311FEC2D2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DF7543-EE98-4A4D-8F3B-F9BBEF8459CA}" type="slidenum">
              <a:rPr lang="en-US" altLang="en-US">
                <a:latin typeface="Arial" panose="020B0604020202020204" pitchFamily="34" charset="0"/>
              </a:rPr>
              <a:pPr>
                <a:spcBef>
                  <a:spcPct val="0"/>
                </a:spcBef>
              </a:pPr>
              <a:t>27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DB2CDD9-6DAD-4A4A-8918-A41B89F756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9CBA417-B48A-4739-833C-9E006AEA97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Footer Placeholder 3">
            <a:extLst>
              <a:ext uri="{FF2B5EF4-FFF2-40B4-BE49-F238E27FC236}">
                <a16:creationId xmlns:a16="http://schemas.microsoft.com/office/drawing/2014/main" id="{4417A8C9-3B20-4313-B2E5-C2D3F6CEF42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a:latin typeface="Arial" panose="020B0604020202020204" pitchFamily="34" charset="0"/>
              <a:cs typeface="Arial" panose="020B0604020202020204" pitchFamily="34" charset="0"/>
            </a:endParaRPr>
          </a:p>
        </p:txBody>
      </p:sp>
      <p:sp>
        <p:nvSpPr>
          <p:cNvPr id="35845" name="Slide Number Placeholder 4">
            <a:extLst>
              <a:ext uri="{FF2B5EF4-FFF2-40B4-BE49-F238E27FC236}">
                <a16:creationId xmlns:a16="http://schemas.microsoft.com/office/drawing/2014/main" id="{AB67BE5C-C719-4AF7-9F22-6311FEC2D2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DF7543-EE98-4A4D-8F3B-F9BBEF8459CA}"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320271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076FDF-AE41-4D52-BDAB-A5698088CF6A}" type="slidenum">
              <a:rPr lang="en-US" altLang="en-US" smtClean="0">
                <a:solidFill>
                  <a:prstClr val="black"/>
                </a:solidFill>
                <a:latin typeface="Arial" charset="0"/>
              </a:rPr>
              <a:pPr eaLnBrk="1" hangingPunct="1">
                <a:spcBef>
                  <a:spcPct val="0"/>
                </a:spcBef>
              </a:pPr>
              <a:t>29</a:t>
            </a:fld>
            <a:endParaRPr lang="en-US" altLang="en-US">
              <a:solidFill>
                <a:prstClr val="black"/>
              </a:solidFill>
              <a:latin typeface="Arial" charset="0"/>
            </a:endParaRPr>
          </a:p>
        </p:txBody>
      </p:sp>
    </p:spTree>
    <p:extLst>
      <p:ext uri="{BB962C8B-B14F-4D97-AF65-F5344CB8AC3E}">
        <p14:creationId xmlns:p14="http://schemas.microsoft.com/office/powerpoint/2010/main" val="79172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6026FE9-66C4-45D6-8517-0C70246AC5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A7F70EF-C09D-41D1-835E-558110BE7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a:extLst>
              <a:ext uri="{FF2B5EF4-FFF2-40B4-BE49-F238E27FC236}">
                <a16:creationId xmlns:a16="http://schemas.microsoft.com/office/drawing/2014/main" id="{0C18D76C-12A2-4554-9D4A-D634AA7CF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6DF5E6-C161-497D-8832-16A84F95785E}"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803133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ECBD2FE-54AE-4C04-A79F-55B7B7C40D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CA35B15-7980-4698-BF1C-7A0A461C0E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a:extLst>
              <a:ext uri="{FF2B5EF4-FFF2-40B4-BE49-F238E27FC236}">
                <a16:creationId xmlns:a16="http://schemas.microsoft.com/office/drawing/2014/main" id="{93554C27-7A50-4BCB-8658-088C696B49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3CA180-5B95-4515-A915-E2F997932191}"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39400B2-253D-47DE-B2E9-7F46FF4EA411}"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2347020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4DF9-179D-F380-2B55-DBE7D967B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3F0D8-DF8C-AD74-69B9-2935BB48C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9E76F-D05D-8835-8D57-C40D039C55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1D5319-2670-B205-72BB-FEFE9246A9EC}"/>
              </a:ext>
            </a:extLst>
          </p:cNvPr>
          <p:cNvSpPr>
            <a:spLocks noGrp="1"/>
          </p:cNvSpPr>
          <p:nvPr>
            <p:ph type="sldNum" sz="quarter" idx="10"/>
          </p:nvPr>
        </p:nvSpPr>
        <p:spPr/>
        <p:txBody>
          <a:bodyPr/>
          <a:lstStyle/>
          <a:p>
            <a:pPr>
              <a:defRPr/>
            </a:pPr>
            <a:fld id="{739400B2-253D-47DE-B2E9-7F46FF4EA411}"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509485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39400B2-253D-47DE-B2E9-7F46FF4EA411}"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390374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39400B2-253D-47DE-B2E9-7F46FF4EA411}"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521283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80698-19EC-CBFB-0921-B89CF6FC6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20A13-B85B-F7A5-C439-54456C3A1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386D3-45F5-D2FE-1ABF-62D05DB075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A732B9-B6AC-00B4-E2FA-D6CDC822394D}"/>
              </a:ext>
            </a:extLst>
          </p:cNvPr>
          <p:cNvSpPr>
            <a:spLocks noGrp="1"/>
          </p:cNvSpPr>
          <p:nvPr>
            <p:ph type="sldNum" sz="quarter" idx="10"/>
          </p:nvPr>
        </p:nvSpPr>
        <p:spPr/>
        <p:txBody>
          <a:bodyPr/>
          <a:lstStyle/>
          <a:p>
            <a:pPr>
              <a:defRPr/>
            </a:pPr>
            <a:fld id="{739400B2-253D-47DE-B2E9-7F46FF4EA411}"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019746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70930-0821-5BA8-B8CE-9B7DF7FA0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7086C-4EA1-AB4E-7E89-189FBBE4C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F77DF-7EAC-8753-DFD8-BB37EA3C5B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EF8625-2A91-6474-1B23-4D1503E3CC17}"/>
              </a:ext>
            </a:extLst>
          </p:cNvPr>
          <p:cNvSpPr>
            <a:spLocks noGrp="1"/>
          </p:cNvSpPr>
          <p:nvPr>
            <p:ph type="sldNum" sz="quarter" idx="10"/>
          </p:nvPr>
        </p:nvSpPr>
        <p:spPr/>
        <p:txBody>
          <a:bodyPr/>
          <a:lstStyle/>
          <a:p>
            <a:pPr>
              <a:defRPr/>
            </a:pPr>
            <a:fld id="{739400B2-253D-47DE-B2E9-7F46FF4EA411}"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511114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43F5D3B-8073-4830-8F63-CB5AB21B3D05}"/>
              </a:ext>
            </a:extLst>
          </p:cNvPr>
          <p:cNvSpPr txBox="1">
            <a:spLocks noGrp="1" noChangeArrowheads="1"/>
          </p:cNvSpPr>
          <p:nvPr/>
        </p:nvSpPr>
        <p:spPr bwMode="auto">
          <a:xfrm>
            <a:off x="357188" y="9491663"/>
            <a:ext cx="234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CD3759-E8CE-4B61-8DFE-E2F328726D7E}" type="slidenum">
              <a:rPr lang="en-GB" altLang="en-US">
                <a:solidFill>
                  <a:srgbClr val="000000"/>
                </a:solidFill>
              </a:rPr>
              <a:pPr eaLnBrk="1" hangingPunct="1">
                <a:spcBef>
                  <a:spcPct val="0"/>
                </a:spcBef>
              </a:pPr>
              <a:t>37</a:t>
            </a:fld>
            <a:endParaRPr lang="en-GB" altLang="en-US">
              <a:solidFill>
                <a:srgbClr val="000000"/>
              </a:solidFill>
            </a:endParaRPr>
          </a:p>
        </p:txBody>
      </p:sp>
      <p:sp>
        <p:nvSpPr>
          <p:cNvPr id="43011" name="Rectangle 2">
            <a:extLst>
              <a:ext uri="{FF2B5EF4-FFF2-40B4-BE49-F238E27FC236}">
                <a16:creationId xmlns:a16="http://schemas.microsoft.com/office/drawing/2014/main" id="{92ADD21D-256C-4879-A01A-23792CB23EBA}"/>
              </a:ext>
            </a:extLst>
          </p:cNvPr>
          <p:cNvSpPr>
            <a:spLocks noGrp="1" noRot="1" noChangeAspect="1" noChangeArrowheads="1" noTextEdit="1"/>
          </p:cNvSpPr>
          <p:nvPr>
            <p:ph type="sldImg"/>
          </p:nvPr>
        </p:nvSpPr>
        <p:spPr bwMode="auto">
          <a:xfrm>
            <a:off x="463550" y="392113"/>
            <a:ext cx="5870575" cy="4403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BAE7FC79-478E-4117-B196-0F154480BB8A}"/>
              </a:ext>
            </a:extLst>
          </p:cNvPr>
          <p:cNvSpPr>
            <a:spLocks noGrp="1" noChangeArrowheads="1"/>
          </p:cNvSpPr>
          <p:nvPr>
            <p:ph type="body" idx="1"/>
          </p:nvPr>
        </p:nvSpPr>
        <p:spPr bwMode="auto">
          <a:xfrm>
            <a:off x="357188" y="4892675"/>
            <a:ext cx="6078537" cy="450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3" name="Slide Number Placeholder 2">
            <a:extLst>
              <a:ext uri="{FF2B5EF4-FFF2-40B4-BE49-F238E27FC236}">
                <a16:creationId xmlns:a16="http://schemas.microsoft.com/office/drawing/2014/main" id="{A474FB69-610B-4A47-A7D7-6AA6BD7FD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2A7A4-5115-4593-8199-74C7BBC2273A}" type="slidenum">
              <a:rPr lang="en-GB" altLang="en-US">
                <a:latin typeface="Arial" panose="020B0604020202020204" pitchFamily="34" charset="0"/>
              </a:rPr>
              <a:pPr>
                <a:spcBef>
                  <a:spcPct val="0"/>
                </a:spcBef>
              </a:pPr>
              <a:t>37</a:t>
            </a:fld>
            <a:endParaRPr lang="en-GB" altLang="en-US">
              <a:latin typeface="Arial" panose="020B0604020202020204" pitchFamily="34" charset="0"/>
            </a:endParaRPr>
          </a:p>
        </p:txBody>
      </p:sp>
    </p:spTree>
    <p:extLst>
      <p:ext uri="{BB962C8B-B14F-4D97-AF65-F5344CB8AC3E}">
        <p14:creationId xmlns:p14="http://schemas.microsoft.com/office/powerpoint/2010/main" val="2110746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a:extLst>
              <a:ext uri="{FF2B5EF4-FFF2-40B4-BE49-F238E27FC236}">
                <a16:creationId xmlns:a16="http://schemas.microsoft.com/office/drawing/2014/main" id="{044DEF7C-173B-41E6-8125-65B9F56A2558}"/>
              </a:ext>
            </a:extLst>
          </p:cNvPr>
          <p:cNvSpPr>
            <a:spLocks noGrp="1" noRot="1" noChangeAspect="1" noTextEdit="1"/>
          </p:cNvSpPr>
          <p:nvPr>
            <p:ph type="sldImg"/>
          </p:nvPr>
        </p:nvSpPr>
        <p:spPr>
          <a:ln/>
        </p:spPr>
      </p:sp>
      <p:sp>
        <p:nvSpPr>
          <p:cNvPr id="327683" name="Notes Placeholder 2">
            <a:extLst>
              <a:ext uri="{FF2B5EF4-FFF2-40B4-BE49-F238E27FC236}">
                <a16:creationId xmlns:a16="http://schemas.microsoft.com/office/drawing/2014/main" id="{F5DAF985-6E77-49ED-B015-11DF6E1457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Notif se depune inainte de incarcare pt a se realiza o analiza de risc in cazul cerealelor</a:t>
            </a:r>
            <a:endParaRPr lang="en-US" altLang="en-US" sz="100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a:extLst>
              <a:ext uri="{FF2B5EF4-FFF2-40B4-BE49-F238E27FC236}">
                <a16:creationId xmlns:a16="http://schemas.microsoft.com/office/drawing/2014/main" id="{054F659D-878D-41BD-B0A8-161E0D4B4613}"/>
              </a:ext>
            </a:extLst>
          </p:cNvPr>
          <p:cNvSpPr>
            <a:spLocks noGrp="1" noRot="1" noChangeAspect="1" noTextEdit="1"/>
          </p:cNvSpPr>
          <p:nvPr>
            <p:ph type="sldImg"/>
          </p:nvPr>
        </p:nvSpPr>
        <p:spPr>
          <a:ln/>
        </p:spPr>
      </p:sp>
      <p:sp>
        <p:nvSpPr>
          <p:cNvPr id="329731" name="Notes Placeholder 2">
            <a:extLst>
              <a:ext uri="{FF2B5EF4-FFF2-40B4-BE49-F238E27FC236}">
                <a16:creationId xmlns:a16="http://schemas.microsoft.com/office/drawing/2014/main" id="{60428C0C-C26E-4CB6-A4A1-8BCBB0AB8D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a:latin typeface="Arial" panose="020B0604020202020204" pitchFamily="34" charset="0"/>
              <a:cs typeface="Arial" panose="020B0604020202020204" pitchFamily="34" charset="0"/>
            </a:endParaRPr>
          </a:p>
        </p:txBody>
      </p:sp>
      <p:sp>
        <p:nvSpPr>
          <p:cNvPr id="329732" name="Slide Number Placeholder 3">
            <a:extLst>
              <a:ext uri="{FF2B5EF4-FFF2-40B4-BE49-F238E27FC236}">
                <a16:creationId xmlns:a16="http://schemas.microsoft.com/office/drawing/2014/main" id="{13F683B9-062E-40DF-813A-A98B22CFB01D}"/>
              </a:ext>
            </a:extLst>
          </p:cNvPr>
          <p:cNvSpPr>
            <a:spLocks noGrp="1"/>
          </p:cNvSpPr>
          <p:nvPr>
            <p:ph type="sldNum" sz="quarter" idx="4294967295"/>
          </p:nvPr>
        </p:nvSpPr>
        <p:spPr bwMode="auto">
          <a:xfrm>
            <a:off x="3854450" y="9447213"/>
            <a:ext cx="2949575"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0" tIns="46125" rIns="92250" bIns="46125"/>
          <a:lstStyle/>
          <a:p>
            <a:pPr eaLnBrk="1" hangingPunct="1"/>
            <a:fld id="{8E315B8E-F407-4306-B801-93B61A13FA3D}" type="slidenum">
              <a:rPr lang="en-US" altLang="en-US">
                <a:solidFill>
                  <a:srgbClr val="000000"/>
                </a:solidFill>
              </a:rPr>
              <a:pPr eaLnBrk="1" hangingPunct="1"/>
              <a:t>40</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6026FE9-66C4-45D6-8517-0C70246AC5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A7F70EF-C09D-41D1-835E-558110BE7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a:extLst>
              <a:ext uri="{FF2B5EF4-FFF2-40B4-BE49-F238E27FC236}">
                <a16:creationId xmlns:a16="http://schemas.microsoft.com/office/drawing/2014/main" id="{0C18D76C-12A2-4554-9D4A-D634AA7CF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6DF5E6-C161-497D-8832-16A84F95785E}"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209439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a:extLst>
              <a:ext uri="{FF2B5EF4-FFF2-40B4-BE49-F238E27FC236}">
                <a16:creationId xmlns:a16="http://schemas.microsoft.com/office/drawing/2014/main" id="{054F659D-878D-41BD-B0A8-161E0D4B4613}"/>
              </a:ext>
            </a:extLst>
          </p:cNvPr>
          <p:cNvSpPr>
            <a:spLocks noGrp="1" noRot="1" noChangeAspect="1" noTextEdit="1"/>
          </p:cNvSpPr>
          <p:nvPr>
            <p:ph type="sldImg"/>
          </p:nvPr>
        </p:nvSpPr>
        <p:spPr>
          <a:ln/>
        </p:spPr>
      </p:sp>
      <p:sp>
        <p:nvSpPr>
          <p:cNvPr id="329731" name="Notes Placeholder 2">
            <a:extLst>
              <a:ext uri="{FF2B5EF4-FFF2-40B4-BE49-F238E27FC236}">
                <a16:creationId xmlns:a16="http://schemas.microsoft.com/office/drawing/2014/main" id="{60428C0C-C26E-4CB6-A4A1-8BCBB0AB8D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a:latin typeface="Arial" panose="020B0604020202020204" pitchFamily="34" charset="0"/>
              <a:cs typeface="Arial" panose="020B0604020202020204" pitchFamily="34" charset="0"/>
            </a:endParaRPr>
          </a:p>
        </p:txBody>
      </p:sp>
      <p:sp>
        <p:nvSpPr>
          <p:cNvPr id="329732" name="Slide Number Placeholder 3">
            <a:extLst>
              <a:ext uri="{FF2B5EF4-FFF2-40B4-BE49-F238E27FC236}">
                <a16:creationId xmlns:a16="http://schemas.microsoft.com/office/drawing/2014/main" id="{13F683B9-062E-40DF-813A-A98B22CFB01D}"/>
              </a:ext>
            </a:extLst>
          </p:cNvPr>
          <p:cNvSpPr>
            <a:spLocks noGrp="1"/>
          </p:cNvSpPr>
          <p:nvPr>
            <p:ph type="sldNum" sz="quarter" idx="4294967295"/>
          </p:nvPr>
        </p:nvSpPr>
        <p:spPr bwMode="auto">
          <a:xfrm>
            <a:off x="3854450" y="9447213"/>
            <a:ext cx="2949575"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0" tIns="46125" rIns="92250" bIns="46125"/>
          <a:lstStyle/>
          <a:p>
            <a:pPr eaLnBrk="1" hangingPunct="1"/>
            <a:fld id="{8E315B8E-F407-4306-B801-93B61A13FA3D}" type="slidenum">
              <a:rPr lang="en-US" altLang="en-US">
                <a:solidFill>
                  <a:srgbClr val="000000"/>
                </a:solidFill>
              </a:rPr>
              <a:pPr eaLnBrk="1" hangingPunct="1"/>
              <a:t>41</a:t>
            </a:fld>
            <a:endParaRPr lang="en-US" altLang="en-US">
              <a:solidFill>
                <a:srgbClr val="000000"/>
              </a:solidFill>
            </a:endParaRPr>
          </a:p>
        </p:txBody>
      </p:sp>
    </p:spTree>
    <p:extLst>
      <p:ext uri="{BB962C8B-B14F-4D97-AF65-F5344CB8AC3E}">
        <p14:creationId xmlns:p14="http://schemas.microsoft.com/office/powerpoint/2010/main" val="3462650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a:extLst>
              <a:ext uri="{FF2B5EF4-FFF2-40B4-BE49-F238E27FC236}">
                <a16:creationId xmlns:a16="http://schemas.microsoft.com/office/drawing/2014/main" id="{7EF39DE7-29DE-466B-955C-7B98E83ED8C6}"/>
              </a:ext>
            </a:extLst>
          </p:cNvPr>
          <p:cNvSpPr>
            <a:spLocks noGrp="1" noRot="1" noChangeAspect="1" noTextEdit="1"/>
          </p:cNvSpPr>
          <p:nvPr>
            <p:ph type="sldImg"/>
          </p:nvPr>
        </p:nvSpPr>
        <p:spPr>
          <a:ln/>
        </p:spPr>
      </p:sp>
      <p:sp>
        <p:nvSpPr>
          <p:cNvPr id="331779" name="Notes Placeholder 2">
            <a:extLst>
              <a:ext uri="{FF2B5EF4-FFF2-40B4-BE49-F238E27FC236}">
                <a16:creationId xmlns:a16="http://schemas.microsoft.com/office/drawing/2014/main" id="{9D7B6F9D-86EA-4719-92EA-0254AF0F14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a:latin typeface="Arial" panose="020B0604020202020204" pitchFamily="34" charset="0"/>
              <a:cs typeface="Arial" panose="020B0604020202020204" pitchFamily="34" charset="0"/>
            </a:endParaRPr>
          </a:p>
        </p:txBody>
      </p:sp>
      <p:sp>
        <p:nvSpPr>
          <p:cNvPr id="331780" name="Slide Number Placeholder 3">
            <a:extLst>
              <a:ext uri="{FF2B5EF4-FFF2-40B4-BE49-F238E27FC236}">
                <a16:creationId xmlns:a16="http://schemas.microsoft.com/office/drawing/2014/main" id="{F444155B-19D6-4125-8B88-C5704B121390}"/>
              </a:ext>
            </a:extLst>
          </p:cNvPr>
          <p:cNvSpPr>
            <a:spLocks noGrp="1"/>
          </p:cNvSpPr>
          <p:nvPr>
            <p:ph type="sldNum" sz="quarter" idx="4294967295"/>
          </p:nvPr>
        </p:nvSpPr>
        <p:spPr bwMode="auto">
          <a:xfrm>
            <a:off x="3854450" y="9447213"/>
            <a:ext cx="2949575"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0" tIns="46125" rIns="92250" bIns="46125"/>
          <a:lstStyle/>
          <a:p>
            <a:pPr eaLnBrk="1" hangingPunct="1"/>
            <a:fld id="{A4A868F5-66C0-4951-99AD-6991232877F5}" type="slidenum">
              <a:rPr lang="en-US" altLang="en-US">
                <a:solidFill>
                  <a:srgbClr val="000000"/>
                </a:solidFill>
              </a:rPr>
              <a:pPr eaLnBrk="1" hangingPunct="1"/>
              <a:t>42</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a:extLst>
              <a:ext uri="{FF2B5EF4-FFF2-40B4-BE49-F238E27FC236}">
                <a16:creationId xmlns:a16="http://schemas.microsoft.com/office/drawing/2014/main" id="{E628A919-119A-4A98-83CF-7F872C27718B}"/>
              </a:ext>
            </a:extLst>
          </p:cNvPr>
          <p:cNvSpPr>
            <a:spLocks noGrp="1" noRot="1" noChangeAspect="1" noTextEdit="1"/>
          </p:cNvSpPr>
          <p:nvPr>
            <p:ph type="sldImg"/>
          </p:nvPr>
        </p:nvSpPr>
        <p:spPr>
          <a:ln/>
        </p:spPr>
      </p:sp>
      <p:sp>
        <p:nvSpPr>
          <p:cNvPr id="333827" name="Notes Placeholder 2">
            <a:extLst>
              <a:ext uri="{FF2B5EF4-FFF2-40B4-BE49-F238E27FC236}">
                <a16:creationId xmlns:a16="http://schemas.microsoft.com/office/drawing/2014/main" id="{918DA051-3063-4D4E-B343-BE7BB4FE8C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a:latin typeface="Arial" panose="020B0604020202020204" pitchFamily="34" charset="0"/>
              <a:cs typeface="Arial" panose="020B0604020202020204" pitchFamily="34" charset="0"/>
            </a:endParaRPr>
          </a:p>
        </p:txBody>
      </p:sp>
      <p:sp>
        <p:nvSpPr>
          <p:cNvPr id="333828" name="Slide Number Placeholder 3">
            <a:extLst>
              <a:ext uri="{FF2B5EF4-FFF2-40B4-BE49-F238E27FC236}">
                <a16:creationId xmlns:a16="http://schemas.microsoft.com/office/drawing/2014/main" id="{30BECC4F-6C0F-4FCC-A42F-C209E9B5F428}"/>
              </a:ext>
            </a:extLst>
          </p:cNvPr>
          <p:cNvSpPr>
            <a:spLocks noGrp="1"/>
          </p:cNvSpPr>
          <p:nvPr>
            <p:ph type="sldNum" sz="quarter" idx="4294967295"/>
          </p:nvPr>
        </p:nvSpPr>
        <p:spPr bwMode="auto">
          <a:xfrm>
            <a:off x="3854450" y="9447213"/>
            <a:ext cx="2949575"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0" tIns="46125" rIns="92250" bIns="46125"/>
          <a:lstStyle/>
          <a:p>
            <a:pPr eaLnBrk="1" hangingPunct="1"/>
            <a:fld id="{1A782296-2E84-408B-AC04-A0A7B5B660C0}" type="slidenum">
              <a:rPr lang="en-US" altLang="en-US">
                <a:solidFill>
                  <a:srgbClr val="000000"/>
                </a:solidFill>
              </a:rPr>
              <a:pPr eaLnBrk="1" hangingPunct="1"/>
              <a:t>43</a:t>
            </a:fld>
            <a:endParaRPr lang="en-US"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a:extLst>
              <a:ext uri="{FF2B5EF4-FFF2-40B4-BE49-F238E27FC236}">
                <a16:creationId xmlns:a16="http://schemas.microsoft.com/office/drawing/2014/main" id="{E628A919-119A-4A98-83CF-7F872C27718B}"/>
              </a:ext>
            </a:extLst>
          </p:cNvPr>
          <p:cNvSpPr>
            <a:spLocks noGrp="1" noRot="1" noChangeAspect="1" noTextEdit="1"/>
          </p:cNvSpPr>
          <p:nvPr>
            <p:ph type="sldImg"/>
          </p:nvPr>
        </p:nvSpPr>
        <p:spPr>
          <a:ln/>
        </p:spPr>
      </p:sp>
      <p:sp>
        <p:nvSpPr>
          <p:cNvPr id="333827" name="Notes Placeholder 2">
            <a:extLst>
              <a:ext uri="{FF2B5EF4-FFF2-40B4-BE49-F238E27FC236}">
                <a16:creationId xmlns:a16="http://schemas.microsoft.com/office/drawing/2014/main" id="{918DA051-3063-4D4E-B343-BE7BB4FE8C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a:latin typeface="Arial" panose="020B0604020202020204" pitchFamily="34" charset="0"/>
              <a:cs typeface="Arial" panose="020B0604020202020204" pitchFamily="34" charset="0"/>
            </a:endParaRPr>
          </a:p>
        </p:txBody>
      </p:sp>
      <p:sp>
        <p:nvSpPr>
          <p:cNvPr id="333828" name="Slide Number Placeholder 3">
            <a:extLst>
              <a:ext uri="{FF2B5EF4-FFF2-40B4-BE49-F238E27FC236}">
                <a16:creationId xmlns:a16="http://schemas.microsoft.com/office/drawing/2014/main" id="{30BECC4F-6C0F-4FCC-A42F-C209E9B5F428}"/>
              </a:ext>
            </a:extLst>
          </p:cNvPr>
          <p:cNvSpPr>
            <a:spLocks noGrp="1"/>
          </p:cNvSpPr>
          <p:nvPr>
            <p:ph type="sldNum" sz="quarter" idx="4294967295"/>
          </p:nvPr>
        </p:nvSpPr>
        <p:spPr bwMode="auto">
          <a:xfrm>
            <a:off x="3854450" y="9447213"/>
            <a:ext cx="2949575"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0" tIns="46125" rIns="92250" bIns="46125"/>
          <a:lstStyle/>
          <a:p>
            <a:pPr eaLnBrk="1" hangingPunct="1"/>
            <a:fld id="{1A782296-2E84-408B-AC04-A0A7B5B660C0}" type="slidenum">
              <a:rPr lang="en-US" altLang="en-US">
                <a:solidFill>
                  <a:srgbClr val="000000"/>
                </a:solidFill>
              </a:rPr>
              <a:pPr eaLnBrk="1" hangingPunct="1"/>
              <a:t>44</a:t>
            </a:fld>
            <a:endParaRPr lang="en-US" altLang="en-US">
              <a:solidFill>
                <a:srgbClr val="000000"/>
              </a:solidFill>
            </a:endParaRPr>
          </a:p>
        </p:txBody>
      </p:sp>
    </p:spTree>
    <p:extLst>
      <p:ext uri="{BB962C8B-B14F-4D97-AF65-F5344CB8AC3E}">
        <p14:creationId xmlns:p14="http://schemas.microsoft.com/office/powerpoint/2010/main" val="350100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a:extLst>
              <a:ext uri="{FF2B5EF4-FFF2-40B4-BE49-F238E27FC236}">
                <a16:creationId xmlns:a16="http://schemas.microsoft.com/office/drawing/2014/main" id="{E628A919-119A-4A98-83CF-7F872C27718B}"/>
              </a:ext>
            </a:extLst>
          </p:cNvPr>
          <p:cNvSpPr>
            <a:spLocks noGrp="1" noRot="1" noChangeAspect="1" noTextEdit="1"/>
          </p:cNvSpPr>
          <p:nvPr>
            <p:ph type="sldImg"/>
          </p:nvPr>
        </p:nvSpPr>
        <p:spPr>
          <a:ln/>
        </p:spPr>
      </p:sp>
      <p:sp>
        <p:nvSpPr>
          <p:cNvPr id="333827" name="Notes Placeholder 2">
            <a:extLst>
              <a:ext uri="{FF2B5EF4-FFF2-40B4-BE49-F238E27FC236}">
                <a16:creationId xmlns:a16="http://schemas.microsoft.com/office/drawing/2014/main" id="{918DA051-3063-4D4E-B343-BE7BB4FE8C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a:latin typeface="Arial" panose="020B0604020202020204" pitchFamily="34" charset="0"/>
              <a:cs typeface="Arial" panose="020B0604020202020204" pitchFamily="34" charset="0"/>
            </a:endParaRPr>
          </a:p>
        </p:txBody>
      </p:sp>
      <p:sp>
        <p:nvSpPr>
          <p:cNvPr id="333828" name="Slide Number Placeholder 3">
            <a:extLst>
              <a:ext uri="{FF2B5EF4-FFF2-40B4-BE49-F238E27FC236}">
                <a16:creationId xmlns:a16="http://schemas.microsoft.com/office/drawing/2014/main" id="{30BECC4F-6C0F-4FCC-A42F-C209E9B5F428}"/>
              </a:ext>
            </a:extLst>
          </p:cNvPr>
          <p:cNvSpPr>
            <a:spLocks noGrp="1"/>
          </p:cNvSpPr>
          <p:nvPr>
            <p:ph type="sldNum" sz="quarter" idx="4294967295"/>
          </p:nvPr>
        </p:nvSpPr>
        <p:spPr bwMode="auto">
          <a:xfrm>
            <a:off x="3854450" y="9447213"/>
            <a:ext cx="2949575"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0" tIns="46125" rIns="92250" bIns="46125"/>
          <a:lstStyle/>
          <a:p>
            <a:pPr eaLnBrk="1" hangingPunct="1"/>
            <a:fld id="{1A782296-2E84-408B-AC04-A0A7B5B660C0}" type="slidenum">
              <a:rPr lang="en-US" altLang="en-US">
                <a:solidFill>
                  <a:srgbClr val="000000"/>
                </a:solidFill>
              </a:rPr>
              <a:pPr eaLnBrk="1" hangingPunct="1"/>
              <a:t>46</a:t>
            </a:fld>
            <a:endParaRPr lang="en-US" altLang="en-US">
              <a:solidFill>
                <a:srgbClr val="000000"/>
              </a:solidFill>
            </a:endParaRPr>
          </a:p>
        </p:txBody>
      </p:sp>
    </p:spTree>
    <p:extLst>
      <p:ext uri="{BB962C8B-B14F-4D97-AF65-F5344CB8AC3E}">
        <p14:creationId xmlns:p14="http://schemas.microsoft.com/office/powerpoint/2010/main" val="2550220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639763" y="790575"/>
            <a:ext cx="5259387" cy="3944938"/>
          </a:xfrm>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8900"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7D369544-68E1-4563-9022-5BCBA047583D}" type="slidenum">
              <a:rPr lang="en-US" altLang="en-US">
                <a:solidFill>
                  <a:srgbClr val="000000"/>
                </a:solidFill>
                <a:latin typeface="Calibri" panose="020F0502020204030204" pitchFamily="34" charset="0"/>
              </a:rPr>
              <a:pPr eaLnBrk="1" hangingPunct="1">
                <a:spcBef>
                  <a:spcPct val="0"/>
                </a:spcBef>
              </a:pPr>
              <a:t>47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01403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xfrm>
            <a:off x="639763" y="790575"/>
            <a:ext cx="5259387" cy="3944938"/>
          </a:xfrm>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4260"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AC5FEC11-49C7-47F4-A68F-046740617419}" type="slidenum">
              <a:rPr lang="en-US" altLang="en-US">
                <a:solidFill>
                  <a:srgbClr val="000000"/>
                </a:solidFill>
                <a:latin typeface="Calibri" panose="020F0502020204030204" pitchFamily="34" charset="0"/>
              </a:rPr>
              <a:pPr eaLnBrk="1" hangingPunct="1">
                <a:spcBef>
                  <a:spcPct val="0"/>
                </a:spcBef>
              </a:pPr>
              <a:t>48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601388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xfrm>
            <a:off x="639763" y="790575"/>
            <a:ext cx="5259387" cy="3944938"/>
          </a:xfrm>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6308"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19E03613-DBED-4AB2-A5AA-095A16A89643}" type="slidenum">
              <a:rPr lang="en-US" altLang="en-US">
                <a:solidFill>
                  <a:srgbClr val="000000"/>
                </a:solidFill>
                <a:latin typeface="Calibri" panose="020F0502020204030204" pitchFamily="34" charset="0"/>
              </a:rPr>
              <a:pPr eaLnBrk="1" hangingPunct="1">
                <a:spcBef>
                  <a:spcPct val="0"/>
                </a:spcBef>
              </a:pPr>
              <a:t>49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699006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xfrm>
            <a:off x="639763" y="790575"/>
            <a:ext cx="5259387" cy="3944938"/>
          </a:xfrm>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6308"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19E03613-DBED-4AB2-A5AA-095A16A89643}" type="slidenum">
              <a:rPr lang="en-US" altLang="en-US">
                <a:solidFill>
                  <a:srgbClr val="000000"/>
                </a:solidFill>
                <a:latin typeface="Calibri" panose="020F0502020204030204" pitchFamily="34" charset="0"/>
              </a:rPr>
              <a:pPr eaLnBrk="1" hangingPunct="1">
                <a:spcBef>
                  <a:spcPct val="0"/>
                </a:spcBef>
              </a:pPr>
              <a:t>50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48155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xfrm>
            <a:off x="639763" y="790575"/>
            <a:ext cx="5259387" cy="3944938"/>
          </a:xfrm>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6548"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9A35A1A8-DE2E-4EC8-8E54-342CE166EC7A}" type="slidenum">
              <a:rPr lang="en-US" altLang="en-US">
                <a:solidFill>
                  <a:srgbClr val="000000"/>
                </a:solidFill>
                <a:latin typeface="Calibri" panose="020F0502020204030204" pitchFamily="34" charset="0"/>
              </a:rPr>
              <a:pPr eaLnBrk="1" hangingPunct="1">
                <a:spcBef>
                  <a:spcPct val="0"/>
                </a:spcBef>
              </a:pPr>
              <a:t>51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8631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6026FE9-66C4-45D6-8517-0C70246AC5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A7F70EF-C09D-41D1-835E-558110BE7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a:extLst>
              <a:ext uri="{FF2B5EF4-FFF2-40B4-BE49-F238E27FC236}">
                <a16:creationId xmlns:a16="http://schemas.microsoft.com/office/drawing/2014/main" id="{0C18D76C-12A2-4554-9D4A-D634AA7CF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6DF5E6-C161-497D-8832-16A84F95785E}"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2013476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xfrm>
            <a:off x="639763" y="790575"/>
            <a:ext cx="5259387" cy="3944938"/>
          </a:xfrm>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Valabil 6 ani </a:t>
            </a:r>
            <a:r>
              <a:rPr lang="en-US" altLang="en-US">
                <a:latin typeface="Arial" panose="020B0604020202020204" pitchFamily="34" charset="0"/>
                <a:sym typeface="Wingdings" panose="05000000000000000000" pitchFamily="2" charset="2"/>
              </a:rPr>
              <a:t> UE.</a:t>
            </a:r>
          </a:p>
          <a:p>
            <a:r>
              <a:rPr lang="en-US" altLang="en-US">
                <a:latin typeface="Arial" panose="020B0604020202020204" pitchFamily="34" charset="0"/>
                <a:sym typeface="Wingdings" panose="05000000000000000000" pitchFamily="2" charset="2"/>
              </a:rPr>
              <a:t>Daca ECJ / Regulament  nu mai e valabil.</a:t>
            </a:r>
            <a:endParaRPr lang="en-US" altLang="en-US">
              <a:latin typeface="Arial" panose="020B0604020202020204" pitchFamily="34" charset="0"/>
            </a:endParaRPr>
          </a:p>
        </p:txBody>
      </p:sp>
      <p:sp>
        <p:nvSpPr>
          <p:cNvPr id="274436"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D1A5F339-9BD8-40D5-BF68-74B373FA0451}" type="slidenum">
              <a:rPr lang="en-US" altLang="en-US">
                <a:solidFill>
                  <a:srgbClr val="000000"/>
                </a:solidFill>
                <a:latin typeface="Calibri" panose="020F0502020204030204" pitchFamily="34" charset="0"/>
              </a:rPr>
              <a:pPr eaLnBrk="1" hangingPunct="1">
                <a:spcBef>
                  <a:spcPct val="0"/>
                </a:spcBef>
              </a:pPr>
              <a:t>52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00354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639763" y="790575"/>
            <a:ext cx="5259387" cy="3944938"/>
          </a:xfrm>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Valabil 6 ani </a:t>
            </a:r>
            <a:r>
              <a:rPr lang="en-US" altLang="en-US">
                <a:latin typeface="Arial" panose="020B0604020202020204" pitchFamily="34" charset="0"/>
                <a:sym typeface="Wingdings" panose="05000000000000000000" pitchFamily="2" charset="2"/>
              </a:rPr>
              <a:t> UE.</a:t>
            </a:r>
          </a:p>
          <a:p>
            <a:r>
              <a:rPr lang="en-US" altLang="en-US">
                <a:latin typeface="Arial" panose="020B0604020202020204" pitchFamily="34" charset="0"/>
                <a:sym typeface="Wingdings" panose="05000000000000000000" pitchFamily="2" charset="2"/>
              </a:rPr>
              <a:t>Daca ECJ / Regulament  nu mai e valabil.</a:t>
            </a:r>
            <a:endParaRPr lang="en-US" altLang="en-US">
              <a:latin typeface="Arial" panose="020B0604020202020204" pitchFamily="34" charset="0"/>
            </a:endParaRPr>
          </a:p>
        </p:txBody>
      </p:sp>
      <p:sp>
        <p:nvSpPr>
          <p:cNvPr id="276484"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E05FC5B5-747F-445C-9610-72EE1F486FC9}" type="slidenum">
              <a:rPr lang="en-US" altLang="en-US">
                <a:solidFill>
                  <a:srgbClr val="000000"/>
                </a:solidFill>
                <a:latin typeface="Calibri" panose="020F0502020204030204" pitchFamily="34" charset="0"/>
              </a:rPr>
              <a:pPr eaLnBrk="1" hangingPunct="1">
                <a:spcBef>
                  <a:spcPct val="0"/>
                </a:spcBef>
              </a:pPr>
              <a:t>53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59958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639763" y="790575"/>
            <a:ext cx="5259387" cy="3944938"/>
          </a:xfrm>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Valabil 6 ani </a:t>
            </a:r>
            <a:r>
              <a:rPr lang="en-US" altLang="en-US">
                <a:latin typeface="Arial" panose="020B0604020202020204" pitchFamily="34" charset="0"/>
                <a:sym typeface="Wingdings" panose="05000000000000000000" pitchFamily="2" charset="2"/>
              </a:rPr>
              <a:t> UE.</a:t>
            </a:r>
          </a:p>
          <a:p>
            <a:r>
              <a:rPr lang="en-US" altLang="en-US">
                <a:latin typeface="Arial" panose="020B0604020202020204" pitchFamily="34" charset="0"/>
                <a:sym typeface="Wingdings" panose="05000000000000000000" pitchFamily="2" charset="2"/>
              </a:rPr>
              <a:t>Daca ECJ / Regulament  nu mai e valabil.</a:t>
            </a:r>
            <a:endParaRPr lang="en-US" altLang="en-US">
              <a:latin typeface="Arial" panose="020B0604020202020204" pitchFamily="34" charset="0"/>
            </a:endParaRPr>
          </a:p>
        </p:txBody>
      </p:sp>
      <p:sp>
        <p:nvSpPr>
          <p:cNvPr id="276484"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E05FC5B5-747F-445C-9610-72EE1F486FC9}" type="slidenum">
              <a:rPr lang="en-US" altLang="en-US">
                <a:solidFill>
                  <a:srgbClr val="000000"/>
                </a:solidFill>
                <a:latin typeface="Calibri" panose="020F0502020204030204" pitchFamily="34" charset="0"/>
              </a:rPr>
              <a:pPr eaLnBrk="1" hangingPunct="1">
                <a:spcBef>
                  <a:spcPct val="0"/>
                </a:spcBef>
              </a:pPr>
              <a:t>54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666073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639763" y="790575"/>
            <a:ext cx="5259387" cy="3944938"/>
          </a:xfrm>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Valabil 6 ani </a:t>
            </a:r>
            <a:r>
              <a:rPr lang="en-US" altLang="en-US">
                <a:latin typeface="Arial" panose="020B0604020202020204" pitchFamily="34" charset="0"/>
                <a:sym typeface="Wingdings" panose="05000000000000000000" pitchFamily="2" charset="2"/>
              </a:rPr>
              <a:t> UE.</a:t>
            </a:r>
          </a:p>
          <a:p>
            <a:r>
              <a:rPr lang="en-US" altLang="en-US">
                <a:latin typeface="Arial" panose="020B0604020202020204" pitchFamily="34" charset="0"/>
                <a:sym typeface="Wingdings" panose="05000000000000000000" pitchFamily="2" charset="2"/>
              </a:rPr>
              <a:t>Daca ECJ / Regulament  nu mai e valabil.</a:t>
            </a:r>
            <a:endParaRPr lang="en-US" altLang="en-US">
              <a:latin typeface="Arial" panose="020B0604020202020204" pitchFamily="34" charset="0"/>
            </a:endParaRPr>
          </a:p>
        </p:txBody>
      </p:sp>
      <p:sp>
        <p:nvSpPr>
          <p:cNvPr id="276484"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E05FC5B5-747F-445C-9610-72EE1F486FC9}" type="slidenum">
              <a:rPr lang="en-US" altLang="en-US">
                <a:solidFill>
                  <a:srgbClr val="000000"/>
                </a:solidFill>
                <a:latin typeface="Calibri" panose="020F0502020204030204" pitchFamily="34" charset="0"/>
              </a:rPr>
              <a:pPr eaLnBrk="1" hangingPunct="1">
                <a:spcBef>
                  <a:spcPct val="0"/>
                </a:spcBef>
              </a:pPr>
              <a:t>55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73448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639763" y="790575"/>
            <a:ext cx="5259387" cy="3944938"/>
          </a:xfrm>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Valabil 6 ani </a:t>
            </a:r>
            <a:r>
              <a:rPr lang="en-US" altLang="en-US">
                <a:latin typeface="Arial" panose="020B0604020202020204" pitchFamily="34" charset="0"/>
                <a:sym typeface="Wingdings" panose="05000000000000000000" pitchFamily="2" charset="2"/>
              </a:rPr>
              <a:t> UE.</a:t>
            </a:r>
          </a:p>
          <a:p>
            <a:r>
              <a:rPr lang="en-US" altLang="en-US">
                <a:latin typeface="Arial" panose="020B0604020202020204" pitchFamily="34" charset="0"/>
                <a:sym typeface="Wingdings" panose="05000000000000000000" pitchFamily="2" charset="2"/>
              </a:rPr>
              <a:t>Daca ECJ / Regulament  nu mai e valabil.</a:t>
            </a:r>
            <a:endParaRPr lang="en-US" altLang="en-US">
              <a:latin typeface="Arial" panose="020B0604020202020204" pitchFamily="34" charset="0"/>
            </a:endParaRPr>
          </a:p>
        </p:txBody>
      </p:sp>
      <p:sp>
        <p:nvSpPr>
          <p:cNvPr id="276484"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E05FC5B5-747F-445C-9610-72EE1F486FC9}" type="slidenum">
              <a:rPr lang="en-US" altLang="en-US">
                <a:solidFill>
                  <a:srgbClr val="000000"/>
                </a:solidFill>
                <a:latin typeface="Calibri" panose="020F0502020204030204" pitchFamily="34" charset="0"/>
              </a:rPr>
              <a:pPr eaLnBrk="1" hangingPunct="1">
                <a:spcBef>
                  <a:spcPct val="0"/>
                </a:spcBef>
              </a:pPr>
              <a:t>56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35504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639763" y="790575"/>
            <a:ext cx="5259387" cy="3944938"/>
          </a:xfrm>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Valabil 6 ani </a:t>
            </a:r>
            <a:r>
              <a:rPr lang="en-US" altLang="en-US">
                <a:latin typeface="Arial" panose="020B0604020202020204" pitchFamily="34" charset="0"/>
                <a:sym typeface="Wingdings" panose="05000000000000000000" pitchFamily="2" charset="2"/>
              </a:rPr>
              <a:t> UE.</a:t>
            </a:r>
          </a:p>
          <a:p>
            <a:r>
              <a:rPr lang="en-US" altLang="en-US">
                <a:latin typeface="Arial" panose="020B0604020202020204" pitchFamily="34" charset="0"/>
                <a:sym typeface="Wingdings" panose="05000000000000000000" pitchFamily="2" charset="2"/>
              </a:rPr>
              <a:t>Daca ECJ / Regulament  nu mai e valabil.</a:t>
            </a:r>
            <a:endParaRPr lang="en-US" altLang="en-US">
              <a:latin typeface="Arial" panose="020B0604020202020204" pitchFamily="34" charset="0"/>
            </a:endParaRPr>
          </a:p>
        </p:txBody>
      </p:sp>
      <p:sp>
        <p:nvSpPr>
          <p:cNvPr id="276484"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E05FC5B5-747F-445C-9610-72EE1F486FC9}" type="slidenum">
              <a:rPr lang="en-US" altLang="en-US">
                <a:solidFill>
                  <a:srgbClr val="000000"/>
                </a:solidFill>
                <a:latin typeface="Calibri" panose="020F0502020204030204" pitchFamily="34" charset="0"/>
              </a:rPr>
              <a:pPr eaLnBrk="1" hangingPunct="1">
                <a:spcBef>
                  <a:spcPct val="0"/>
                </a:spcBef>
              </a:pPr>
              <a:t>57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932890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639763" y="790575"/>
            <a:ext cx="5259387" cy="3944938"/>
          </a:xfrm>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Valabil 6 ani </a:t>
            </a:r>
            <a:r>
              <a:rPr lang="en-US" altLang="en-US">
                <a:latin typeface="Arial" panose="020B0604020202020204" pitchFamily="34" charset="0"/>
                <a:sym typeface="Wingdings" panose="05000000000000000000" pitchFamily="2" charset="2"/>
              </a:rPr>
              <a:t> UE.</a:t>
            </a:r>
          </a:p>
          <a:p>
            <a:r>
              <a:rPr lang="en-US" altLang="en-US">
                <a:latin typeface="Arial" panose="020B0604020202020204" pitchFamily="34" charset="0"/>
                <a:sym typeface="Wingdings" panose="05000000000000000000" pitchFamily="2" charset="2"/>
              </a:rPr>
              <a:t>Daca ECJ / Regulament  nu mai e valabil.</a:t>
            </a:r>
            <a:endParaRPr lang="en-US" altLang="en-US">
              <a:latin typeface="Arial" panose="020B0604020202020204" pitchFamily="34" charset="0"/>
            </a:endParaRPr>
          </a:p>
        </p:txBody>
      </p:sp>
      <p:sp>
        <p:nvSpPr>
          <p:cNvPr id="276484" name="Slide Number Placeholder 3"/>
          <p:cNvSpPr>
            <a:spLocks noGrp="1"/>
          </p:cNvSpPr>
          <p:nvPr>
            <p:ph type="sldNum" sz="quarter" idx="4294967295"/>
          </p:nvPr>
        </p:nvSpPr>
        <p:spPr bwMode="auto">
          <a:xfrm>
            <a:off x="3703638" y="9996488"/>
            <a:ext cx="2832100"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5" rIns="90591" bIns="45295"/>
          <a:lstStyle>
            <a:lvl1pPr defTabSz="619125">
              <a:spcBef>
                <a:spcPct val="30000"/>
              </a:spcBef>
              <a:defRPr sz="1200">
                <a:solidFill>
                  <a:srgbClr val="000066"/>
                </a:solidFill>
                <a:latin typeface="Arial" panose="020B0604020202020204" pitchFamily="34" charset="0"/>
              </a:defRPr>
            </a:lvl1pPr>
            <a:lvl2pPr marL="735013" indent="-282575" defTabSz="619125">
              <a:spcBef>
                <a:spcPct val="30000"/>
              </a:spcBef>
              <a:defRPr sz="1200">
                <a:solidFill>
                  <a:srgbClr val="000066"/>
                </a:solidFill>
                <a:latin typeface="Arial" panose="020B0604020202020204" pitchFamily="34" charset="0"/>
              </a:defRPr>
            </a:lvl2pPr>
            <a:lvl3pPr marL="1131888" indent="-225425" defTabSz="619125">
              <a:spcBef>
                <a:spcPct val="30000"/>
              </a:spcBef>
              <a:defRPr sz="1200">
                <a:solidFill>
                  <a:srgbClr val="000066"/>
                </a:solidFill>
                <a:latin typeface="Arial" panose="020B0604020202020204" pitchFamily="34" charset="0"/>
              </a:defRPr>
            </a:lvl3pPr>
            <a:lvl4pPr marL="1584325" indent="-225425" defTabSz="619125">
              <a:spcBef>
                <a:spcPct val="30000"/>
              </a:spcBef>
              <a:defRPr sz="1200">
                <a:solidFill>
                  <a:srgbClr val="000066"/>
                </a:solidFill>
                <a:latin typeface="Arial" panose="020B0604020202020204" pitchFamily="34" charset="0"/>
              </a:defRPr>
            </a:lvl4pPr>
            <a:lvl5pPr marL="2036763" indent="-225425" defTabSz="619125">
              <a:spcBef>
                <a:spcPct val="30000"/>
              </a:spcBef>
              <a:defRPr sz="1200">
                <a:solidFill>
                  <a:srgbClr val="000066"/>
                </a:solidFill>
                <a:latin typeface="Arial" panose="020B0604020202020204" pitchFamily="34" charset="0"/>
              </a:defRPr>
            </a:lvl5pPr>
            <a:lvl6pPr marL="2493963" indent="-225425" defTabSz="619125" eaLnBrk="0" fontAlgn="base" hangingPunct="0">
              <a:spcBef>
                <a:spcPct val="30000"/>
              </a:spcBef>
              <a:spcAft>
                <a:spcPct val="0"/>
              </a:spcAft>
              <a:defRPr sz="1200">
                <a:solidFill>
                  <a:srgbClr val="000066"/>
                </a:solidFill>
                <a:latin typeface="Arial" panose="020B0604020202020204" pitchFamily="34" charset="0"/>
              </a:defRPr>
            </a:lvl6pPr>
            <a:lvl7pPr marL="2951163" indent="-225425" defTabSz="619125" eaLnBrk="0" fontAlgn="base" hangingPunct="0">
              <a:spcBef>
                <a:spcPct val="30000"/>
              </a:spcBef>
              <a:spcAft>
                <a:spcPct val="0"/>
              </a:spcAft>
              <a:defRPr sz="1200">
                <a:solidFill>
                  <a:srgbClr val="000066"/>
                </a:solidFill>
                <a:latin typeface="Arial" panose="020B0604020202020204" pitchFamily="34" charset="0"/>
              </a:defRPr>
            </a:lvl7pPr>
            <a:lvl8pPr marL="3408363" indent="-225425" defTabSz="619125" eaLnBrk="0" fontAlgn="base" hangingPunct="0">
              <a:spcBef>
                <a:spcPct val="30000"/>
              </a:spcBef>
              <a:spcAft>
                <a:spcPct val="0"/>
              </a:spcAft>
              <a:defRPr sz="1200">
                <a:solidFill>
                  <a:srgbClr val="000066"/>
                </a:solidFill>
                <a:latin typeface="Arial" panose="020B0604020202020204" pitchFamily="34" charset="0"/>
              </a:defRPr>
            </a:lvl8pPr>
            <a:lvl9pPr marL="3865563" indent="-225425" defTabSz="619125" eaLnBrk="0" fontAlgn="base" hangingPunct="0">
              <a:spcBef>
                <a:spcPct val="30000"/>
              </a:spcBef>
              <a:spcAft>
                <a:spcPct val="0"/>
              </a:spcAft>
              <a:defRPr sz="1200">
                <a:solidFill>
                  <a:srgbClr val="000066"/>
                </a:solidFill>
                <a:latin typeface="Arial" panose="020B0604020202020204" pitchFamily="34" charset="0"/>
              </a:defRPr>
            </a:lvl9pPr>
          </a:lstStyle>
          <a:p>
            <a:pPr eaLnBrk="1" hangingPunct="1">
              <a:spcBef>
                <a:spcPct val="0"/>
              </a:spcBef>
            </a:pPr>
            <a:fld id="{E05FC5B5-747F-445C-9610-72EE1F486FC9}" type="slidenum">
              <a:rPr lang="en-US" altLang="en-US">
                <a:solidFill>
                  <a:srgbClr val="000000"/>
                </a:solidFill>
                <a:latin typeface="Calibri" panose="020F0502020204030204" pitchFamily="34" charset="0"/>
              </a:rPr>
              <a:pPr eaLnBrk="1" hangingPunct="1">
                <a:spcBef>
                  <a:spcPct val="0"/>
                </a:spcBef>
              </a:pPr>
              <a:t>58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77108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1380" name="Slide Number Placeholder 3"/>
          <p:cNvSpPr>
            <a:spLocks noGrp="1"/>
          </p:cNvSpPr>
          <p:nvPr>
            <p:ph type="sldNum" sz="quarter" idx="5"/>
          </p:nvPr>
        </p:nvSpPr>
        <p:spPr bwMode="auto">
          <a:xfrm>
            <a:off x="3819859" y="9361103"/>
            <a:ext cx="2922271" cy="492524"/>
          </a:xfrm>
          <a:prstGeom prst="rect">
            <a:avLst/>
          </a:prstGeom>
          <a:noFill/>
          <a:ln>
            <a:miter lim="800000"/>
            <a:headEnd/>
            <a:tailEnd/>
          </a:ln>
        </p:spPr>
        <p:txBody>
          <a:bodyPr wrap="square" lIns="90591" tIns="45295" rIns="90591" bIns="45295" numCol="1" anchorCtr="0" compatLnSpc="1">
            <a:prstTxWarp prst="textNoShape">
              <a:avLst/>
            </a:prstTxWarp>
          </a:bodyPr>
          <a:lstStyle/>
          <a:p>
            <a:fld id="{9BF6F3EC-9401-4CC4-B9B7-79498097E734}" type="slidenum">
              <a:rPr lang="en-US" smtClean="0"/>
              <a:pPr/>
              <a:t>59</a:t>
            </a:fld>
            <a:endParaRPr lang="en-US"/>
          </a:p>
        </p:txBody>
      </p:sp>
    </p:spTree>
    <p:extLst>
      <p:ext uri="{BB962C8B-B14F-4D97-AF65-F5344CB8AC3E}">
        <p14:creationId xmlns:p14="http://schemas.microsoft.com/office/powerpoint/2010/main" val="3983539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1380" name="Slide Number Placeholder 3"/>
          <p:cNvSpPr>
            <a:spLocks noGrp="1"/>
          </p:cNvSpPr>
          <p:nvPr>
            <p:ph type="sldNum" sz="quarter" idx="5"/>
          </p:nvPr>
        </p:nvSpPr>
        <p:spPr bwMode="auto">
          <a:xfrm>
            <a:off x="3819859" y="9361103"/>
            <a:ext cx="2922271" cy="492524"/>
          </a:xfrm>
          <a:prstGeom prst="rect">
            <a:avLst/>
          </a:prstGeom>
          <a:noFill/>
          <a:ln>
            <a:miter lim="800000"/>
            <a:headEnd/>
            <a:tailEnd/>
          </a:ln>
        </p:spPr>
        <p:txBody>
          <a:bodyPr wrap="square" lIns="90591" tIns="45295" rIns="90591" bIns="45295" numCol="1" anchorCtr="0" compatLnSpc="1">
            <a:prstTxWarp prst="textNoShape">
              <a:avLst/>
            </a:prstTxWarp>
          </a:bodyPr>
          <a:lstStyle/>
          <a:p>
            <a:fld id="{9BF6F3EC-9401-4CC4-B9B7-79498097E734}" type="slidenum">
              <a:rPr lang="en-US" smtClean="0"/>
              <a:pPr/>
              <a:t>60</a:t>
            </a:fld>
            <a:endParaRPr lang="en-US"/>
          </a:p>
        </p:txBody>
      </p:sp>
    </p:spTree>
    <p:extLst>
      <p:ext uri="{BB962C8B-B14F-4D97-AF65-F5344CB8AC3E}">
        <p14:creationId xmlns:p14="http://schemas.microsoft.com/office/powerpoint/2010/main" val="278160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4212" name="Slide Number Placeholder 3"/>
          <p:cNvSpPr>
            <a:spLocks noGrp="1"/>
          </p:cNvSpPr>
          <p:nvPr>
            <p:ph type="sldNum" sz="quarter" idx="5"/>
          </p:nvPr>
        </p:nvSpPr>
        <p:spPr bwMode="auto">
          <a:xfrm>
            <a:off x="5582317" y="6405600"/>
            <a:ext cx="4270587" cy="337023"/>
          </a:xfrm>
          <a:prstGeom prst="rect">
            <a:avLst/>
          </a:prstGeom>
          <a:noFill/>
          <a:ln>
            <a:miter lim="800000"/>
            <a:headEnd/>
            <a:tailEnd/>
          </a:ln>
        </p:spPr>
        <p:txBody>
          <a:bodyPr wrap="square" lIns="90599" tIns="45299" rIns="90599" bIns="45299" numCol="1" anchorCtr="0" compatLnSpc="1">
            <a:prstTxWarp prst="textNoShape">
              <a:avLst/>
            </a:prstTxWarp>
          </a:bodyPr>
          <a:lstStyle/>
          <a:p>
            <a:fld id="{5607075A-F99B-485F-A4AF-70CC0FEC04F0}" type="slidenum">
              <a:rPr lang="en-US" smtClean="0"/>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6026FE9-66C4-45D6-8517-0C70246AC5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A7F70EF-C09D-41D1-835E-558110BE7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a:extLst>
              <a:ext uri="{FF2B5EF4-FFF2-40B4-BE49-F238E27FC236}">
                <a16:creationId xmlns:a16="http://schemas.microsoft.com/office/drawing/2014/main" id="{0C18D76C-12A2-4554-9D4A-D634AA7CF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6DF5E6-C161-497D-8832-16A84F95785E}"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2315047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a:extLst>
              <a:ext uri="{FF2B5EF4-FFF2-40B4-BE49-F238E27FC236}">
                <a16:creationId xmlns:a16="http://schemas.microsoft.com/office/drawing/2014/main" id="{DBA48544-92A3-4E36-A4FF-FCEC6EC51DBD}"/>
              </a:ext>
            </a:extLst>
          </p:cNvPr>
          <p:cNvSpPr>
            <a:spLocks noGrp="1" noRot="1" noChangeAspect="1" noTextEdit="1"/>
          </p:cNvSpPr>
          <p:nvPr>
            <p:ph type="sldImg"/>
          </p:nvPr>
        </p:nvSpPr>
        <p:spPr>
          <a:ln/>
        </p:spPr>
      </p:sp>
      <p:sp>
        <p:nvSpPr>
          <p:cNvPr id="348163" name="Notes Placeholder 2">
            <a:extLst>
              <a:ext uri="{FF2B5EF4-FFF2-40B4-BE49-F238E27FC236}">
                <a16:creationId xmlns:a16="http://schemas.microsoft.com/office/drawing/2014/main" id="{6816A692-0F8C-4E3B-9FB9-CD821C309A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a:latin typeface="Arial" panose="020B0604020202020204" pitchFamily="34" charset="0"/>
            </a:endParaRPr>
          </a:p>
          <a:p>
            <a:r>
              <a:rPr lang="ro-RO" altLang="en-US" i="1">
                <a:latin typeface="Arial" panose="020B0604020202020204" pitchFamily="34" charset="0"/>
              </a:rPr>
              <a:t>Articolul 79 </a:t>
            </a:r>
            <a:endParaRPr lang="ro-RO" altLang="en-US">
              <a:latin typeface="Arial" panose="020B0604020202020204" pitchFamily="34" charset="0"/>
            </a:endParaRPr>
          </a:p>
          <a:p>
            <a:r>
              <a:rPr lang="vi-VN" altLang="en-US" b="1">
                <a:latin typeface="Arial" panose="020B0604020202020204" pitchFamily="34" charset="0"/>
              </a:rPr>
              <a:t>Datoria vamala care ia nastere prin nerespectare </a:t>
            </a:r>
            <a:endParaRPr lang="vi-VN" altLang="en-US">
              <a:latin typeface="Arial" panose="020B0604020202020204" pitchFamily="34" charset="0"/>
            </a:endParaRPr>
          </a:p>
          <a:p>
            <a:r>
              <a:rPr lang="vi-VN" altLang="en-US">
                <a:latin typeface="Arial" panose="020B0604020202020204" pitchFamily="34" charset="0"/>
              </a:rPr>
              <a:t>(1) in cazul marfurilor supuse unor taxe la import, o datorie vamala la import ia nastere in cazul nerespectarii uneia dintre urmatoarele: </a:t>
            </a:r>
          </a:p>
          <a:p>
            <a:r>
              <a:rPr lang="vi-VN" altLang="en-US">
                <a:latin typeface="Arial" panose="020B0604020202020204" pitchFamily="34" charset="0"/>
              </a:rPr>
              <a:t>(a) o obligatie stabilita in legislatia vamala cu privire la introducerea marfurilor neunionale pe teritoriul vamal al Uniunii, la scoaterea lor de sub supravegherea vamala sau la circulatia, perfectionarea, depozitarea, depozitarea temporara, admiterea temporara sau dispunerea de astfel de marfuri pe teritoriul respectiv; </a:t>
            </a:r>
          </a:p>
          <a:p>
            <a:r>
              <a:rPr lang="vi-VN" altLang="en-US">
                <a:latin typeface="Arial" panose="020B0604020202020204" pitchFamily="34" charset="0"/>
              </a:rPr>
              <a:t>(b) o obligatie stabilita in legislatia vamala cu privire la destinatia finala a marfurilor pe teritoriul vamal al Uniunii; </a:t>
            </a:r>
          </a:p>
          <a:p>
            <a:r>
              <a:rPr lang="vi-VN" altLang="en-US">
                <a:latin typeface="Arial" panose="020B0604020202020204" pitchFamily="34" charset="0"/>
              </a:rPr>
              <a:t>(c) o conditie care reglementeaza plasarea marfurilor neunionale sub un regim vamal sau acordarea, datorita destinatiei finale a marfurilor, a unei exceptari de taxe sau a unei reduceri de taxe la import. </a:t>
            </a:r>
            <a:endParaRPr lang="en-US" altLang="en-US" sz="1000">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4212" name="Slide Number Placeholder 3"/>
          <p:cNvSpPr>
            <a:spLocks noGrp="1"/>
          </p:cNvSpPr>
          <p:nvPr>
            <p:ph type="sldNum" sz="quarter" idx="5"/>
          </p:nvPr>
        </p:nvSpPr>
        <p:spPr bwMode="auto">
          <a:xfrm>
            <a:off x="5582317" y="6405600"/>
            <a:ext cx="4270587" cy="337023"/>
          </a:xfrm>
          <a:prstGeom prst="rect">
            <a:avLst/>
          </a:prstGeom>
          <a:noFill/>
          <a:ln>
            <a:miter lim="800000"/>
            <a:headEnd/>
            <a:tailEnd/>
          </a:ln>
        </p:spPr>
        <p:txBody>
          <a:bodyPr wrap="square" lIns="90599" tIns="45299" rIns="90599" bIns="45299" numCol="1" anchorCtr="0" compatLnSpc="1">
            <a:prstTxWarp prst="textNoShape">
              <a:avLst/>
            </a:prstTxWarp>
          </a:bodyPr>
          <a:lstStyle/>
          <a:p>
            <a:fld id="{5607075A-F99B-485F-A4AF-70CC0FEC04F0}" type="slidenum">
              <a:rPr lang="en-US" smtClean="0"/>
              <a:pPr/>
              <a:t>64</a:t>
            </a:fld>
            <a:endParaRPr lang="en-US"/>
          </a:p>
        </p:txBody>
      </p:sp>
    </p:spTree>
    <p:extLst>
      <p:ext uri="{BB962C8B-B14F-4D97-AF65-F5344CB8AC3E}">
        <p14:creationId xmlns:p14="http://schemas.microsoft.com/office/powerpoint/2010/main" val="405228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4212" name="Slide Number Placeholder 3"/>
          <p:cNvSpPr>
            <a:spLocks noGrp="1"/>
          </p:cNvSpPr>
          <p:nvPr>
            <p:ph type="sldNum" sz="quarter" idx="5"/>
          </p:nvPr>
        </p:nvSpPr>
        <p:spPr bwMode="auto">
          <a:xfrm>
            <a:off x="5582317" y="6405600"/>
            <a:ext cx="4270587" cy="337023"/>
          </a:xfrm>
          <a:prstGeom prst="rect">
            <a:avLst/>
          </a:prstGeom>
          <a:noFill/>
          <a:ln>
            <a:miter lim="800000"/>
            <a:headEnd/>
            <a:tailEnd/>
          </a:ln>
        </p:spPr>
        <p:txBody>
          <a:bodyPr wrap="square" lIns="90599" tIns="45299" rIns="90599" bIns="45299" numCol="1" anchorCtr="0" compatLnSpc="1">
            <a:prstTxWarp prst="textNoShape">
              <a:avLst/>
            </a:prstTxWarp>
          </a:bodyPr>
          <a:lstStyle/>
          <a:p>
            <a:fld id="{5607075A-F99B-485F-A4AF-70CC0FEC04F0}" type="slidenum">
              <a:rPr lang="en-US" smtClean="0"/>
              <a:pPr/>
              <a:t>65</a:t>
            </a:fld>
            <a:endParaRPr lang="en-US"/>
          </a:p>
        </p:txBody>
      </p:sp>
    </p:spTree>
    <p:extLst>
      <p:ext uri="{BB962C8B-B14F-4D97-AF65-F5344CB8AC3E}">
        <p14:creationId xmlns:p14="http://schemas.microsoft.com/office/powerpoint/2010/main" val="4078202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43F5D3B-8073-4830-8F63-CB5AB21B3D05}"/>
              </a:ext>
            </a:extLst>
          </p:cNvPr>
          <p:cNvSpPr txBox="1">
            <a:spLocks noGrp="1" noChangeArrowheads="1"/>
          </p:cNvSpPr>
          <p:nvPr/>
        </p:nvSpPr>
        <p:spPr bwMode="auto">
          <a:xfrm>
            <a:off x="357188" y="9491663"/>
            <a:ext cx="234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CD3759-E8CE-4B61-8DFE-E2F328726D7E}" type="slidenum">
              <a:rPr lang="en-GB" altLang="en-US">
                <a:solidFill>
                  <a:srgbClr val="000000"/>
                </a:solidFill>
              </a:rPr>
              <a:pPr eaLnBrk="1" hangingPunct="1">
                <a:spcBef>
                  <a:spcPct val="0"/>
                </a:spcBef>
              </a:pPr>
              <a:t>66</a:t>
            </a:fld>
            <a:endParaRPr lang="en-GB" altLang="en-US">
              <a:solidFill>
                <a:srgbClr val="000000"/>
              </a:solidFill>
            </a:endParaRPr>
          </a:p>
        </p:txBody>
      </p:sp>
      <p:sp>
        <p:nvSpPr>
          <p:cNvPr id="43011" name="Rectangle 2">
            <a:extLst>
              <a:ext uri="{FF2B5EF4-FFF2-40B4-BE49-F238E27FC236}">
                <a16:creationId xmlns:a16="http://schemas.microsoft.com/office/drawing/2014/main" id="{92ADD21D-256C-4879-A01A-23792CB23EBA}"/>
              </a:ext>
            </a:extLst>
          </p:cNvPr>
          <p:cNvSpPr>
            <a:spLocks noGrp="1" noRot="1" noChangeAspect="1" noChangeArrowheads="1" noTextEdit="1"/>
          </p:cNvSpPr>
          <p:nvPr>
            <p:ph type="sldImg"/>
          </p:nvPr>
        </p:nvSpPr>
        <p:spPr bwMode="auto">
          <a:xfrm>
            <a:off x="463550" y="392113"/>
            <a:ext cx="5870575" cy="4403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BAE7FC79-478E-4117-B196-0F154480BB8A}"/>
              </a:ext>
            </a:extLst>
          </p:cNvPr>
          <p:cNvSpPr>
            <a:spLocks noGrp="1" noChangeArrowheads="1"/>
          </p:cNvSpPr>
          <p:nvPr>
            <p:ph type="body" idx="1"/>
          </p:nvPr>
        </p:nvSpPr>
        <p:spPr bwMode="auto">
          <a:xfrm>
            <a:off x="357188" y="4892675"/>
            <a:ext cx="6078537" cy="450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3" name="Slide Number Placeholder 2">
            <a:extLst>
              <a:ext uri="{FF2B5EF4-FFF2-40B4-BE49-F238E27FC236}">
                <a16:creationId xmlns:a16="http://schemas.microsoft.com/office/drawing/2014/main" id="{A474FB69-610B-4A47-A7D7-6AA6BD7FD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2A7A4-5115-4593-8199-74C7BBC2273A}" type="slidenum">
              <a:rPr lang="en-GB" altLang="en-US">
                <a:latin typeface="Arial" panose="020B0604020202020204" pitchFamily="34" charset="0"/>
              </a:rPr>
              <a:pPr>
                <a:spcBef>
                  <a:spcPct val="0"/>
                </a:spcBef>
              </a:pPr>
              <a:t>66</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4E87BDA-94BD-4B67-9BC2-F5CB1E76D3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1CBD30C-190B-4F04-A0A9-BED5C10BE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7652" name="Slide Number Placeholder 3">
            <a:extLst>
              <a:ext uri="{FF2B5EF4-FFF2-40B4-BE49-F238E27FC236}">
                <a16:creationId xmlns:a16="http://schemas.microsoft.com/office/drawing/2014/main" id="{63D17060-BC83-470B-930D-90193C24AA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CBE958-4DA7-4683-9EFA-9B49693CF1CA}"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12</a:t>
            </a:fld>
            <a:endParaRPr lang="en-US" altLang="en-US">
              <a:solidFill>
                <a:prstClr val="black"/>
              </a:solidFill>
              <a:latin typeface="Arial" charset="0"/>
            </a:endParaRPr>
          </a:p>
        </p:txBody>
      </p:sp>
    </p:spTree>
    <p:extLst>
      <p:ext uri="{BB962C8B-B14F-4D97-AF65-F5344CB8AC3E}">
        <p14:creationId xmlns:p14="http://schemas.microsoft.com/office/powerpoint/2010/main" val="203030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13</a:t>
            </a:fld>
            <a:endParaRPr lang="en-US" altLang="en-US">
              <a:solidFill>
                <a:prstClr val="black"/>
              </a:solidFill>
              <a:latin typeface="Arial" charset="0"/>
            </a:endParaRPr>
          </a:p>
        </p:txBody>
      </p:sp>
    </p:spTree>
    <p:extLst>
      <p:ext uri="{BB962C8B-B14F-4D97-AF65-F5344CB8AC3E}">
        <p14:creationId xmlns:p14="http://schemas.microsoft.com/office/powerpoint/2010/main" val="357448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1E5625-3056-40D2-A0FC-3A7D9B5AE77B}" type="slidenum">
              <a:rPr lang="en-US" altLang="en-US" smtClean="0">
                <a:solidFill>
                  <a:prstClr val="black"/>
                </a:solidFill>
                <a:latin typeface="Arial" charset="0"/>
              </a:rPr>
              <a:pPr eaLnBrk="1" hangingPunct="1">
                <a:spcBef>
                  <a:spcPct val="0"/>
                </a:spcBef>
              </a:pPr>
              <a:t>14</a:t>
            </a:fld>
            <a:endParaRPr lang="en-US" altLang="en-US">
              <a:solidFill>
                <a:prstClr val="black"/>
              </a:solidFill>
              <a:latin typeface="Arial" charset="0"/>
            </a:endParaRPr>
          </a:p>
        </p:txBody>
      </p:sp>
    </p:spTree>
    <p:extLst>
      <p:ext uri="{BB962C8B-B14F-4D97-AF65-F5344CB8AC3E}">
        <p14:creationId xmlns:p14="http://schemas.microsoft.com/office/powerpoint/2010/main" val="4040645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2.png"/><Relationship Id="rId16" Type="http://schemas.openxmlformats.org/officeDocument/2006/relationships/image" Target="../media/image18.sv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A89FBDD-9600-49CD-BC53-DEDD396AA6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9394"/>
          </a:xfrm>
          <a:prstGeom prst="rect">
            <a:avLst/>
          </a:prstGeom>
        </p:spPr>
      </p:pic>
      <p:sp>
        <p:nvSpPr>
          <p:cNvPr id="2" name="Title 1"/>
          <p:cNvSpPr>
            <a:spLocks noGrp="1"/>
          </p:cNvSpPr>
          <p:nvPr>
            <p:ph type="ctrTitle"/>
          </p:nvPr>
        </p:nvSpPr>
        <p:spPr>
          <a:xfrm>
            <a:off x="403083" y="5096358"/>
            <a:ext cx="6185004" cy="1002999"/>
          </a:xfrm>
        </p:spPr>
        <p:txBody>
          <a:bodyPr anchor="t">
            <a:normAutofit/>
          </a:bodyPr>
          <a:lstStyle>
            <a:lvl1pPr algn="ctr">
              <a:defRPr sz="3600"/>
            </a:lvl1pPr>
          </a:lstStyle>
          <a:p>
            <a:r>
              <a:rPr lang="en-US" dirty="0"/>
              <a:t>Click to edit Master title style</a:t>
            </a:r>
            <a:endParaRPr lang="en-GB" dirty="0"/>
          </a:p>
        </p:txBody>
      </p:sp>
      <p:sp>
        <p:nvSpPr>
          <p:cNvPr id="8" name="TextBox 7"/>
          <p:cNvSpPr txBox="1"/>
          <p:nvPr userDrawn="1"/>
        </p:nvSpPr>
        <p:spPr>
          <a:xfrm>
            <a:off x="4195507" y="6388159"/>
            <a:ext cx="4183172" cy="369332"/>
          </a:xfrm>
          <a:prstGeom prst="rect">
            <a:avLst/>
          </a:prstGeom>
          <a:noFill/>
        </p:spPr>
        <p:txBody>
          <a:bodyPr wrap="square" rtlCol="0">
            <a:spAutoFit/>
          </a:bodyPr>
          <a:lstStyle/>
          <a:p>
            <a:pPr algn="ctr"/>
            <a:r>
              <a:rPr lang="en-GB" b="0" dirty="0" err="1">
                <a:solidFill>
                  <a:schemeClr val="accent5">
                    <a:lumMod val="50000"/>
                  </a:schemeClr>
                </a:solidFill>
              </a:rPr>
              <a:t>Stagiu</a:t>
            </a:r>
            <a:r>
              <a:rPr lang="en-GB" b="0" dirty="0">
                <a:solidFill>
                  <a:schemeClr val="accent5">
                    <a:lumMod val="50000"/>
                  </a:schemeClr>
                </a:solidFill>
              </a:rPr>
              <a:t> 2026@CECCAR</a:t>
            </a:r>
          </a:p>
        </p:txBody>
      </p:sp>
      <p:pic>
        <p:nvPicPr>
          <p:cNvPr id="9" name="Picture 8">
            <a:extLst>
              <a:ext uri="{FF2B5EF4-FFF2-40B4-BE49-F238E27FC236}">
                <a16:creationId xmlns:a16="http://schemas.microsoft.com/office/drawing/2014/main" id="{6956E757-894E-4ABE-BA94-596F313448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387" y="229645"/>
            <a:ext cx="3154363" cy="1262279"/>
          </a:xfrm>
          <a:prstGeom prst="rect">
            <a:avLst/>
          </a:prstGeom>
        </p:spPr>
      </p:pic>
    </p:spTree>
    <p:extLst>
      <p:ext uri="{BB962C8B-B14F-4D97-AF65-F5344CB8AC3E}">
        <p14:creationId xmlns:p14="http://schemas.microsoft.com/office/powerpoint/2010/main" val="3324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F584873-2AE5-4CD8-B8B0-B232D34D5044}" type="datetimeFigureOut">
              <a:rPr lang="en-GB"/>
              <a:pPr>
                <a:defRPr/>
              </a:pPr>
              <a:t>18/02/2026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F0BEBB-7FFE-4766-B0F4-986CADE4ABEE}" type="slidenum">
              <a:rPr lang="en-GB"/>
              <a:pPr>
                <a:defRPr/>
              </a:pPr>
              <a:t>‹#›</a:t>
            </a:fld>
            <a:endParaRPr lang="en-GB"/>
          </a:p>
        </p:txBody>
      </p:sp>
    </p:spTree>
    <p:extLst>
      <p:ext uri="{BB962C8B-B14F-4D97-AF65-F5344CB8AC3E}">
        <p14:creationId xmlns:p14="http://schemas.microsoft.com/office/powerpoint/2010/main" val="402438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7AB8245-7306-4579-94C2-B6CB1283032E}" type="datetimeFigureOut">
              <a:rPr lang="en-GB"/>
              <a:pPr>
                <a:defRPr/>
              </a:pPr>
              <a:t>18/02/2026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A292C9-8CE1-45B0-96C4-9A6798231549}" type="slidenum">
              <a:rPr lang="en-GB"/>
              <a:pPr>
                <a:defRPr/>
              </a:pPr>
              <a:t>‹#›</a:t>
            </a:fld>
            <a:endParaRPr lang="en-GB"/>
          </a:p>
        </p:txBody>
      </p:sp>
    </p:spTree>
    <p:extLst>
      <p:ext uri="{BB962C8B-B14F-4D97-AF65-F5344CB8AC3E}">
        <p14:creationId xmlns:p14="http://schemas.microsoft.com/office/powerpoint/2010/main" val="139572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96000" y="651600"/>
            <a:ext cx="8352000" cy="757255"/>
          </a:xfrm>
          <a:prstGeom prst="rect">
            <a:avLst/>
          </a:prstGeom>
        </p:spPr>
        <p:txBody>
          <a:bodyPr>
            <a:noAutofit/>
          </a:bodyPr>
          <a:lstStyle>
            <a:lvl1pPr marL="0" indent="0">
              <a:buNone/>
              <a:defRPr sz="2000" b="0">
                <a:solidFill>
                  <a:srgbClr val="575757"/>
                </a:solidFill>
              </a:defRPr>
            </a:lvl1pPr>
          </a:lstStyle>
          <a:p>
            <a:pPr lvl="0"/>
            <a:r>
              <a:rPr lang="en-US"/>
              <a:t>Click to edit Master text styles</a:t>
            </a:r>
          </a:p>
        </p:txBody>
      </p:sp>
      <p:sp>
        <p:nvSpPr>
          <p:cNvPr id="11" name="Title Placeholder 1"/>
          <p:cNvSpPr>
            <a:spLocks noGrp="1"/>
          </p:cNvSpPr>
          <p:nvPr>
            <p:ph type="title"/>
          </p:nvPr>
        </p:nvSpPr>
        <p:spPr>
          <a:xfrm>
            <a:off x="396000" y="295683"/>
            <a:ext cx="8352000" cy="469492"/>
          </a:xfrm>
          <a:prstGeom prst="rect">
            <a:avLst/>
          </a:prstGeom>
        </p:spPr>
        <p:txBody>
          <a:bodyPr rtlCol="0">
            <a:noAutofit/>
          </a:bodyPr>
          <a:lstStyle>
            <a:lvl1pPr>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93D3F42C-C67C-40E4-A030-9127104DDF30}"/>
              </a:ext>
            </a:extLst>
          </p:cNvPr>
          <p:cNvCxnSpPr/>
          <p:nvPr userDrawn="1"/>
        </p:nvCxnSpPr>
        <p:spPr>
          <a:xfrm>
            <a:off x="671899" y="1227525"/>
            <a:ext cx="7736989" cy="0"/>
          </a:xfrm>
          <a:prstGeom prst="line">
            <a:avLst/>
          </a:prstGeom>
        </p:spPr>
        <p:style>
          <a:lnRef idx="2">
            <a:schemeClr val="dk1"/>
          </a:lnRef>
          <a:fillRef idx="0">
            <a:schemeClr val="dk1"/>
          </a:fillRef>
          <a:effectRef idx="1">
            <a:schemeClr val="dk1"/>
          </a:effectRef>
          <a:fontRef idx="minor">
            <a:schemeClr val="tx1"/>
          </a:fontRef>
        </p:style>
      </p:cxnSp>
      <p:pic>
        <p:nvPicPr>
          <p:cNvPr id="8" name="Picture 6">
            <a:extLst>
              <a:ext uri="{FF2B5EF4-FFF2-40B4-BE49-F238E27FC236}">
                <a16:creationId xmlns:a16="http://schemas.microsoft.com/office/drawing/2014/main" id="{FA08F19E-55C6-4A11-A4CA-D1D23420CF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628" y="339725"/>
            <a:ext cx="893717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A7C6BAE8-7D89-4FD1-AE45-C700682F9C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53798" y="387673"/>
            <a:ext cx="762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3C1D2FCE-6778-48B7-A8F5-B08E1C5404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50100" y="6154738"/>
            <a:ext cx="16637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576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5"/>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71899" y="1471398"/>
            <a:ext cx="7886700" cy="4641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671899" y="414639"/>
            <a:ext cx="7736989" cy="812886"/>
          </a:xfrm>
        </p:spPr>
        <p:txBody>
          <a:bodyPr/>
          <a:lstStyle>
            <a:lvl1pPr>
              <a:defRPr>
                <a:solidFill>
                  <a:schemeClr val="tx2">
                    <a:lumMod val="75000"/>
                  </a:schemeClr>
                </a:solidFill>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00025" y="6356350"/>
            <a:ext cx="30861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3879850" y="6356350"/>
            <a:ext cx="1217613"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7233" y="449983"/>
            <a:ext cx="1666435" cy="666856"/>
          </a:xfrm>
          <a:prstGeom prst="rect">
            <a:avLst/>
          </a:prstGeom>
        </p:spPr>
      </p:pic>
    </p:spTree>
    <p:extLst>
      <p:ext uri="{BB962C8B-B14F-4D97-AF65-F5344CB8AC3E}">
        <p14:creationId xmlns:p14="http://schemas.microsoft.com/office/powerpoint/2010/main" val="140929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98806" y="2973859"/>
            <a:ext cx="5711782" cy="766120"/>
          </a:xfrm>
        </p:spPr>
        <p:txBody>
          <a:bodyPr anchor="b">
            <a:normAutofit/>
          </a:bodyPr>
          <a:lstStyle>
            <a:lvl1pPr algn="ctr">
              <a:defRPr sz="2700"/>
            </a:lvl1pPr>
          </a:lstStyle>
          <a:p>
            <a:r>
              <a:rPr lang="en-US"/>
              <a:t>Click to edit Master title style</a:t>
            </a:r>
            <a:endParaRPr lang="en-GB" dirty="0"/>
          </a:p>
        </p:txBody>
      </p:sp>
      <p:sp>
        <p:nvSpPr>
          <p:cNvPr id="3" name="Text Placeholder 2"/>
          <p:cNvSpPr>
            <a:spLocks noGrp="1"/>
          </p:cNvSpPr>
          <p:nvPr>
            <p:ph type="body" idx="1"/>
          </p:nvPr>
        </p:nvSpPr>
        <p:spPr>
          <a:xfrm>
            <a:off x="2798805" y="3955150"/>
            <a:ext cx="5767387" cy="493283"/>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00A1013D-7D8A-4452-B93B-2A58C507C3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9163" y="168505"/>
            <a:ext cx="3087610" cy="1235566"/>
          </a:xfrm>
          <a:prstGeom prst="rect">
            <a:avLst/>
          </a:prstGeom>
        </p:spPr>
      </p:pic>
      <p:sp>
        <p:nvSpPr>
          <p:cNvPr id="8" name="Freeform 13">
            <a:extLst>
              <a:ext uri="{FF2B5EF4-FFF2-40B4-BE49-F238E27FC236}">
                <a16:creationId xmlns:a16="http://schemas.microsoft.com/office/drawing/2014/main" id="{E728B23C-20A1-4690-AC80-5C33DC7020FD}"/>
              </a:ext>
            </a:extLst>
          </p:cNvPr>
          <p:cNvSpPr/>
          <p:nvPr userDrawn="1"/>
        </p:nvSpPr>
        <p:spPr>
          <a:xfrm rot="-2906905" flipH="1">
            <a:off x="-222606" y="4804581"/>
            <a:ext cx="3273267" cy="1029591"/>
          </a:xfrm>
          <a:custGeom>
            <a:avLst/>
            <a:gdLst/>
            <a:ahLst/>
            <a:cxnLst/>
            <a:rect l="l" t="t" r="r" b="b"/>
            <a:pathLst>
              <a:path w="4802674" h="1510659">
                <a:moveTo>
                  <a:pt x="4802675" y="0"/>
                </a:moveTo>
                <a:lnTo>
                  <a:pt x="0" y="0"/>
                </a:lnTo>
                <a:lnTo>
                  <a:pt x="0" y="1510659"/>
                </a:lnTo>
                <a:lnTo>
                  <a:pt x="4802675" y="1510659"/>
                </a:lnTo>
                <a:lnTo>
                  <a:pt x="480267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15">
            <a:extLst>
              <a:ext uri="{FF2B5EF4-FFF2-40B4-BE49-F238E27FC236}">
                <a16:creationId xmlns:a16="http://schemas.microsoft.com/office/drawing/2014/main" id="{3FFCABCD-E30E-45F7-AA55-E62C945EC3BB}"/>
              </a:ext>
            </a:extLst>
          </p:cNvPr>
          <p:cNvSpPr/>
          <p:nvPr userDrawn="1"/>
        </p:nvSpPr>
        <p:spPr>
          <a:xfrm rot="-2942733" flipH="1">
            <a:off x="-407953" y="3235754"/>
            <a:ext cx="4213366" cy="481243"/>
          </a:xfrm>
          <a:custGeom>
            <a:avLst/>
            <a:gdLst/>
            <a:ahLst/>
            <a:cxnLst/>
            <a:rect l="l" t="t" r="r" b="b"/>
            <a:pathLst>
              <a:path w="4213366" h="481243">
                <a:moveTo>
                  <a:pt x="4213365" y="0"/>
                </a:moveTo>
                <a:lnTo>
                  <a:pt x="0" y="0"/>
                </a:lnTo>
                <a:lnTo>
                  <a:pt x="0" y="481244"/>
                </a:lnTo>
                <a:lnTo>
                  <a:pt x="4213365" y="481244"/>
                </a:lnTo>
                <a:lnTo>
                  <a:pt x="4213365" y="0"/>
                </a:lnTo>
                <a:close/>
              </a:path>
            </a:pathLst>
          </a:custGeom>
          <a:blipFill>
            <a:blip r:embed="rId5">
              <a:extLst>
                <a:ext uri="{96DAC541-7B7A-43D3-8B79-37D633B846F1}">
                  <asvg:svgBlip xmlns:asvg="http://schemas.microsoft.com/office/drawing/2016/SVG/main" r:embed="rId6"/>
                </a:ext>
              </a:extLst>
            </a:blip>
            <a:stretch>
              <a:fillRect t="-80318" b="-95070"/>
            </a:stretch>
          </a:blipFill>
        </p:spPr>
        <p:txBody>
          <a:bodyPr/>
          <a:lstStyle/>
          <a:p>
            <a:endParaRPr lang="en-US"/>
          </a:p>
        </p:txBody>
      </p:sp>
      <p:grpSp>
        <p:nvGrpSpPr>
          <p:cNvPr id="10" name="Group 9">
            <a:extLst>
              <a:ext uri="{FF2B5EF4-FFF2-40B4-BE49-F238E27FC236}">
                <a16:creationId xmlns:a16="http://schemas.microsoft.com/office/drawing/2014/main" id="{2B250DDA-5115-4E30-8690-34571B41D74F}"/>
              </a:ext>
            </a:extLst>
          </p:cNvPr>
          <p:cNvGrpSpPr/>
          <p:nvPr userDrawn="1"/>
        </p:nvGrpSpPr>
        <p:grpSpPr>
          <a:xfrm>
            <a:off x="520198" y="1994615"/>
            <a:ext cx="1110259" cy="1110259"/>
            <a:chOff x="1513208" y="3079951"/>
            <a:chExt cx="1994733" cy="1994733"/>
          </a:xfrm>
        </p:grpSpPr>
        <p:sp>
          <p:nvSpPr>
            <p:cNvPr id="11" name="Freeform 2">
              <a:extLst>
                <a:ext uri="{FF2B5EF4-FFF2-40B4-BE49-F238E27FC236}">
                  <a16:creationId xmlns:a16="http://schemas.microsoft.com/office/drawing/2014/main" id="{972BE4DC-4B8A-4677-9973-C4BE1FD0B576}"/>
                </a:ext>
              </a:extLst>
            </p:cNvPr>
            <p:cNvSpPr/>
            <p:nvPr/>
          </p:nvSpPr>
          <p:spPr>
            <a:xfrm>
              <a:off x="1513208" y="3079951"/>
              <a:ext cx="1994733" cy="1994733"/>
            </a:xfrm>
            <a:custGeom>
              <a:avLst/>
              <a:gdLst/>
              <a:ahLst/>
              <a:cxnLst/>
              <a:rect l="l" t="t" r="r" b="b"/>
              <a:pathLst>
                <a:path w="1994733" h="1994733">
                  <a:moveTo>
                    <a:pt x="0" y="0"/>
                  </a:moveTo>
                  <a:lnTo>
                    <a:pt x="1994733" y="0"/>
                  </a:lnTo>
                  <a:lnTo>
                    <a:pt x="1994733" y="1994733"/>
                  </a:lnTo>
                  <a:lnTo>
                    <a:pt x="0" y="19947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3">
              <a:extLst>
                <a:ext uri="{FF2B5EF4-FFF2-40B4-BE49-F238E27FC236}">
                  <a16:creationId xmlns:a16="http://schemas.microsoft.com/office/drawing/2014/main" id="{72C3DD61-7A67-4678-B597-85C34DE1E482}"/>
                </a:ext>
              </a:extLst>
            </p:cNvPr>
            <p:cNvSpPr/>
            <p:nvPr/>
          </p:nvSpPr>
          <p:spPr>
            <a:xfrm>
              <a:off x="1641066" y="3198782"/>
              <a:ext cx="1757071" cy="1757071"/>
            </a:xfrm>
            <a:custGeom>
              <a:avLst/>
              <a:gdLst/>
              <a:ahLst/>
              <a:cxnLst/>
              <a:rect l="l" t="t" r="r" b="b"/>
              <a:pathLst>
                <a:path w="1757071" h="1757071">
                  <a:moveTo>
                    <a:pt x="0" y="0"/>
                  </a:moveTo>
                  <a:lnTo>
                    <a:pt x="1757072" y="0"/>
                  </a:lnTo>
                  <a:lnTo>
                    <a:pt x="1757072" y="1757071"/>
                  </a:lnTo>
                  <a:lnTo>
                    <a:pt x="0" y="1757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8">
              <a:extLst>
                <a:ext uri="{FF2B5EF4-FFF2-40B4-BE49-F238E27FC236}">
                  <a16:creationId xmlns:a16="http://schemas.microsoft.com/office/drawing/2014/main" id="{98DCEEF6-38A7-40E2-9EDE-056A7AC54CCD}"/>
                </a:ext>
              </a:extLst>
            </p:cNvPr>
            <p:cNvSpPr/>
            <p:nvPr/>
          </p:nvSpPr>
          <p:spPr>
            <a:xfrm>
              <a:off x="1947146" y="3622215"/>
              <a:ext cx="1144912" cy="910205"/>
            </a:xfrm>
            <a:custGeom>
              <a:avLst/>
              <a:gdLst/>
              <a:ahLst/>
              <a:cxnLst/>
              <a:rect l="l" t="t" r="r" b="b"/>
              <a:pathLst>
                <a:path w="1144912" h="910205">
                  <a:moveTo>
                    <a:pt x="0" y="0"/>
                  </a:moveTo>
                  <a:lnTo>
                    <a:pt x="1144912" y="0"/>
                  </a:lnTo>
                  <a:lnTo>
                    <a:pt x="1144912" y="910205"/>
                  </a:lnTo>
                  <a:lnTo>
                    <a:pt x="0" y="9102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grpSp>
        <p:nvGrpSpPr>
          <p:cNvPr id="14" name="Group 13">
            <a:extLst>
              <a:ext uri="{FF2B5EF4-FFF2-40B4-BE49-F238E27FC236}">
                <a16:creationId xmlns:a16="http://schemas.microsoft.com/office/drawing/2014/main" id="{B021C94B-7EFF-41C6-AB77-CC56317C7DCE}"/>
              </a:ext>
            </a:extLst>
          </p:cNvPr>
          <p:cNvGrpSpPr/>
          <p:nvPr userDrawn="1"/>
        </p:nvGrpSpPr>
        <p:grpSpPr>
          <a:xfrm>
            <a:off x="2002267" y="5504974"/>
            <a:ext cx="1129186" cy="1129186"/>
            <a:chOff x="4829921" y="3079951"/>
            <a:chExt cx="1994733" cy="1994733"/>
          </a:xfrm>
        </p:grpSpPr>
        <p:sp>
          <p:nvSpPr>
            <p:cNvPr id="15" name="Freeform 6">
              <a:extLst>
                <a:ext uri="{FF2B5EF4-FFF2-40B4-BE49-F238E27FC236}">
                  <a16:creationId xmlns:a16="http://schemas.microsoft.com/office/drawing/2014/main" id="{C5E7C02F-C891-4E0E-B836-44D553C7FB6D}"/>
                </a:ext>
              </a:extLst>
            </p:cNvPr>
            <p:cNvSpPr/>
            <p:nvPr/>
          </p:nvSpPr>
          <p:spPr>
            <a:xfrm>
              <a:off x="4829921" y="3079951"/>
              <a:ext cx="1994733" cy="1994733"/>
            </a:xfrm>
            <a:custGeom>
              <a:avLst/>
              <a:gdLst/>
              <a:ahLst/>
              <a:cxnLst/>
              <a:rect l="l" t="t" r="r" b="b"/>
              <a:pathLst>
                <a:path w="1994733" h="1994733">
                  <a:moveTo>
                    <a:pt x="0" y="0"/>
                  </a:moveTo>
                  <a:lnTo>
                    <a:pt x="1994733" y="0"/>
                  </a:lnTo>
                  <a:lnTo>
                    <a:pt x="1994733" y="1994733"/>
                  </a:lnTo>
                  <a:lnTo>
                    <a:pt x="0" y="19947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7">
              <a:extLst>
                <a:ext uri="{FF2B5EF4-FFF2-40B4-BE49-F238E27FC236}">
                  <a16:creationId xmlns:a16="http://schemas.microsoft.com/office/drawing/2014/main" id="{7F618EFB-898F-46B3-8DFA-DA9CB46D6725}"/>
                </a:ext>
              </a:extLst>
            </p:cNvPr>
            <p:cNvSpPr/>
            <p:nvPr/>
          </p:nvSpPr>
          <p:spPr>
            <a:xfrm>
              <a:off x="4957779" y="3198782"/>
              <a:ext cx="1757071" cy="1757071"/>
            </a:xfrm>
            <a:custGeom>
              <a:avLst/>
              <a:gdLst/>
              <a:ahLst/>
              <a:cxnLst/>
              <a:rect l="l" t="t" r="r" b="b"/>
              <a:pathLst>
                <a:path w="1757071" h="1757071">
                  <a:moveTo>
                    <a:pt x="0" y="0"/>
                  </a:moveTo>
                  <a:lnTo>
                    <a:pt x="1757071" y="0"/>
                  </a:lnTo>
                  <a:lnTo>
                    <a:pt x="1757071" y="1757071"/>
                  </a:lnTo>
                  <a:lnTo>
                    <a:pt x="0" y="1757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9">
              <a:extLst>
                <a:ext uri="{FF2B5EF4-FFF2-40B4-BE49-F238E27FC236}">
                  <a16:creationId xmlns:a16="http://schemas.microsoft.com/office/drawing/2014/main" id="{892C75E0-DE35-4533-83B5-EC7D728DD7AF}"/>
                </a:ext>
              </a:extLst>
            </p:cNvPr>
            <p:cNvSpPr/>
            <p:nvPr/>
          </p:nvSpPr>
          <p:spPr>
            <a:xfrm>
              <a:off x="5331548" y="3572551"/>
              <a:ext cx="1009534" cy="1009534"/>
            </a:xfrm>
            <a:custGeom>
              <a:avLst/>
              <a:gdLst/>
              <a:ahLst/>
              <a:cxnLst/>
              <a:rect l="l" t="t" r="r" b="b"/>
              <a:pathLst>
                <a:path w="1009534" h="1009534">
                  <a:moveTo>
                    <a:pt x="0" y="0"/>
                  </a:moveTo>
                  <a:lnTo>
                    <a:pt x="1009534" y="0"/>
                  </a:lnTo>
                  <a:lnTo>
                    <a:pt x="1009534" y="1009533"/>
                  </a:lnTo>
                  <a:lnTo>
                    <a:pt x="0" y="100953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grpSp>
        <p:nvGrpSpPr>
          <p:cNvPr id="18" name="Group 17">
            <a:extLst>
              <a:ext uri="{FF2B5EF4-FFF2-40B4-BE49-F238E27FC236}">
                <a16:creationId xmlns:a16="http://schemas.microsoft.com/office/drawing/2014/main" id="{8AB41E8C-03C6-499B-BB3F-CBB0ACCEED57}"/>
              </a:ext>
            </a:extLst>
          </p:cNvPr>
          <p:cNvGrpSpPr/>
          <p:nvPr userDrawn="1"/>
        </p:nvGrpSpPr>
        <p:grpSpPr>
          <a:xfrm>
            <a:off x="2957227" y="4515701"/>
            <a:ext cx="1142333" cy="1142333"/>
            <a:chOff x="8146634" y="3079951"/>
            <a:chExt cx="1994733" cy="1994733"/>
          </a:xfrm>
        </p:grpSpPr>
        <p:sp>
          <p:nvSpPr>
            <p:cNvPr id="19" name="Freeform 4">
              <a:extLst>
                <a:ext uri="{FF2B5EF4-FFF2-40B4-BE49-F238E27FC236}">
                  <a16:creationId xmlns:a16="http://schemas.microsoft.com/office/drawing/2014/main" id="{6C58A990-FFF5-4BAA-BCBF-7FD778C56FF6}"/>
                </a:ext>
              </a:extLst>
            </p:cNvPr>
            <p:cNvSpPr/>
            <p:nvPr/>
          </p:nvSpPr>
          <p:spPr>
            <a:xfrm>
              <a:off x="8146634" y="3079951"/>
              <a:ext cx="1994733" cy="1994733"/>
            </a:xfrm>
            <a:custGeom>
              <a:avLst/>
              <a:gdLst/>
              <a:ahLst/>
              <a:cxnLst/>
              <a:rect l="l" t="t" r="r" b="b"/>
              <a:pathLst>
                <a:path w="1994733" h="1994733">
                  <a:moveTo>
                    <a:pt x="0" y="0"/>
                  </a:moveTo>
                  <a:lnTo>
                    <a:pt x="1994732" y="0"/>
                  </a:lnTo>
                  <a:lnTo>
                    <a:pt x="1994732" y="1994733"/>
                  </a:lnTo>
                  <a:lnTo>
                    <a:pt x="0" y="19947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5">
              <a:extLst>
                <a:ext uri="{FF2B5EF4-FFF2-40B4-BE49-F238E27FC236}">
                  <a16:creationId xmlns:a16="http://schemas.microsoft.com/office/drawing/2014/main" id="{783BB681-2D8D-4869-A14F-735CDB8561B2}"/>
                </a:ext>
              </a:extLst>
            </p:cNvPr>
            <p:cNvSpPr/>
            <p:nvPr/>
          </p:nvSpPr>
          <p:spPr>
            <a:xfrm>
              <a:off x="8274492" y="3198782"/>
              <a:ext cx="1757071" cy="1757071"/>
            </a:xfrm>
            <a:custGeom>
              <a:avLst/>
              <a:gdLst/>
              <a:ahLst/>
              <a:cxnLst/>
              <a:rect l="l" t="t" r="r" b="b"/>
              <a:pathLst>
                <a:path w="1757071" h="1757071">
                  <a:moveTo>
                    <a:pt x="0" y="0"/>
                  </a:moveTo>
                  <a:lnTo>
                    <a:pt x="1757071" y="0"/>
                  </a:lnTo>
                  <a:lnTo>
                    <a:pt x="1757071" y="1757071"/>
                  </a:lnTo>
                  <a:lnTo>
                    <a:pt x="0" y="1757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Freeform 20">
              <a:extLst>
                <a:ext uri="{FF2B5EF4-FFF2-40B4-BE49-F238E27FC236}">
                  <a16:creationId xmlns:a16="http://schemas.microsoft.com/office/drawing/2014/main" id="{DAC3EB95-B7E1-4EC8-82AC-6F98F46B5C9B}"/>
                </a:ext>
              </a:extLst>
            </p:cNvPr>
            <p:cNvSpPr/>
            <p:nvPr/>
          </p:nvSpPr>
          <p:spPr>
            <a:xfrm>
              <a:off x="8741530" y="3622215"/>
              <a:ext cx="915930" cy="910205"/>
            </a:xfrm>
            <a:custGeom>
              <a:avLst/>
              <a:gdLst/>
              <a:ahLst/>
              <a:cxnLst/>
              <a:rect l="l" t="t" r="r" b="b"/>
              <a:pathLst>
                <a:path w="915930" h="910205">
                  <a:moveTo>
                    <a:pt x="0" y="0"/>
                  </a:moveTo>
                  <a:lnTo>
                    <a:pt x="915930" y="0"/>
                  </a:lnTo>
                  <a:lnTo>
                    <a:pt x="915930" y="910205"/>
                  </a:lnTo>
                  <a:lnTo>
                    <a:pt x="0" y="91020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spTree>
    <p:extLst>
      <p:ext uri="{BB962C8B-B14F-4D97-AF65-F5344CB8AC3E}">
        <p14:creationId xmlns:p14="http://schemas.microsoft.com/office/powerpoint/2010/main" val="3225491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3739C34-D591-4606-A97C-167A7EA4713E}" type="datetimeFigureOut">
              <a:rPr lang="en-GB"/>
              <a:pPr>
                <a:defRPr/>
              </a:pPr>
              <a:t>18/02/2026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204D72D-31EC-4745-BCDD-71D8CD208043}" type="slidenum">
              <a:rPr lang="en-GB"/>
              <a:pPr>
                <a:defRPr/>
              </a:pPr>
              <a:t>‹#›</a:t>
            </a:fld>
            <a:endParaRPr lang="en-GB"/>
          </a:p>
        </p:txBody>
      </p:sp>
    </p:spTree>
    <p:extLst>
      <p:ext uri="{BB962C8B-B14F-4D97-AF65-F5344CB8AC3E}">
        <p14:creationId xmlns:p14="http://schemas.microsoft.com/office/powerpoint/2010/main" val="147341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E31EA57-9EA0-448E-A278-E18146C5DAF1}" type="datetimeFigureOut">
              <a:rPr lang="en-GB"/>
              <a:pPr>
                <a:defRPr/>
              </a:pPr>
              <a:t>18/02/2026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8A5281E-9531-42C4-938A-4088F784FA11}" type="slidenum">
              <a:rPr lang="en-GB"/>
              <a:pPr>
                <a:defRPr/>
              </a:pPr>
              <a:t>‹#›</a:t>
            </a:fld>
            <a:endParaRPr lang="en-GB"/>
          </a:p>
        </p:txBody>
      </p:sp>
    </p:spTree>
    <p:extLst>
      <p:ext uri="{BB962C8B-B14F-4D97-AF65-F5344CB8AC3E}">
        <p14:creationId xmlns:p14="http://schemas.microsoft.com/office/powerpoint/2010/main" val="216394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823F176-A398-4167-9060-E1A1CA633F4E}" type="datetimeFigureOut">
              <a:rPr lang="en-GB"/>
              <a:pPr>
                <a:defRPr/>
              </a:pPr>
              <a:t>18/02/2026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8A31547-01E5-45FF-B420-94E17268D32A}" type="slidenum">
              <a:rPr lang="en-GB"/>
              <a:pPr>
                <a:defRPr/>
              </a:pPr>
              <a:t>‹#›</a:t>
            </a:fld>
            <a:endParaRPr lang="en-GB"/>
          </a:p>
        </p:txBody>
      </p:sp>
    </p:spTree>
    <p:extLst>
      <p:ext uri="{BB962C8B-B14F-4D97-AF65-F5344CB8AC3E}">
        <p14:creationId xmlns:p14="http://schemas.microsoft.com/office/powerpoint/2010/main" val="78620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EDCFA3-ADC9-46E0-BEA6-D87A5E627906}" type="datetimeFigureOut">
              <a:rPr lang="en-GB"/>
              <a:pPr>
                <a:defRPr/>
              </a:pPr>
              <a:t>18/02/2026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556E939-0027-4527-8FA8-F8A4E2A74858}" type="slidenum">
              <a:rPr lang="en-GB"/>
              <a:pPr>
                <a:defRPr/>
              </a:pPr>
              <a:t>‹#›</a:t>
            </a:fld>
            <a:endParaRPr lang="en-GB"/>
          </a:p>
        </p:txBody>
      </p:sp>
    </p:spTree>
    <p:extLst>
      <p:ext uri="{BB962C8B-B14F-4D97-AF65-F5344CB8AC3E}">
        <p14:creationId xmlns:p14="http://schemas.microsoft.com/office/powerpoint/2010/main" val="32268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C9C5A8A-FEAC-475D-8F02-7B864DA429B6}" type="datetimeFigureOut">
              <a:rPr lang="en-GB"/>
              <a:pPr>
                <a:defRPr/>
              </a:pPr>
              <a:t>18/02/2026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CFAF9BA-8806-48AD-8659-9A6AC75B72F5}" type="slidenum">
              <a:rPr lang="en-GB"/>
              <a:pPr>
                <a:defRPr/>
              </a:pPr>
              <a:t>‹#›</a:t>
            </a:fld>
            <a:endParaRPr lang="en-GB"/>
          </a:p>
        </p:txBody>
      </p:sp>
    </p:spTree>
    <p:extLst>
      <p:ext uri="{BB962C8B-B14F-4D97-AF65-F5344CB8AC3E}">
        <p14:creationId xmlns:p14="http://schemas.microsoft.com/office/powerpoint/2010/main" val="84964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3739CA8-3E35-48F7-83DB-871D518BD663}" type="datetimeFigureOut">
              <a:rPr lang="en-GB"/>
              <a:pPr>
                <a:defRPr/>
              </a:pPr>
              <a:t>18/02/2026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75515EA-38F1-4121-B686-E7AAFB93B809}" type="slidenum">
              <a:rPr lang="en-GB"/>
              <a:pPr>
                <a:defRPr/>
              </a:pPr>
              <a:t>‹#›</a:t>
            </a:fld>
            <a:endParaRPr lang="en-GB"/>
          </a:p>
        </p:txBody>
      </p:sp>
    </p:spTree>
    <p:extLst>
      <p:ext uri="{BB962C8B-B14F-4D97-AF65-F5344CB8AC3E}">
        <p14:creationId xmlns:p14="http://schemas.microsoft.com/office/powerpoint/2010/main" val="183619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 name="Text Placeholder 2"/>
          <p:cNvSpPr>
            <a:spLocks noGrp="1"/>
          </p:cNvSpPr>
          <p:nvPr>
            <p:ph type="body" idx="1"/>
          </p:nvPr>
        </p:nvSpPr>
        <p:spPr>
          <a:xfrm>
            <a:off x="628650" y="1825625"/>
            <a:ext cx="7886700" cy="4351338"/>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47912EF6-F77C-48CA-B0E6-AFFAD66AEF90}" type="datetimeFigureOut">
              <a:rPr lang="en-GB"/>
              <a:pPr>
                <a:defRPr/>
              </a:pPr>
              <a:t>18/02/2026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74CF0267-4F25-4366-BEBC-3835FA7FDA8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5" r:id="rId12"/>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ustoms.ro/info-publice/acciz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taxation-customs.ec.europa.eu/taxation-1/excise-duties_en" TargetMode="External"/><Relationship Id="rId5" Type="http://schemas.openxmlformats.org/officeDocument/2006/relationships/hyperlink" Target="https://mfinante.gov.ro/ro/domenii/fiscalitate/impozite-si-taxe/regim-accize" TargetMode="External"/><Relationship Id="rId4" Type="http://schemas.openxmlformats.org/officeDocument/2006/relationships/hyperlink" Target="https://customs.ro/info-publice/emc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customs.r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ec.europa.eu/taxation_customs" TargetMode="External"/><Relationship Id="rId4" Type="http://schemas.openxmlformats.org/officeDocument/2006/relationships/hyperlink" Target="http://taric3.customs.ro:9080/taric/web/main_RO"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taxation_customs/dds2/seed/seed_consultation.jsp?Lang=r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473" y="2597853"/>
            <a:ext cx="7236206" cy="1002999"/>
          </a:xfrm>
        </p:spPr>
        <p:txBody>
          <a:bodyPr>
            <a:normAutofit/>
          </a:bodyPr>
          <a:lstStyle/>
          <a:p>
            <a:pPr algn="l"/>
            <a:r>
              <a:rPr lang="en-GB" altLang="en-US" dirty="0" err="1"/>
              <a:t>Fiscalitate</a:t>
            </a:r>
            <a:r>
              <a:rPr lang="en-GB" altLang="en-US" dirty="0"/>
              <a:t> </a:t>
            </a:r>
            <a:r>
              <a:rPr lang="en-GB" altLang="en-US" dirty="0" err="1"/>
              <a:t>avansata</a:t>
            </a:r>
            <a:endParaRPr lang="en-GB" dirty="0"/>
          </a:p>
        </p:txBody>
      </p:sp>
      <p:sp>
        <p:nvSpPr>
          <p:cNvPr id="3" name="Subtitle 2"/>
          <p:cNvSpPr>
            <a:spLocks noGrp="1"/>
          </p:cNvSpPr>
          <p:nvPr>
            <p:ph type="subTitle" idx="4294967295"/>
          </p:nvPr>
        </p:nvSpPr>
        <p:spPr>
          <a:xfrm>
            <a:off x="849086" y="3414867"/>
            <a:ext cx="6178442" cy="436384"/>
          </a:xfrm>
        </p:spPr>
        <p:txBody>
          <a:bodyPr>
            <a:noAutofit/>
          </a:bodyPr>
          <a:lstStyle/>
          <a:p>
            <a:pPr marL="0" indent="0">
              <a:buNone/>
            </a:pPr>
            <a:r>
              <a:rPr lang="en-GB" altLang="en-US" sz="2400" dirty="0" err="1"/>
              <a:t>Accize</a:t>
            </a:r>
            <a:r>
              <a:rPr lang="en-GB" altLang="en-US" sz="2400" dirty="0"/>
              <a:t> &amp; </a:t>
            </a:r>
            <a:r>
              <a:rPr lang="en-GB" altLang="en-US" sz="2400" dirty="0" err="1"/>
              <a:t>Taxe</a:t>
            </a:r>
            <a:r>
              <a:rPr lang="en-GB" altLang="en-US" sz="2400" dirty="0"/>
              <a:t> </a:t>
            </a:r>
            <a:r>
              <a:rPr lang="en-GB" altLang="en-US" sz="2400" dirty="0" err="1"/>
              <a:t>vamale</a:t>
            </a:r>
            <a:endParaRPr lang="en-GB" altLang="en-US" sz="2400" dirty="0"/>
          </a:p>
          <a:p>
            <a:endParaRPr lang="en-GB" sz="2600" dirty="0"/>
          </a:p>
        </p:txBody>
      </p:sp>
    </p:spTree>
    <p:extLst>
      <p:ext uri="{BB962C8B-B14F-4D97-AF65-F5344CB8AC3E}">
        <p14:creationId xmlns:p14="http://schemas.microsoft.com/office/powerpoint/2010/main" val="290242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9">
            <a:extLst>
              <a:ext uri="{FF2B5EF4-FFF2-40B4-BE49-F238E27FC236}">
                <a16:creationId xmlns:a16="http://schemas.microsoft.com/office/drawing/2014/main" id="{A7274345-685D-404F-B9D4-8F3C2ABFDB68}"/>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
        <p:nvSpPr>
          <p:cNvPr id="9" name="Rectangle 3">
            <a:extLst>
              <a:ext uri="{FF2B5EF4-FFF2-40B4-BE49-F238E27FC236}">
                <a16:creationId xmlns:a16="http://schemas.microsoft.com/office/drawing/2014/main" id="{EA1D091C-D005-47A7-974F-453BD6B725A7}"/>
              </a:ext>
            </a:extLst>
          </p:cNvPr>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en-US"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en-AU" kern="0" dirty="0">
              <a:solidFill>
                <a:srgbClr val="000066"/>
              </a:solidFill>
              <a:latin typeface="Arial" charset="0"/>
              <a:cs typeface="Arial" charset="0"/>
            </a:endParaRPr>
          </a:p>
        </p:txBody>
      </p:sp>
      <p:sp>
        <p:nvSpPr>
          <p:cNvPr id="28676" name="Rectangle 2">
            <a:extLst>
              <a:ext uri="{FF2B5EF4-FFF2-40B4-BE49-F238E27FC236}">
                <a16:creationId xmlns:a16="http://schemas.microsoft.com/office/drawing/2014/main" id="{40100FAE-2F54-46BB-8A15-AFEE433C7889}"/>
              </a:ext>
            </a:extLst>
          </p:cNvPr>
          <p:cNvSpPr>
            <a:spLocks noGrp="1" noChangeArrowheads="1"/>
          </p:cNvSpPr>
          <p:nvPr>
            <p:ph type="title" idx="4294967295"/>
          </p:nvPr>
        </p:nvSpPr>
        <p:spPr>
          <a:xfrm>
            <a:off x="609600" y="424544"/>
            <a:ext cx="7085013" cy="457200"/>
          </a:xfrm>
        </p:spPr>
        <p:txBody>
          <a:bodyPr/>
          <a:lstStyle/>
          <a:p>
            <a:pPr algn="l" eaLnBrk="1" hangingPunct="1"/>
            <a:r>
              <a:rPr lang="en-US" altLang="en-US" dirty="0" err="1">
                <a:solidFill>
                  <a:schemeClr val="tx2">
                    <a:lumMod val="75000"/>
                  </a:schemeClr>
                </a:solidFill>
                <a:latin typeface="+mn-lt"/>
              </a:rPr>
              <a:t>Regimul</a:t>
            </a:r>
            <a:r>
              <a:rPr lang="en-US" altLang="en-US" dirty="0">
                <a:solidFill>
                  <a:schemeClr val="tx2">
                    <a:lumMod val="75000"/>
                  </a:schemeClr>
                </a:solidFill>
                <a:latin typeface="+mn-lt"/>
              </a:rPr>
              <a:t> </a:t>
            </a:r>
            <a:r>
              <a:rPr lang="en-US" altLang="en-US" dirty="0" err="1">
                <a:solidFill>
                  <a:schemeClr val="tx2">
                    <a:lumMod val="75000"/>
                  </a:schemeClr>
                </a:solidFill>
                <a:latin typeface="+mn-lt"/>
              </a:rPr>
              <a:t>suspensiv</a:t>
            </a:r>
            <a:endParaRPr lang="en-US" altLang="en-US" dirty="0">
              <a:solidFill>
                <a:schemeClr val="tx2">
                  <a:lumMod val="75000"/>
                </a:schemeClr>
              </a:solidFill>
              <a:latin typeface="+mn-lt"/>
            </a:endParaRPr>
          </a:p>
        </p:txBody>
      </p:sp>
      <p:sp>
        <p:nvSpPr>
          <p:cNvPr id="17" name="Rectangle 3">
            <a:extLst>
              <a:ext uri="{FF2B5EF4-FFF2-40B4-BE49-F238E27FC236}">
                <a16:creationId xmlns:a16="http://schemas.microsoft.com/office/drawing/2014/main" id="{A77CA2AF-2D6F-4659-9D0A-3ADC111B9B1D}"/>
              </a:ext>
            </a:extLst>
          </p:cNvPr>
          <p:cNvSpPr txBox="1">
            <a:spLocks noChangeArrowheads="1"/>
          </p:cNvSpPr>
          <p:nvPr/>
        </p:nvSpPr>
        <p:spPr bwMode="auto">
          <a:xfrm>
            <a:off x="333375" y="1371600"/>
            <a:ext cx="7924800" cy="3932238"/>
          </a:xfrm>
          <a:prstGeom prst="rect">
            <a:avLst/>
          </a:prstGeom>
          <a:noFill/>
          <a:ln w="9525">
            <a:noFill/>
            <a:miter lim="800000"/>
            <a:headEnd/>
            <a:tailEnd/>
          </a:ln>
        </p:spPr>
        <p:txBody>
          <a:bodyPr/>
          <a:lstStyle/>
          <a:p>
            <a:pPr eaLnBrk="1" hangingPunct="1">
              <a:lnSpc>
                <a:spcPct val="80000"/>
              </a:lnSpc>
              <a:spcBef>
                <a:spcPct val="20000"/>
              </a:spcBef>
              <a:buFont typeface="Wingdings" pitchFamily="2" charset="2"/>
              <a:buNone/>
              <a:defRPr/>
            </a:pPr>
            <a:endParaRPr lang="en-US">
              <a:solidFill>
                <a:srgbClr val="000066"/>
              </a:solidFill>
              <a:latin typeface="+mn-lt"/>
              <a:cs typeface="+mn-cs"/>
            </a:endParaRPr>
          </a:p>
          <a:p>
            <a:pPr marL="117475" lvl="1" indent="222250" eaLnBrk="1" hangingPunct="1">
              <a:lnSpc>
                <a:spcPct val="80000"/>
              </a:lnSpc>
              <a:spcBef>
                <a:spcPct val="20000"/>
              </a:spcBef>
              <a:buClr>
                <a:srgbClr val="0033CC"/>
              </a:buClr>
              <a:buFontTx/>
              <a:buChar char="o"/>
              <a:defRPr/>
            </a:pPr>
            <a:endParaRPr lang="en-US">
              <a:solidFill>
                <a:srgbClr val="003399"/>
              </a:solidFill>
              <a:latin typeface="Arial" charset="0"/>
              <a:cs typeface="+mn-cs"/>
            </a:endParaRPr>
          </a:p>
          <a:p>
            <a:pPr eaLnBrk="1" hangingPunct="1">
              <a:lnSpc>
                <a:spcPct val="80000"/>
              </a:lnSpc>
              <a:spcBef>
                <a:spcPct val="20000"/>
              </a:spcBef>
              <a:buFont typeface="Wingdings" pitchFamily="2" charset="2"/>
              <a:buNone/>
              <a:defRPr/>
            </a:pPr>
            <a:endParaRPr lang="en-US">
              <a:latin typeface="+mn-lt"/>
              <a:cs typeface="+mn-cs"/>
            </a:endParaRPr>
          </a:p>
          <a:p>
            <a:pPr eaLnBrk="1" hangingPunct="1">
              <a:lnSpc>
                <a:spcPct val="80000"/>
              </a:lnSpc>
              <a:spcBef>
                <a:spcPct val="20000"/>
              </a:spcBef>
              <a:buFont typeface="Wingdings" pitchFamily="2" charset="2"/>
              <a:buNone/>
              <a:defRPr/>
            </a:pPr>
            <a:r>
              <a:rPr lang="en-US" sz="2000">
                <a:solidFill>
                  <a:srgbClr val="003399"/>
                </a:solidFill>
                <a:latin typeface="Times New Roman" pitchFamily="18" charset="0"/>
                <a:cs typeface="+mn-cs"/>
              </a:rPr>
              <a:t>	 </a:t>
            </a:r>
            <a:endParaRPr lang="en-US" sz="2000" dirty="0">
              <a:solidFill>
                <a:srgbClr val="003399"/>
              </a:solidFill>
              <a:latin typeface="Times New Roman" pitchFamily="18" charset="0"/>
              <a:cs typeface="+mn-cs"/>
            </a:endParaRPr>
          </a:p>
        </p:txBody>
      </p:sp>
      <p:sp>
        <p:nvSpPr>
          <p:cNvPr id="10" name="Rounded Rectangle 9">
            <a:extLst>
              <a:ext uri="{FF2B5EF4-FFF2-40B4-BE49-F238E27FC236}">
                <a16:creationId xmlns:a16="http://schemas.microsoft.com/office/drawing/2014/main" id="{340DA171-2A2C-4871-829F-80F790F43A92}"/>
              </a:ext>
            </a:extLst>
          </p:cNvPr>
          <p:cNvSpPr/>
          <p:nvPr/>
        </p:nvSpPr>
        <p:spPr bwMode="auto">
          <a:xfrm>
            <a:off x="457200" y="2678113"/>
            <a:ext cx="2514600" cy="11318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cxnSp>
        <p:nvCxnSpPr>
          <p:cNvPr id="13" name="Straight Connector 12">
            <a:extLst>
              <a:ext uri="{FF2B5EF4-FFF2-40B4-BE49-F238E27FC236}">
                <a16:creationId xmlns:a16="http://schemas.microsoft.com/office/drawing/2014/main" id="{81E14A5C-A224-4948-AE6C-338A9EEAA925}"/>
              </a:ext>
            </a:extLst>
          </p:cNvPr>
          <p:cNvCxnSpPr/>
          <p:nvPr/>
        </p:nvCxnSpPr>
        <p:spPr bwMode="auto">
          <a:xfrm>
            <a:off x="4495800" y="1687513"/>
            <a:ext cx="12700" cy="3101975"/>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33BFCA6D-4140-4724-8901-98602C089C49}"/>
              </a:ext>
            </a:extLst>
          </p:cNvPr>
          <p:cNvSpPr/>
          <p:nvPr/>
        </p:nvSpPr>
        <p:spPr bwMode="auto">
          <a:xfrm>
            <a:off x="6096000" y="2320925"/>
            <a:ext cx="25146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cxnSp>
        <p:nvCxnSpPr>
          <p:cNvPr id="16" name="Straight Arrow Connector 15">
            <a:extLst>
              <a:ext uri="{FF2B5EF4-FFF2-40B4-BE49-F238E27FC236}">
                <a16:creationId xmlns:a16="http://schemas.microsoft.com/office/drawing/2014/main" id="{7293E914-7CEE-493B-A205-CADF9BE34A77}"/>
              </a:ext>
            </a:extLst>
          </p:cNvPr>
          <p:cNvCxnSpPr/>
          <p:nvPr/>
        </p:nvCxnSpPr>
        <p:spPr bwMode="auto">
          <a:xfrm flipV="1">
            <a:off x="3276600" y="2678113"/>
            <a:ext cx="2500313" cy="4635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F942BE-C4CA-4D1E-8B3A-F00737C7062B}"/>
              </a:ext>
            </a:extLst>
          </p:cNvPr>
          <p:cNvSpPr txBox="1"/>
          <p:nvPr/>
        </p:nvSpPr>
        <p:spPr bwMode="auto">
          <a:xfrm>
            <a:off x="609600" y="1849340"/>
            <a:ext cx="2362200" cy="400050"/>
          </a:xfrm>
          <a:prstGeom prst="rect">
            <a:avLst/>
          </a:prstGeom>
          <a:noFill/>
        </p:spPr>
        <p:txBody>
          <a:bodyPr>
            <a:spAutoFit/>
          </a:bodyPr>
          <a:lstStyle/>
          <a:p>
            <a:pPr eaLnBrk="1" hangingPunct="1">
              <a:defRPr/>
            </a:pPr>
            <a:r>
              <a:rPr lang="en-US" sz="2000" dirty="0" err="1">
                <a:solidFill>
                  <a:srgbClr val="002060"/>
                </a:solidFill>
                <a:latin typeface="+mn-lt"/>
                <a:cs typeface="Arial" charset="0"/>
              </a:rPr>
              <a:t>Irlanda</a:t>
            </a:r>
            <a:endParaRPr lang="en-US" sz="2000" dirty="0">
              <a:solidFill>
                <a:srgbClr val="002060"/>
              </a:solidFill>
              <a:latin typeface="+mn-lt"/>
              <a:cs typeface="Arial" charset="0"/>
            </a:endParaRPr>
          </a:p>
        </p:txBody>
      </p:sp>
      <p:sp>
        <p:nvSpPr>
          <p:cNvPr id="19" name="TextBox 18">
            <a:extLst>
              <a:ext uri="{FF2B5EF4-FFF2-40B4-BE49-F238E27FC236}">
                <a16:creationId xmlns:a16="http://schemas.microsoft.com/office/drawing/2014/main" id="{4A2EE219-158A-44AE-AB12-F7F905FFDA59}"/>
              </a:ext>
            </a:extLst>
          </p:cNvPr>
          <p:cNvSpPr txBox="1"/>
          <p:nvPr/>
        </p:nvSpPr>
        <p:spPr bwMode="auto">
          <a:xfrm>
            <a:off x="6248400" y="1700213"/>
            <a:ext cx="2362200" cy="400050"/>
          </a:xfrm>
          <a:prstGeom prst="rect">
            <a:avLst/>
          </a:prstGeom>
          <a:noFill/>
        </p:spPr>
        <p:txBody>
          <a:bodyPr>
            <a:spAutoFit/>
          </a:bodyPr>
          <a:lstStyle/>
          <a:p>
            <a:pPr eaLnBrk="1" hangingPunct="1">
              <a:defRPr/>
            </a:pPr>
            <a:r>
              <a:rPr lang="en-US" sz="2000" dirty="0">
                <a:solidFill>
                  <a:srgbClr val="002060"/>
                </a:solidFill>
                <a:latin typeface="+mn-lt"/>
                <a:cs typeface="Arial" charset="0"/>
              </a:rPr>
              <a:t>RO</a:t>
            </a:r>
          </a:p>
        </p:txBody>
      </p:sp>
      <p:sp>
        <p:nvSpPr>
          <p:cNvPr id="20" name="TextBox 19">
            <a:extLst>
              <a:ext uri="{FF2B5EF4-FFF2-40B4-BE49-F238E27FC236}">
                <a16:creationId xmlns:a16="http://schemas.microsoft.com/office/drawing/2014/main" id="{ED3D2BA6-5BF7-46B9-8F5A-77FF7F15CB4E}"/>
              </a:ext>
            </a:extLst>
          </p:cNvPr>
          <p:cNvSpPr txBox="1"/>
          <p:nvPr/>
        </p:nvSpPr>
        <p:spPr bwMode="auto">
          <a:xfrm>
            <a:off x="685800" y="2941638"/>
            <a:ext cx="2209800" cy="400050"/>
          </a:xfrm>
          <a:prstGeom prst="rect">
            <a:avLst/>
          </a:prstGeom>
          <a:noFill/>
        </p:spPr>
        <p:txBody>
          <a:bodyPr>
            <a:spAutoFit/>
          </a:bodyPr>
          <a:lstStyle/>
          <a:p>
            <a:pPr eaLnBrk="1" hangingPunct="1">
              <a:defRPr/>
            </a:pPr>
            <a:r>
              <a:rPr lang="en-US" sz="2000" dirty="0" err="1">
                <a:solidFill>
                  <a:srgbClr val="002060"/>
                </a:solidFill>
                <a:latin typeface="+mn-lt"/>
                <a:cs typeface="Arial" charset="0"/>
              </a:rPr>
              <a:t>Antrepozit fiscal</a:t>
            </a:r>
          </a:p>
        </p:txBody>
      </p:sp>
      <p:sp>
        <p:nvSpPr>
          <p:cNvPr id="21" name="TextBox 20">
            <a:extLst>
              <a:ext uri="{FF2B5EF4-FFF2-40B4-BE49-F238E27FC236}">
                <a16:creationId xmlns:a16="http://schemas.microsoft.com/office/drawing/2014/main" id="{7DE1E4F8-84F7-42E2-9423-036A823A1715}"/>
              </a:ext>
            </a:extLst>
          </p:cNvPr>
          <p:cNvSpPr txBox="1"/>
          <p:nvPr/>
        </p:nvSpPr>
        <p:spPr bwMode="auto">
          <a:xfrm>
            <a:off x="6286500" y="2425700"/>
            <a:ext cx="2209800" cy="400050"/>
          </a:xfrm>
          <a:prstGeom prst="rect">
            <a:avLst/>
          </a:prstGeom>
          <a:noFill/>
        </p:spPr>
        <p:txBody>
          <a:bodyPr>
            <a:spAutoFit/>
          </a:bodyPr>
          <a:lstStyle/>
          <a:p>
            <a:pPr eaLnBrk="1" hangingPunct="1">
              <a:defRPr/>
            </a:pPr>
            <a:r>
              <a:rPr lang="en-US" sz="2000" dirty="0" err="1">
                <a:solidFill>
                  <a:srgbClr val="002060"/>
                </a:solidFill>
                <a:latin typeface="+mn-lt"/>
                <a:cs typeface="Arial" charset="0"/>
              </a:rPr>
              <a:t>Antrepozit</a:t>
            </a:r>
            <a:r>
              <a:rPr lang="en-US" sz="2000" dirty="0">
                <a:solidFill>
                  <a:srgbClr val="002060"/>
                </a:solidFill>
                <a:latin typeface="+mn-lt"/>
                <a:cs typeface="Arial" charset="0"/>
              </a:rPr>
              <a:t> fiscal</a:t>
            </a:r>
          </a:p>
        </p:txBody>
      </p:sp>
      <p:sp>
        <p:nvSpPr>
          <p:cNvPr id="23" name="TextBox 22">
            <a:extLst>
              <a:ext uri="{FF2B5EF4-FFF2-40B4-BE49-F238E27FC236}">
                <a16:creationId xmlns:a16="http://schemas.microsoft.com/office/drawing/2014/main" id="{67B24B3C-C4F4-4D9A-B0E2-BED93BCF1AF7}"/>
              </a:ext>
            </a:extLst>
          </p:cNvPr>
          <p:cNvSpPr txBox="1"/>
          <p:nvPr/>
        </p:nvSpPr>
        <p:spPr bwMode="auto">
          <a:xfrm>
            <a:off x="381000" y="4278313"/>
            <a:ext cx="3733800" cy="708025"/>
          </a:xfrm>
          <a:prstGeom prst="rect">
            <a:avLst/>
          </a:prstGeom>
          <a:noFill/>
        </p:spPr>
        <p:txBody>
          <a:bodyPr>
            <a:spAutoFit/>
          </a:bodyPr>
          <a:lstStyle/>
          <a:p>
            <a:pPr eaLnBrk="1" hangingPunct="1">
              <a:defRPr/>
            </a:pPr>
            <a:r>
              <a:rPr lang="en-US" sz="2000" dirty="0">
                <a:solidFill>
                  <a:srgbClr val="002060"/>
                </a:solidFill>
                <a:latin typeface="+mn-lt"/>
                <a:cs typeface="Arial" charset="0"/>
              </a:rPr>
              <a:t>Nu are loc </a:t>
            </a:r>
            <a:r>
              <a:rPr lang="en-US" sz="2000" dirty="0" err="1">
                <a:solidFill>
                  <a:srgbClr val="002060"/>
                </a:solidFill>
                <a:latin typeface="+mn-lt"/>
                <a:cs typeface="Arial" charset="0"/>
              </a:rPr>
              <a:t>eliberarea</a:t>
            </a:r>
            <a:r>
              <a:rPr lang="en-US" sz="2000" dirty="0">
                <a:solidFill>
                  <a:srgbClr val="002060"/>
                </a:solidFill>
                <a:latin typeface="+mn-lt"/>
                <a:cs typeface="Arial" charset="0"/>
              </a:rPr>
              <a:t> in </a:t>
            </a:r>
            <a:r>
              <a:rPr lang="en-US" sz="2000" dirty="0" err="1">
                <a:solidFill>
                  <a:srgbClr val="002060"/>
                </a:solidFill>
                <a:latin typeface="+mn-lt"/>
                <a:cs typeface="Arial" charset="0"/>
              </a:rPr>
              <a:t>consum</a:t>
            </a:r>
            <a:r>
              <a:rPr lang="en-US" sz="2000" dirty="0">
                <a:solidFill>
                  <a:srgbClr val="002060"/>
                </a:solidFill>
                <a:latin typeface="+mn-lt"/>
                <a:cs typeface="Arial" charset="0"/>
              </a:rPr>
              <a:t>             </a:t>
            </a:r>
          </a:p>
          <a:p>
            <a:pPr eaLnBrk="1" hangingPunct="1">
              <a:defRPr/>
            </a:pPr>
            <a:r>
              <a:rPr lang="en-US" sz="2000" dirty="0">
                <a:solidFill>
                  <a:srgbClr val="002060"/>
                </a:solidFill>
                <a:latin typeface="+mn-lt"/>
                <a:cs typeface="Arial" charset="0"/>
              </a:rPr>
              <a:t>     nu se </a:t>
            </a:r>
            <a:r>
              <a:rPr lang="en-US" sz="2000" dirty="0" err="1">
                <a:solidFill>
                  <a:srgbClr val="002060"/>
                </a:solidFill>
                <a:latin typeface="+mn-lt"/>
                <a:cs typeface="Arial" charset="0"/>
              </a:rPr>
              <a:t>datoreaza</a:t>
            </a:r>
            <a:r>
              <a:rPr lang="en-US" sz="2000" dirty="0">
                <a:solidFill>
                  <a:srgbClr val="002060"/>
                </a:solidFill>
                <a:latin typeface="+mn-lt"/>
                <a:cs typeface="Arial" charset="0"/>
              </a:rPr>
              <a:t> </a:t>
            </a:r>
            <a:r>
              <a:rPr lang="en-US" sz="2000" dirty="0" err="1">
                <a:solidFill>
                  <a:srgbClr val="002060"/>
                </a:solidFill>
                <a:latin typeface="+mn-lt"/>
                <a:cs typeface="Arial" charset="0"/>
              </a:rPr>
              <a:t>accize</a:t>
            </a:r>
            <a:endParaRPr lang="en-US" sz="2000" dirty="0">
              <a:solidFill>
                <a:srgbClr val="002060"/>
              </a:solidFill>
              <a:latin typeface="+mn-lt"/>
              <a:cs typeface="Arial" charset="0"/>
            </a:endParaRPr>
          </a:p>
        </p:txBody>
      </p:sp>
      <p:sp>
        <p:nvSpPr>
          <p:cNvPr id="24" name="Right Arrow 23">
            <a:extLst>
              <a:ext uri="{FF2B5EF4-FFF2-40B4-BE49-F238E27FC236}">
                <a16:creationId xmlns:a16="http://schemas.microsoft.com/office/drawing/2014/main" id="{54571200-D5E5-4CE2-B414-D06BDD49F45C}"/>
              </a:ext>
            </a:extLst>
          </p:cNvPr>
          <p:cNvSpPr/>
          <p:nvPr/>
        </p:nvSpPr>
        <p:spPr bwMode="auto">
          <a:xfrm>
            <a:off x="457200" y="4767263"/>
            <a:ext cx="228600"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TextBox 24">
            <a:extLst>
              <a:ext uri="{FF2B5EF4-FFF2-40B4-BE49-F238E27FC236}">
                <a16:creationId xmlns:a16="http://schemas.microsoft.com/office/drawing/2014/main" id="{31869F65-7687-4CDA-A50B-6979279E4EEC}"/>
              </a:ext>
            </a:extLst>
          </p:cNvPr>
          <p:cNvSpPr txBox="1"/>
          <p:nvPr/>
        </p:nvSpPr>
        <p:spPr bwMode="auto">
          <a:xfrm>
            <a:off x="5446713" y="3141663"/>
            <a:ext cx="3733800" cy="708025"/>
          </a:xfrm>
          <a:prstGeom prst="rect">
            <a:avLst/>
          </a:prstGeom>
          <a:noFill/>
        </p:spPr>
        <p:txBody>
          <a:bodyPr>
            <a:spAutoFit/>
          </a:bodyPr>
          <a:lstStyle/>
          <a:p>
            <a:pPr eaLnBrk="1" hangingPunct="1">
              <a:defRPr/>
            </a:pPr>
            <a:r>
              <a:rPr lang="en-US" sz="2000" dirty="0">
                <a:solidFill>
                  <a:srgbClr val="002060"/>
                </a:solidFill>
                <a:latin typeface="+mn-lt"/>
                <a:cs typeface="Arial" charset="0"/>
              </a:rPr>
              <a:t>Nu are loc </a:t>
            </a:r>
            <a:r>
              <a:rPr lang="en-US" sz="2000" dirty="0" err="1">
                <a:solidFill>
                  <a:srgbClr val="002060"/>
                </a:solidFill>
                <a:latin typeface="+mn-lt"/>
                <a:cs typeface="Arial" charset="0"/>
              </a:rPr>
              <a:t>eliberarea</a:t>
            </a:r>
            <a:r>
              <a:rPr lang="en-US" sz="2000" dirty="0">
                <a:solidFill>
                  <a:srgbClr val="002060"/>
                </a:solidFill>
                <a:latin typeface="+mn-lt"/>
                <a:cs typeface="Arial" charset="0"/>
              </a:rPr>
              <a:t> in </a:t>
            </a:r>
            <a:r>
              <a:rPr lang="en-US" sz="2000" dirty="0" err="1">
                <a:solidFill>
                  <a:srgbClr val="002060"/>
                </a:solidFill>
                <a:latin typeface="+mn-lt"/>
                <a:cs typeface="Arial" charset="0"/>
              </a:rPr>
              <a:t>consum</a:t>
            </a:r>
            <a:r>
              <a:rPr lang="en-US" sz="2000" dirty="0">
                <a:solidFill>
                  <a:srgbClr val="002060"/>
                </a:solidFill>
                <a:latin typeface="+mn-lt"/>
                <a:cs typeface="Arial" charset="0"/>
              </a:rPr>
              <a:t>             </a:t>
            </a:r>
          </a:p>
          <a:p>
            <a:pPr eaLnBrk="1" hangingPunct="1">
              <a:defRPr/>
            </a:pPr>
            <a:r>
              <a:rPr lang="en-US" sz="2000" dirty="0">
                <a:solidFill>
                  <a:srgbClr val="002060"/>
                </a:solidFill>
                <a:latin typeface="+mn-lt"/>
                <a:cs typeface="Arial" charset="0"/>
              </a:rPr>
              <a:t>     nu se </a:t>
            </a:r>
            <a:r>
              <a:rPr lang="en-US" sz="2000" dirty="0" err="1">
                <a:solidFill>
                  <a:srgbClr val="002060"/>
                </a:solidFill>
                <a:latin typeface="+mn-lt"/>
                <a:cs typeface="Arial" charset="0"/>
              </a:rPr>
              <a:t>datoreaza</a:t>
            </a:r>
            <a:r>
              <a:rPr lang="en-US" sz="2000" dirty="0">
                <a:solidFill>
                  <a:srgbClr val="002060"/>
                </a:solidFill>
                <a:latin typeface="+mn-lt"/>
                <a:cs typeface="Arial" charset="0"/>
              </a:rPr>
              <a:t> </a:t>
            </a:r>
            <a:r>
              <a:rPr lang="en-US" sz="2000" dirty="0" err="1">
                <a:solidFill>
                  <a:srgbClr val="002060"/>
                </a:solidFill>
                <a:latin typeface="+mn-lt"/>
                <a:cs typeface="Arial" charset="0"/>
              </a:rPr>
              <a:t>accize</a:t>
            </a:r>
            <a:endParaRPr lang="en-US" sz="2000" dirty="0">
              <a:solidFill>
                <a:srgbClr val="002060"/>
              </a:solidFill>
              <a:latin typeface="+mn-lt"/>
              <a:cs typeface="Arial" charset="0"/>
            </a:endParaRPr>
          </a:p>
        </p:txBody>
      </p:sp>
      <p:sp>
        <p:nvSpPr>
          <p:cNvPr id="26" name="Right Arrow 25">
            <a:extLst>
              <a:ext uri="{FF2B5EF4-FFF2-40B4-BE49-F238E27FC236}">
                <a16:creationId xmlns:a16="http://schemas.microsoft.com/office/drawing/2014/main" id="{00B5E73D-CD15-4044-90C6-DE9F946AD787}"/>
              </a:ext>
            </a:extLst>
          </p:cNvPr>
          <p:cNvSpPr/>
          <p:nvPr/>
        </p:nvSpPr>
        <p:spPr bwMode="auto">
          <a:xfrm flipV="1">
            <a:off x="5457825" y="3633788"/>
            <a:ext cx="26193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TextBox 26">
            <a:extLst>
              <a:ext uri="{FF2B5EF4-FFF2-40B4-BE49-F238E27FC236}">
                <a16:creationId xmlns:a16="http://schemas.microsoft.com/office/drawing/2014/main" id="{5B51C99F-42BA-4BEB-A4D5-292A4E9525FE}"/>
              </a:ext>
            </a:extLst>
          </p:cNvPr>
          <p:cNvSpPr txBox="1"/>
          <p:nvPr/>
        </p:nvSpPr>
        <p:spPr>
          <a:xfrm>
            <a:off x="457200" y="5768975"/>
            <a:ext cx="8382000" cy="461963"/>
          </a:xfrm>
          <a:prstGeom prst="rect">
            <a:avLst/>
          </a:prstGeom>
          <a:noFill/>
        </p:spPr>
        <p:txBody>
          <a:bodyPr>
            <a:spAutoFit/>
          </a:bodyPr>
          <a:lstStyle/>
          <a:p>
            <a:pPr eaLnBrk="1" hangingPunct="1">
              <a:defRPr/>
            </a:pPr>
            <a:r>
              <a:rPr lang="en-US" sz="2400" dirty="0">
                <a:solidFill>
                  <a:srgbClr val="002060"/>
                </a:solidFill>
                <a:latin typeface="+mj-lt"/>
                <a:cs typeface="Arial" charset="0"/>
              </a:rPr>
              <a:t>! Este </a:t>
            </a:r>
            <a:r>
              <a:rPr lang="en-US" sz="2400" dirty="0" err="1">
                <a:solidFill>
                  <a:srgbClr val="002060"/>
                </a:solidFill>
                <a:latin typeface="+mj-lt"/>
                <a:cs typeface="Arial" charset="0"/>
              </a:rPr>
              <a:t>necesara</a:t>
            </a:r>
            <a:r>
              <a:rPr lang="en-US" sz="2400" dirty="0">
                <a:solidFill>
                  <a:srgbClr val="002060"/>
                </a:solidFill>
                <a:latin typeface="+mj-lt"/>
                <a:cs typeface="Arial" charset="0"/>
              </a:rPr>
              <a:t> </a:t>
            </a:r>
            <a:r>
              <a:rPr lang="en-US" sz="2400" dirty="0" err="1">
                <a:solidFill>
                  <a:srgbClr val="002060"/>
                </a:solidFill>
                <a:latin typeface="+mj-lt"/>
                <a:cs typeface="Arial" charset="0"/>
              </a:rPr>
              <a:t>emiterea</a:t>
            </a:r>
            <a:r>
              <a:rPr lang="en-US" sz="2400" dirty="0">
                <a:solidFill>
                  <a:srgbClr val="002060"/>
                </a:solidFill>
                <a:latin typeface="+mj-lt"/>
                <a:cs typeface="Arial" charset="0"/>
              </a:rPr>
              <a:t> </a:t>
            </a:r>
            <a:r>
              <a:rPr lang="en-US" sz="2400" dirty="0" err="1">
                <a:solidFill>
                  <a:srgbClr val="002060"/>
                </a:solidFill>
                <a:latin typeface="+mj-lt"/>
                <a:cs typeface="Arial" charset="0"/>
              </a:rPr>
              <a:t>unui</a:t>
            </a:r>
            <a:r>
              <a:rPr lang="en-US" sz="2400" dirty="0">
                <a:solidFill>
                  <a:srgbClr val="002060"/>
                </a:solidFill>
                <a:latin typeface="+mj-lt"/>
                <a:cs typeface="Arial" charset="0"/>
              </a:rPr>
              <a:t> Document </a:t>
            </a:r>
            <a:r>
              <a:rPr lang="en-US" sz="2400" dirty="0" err="1">
                <a:solidFill>
                  <a:srgbClr val="002060"/>
                </a:solidFill>
                <a:latin typeface="+mj-lt"/>
                <a:cs typeface="Arial" charset="0"/>
              </a:rPr>
              <a:t>administrativ</a:t>
            </a:r>
            <a:r>
              <a:rPr lang="en-US" sz="2400" dirty="0">
                <a:solidFill>
                  <a:srgbClr val="002060"/>
                </a:solidFill>
                <a:latin typeface="+mj-lt"/>
                <a:cs typeface="Arial" charset="0"/>
              </a:rPr>
              <a:t> electronic</a:t>
            </a:r>
          </a:p>
        </p:txBody>
      </p:sp>
      <p:sp>
        <p:nvSpPr>
          <p:cNvPr id="28" name="Rounded Rectangle 27">
            <a:extLst>
              <a:ext uri="{FF2B5EF4-FFF2-40B4-BE49-F238E27FC236}">
                <a16:creationId xmlns:a16="http://schemas.microsoft.com/office/drawing/2014/main" id="{3FF2366C-7B54-4900-A35A-30A9D54B5E9F}"/>
              </a:ext>
            </a:extLst>
          </p:cNvPr>
          <p:cNvSpPr/>
          <p:nvPr/>
        </p:nvSpPr>
        <p:spPr bwMode="auto">
          <a:xfrm>
            <a:off x="6143625" y="4125913"/>
            <a:ext cx="25146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29" name="TextBox 28">
            <a:extLst>
              <a:ext uri="{FF2B5EF4-FFF2-40B4-BE49-F238E27FC236}">
                <a16:creationId xmlns:a16="http://schemas.microsoft.com/office/drawing/2014/main" id="{908FC703-4913-4834-B892-9E7ABAF935E6}"/>
              </a:ext>
            </a:extLst>
          </p:cNvPr>
          <p:cNvSpPr txBox="1"/>
          <p:nvPr/>
        </p:nvSpPr>
        <p:spPr bwMode="auto">
          <a:xfrm>
            <a:off x="6200775" y="4278313"/>
            <a:ext cx="2438400" cy="400050"/>
          </a:xfrm>
          <a:prstGeom prst="rect">
            <a:avLst/>
          </a:prstGeom>
          <a:noFill/>
        </p:spPr>
        <p:txBody>
          <a:bodyPr>
            <a:spAutoFit/>
          </a:bodyPr>
          <a:lstStyle/>
          <a:p>
            <a:pPr eaLnBrk="1" hangingPunct="1">
              <a:defRPr/>
            </a:pPr>
            <a:r>
              <a:rPr lang="en-US" sz="2000" dirty="0" err="1">
                <a:solidFill>
                  <a:srgbClr val="002060"/>
                </a:solidFill>
                <a:latin typeface="+mn-lt"/>
                <a:cs typeface="Arial" charset="0"/>
              </a:rPr>
              <a:t>Destinatar</a:t>
            </a:r>
            <a:r>
              <a:rPr lang="en-US" sz="2000" dirty="0">
                <a:solidFill>
                  <a:srgbClr val="002060"/>
                </a:solidFill>
                <a:latin typeface="+mn-lt"/>
                <a:cs typeface="Arial" charset="0"/>
              </a:rPr>
              <a:t> </a:t>
            </a:r>
            <a:r>
              <a:rPr lang="en-US" sz="2000" dirty="0" err="1">
                <a:solidFill>
                  <a:srgbClr val="002060"/>
                </a:solidFill>
                <a:latin typeface="+mn-lt"/>
                <a:cs typeface="Arial" charset="0"/>
              </a:rPr>
              <a:t>inregistrat</a:t>
            </a:r>
            <a:endParaRPr lang="en-US" sz="2000" dirty="0">
              <a:solidFill>
                <a:srgbClr val="002060"/>
              </a:solidFill>
              <a:latin typeface="+mn-lt"/>
              <a:cs typeface="Arial" charset="0"/>
            </a:endParaRPr>
          </a:p>
        </p:txBody>
      </p:sp>
      <p:sp>
        <p:nvSpPr>
          <p:cNvPr id="30" name="TextBox 29">
            <a:extLst>
              <a:ext uri="{FF2B5EF4-FFF2-40B4-BE49-F238E27FC236}">
                <a16:creationId xmlns:a16="http://schemas.microsoft.com/office/drawing/2014/main" id="{78F9DF10-D7F3-49B7-9C3C-05498A1BBC2C}"/>
              </a:ext>
            </a:extLst>
          </p:cNvPr>
          <p:cNvSpPr txBox="1"/>
          <p:nvPr/>
        </p:nvSpPr>
        <p:spPr bwMode="auto">
          <a:xfrm>
            <a:off x="5486400" y="4800600"/>
            <a:ext cx="3733800" cy="708025"/>
          </a:xfrm>
          <a:prstGeom prst="rect">
            <a:avLst/>
          </a:prstGeom>
          <a:noFill/>
        </p:spPr>
        <p:txBody>
          <a:bodyPr>
            <a:spAutoFit/>
          </a:bodyPr>
          <a:lstStyle/>
          <a:p>
            <a:pPr eaLnBrk="1" hangingPunct="1">
              <a:defRPr/>
            </a:pPr>
            <a:r>
              <a:rPr lang="en-US" sz="2000" dirty="0">
                <a:solidFill>
                  <a:srgbClr val="002060"/>
                </a:solidFill>
                <a:latin typeface="+mn-lt"/>
                <a:cs typeface="Arial" charset="0"/>
              </a:rPr>
              <a:t> </a:t>
            </a:r>
            <a:r>
              <a:rPr lang="en-US" sz="2000" dirty="0" err="1">
                <a:solidFill>
                  <a:srgbClr val="002060"/>
                </a:solidFill>
                <a:latin typeface="+mn-lt"/>
                <a:cs typeface="Arial" charset="0"/>
              </a:rPr>
              <a:t>Eliberare</a:t>
            </a:r>
            <a:r>
              <a:rPr lang="en-US" sz="2000" dirty="0">
                <a:solidFill>
                  <a:srgbClr val="002060"/>
                </a:solidFill>
                <a:latin typeface="+mn-lt"/>
                <a:cs typeface="Arial" charset="0"/>
              </a:rPr>
              <a:t> in </a:t>
            </a:r>
            <a:r>
              <a:rPr lang="en-US" sz="2000" dirty="0" err="1">
                <a:solidFill>
                  <a:srgbClr val="002060"/>
                </a:solidFill>
                <a:latin typeface="+mn-lt"/>
                <a:cs typeface="Arial" charset="0"/>
              </a:rPr>
              <a:t>consum</a:t>
            </a:r>
            <a:r>
              <a:rPr lang="en-US" sz="2000" dirty="0">
                <a:solidFill>
                  <a:srgbClr val="002060"/>
                </a:solidFill>
                <a:latin typeface="+mn-lt"/>
                <a:cs typeface="Arial" charset="0"/>
              </a:rPr>
              <a:t>             </a:t>
            </a:r>
          </a:p>
          <a:p>
            <a:pPr eaLnBrk="1" hangingPunct="1">
              <a:defRPr/>
            </a:pPr>
            <a:r>
              <a:rPr lang="en-US" sz="2000" dirty="0">
                <a:solidFill>
                  <a:srgbClr val="002060"/>
                </a:solidFill>
                <a:latin typeface="+mn-lt"/>
                <a:cs typeface="Arial" charset="0"/>
              </a:rPr>
              <a:t>     </a:t>
            </a:r>
            <a:r>
              <a:rPr lang="en-US" sz="2000" dirty="0" err="1">
                <a:solidFill>
                  <a:srgbClr val="002060"/>
                </a:solidFill>
                <a:latin typeface="+mn-lt"/>
                <a:cs typeface="Arial" charset="0"/>
              </a:rPr>
              <a:t>accizele</a:t>
            </a:r>
            <a:r>
              <a:rPr lang="en-US" sz="2000" dirty="0">
                <a:solidFill>
                  <a:srgbClr val="002060"/>
                </a:solidFill>
                <a:latin typeface="+mn-lt"/>
                <a:cs typeface="Arial" charset="0"/>
              </a:rPr>
              <a:t> </a:t>
            </a:r>
            <a:r>
              <a:rPr lang="en-US" sz="2000" dirty="0" err="1">
                <a:solidFill>
                  <a:srgbClr val="002060"/>
                </a:solidFill>
                <a:latin typeface="+mn-lt"/>
                <a:cs typeface="Arial" charset="0"/>
              </a:rPr>
              <a:t>devin</a:t>
            </a:r>
            <a:r>
              <a:rPr lang="en-US" sz="2000" dirty="0">
                <a:solidFill>
                  <a:srgbClr val="002060"/>
                </a:solidFill>
                <a:latin typeface="+mn-lt"/>
                <a:cs typeface="Arial" charset="0"/>
              </a:rPr>
              <a:t> </a:t>
            </a:r>
            <a:r>
              <a:rPr lang="en-US" sz="2000" dirty="0" err="1">
                <a:solidFill>
                  <a:srgbClr val="002060"/>
                </a:solidFill>
                <a:latin typeface="+mn-lt"/>
                <a:cs typeface="Arial" charset="0"/>
              </a:rPr>
              <a:t>exigibile</a:t>
            </a:r>
            <a:endParaRPr lang="en-US" sz="2000" dirty="0">
              <a:solidFill>
                <a:srgbClr val="002060"/>
              </a:solidFill>
              <a:latin typeface="+mn-lt"/>
              <a:cs typeface="Arial" charset="0"/>
            </a:endParaRPr>
          </a:p>
        </p:txBody>
      </p:sp>
      <p:sp>
        <p:nvSpPr>
          <p:cNvPr id="31" name="Right Arrow 30">
            <a:extLst>
              <a:ext uri="{FF2B5EF4-FFF2-40B4-BE49-F238E27FC236}">
                <a16:creationId xmlns:a16="http://schemas.microsoft.com/office/drawing/2014/main" id="{937277C6-29A6-410E-91D0-C8236FD4AC81}"/>
              </a:ext>
            </a:extLst>
          </p:cNvPr>
          <p:cNvSpPr/>
          <p:nvPr/>
        </p:nvSpPr>
        <p:spPr bwMode="auto">
          <a:xfrm>
            <a:off x="5570538" y="5281613"/>
            <a:ext cx="2286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2" name="Straight Arrow Connector 31">
            <a:extLst>
              <a:ext uri="{FF2B5EF4-FFF2-40B4-BE49-F238E27FC236}">
                <a16:creationId xmlns:a16="http://schemas.microsoft.com/office/drawing/2014/main" id="{80E2BC1D-914A-45B7-A708-C1DFF31D3895}"/>
              </a:ext>
            </a:extLst>
          </p:cNvPr>
          <p:cNvCxnSpPr/>
          <p:nvPr/>
        </p:nvCxnSpPr>
        <p:spPr bwMode="auto">
          <a:xfrm>
            <a:off x="3238500" y="3632200"/>
            <a:ext cx="2538413" cy="6461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9">
            <a:extLst>
              <a:ext uri="{FF2B5EF4-FFF2-40B4-BE49-F238E27FC236}">
                <a16:creationId xmlns:a16="http://schemas.microsoft.com/office/drawing/2014/main" id="{C4ABE17E-8C9C-4A61-A413-C4709D3EFA81}"/>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
        <p:nvSpPr>
          <p:cNvPr id="9" name="Rectangle 3">
            <a:extLst>
              <a:ext uri="{FF2B5EF4-FFF2-40B4-BE49-F238E27FC236}">
                <a16:creationId xmlns:a16="http://schemas.microsoft.com/office/drawing/2014/main" id="{F9474373-D442-4E57-832C-5EA86495762C}"/>
              </a:ext>
            </a:extLst>
          </p:cNvPr>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en-US"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en-AU" kern="0" dirty="0">
              <a:solidFill>
                <a:srgbClr val="000066"/>
              </a:solidFill>
              <a:latin typeface="Arial" charset="0"/>
              <a:cs typeface="Arial" charset="0"/>
            </a:endParaRPr>
          </a:p>
        </p:txBody>
      </p:sp>
      <p:sp>
        <p:nvSpPr>
          <p:cNvPr id="29700" name="Rectangle 2">
            <a:extLst>
              <a:ext uri="{FF2B5EF4-FFF2-40B4-BE49-F238E27FC236}">
                <a16:creationId xmlns:a16="http://schemas.microsoft.com/office/drawing/2014/main" id="{23016123-D5C2-4F51-A019-5D80EDA971F2}"/>
              </a:ext>
            </a:extLst>
          </p:cNvPr>
          <p:cNvSpPr>
            <a:spLocks noGrp="1" noChangeArrowheads="1"/>
          </p:cNvSpPr>
          <p:nvPr>
            <p:ph type="title" idx="4294967295"/>
          </p:nvPr>
        </p:nvSpPr>
        <p:spPr>
          <a:xfrm>
            <a:off x="609600" y="381000"/>
            <a:ext cx="7085013" cy="457200"/>
          </a:xfrm>
        </p:spPr>
        <p:txBody>
          <a:bodyPr/>
          <a:lstStyle/>
          <a:p>
            <a:pPr algn="l" eaLnBrk="1" hangingPunct="1"/>
            <a:r>
              <a:rPr lang="en-US" altLang="en-US" dirty="0" err="1">
                <a:solidFill>
                  <a:schemeClr val="tx2">
                    <a:lumMod val="75000"/>
                  </a:schemeClr>
                </a:solidFill>
                <a:latin typeface="+mn-lt"/>
              </a:rPr>
              <a:t>Miscarea</a:t>
            </a:r>
            <a:r>
              <a:rPr lang="en-US" altLang="en-US" dirty="0">
                <a:solidFill>
                  <a:schemeClr val="tx2">
                    <a:lumMod val="75000"/>
                  </a:schemeClr>
                </a:solidFill>
                <a:latin typeface="+mn-lt"/>
              </a:rPr>
              <a:t> </a:t>
            </a:r>
            <a:r>
              <a:rPr lang="en-US" altLang="en-US" dirty="0" err="1">
                <a:solidFill>
                  <a:schemeClr val="tx2">
                    <a:lumMod val="75000"/>
                  </a:schemeClr>
                </a:solidFill>
                <a:latin typeface="+mn-lt"/>
              </a:rPr>
              <a:t>dupa</a:t>
            </a:r>
            <a:r>
              <a:rPr lang="en-US" altLang="en-US" dirty="0">
                <a:solidFill>
                  <a:schemeClr val="tx2">
                    <a:lumMod val="75000"/>
                  </a:schemeClr>
                </a:solidFill>
                <a:latin typeface="+mn-lt"/>
              </a:rPr>
              <a:t> </a:t>
            </a:r>
            <a:r>
              <a:rPr lang="en-US" altLang="en-US" dirty="0" err="1">
                <a:solidFill>
                  <a:schemeClr val="tx2">
                    <a:lumMod val="75000"/>
                  </a:schemeClr>
                </a:solidFill>
                <a:latin typeface="+mn-lt"/>
              </a:rPr>
              <a:t>eliberarea</a:t>
            </a:r>
            <a:r>
              <a:rPr lang="en-US" altLang="en-US" dirty="0">
                <a:solidFill>
                  <a:schemeClr val="tx2">
                    <a:lumMod val="75000"/>
                  </a:schemeClr>
                </a:solidFill>
                <a:latin typeface="+mn-lt"/>
              </a:rPr>
              <a:t> in </a:t>
            </a:r>
            <a:r>
              <a:rPr lang="en-US" altLang="en-US" dirty="0" err="1">
                <a:solidFill>
                  <a:schemeClr val="tx2">
                    <a:lumMod val="75000"/>
                  </a:schemeClr>
                </a:solidFill>
                <a:latin typeface="+mn-lt"/>
              </a:rPr>
              <a:t>consum</a:t>
            </a:r>
            <a:endParaRPr lang="en-US" altLang="en-US" dirty="0">
              <a:solidFill>
                <a:schemeClr val="tx2">
                  <a:lumMod val="75000"/>
                </a:schemeClr>
              </a:solidFill>
              <a:latin typeface="+mn-lt"/>
            </a:endParaRPr>
          </a:p>
        </p:txBody>
      </p:sp>
      <p:sp>
        <p:nvSpPr>
          <p:cNvPr id="17" name="Rectangle 3">
            <a:extLst>
              <a:ext uri="{FF2B5EF4-FFF2-40B4-BE49-F238E27FC236}">
                <a16:creationId xmlns:a16="http://schemas.microsoft.com/office/drawing/2014/main" id="{1A5E42A3-3D01-44D6-9072-1B4C32BF36E6}"/>
              </a:ext>
            </a:extLst>
          </p:cNvPr>
          <p:cNvSpPr txBox="1">
            <a:spLocks noChangeArrowheads="1"/>
          </p:cNvSpPr>
          <p:nvPr/>
        </p:nvSpPr>
        <p:spPr bwMode="auto">
          <a:xfrm>
            <a:off x="381000" y="1371600"/>
            <a:ext cx="7924800" cy="3932238"/>
          </a:xfrm>
          <a:prstGeom prst="rect">
            <a:avLst/>
          </a:prstGeom>
          <a:noFill/>
          <a:ln w="9525">
            <a:noFill/>
            <a:miter lim="800000"/>
            <a:headEnd/>
            <a:tailEnd/>
          </a:ln>
        </p:spPr>
        <p:txBody>
          <a:bodyPr/>
          <a:lstStyle/>
          <a:p>
            <a:pPr eaLnBrk="1" hangingPunct="1">
              <a:lnSpc>
                <a:spcPct val="80000"/>
              </a:lnSpc>
              <a:spcBef>
                <a:spcPct val="20000"/>
              </a:spcBef>
              <a:buFont typeface="Wingdings" pitchFamily="2" charset="2"/>
              <a:buNone/>
              <a:defRPr/>
            </a:pPr>
            <a:endParaRPr lang="en-US">
              <a:solidFill>
                <a:srgbClr val="000066"/>
              </a:solidFill>
              <a:latin typeface="+mn-lt"/>
              <a:cs typeface="+mn-cs"/>
            </a:endParaRPr>
          </a:p>
          <a:p>
            <a:pPr marL="117475" lvl="1" indent="222250" eaLnBrk="1" hangingPunct="1">
              <a:lnSpc>
                <a:spcPct val="80000"/>
              </a:lnSpc>
              <a:spcBef>
                <a:spcPct val="20000"/>
              </a:spcBef>
              <a:buClr>
                <a:srgbClr val="0033CC"/>
              </a:buClr>
              <a:buFontTx/>
              <a:buChar char="o"/>
              <a:defRPr/>
            </a:pPr>
            <a:endParaRPr lang="en-US">
              <a:solidFill>
                <a:srgbClr val="003399"/>
              </a:solidFill>
              <a:latin typeface="Arial" charset="0"/>
              <a:cs typeface="+mn-cs"/>
            </a:endParaRPr>
          </a:p>
          <a:p>
            <a:pPr eaLnBrk="1" hangingPunct="1">
              <a:lnSpc>
                <a:spcPct val="80000"/>
              </a:lnSpc>
              <a:spcBef>
                <a:spcPct val="20000"/>
              </a:spcBef>
              <a:buFont typeface="Wingdings" pitchFamily="2" charset="2"/>
              <a:buNone/>
              <a:defRPr/>
            </a:pPr>
            <a:endParaRPr lang="en-US">
              <a:latin typeface="+mn-lt"/>
              <a:cs typeface="+mn-cs"/>
            </a:endParaRPr>
          </a:p>
          <a:p>
            <a:pPr eaLnBrk="1" hangingPunct="1">
              <a:lnSpc>
                <a:spcPct val="80000"/>
              </a:lnSpc>
              <a:spcBef>
                <a:spcPct val="20000"/>
              </a:spcBef>
              <a:buFont typeface="Wingdings" pitchFamily="2" charset="2"/>
              <a:buNone/>
              <a:defRPr/>
            </a:pPr>
            <a:r>
              <a:rPr lang="en-US" sz="2000">
                <a:solidFill>
                  <a:srgbClr val="003399"/>
                </a:solidFill>
                <a:latin typeface="Times New Roman" pitchFamily="18" charset="0"/>
                <a:cs typeface="+mn-cs"/>
              </a:rPr>
              <a:t>	 </a:t>
            </a:r>
            <a:endParaRPr lang="en-US" sz="2000" dirty="0">
              <a:solidFill>
                <a:srgbClr val="003399"/>
              </a:solidFill>
              <a:latin typeface="Times New Roman" pitchFamily="18" charset="0"/>
              <a:cs typeface="+mn-cs"/>
            </a:endParaRPr>
          </a:p>
        </p:txBody>
      </p:sp>
      <p:grpSp>
        <p:nvGrpSpPr>
          <p:cNvPr id="29702" name="Group 27">
            <a:extLst>
              <a:ext uri="{FF2B5EF4-FFF2-40B4-BE49-F238E27FC236}">
                <a16:creationId xmlns:a16="http://schemas.microsoft.com/office/drawing/2014/main" id="{0FD9FADA-A8C2-4F04-828E-7A3161091A5D}"/>
              </a:ext>
            </a:extLst>
          </p:cNvPr>
          <p:cNvGrpSpPr>
            <a:grpSpLocks/>
          </p:cNvGrpSpPr>
          <p:nvPr/>
        </p:nvGrpSpPr>
        <p:grpSpPr bwMode="auto">
          <a:xfrm>
            <a:off x="457200" y="1276350"/>
            <a:ext cx="8305800" cy="4076700"/>
            <a:chOff x="457200" y="1276290"/>
            <a:chExt cx="8305800" cy="4076820"/>
          </a:xfrm>
        </p:grpSpPr>
        <p:sp>
          <p:nvSpPr>
            <p:cNvPr id="10" name="Rounded Rectangle 9">
              <a:extLst>
                <a:ext uri="{FF2B5EF4-FFF2-40B4-BE49-F238E27FC236}">
                  <a16:creationId xmlns:a16="http://schemas.microsoft.com/office/drawing/2014/main" id="{594F4B95-ACF8-4275-BD82-6854819D004C}"/>
                </a:ext>
              </a:extLst>
            </p:cNvPr>
            <p:cNvSpPr/>
            <p:nvPr/>
          </p:nvSpPr>
          <p:spPr>
            <a:xfrm>
              <a:off x="457200" y="1828756"/>
              <a:ext cx="2514600" cy="6096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cxnSp>
          <p:nvCxnSpPr>
            <p:cNvPr id="13" name="Straight Connector 12">
              <a:extLst>
                <a:ext uri="{FF2B5EF4-FFF2-40B4-BE49-F238E27FC236}">
                  <a16:creationId xmlns:a16="http://schemas.microsoft.com/office/drawing/2014/main" id="{E8259606-422C-40F2-BD55-A2F007D5F35C}"/>
                </a:ext>
              </a:extLst>
            </p:cNvPr>
            <p:cNvCxnSpPr/>
            <p:nvPr/>
          </p:nvCxnSpPr>
          <p:spPr>
            <a:xfrm rot="5400000">
              <a:off x="3238463" y="3009891"/>
              <a:ext cx="2514674"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A994EBB7-A391-484C-99EC-2459599C9349}"/>
                </a:ext>
              </a:extLst>
            </p:cNvPr>
            <p:cNvSpPr/>
            <p:nvPr/>
          </p:nvSpPr>
          <p:spPr>
            <a:xfrm>
              <a:off x="6172200" y="3505206"/>
              <a:ext cx="2514600" cy="6096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cxnSp>
          <p:nvCxnSpPr>
            <p:cNvPr id="16" name="Straight Arrow Connector 15">
              <a:extLst>
                <a:ext uri="{FF2B5EF4-FFF2-40B4-BE49-F238E27FC236}">
                  <a16:creationId xmlns:a16="http://schemas.microsoft.com/office/drawing/2014/main" id="{BC3C69A6-20BD-4BE7-AEBD-DD1AF5B6BBDB}"/>
                </a:ext>
              </a:extLst>
            </p:cNvPr>
            <p:cNvCxnSpPr/>
            <p:nvPr/>
          </p:nvCxnSpPr>
          <p:spPr>
            <a:xfrm>
              <a:off x="3276600" y="3886217"/>
              <a:ext cx="2514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121D73B-8ABD-477F-ABFC-17118719DBE1}"/>
                </a:ext>
              </a:extLst>
            </p:cNvPr>
            <p:cNvSpPr txBox="1"/>
            <p:nvPr/>
          </p:nvSpPr>
          <p:spPr>
            <a:xfrm>
              <a:off x="685800" y="1295341"/>
              <a:ext cx="2362200" cy="400062"/>
            </a:xfrm>
            <a:prstGeom prst="rect">
              <a:avLst/>
            </a:prstGeom>
            <a:noFill/>
          </p:spPr>
          <p:txBody>
            <a:bodyPr>
              <a:spAutoFit/>
            </a:bodyPr>
            <a:lstStyle/>
            <a:p>
              <a:pPr algn="ctr" eaLnBrk="1" hangingPunct="1">
                <a:defRPr/>
              </a:pPr>
              <a:r>
                <a:rPr lang="en-US" sz="2000" dirty="0" err="1">
                  <a:solidFill>
                    <a:srgbClr val="002060"/>
                  </a:solidFill>
                  <a:latin typeface="+mn-lt"/>
                  <a:cs typeface="Arial" charset="0"/>
                </a:rPr>
                <a:t>Irlanda</a:t>
              </a:r>
              <a:endParaRPr lang="en-US" sz="2000" dirty="0">
                <a:solidFill>
                  <a:srgbClr val="002060"/>
                </a:solidFill>
                <a:latin typeface="+mn-lt"/>
                <a:cs typeface="Arial" charset="0"/>
              </a:endParaRPr>
            </a:p>
          </p:txBody>
        </p:sp>
        <p:sp>
          <p:nvSpPr>
            <p:cNvPr id="19" name="TextBox 18">
              <a:extLst>
                <a:ext uri="{FF2B5EF4-FFF2-40B4-BE49-F238E27FC236}">
                  <a16:creationId xmlns:a16="http://schemas.microsoft.com/office/drawing/2014/main" id="{02050010-8E5C-47FB-92DC-AA18AE5E45C8}"/>
                </a:ext>
              </a:extLst>
            </p:cNvPr>
            <p:cNvSpPr txBox="1"/>
            <p:nvPr/>
          </p:nvSpPr>
          <p:spPr>
            <a:xfrm>
              <a:off x="6248400" y="1276290"/>
              <a:ext cx="2362200" cy="400062"/>
            </a:xfrm>
            <a:prstGeom prst="rect">
              <a:avLst/>
            </a:prstGeom>
            <a:noFill/>
          </p:spPr>
          <p:txBody>
            <a:bodyPr>
              <a:spAutoFit/>
            </a:bodyPr>
            <a:lstStyle/>
            <a:p>
              <a:pPr eaLnBrk="1" hangingPunct="1">
                <a:defRPr/>
              </a:pPr>
              <a:r>
                <a:rPr lang="en-US" sz="2000" dirty="0">
                  <a:solidFill>
                    <a:srgbClr val="002060"/>
                  </a:solidFill>
                  <a:latin typeface="+mn-lt"/>
                  <a:cs typeface="Arial" charset="0"/>
                </a:rPr>
                <a:t>RO</a:t>
              </a:r>
            </a:p>
          </p:txBody>
        </p:sp>
        <p:sp>
          <p:nvSpPr>
            <p:cNvPr id="20" name="TextBox 19">
              <a:extLst>
                <a:ext uri="{FF2B5EF4-FFF2-40B4-BE49-F238E27FC236}">
                  <a16:creationId xmlns:a16="http://schemas.microsoft.com/office/drawing/2014/main" id="{D1D18934-F64A-43DA-9606-F988058F42D6}"/>
                </a:ext>
              </a:extLst>
            </p:cNvPr>
            <p:cNvSpPr txBox="1"/>
            <p:nvPr/>
          </p:nvSpPr>
          <p:spPr>
            <a:xfrm>
              <a:off x="762000" y="1962110"/>
              <a:ext cx="2209800" cy="400062"/>
            </a:xfrm>
            <a:prstGeom prst="rect">
              <a:avLst/>
            </a:prstGeom>
            <a:noFill/>
          </p:spPr>
          <p:txBody>
            <a:bodyPr>
              <a:spAutoFit/>
            </a:bodyPr>
            <a:lstStyle/>
            <a:p>
              <a:pPr eaLnBrk="1" hangingPunct="1">
                <a:defRPr/>
              </a:pPr>
              <a:r>
                <a:rPr lang="en-US" sz="2000" dirty="0" err="1">
                  <a:solidFill>
                    <a:srgbClr val="002060"/>
                  </a:solidFill>
                  <a:latin typeface="+mn-lt"/>
                  <a:cs typeface="Arial" charset="0"/>
                </a:rPr>
                <a:t>Antrepozit fiscal</a:t>
              </a:r>
            </a:p>
          </p:txBody>
        </p:sp>
        <p:sp>
          <p:nvSpPr>
            <p:cNvPr id="21" name="TextBox 20">
              <a:extLst>
                <a:ext uri="{FF2B5EF4-FFF2-40B4-BE49-F238E27FC236}">
                  <a16:creationId xmlns:a16="http://schemas.microsoft.com/office/drawing/2014/main" id="{D15B6520-BAC0-4436-9CB6-6E54C25C2287}"/>
                </a:ext>
              </a:extLst>
            </p:cNvPr>
            <p:cNvSpPr txBox="1"/>
            <p:nvPr/>
          </p:nvSpPr>
          <p:spPr>
            <a:xfrm>
              <a:off x="6400800" y="3657610"/>
              <a:ext cx="2209800" cy="400062"/>
            </a:xfrm>
            <a:prstGeom prst="rect">
              <a:avLst/>
            </a:prstGeom>
            <a:noFill/>
          </p:spPr>
          <p:txBody>
            <a:bodyPr>
              <a:spAutoFit/>
            </a:bodyPr>
            <a:lstStyle/>
            <a:p>
              <a:pPr eaLnBrk="1" hangingPunct="1">
                <a:defRPr/>
              </a:pPr>
              <a:r>
                <a:rPr lang="en-US" sz="2000" dirty="0">
                  <a:solidFill>
                    <a:srgbClr val="002060"/>
                  </a:solidFill>
                  <a:latin typeface="+mn-lt"/>
                  <a:cs typeface="Arial" charset="0"/>
                </a:rPr>
                <a:t>      </a:t>
              </a:r>
              <a:r>
                <a:rPr lang="en-US" sz="2000" dirty="0" err="1">
                  <a:solidFill>
                    <a:srgbClr val="002060"/>
                  </a:solidFill>
                  <a:latin typeface="+mn-lt"/>
                  <a:cs typeface="Arial" charset="0"/>
                </a:rPr>
                <a:t>Compania</a:t>
              </a:r>
              <a:r>
                <a:rPr lang="en-US" sz="2000" dirty="0">
                  <a:solidFill>
                    <a:srgbClr val="002060"/>
                  </a:solidFill>
                  <a:latin typeface="+mn-lt"/>
                  <a:cs typeface="Arial" charset="0"/>
                </a:rPr>
                <a:t> X</a:t>
              </a:r>
            </a:p>
          </p:txBody>
        </p:sp>
        <p:sp>
          <p:nvSpPr>
            <p:cNvPr id="23" name="TextBox 22">
              <a:extLst>
                <a:ext uri="{FF2B5EF4-FFF2-40B4-BE49-F238E27FC236}">
                  <a16:creationId xmlns:a16="http://schemas.microsoft.com/office/drawing/2014/main" id="{A84A5DB5-1985-4CA5-958D-8007FAB9C6E1}"/>
                </a:ext>
              </a:extLst>
            </p:cNvPr>
            <p:cNvSpPr txBox="1"/>
            <p:nvPr/>
          </p:nvSpPr>
          <p:spPr>
            <a:xfrm>
              <a:off x="609600" y="3505206"/>
              <a:ext cx="2514600" cy="708046"/>
            </a:xfrm>
            <a:prstGeom prst="rect">
              <a:avLst/>
            </a:prstGeom>
            <a:noFill/>
          </p:spPr>
          <p:txBody>
            <a:bodyPr>
              <a:spAutoFit/>
            </a:bodyPr>
            <a:lstStyle/>
            <a:p>
              <a:pPr eaLnBrk="1" hangingPunct="1">
                <a:defRPr/>
              </a:pPr>
              <a:r>
                <a:rPr lang="en-US" sz="2000" dirty="0">
                  <a:solidFill>
                    <a:srgbClr val="002060"/>
                  </a:solidFill>
                  <a:latin typeface="+mn-lt"/>
                  <a:cs typeface="Arial" charset="0"/>
                </a:rPr>
                <a:t>1. </a:t>
              </a:r>
              <a:r>
                <a:rPr lang="en-US" sz="2000" dirty="0" err="1">
                  <a:solidFill>
                    <a:srgbClr val="002060"/>
                  </a:solidFill>
                  <a:latin typeface="+mn-lt"/>
                  <a:cs typeface="Arial" charset="0"/>
                </a:rPr>
                <a:t>eliberare</a:t>
              </a:r>
              <a:r>
                <a:rPr lang="en-US" sz="2000" dirty="0">
                  <a:solidFill>
                    <a:srgbClr val="002060"/>
                  </a:solidFill>
                  <a:latin typeface="+mn-lt"/>
                  <a:cs typeface="Arial" charset="0"/>
                </a:rPr>
                <a:t> in </a:t>
              </a:r>
              <a:r>
                <a:rPr lang="en-US" sz="2000" dirty="0" err="1">
                  <a:solidFill>
                    <a:srgbClr val="002060"/>
                  </a:solidFill>
                  <a:latin typeface="+mn-lt"/>
                  <a:cs typeface="Arial" charset="0"/>
                </a:rPr>
                <a:t>consum</a:t>
              </a:r>
              <a:r>
                <a:rPr lang="en-US" sz="2000" dirty="0">
                  <a:solidFill>
                    <a:srgbClr val="002060"/>
                  </a:solidFill>
                  <a:latin typeface="+mn-lt"/>
                  <a:cs typeface="Arial" charset="0"/>
                </a:rPr>
                <a:t>             </a:t>
              </a:r>
            </a:p>
            <a:p>
              <a:pPr eaLnBrk="1" hangingPunct="1">
                <a:defRPr/>
              </a:pPr>
              <a:r>
                <a:rPr lang="en-US" sz="2000" dirty="0">
                  <a:solidFill>
                    <a:srgbClr val="002060"/>
                  </a:solidFill>
                  <a:latin typeface="+mn-lt"/>
                  <a:cs typeface="Arial" charset="0"/>
                </a:rPr>
                <a:t>     se </a:t>
              </a:r>
              <a:r>
                <a:rPr lang="en-US" sz="2000" dirty="0" err="1">
                  <a:solidFill>
                    <a:srgbClr val="002060"/>
                  </a:solidFill>
                  <a:latin typeface="+mn-lt"/>
                  <a:cs typeface="Arial" charset="0"/>
                </a:rPr>
                <a:t>platesc</a:t>
              </a:r>
              <a:r>
                <a:rPr lang="en-US" sz="2000" dirty="0">
                  <a:solidFill>
                    <a:srgbClr val="002060"/>
                  </a:solidFill>
                  <a:latin typeface="+mn-lt"/>
                  <a:cs typeface="Arial" charset="0"/>
                </a:rPr>
                <a:t> </a:t>
              </a:r>
              <a:r>
                <a:rPr lang="en-US" sz="2000" dirty="0" err="1">
                  <a:solidFill>
                    <a:srgbClr val="002060"/>
                  </a:solidFill>
                  <a:latin typeface="+mn-lt"/>
                  <a:cs typeface="Arial" charset="0"/>
                </a:rPr>
                <a:t>accizele</a:t>
              </a:r>
              <a:endParaRPr lang="en-US" sz="2000" dirty="0">
                <a:solidFill>
                  <a:srgbClr val="002060"/>
                </a:solidFill>
                <a:latin typeface="+mn-lt"/>
                <a:cs typeface="Arial" charset="0"/>
              </a:endParaRPr>
            </a:p>
          </p:txBody>
        </p:sp>
        <p:sp>
          <p:nvSpPr>
            <p:cNvPr id="25" name="TextBox 24">
              <a:extLst>
                <a:ext uri="{FF2B5EF4-FFF2-40B4-BE49-F238E27FC236}">
                  <a16:creationId xmlns:a16="http://schemas.microsoft.com/office/drawing/2014/main" id="{00915BB5-FBC9-41B1-989C-AC188C2BDD4F}"/>
                </a:ext>
              </a:extLst>
            </p:cNvPr>
            <p:cNvSpPr txBox="1"/>
            <p:nvPr/>
          </p:nvSpPr>
          <p:spPr>
            <a:xfrm>
              <a:off x="6019800" y="4953048"/>
              <a:ext cx="2743200" cy="400062"/>
            </a:xfrm>
            <a:prstGeom prst="rect">
              <a:avLst/>
            </a:prstGeom>
            <a:noFill/>
          </p:spPr>
          <p:txBody>
            <a:bodyPr>
              <a:spAutoFit/>
            </a:bodyPr>
            <a:lstStyle/>
            <a:p>
              <a:pPr eaLnBrk="1" hangingPunct="1">
                <a:defRPr/>
              </a:pPr>
              <a:r>
                <a:rPr lang="en-US" sz="2000" dirty="0">
                  <a:solidFill>
                    <a:srgbClr val="002060"/>
                  </a:solidFill>
                  <a:latin typeface="+mn-lt"/>
                  <a:cs typeface="Arial" charset="0"/>
                </a:rPr>
                <a:t>    3. se </a:t>
              </a:r>
              <a:r>
                <a:rPr lang="en-US" sz="2000" dirty="0" err="1">
                  <a:solidFill>
                    <a:srgbClr val="002060"/>
                  </a:solidFill>
                  <a:latin typeface="+mn-lt"/>
                  <a:cs typeface="Arial" charset="0"/>
                </a:rPr>
                <a:t>platesc</a:t>
              </a:r>
              <a:r>
                <a:rPr lang="en-US" sz="2000" dirty="0">
                  <a:solidFill>
                    <a:srgbClr val="002060"/>
                  </a:solidFill>
                  <a:latin typeface="+mn-lt"/>
                  <a:cs typeface="Arial" charset="0"/>
                </a:rPr>
                <a:t> </a:t>
              </a:r>
              <a:r>
                <a:rPr lang="en-US" sz="2000" dirty="0" err="1">
                  <a:solidFill>
                    <a:srgbClr val="002060"/>
                  </a:solidFill>
                  <a:latin typeface="+mn-lt"/>
                  <a:cs typeface="Arial" charset="0"/>
                </a:rPr>
                <a:t>accizele</a:t>
              </a:r>
              <a:endParaRPr lang="en-US" sz="2000" dirty="0">
                <a:solidFill>
                  <a:srgbClr val="002060"/>
                </a:solidFill>
                <a:latin typeface="+mn-lt"/>
                <a:cs typeface="Arial" charset="0"/>
              </a:endParaRPr>
            </a:p>
          </p:txBody>
        </p:sp>
      </p:grpSp>
      <p:cxnSp>
        <p:nvCxnSpPr>
          <p:cNvPr id="28" name="Straight Arrow Connector 27">
            <a:extLst>
              <a:ext uri="{FF2B5EF4-FFF2-40B4-BE49-F238E27FC236}">
                <a16:creationId xmlns:a16="http://schemas.microsoft.com/office/drawing/2014/main" id="{9CC6E04B-D927-44D1-BD9B-0B5320E738EA}"/>
              </a:ext>
            </a:extLst>
          </p:cNvPr>
          <p:cNvCxnSpPr/>
          <p:nvPr/>
        </p:nvCxnSpPr>
        <p:spPr>
          <a:xfrm rot="5400000">
            <a:off x="1371601" y="2971800"/>
            <a:ext cx="762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093CD52-8B38-4D55-89C8-CAC1718D87C1}"/>
              </a:ext>
            </a:extLst>
          </p:cNvPr>
          <p:cNvSpPr txBox="1"/>
          <p:nvPr/>
        </p:nvSpPr>
        <p:spPr>
          <a:xfrm>
            <a:off x="3657600" y="4343400"/>
            <a:ext cx="1600200" cy="708025"/>
          </a:xfrm>
          <a:prstGeom prst="rect">
            <a:avLst/>
          </a:prstGeom>
          <a:noFill/>
        </p:spPr>
        <p:txBody>
          <a:bodyPr>
            <a:spAutoFit/>
          </a:bodyPr>
          <a:lstStyle/>
          <a:p>
            <a:pPr eaLnBrk="1" hangingPunct="1">
              <a:defRPr/>
            </a:pPr>
            <a:r>
              <a:rPr lang="en-US" dirty="0">
                <a:latin typeface="Arial" charset="0"/>
                <a:cs typeface="Arial" charset="0"/>
              </a:rPr>
              <a:t>2</a:t>
            </a:r>
            <a:r>
              <a:rPr lang="en-US" sz="2000" dirty="0">
                <a:solidFill>
                  <a:srgbClr val="002060"/>
                </a:solidFill>
                <a:latin typeface="+mn-lt"/>
                <a:cs typeface="Arial" charset="0"/>
              </a:rPr>
              <a:t>. </a:t>
            </a:r>
            <a:r>
              <a:rPr lang="en-US" sz="2000" dirty="0" err="1">
                <a:solidFill>
                  <a:srgbClr val="002060"/>
                </a:solidFill>
                <a:latin typeface="+mn-lt"/>
                <a:cs typeface="Arial" charset="0"/>
              </a:rPr>
              <a:t>Miscarea</a:t>
            </a:r>
            <a:r>
              <a:rPr lang="en-US" sz="2000" dirty="0">
                <a:solidFill>
                  <a:srgbClr val="002060"/>
                </a:solidFill>
                <a:latin typeface="+mn-lt"/>
                <a:cs typeface="Arial" charset="0"/>
              </a:rPr>
              <a:t> </a:t>
            </a:r>
            <a:r>
              <a:rPr lang="en-US" sz="2000" dirty="0" err="1">
                <a:solidFill>
                  <a:srgbClr val="002060"/>
                </a:solidFill>
                <a:latin typeface="+mn-lt"/>
                <a:cs typeface="Arial" charset="0"/>
              </a:rPr>
              <a:t>bunurilor</a:t>
            </a:r>
            <a:endParaRPr lang="en-US" sz="2000" dirty="0">
              <a:solidFill>
                <a:srgbClr val="002060"/>
              </a:solidFill>
              <a:latin typeface="+mn-lt"/>
              <a:cs typeface="Arial" charset="0"/>
            </a:endParaRPr>
          </a:p>
        </p:txBody>
      </p:sp>
      <p:cxnSp>
        <p:nvCxnSpPr>
          <p:cNvPr id="32" name="Straight Arrow Connector 31">
            <a:extLst>
              <a:ext uri="{FF2B5EF4-FFF2-40B4-BE49-F238E27FC236}">
                <a16:creationId xmlns:a16="http://schemas.microsoft.com/office/drawing/2014/main" id="{5BEABC9C-088B-42F6-A916-556A01F11C66}"/>
              </a:ext>
            </a:extLst>
          </p:cNvPr>
          <p:cNvCxnSpPr/>
          <p:nvPr/>
        </p:nvCxnSpPr>
        <p:spPr>
          <a:xfrm rot="5400000">
            <a:off x="7087394" y="4571206"/>
            <a:ext cx="76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CDF087-4B37-4BD2-B380-38CBD63D483E}"/>
              </a:ext>
            </a:extLst>
          </p:cNvPr>
          <p:cNvCxnSpPr/>
          <p:nvPr/>
        </p:nvCxnSpPr>
        <p:spPr>
          <a:xfrm rot="10800000">
            <a:off x="2209800" y="6096000"/>
            <a:ext cx="3581400"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DCD7CF6-CF4D-420C-BBDA-6D71A8B475C1}"/>
              </a:ext>
            </a:extLst>
          </p:cNvPr>
          <p:cNvCxnSpPr/>
          <p:nvPr/>
        </p:nvCxnSpPr>
        <p:spPr>
          <a:xfrm rot="5400000" flipH="1" flipV="1">
            <a:off x="1485901" y="5295900"/>
            <a:ext cx="1447800" cy="3175"/>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F448587-42A7-427B-ADBC-945E683831DF}"/>
              </a:ext>
            </a:extLst>
          </p:cNvPr>
          <p:cNvSpPr txBox="1"/>
          <p:nvPr/>
        </p:nvSpPr>
        <p:spPr>
          <a:xfrm>
            <a:off x="5509364" y="5689600"/>
            <a:ext cx="3581400" cy="707886"/>
          </a:xfrm>
          <a:prstGeom prst="rect">
            <a:avLst/>
          </a:prstGeom>
          <a:noFill/>
        </p:spPr>
        <p:txBody>
          <a:bodyPr wrap="square">
            <a:spAutoFit/>
          </a:bodyPr>
          <a:lstStyle/>
          <a:p>
            <a:pPr eaLnBrk="1" hangingPunct="1">
              <a:defRPr/>
            </a:pPr>
            <a:r>
              <a:rPr lang="en-US" sz="2000" dirty="0">
                <a:solidFill>
                  <a:srgbClr val="002060"/>
                </a:solidFill>
                <a:latin typeface="+mn-lt"/>
                <a:cs typeface="Arial" charset="0"/>
              </a:rPr>
              <a:t>    4. </a:t>
            </a:r>
            <a:r>
              <a:rPr lang="en-US" sz="2000" dirty="0" err="1">
                <a:solidFill>
                  <a:srgbClr val="002060"/>
                </a:solidFill>
                <a:latin typeface="+mn-lt"/>
                <a:cs typeface="Arial" charset="0"/>
              </a:rPr>
              <a:t>cerere</a:t>
            </a:r>
            <a:r>
              <a:rPr lang="en-US" sz="2000" dirty="0">
                <a:solidFill>
                  <a:srgbClr val="002060"/>
                </a:solidFill>
                <a:latin typeface="+mn-lt"/>
                <a:cs typeface="Arial" charset="0"/>
              </a:rPr>
              <a:t> de </a:t>
            </a:r>
            <a:r>
              <a:rPr lang="en-US" sz="2000" dirty="0" err="1">
                <a:solidFill>
                  <a:srgbClr val="002060"/>
                </a:solidFill>
                <a:latin typeface="+mn-lt"/>
                <a:cs typeface="Arial" charset="0"/>
              </a:rPr>
              <a:t>rambursare</a:t>
            </a:r>
            <a:r>
              <a:rPr lang="en-US" sz="2000" dirty="0">
                <a:solidFill>
                  <a:srgbClr val="002060"/>
                </a:solidFill>
                <a:latin typeface="+mn-lt"/>
                <a:cs typeface="Arial" charset="0"/>
              </a:rPr>
              <a:t> </a:t>
            </a:r>
            <a:r>
              <a:rPr lang="en-US" sz="2000" dirty="0" err="1">
                <a:solidFill>
                  <a:srgbClr val="002060"/>
                </a:solidFill>
                <a:latin typeface="+mn-lt"/>
                <a:cs typeface="Arial" charset="0"/>
              </a:rPr>
              <a:t>pentru</a:t>
            </a:r>
            <a:r>
              <a:rPr lang="en-US" sz="2000" dirty="0">
                <a:solidFill>
                  <a:srgbClr val="002060"/>
                </a:solidFill>
                <a:latin typeface="+mn-lt"/>
                <a:cs typeface="Arial" charset="0"/>
              </a:rPr>
              <a:t> </a:t>
            </a:r>
            <a:r>
              <a:rPr lang="en-US" sz="2000" dirty="0" err="1">
                <a:solidFill>
                  <a:srgbClr val="002060"/>
                </a:solidFill>
                <a:latin typeface="+mn-lt"/>
                <a:cs typeface="Arial" charset="0"/>
              </a:rPr>
              <a:t>accizele</a:t>
            </a:r>
            <a:r>
              <a:rPr lang="en-US" sz="2000" dirty="0">
                <a:solidFill>
                  <a:srgbClr val="002060"/>
                </a:solidFill>
                <a:latin typeface="+mn-lt"/>
                <a:cs typeface="Arial" charset="0"/>
              </a:rPr>
              <a:t> </a:t>
            </a:r>
            <a:r>
              <a:rPr lang="en-US" sz="2000" dirty="0" err="1">
                <a:solidFill>
                  <a:srgbClr val="002060"/>
                </a:solidFill>
                <a:latin typeface="+mn-lt"/>
                <a:cs typeface="Arial" charset="0"/>
              </a:rPr>
              <a:t>platite</a:t>
            </a:r>
            <a:r>
              <a:rPr lang="en-US" sz="2000" dirty="0">
                <a:solidFill>
                  <a:srgbClr val="002060"/>
                </a:solidFill>
                <a:latin typeface="+mn-lt"/>
                <a:cs typeface="Arial" charset="0"/>
              </a:rPr>
              <a:t> in </a:t>
            </a:r>
            <a:r>
              <a:rPr lang="en-US" sz="2000" dirty="0" err="1">
                <a:solidFill>
                  <a:srgbClr val="002060"/>
                </a:solidFill>
                <a:latin typeface="+mn-lt"/>
                <a:cs typeface="Arial" charset="0"/>
              </a:rPr>
              <a:t>Statul</a:t>
            </a:r>
            <a:r>
              <a:rPr lang="en-US" sz="2000" dirty="0">
                <a:solidFill>
                  <a:srgbClr val="002060"/>
                </a:solidFill>
                <a:latin typeface="+mn-lt"/>
                <a:cs typeface="Arial" charset="0"/>
              </a:rPr>
              <a:t> 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696686" y="168355"/>
            <a:ext cx="8415352" cy="685800"/>
          </a:xfrm>
        </p:spPr>
        <p:txBody>
          <a:bodyPr/>
          <a:lstStyle/>
          <a:p>
            <a:br>
              <a:rPr lang="en-US" altLang="en-US" sz="3000" b="0" dirty="0">
                <a:solidFill>
                  <a:srgbClr val="81BC00"/>
                </a:solidFill>
                <a:latin typeface="+mn-lt"/>
                <a:cs typeface="Arial" charset="0"/>
              </a:rPr>
            </a:br>
            <a:r>
              <a:rPr lang="en-US" altLang="en-US" sz="3200" dirty="0" err="1">
                <a:solidFill>
                  <a:schemeClr val="tx2">
                    <a:lumMod val="75000"/>
                  </a:schemeClr>
                </a:solidFill>
                <a:latin typeface="+mn-lt"/>
              </a:rPr>
              <a:t>Antrepozit</a:t>
            </a:r>
            <a:r>
              <a:rPr lang="en-US" altLang="en-US" sz="3200" dirty="0">
                <a:solidFill>
                  <a:schemeClr val="tx2">
                    <a:lumMod val="75000"/>
                  </a:schemeClr>
                </a:solidFill>
                <a:latin typeface="+mn-lt"/>
              </a:rPr>
              <a:t> fiscal</a:t>
            </a:r>
            <a:endParaRPr lang="en-US" altLang="en-US" sz="3000" b="0" dirty="0">
              <a:solidFill>
                <a:srgbClr val="0070C0"/>
              </a:solidFill>
              <a:latin typeface="+mn-lt"/>
              <a:cs typeface="Arial" charset="0"/>
            </a:endParaRPr>
          </a:p>
        </p:txBody>
      </p:sp>
      <p:sp>
        <p:nvSpPr>
          <p:cNvPr id="17" name="Rectangle 3"/>
          <p:cNvSpPr txBox="1">
            <a:spLocks noChangeArrowheads="1"/>
          </p:cNvSpPr>
          <p:nvPr/>
        </p:nvSpPr>
        <p:spPr bwMode="auto">
          <a:xfrm>
            <a:off x="304800" y="1295400"/>
            <a:ext cx="8610600" cy="5029200"/>
          </a:xfrm>
          <a:prstGeom prst="rect">
            <a:avLst/>
          </a:prstGeom>
          <a:noFill/>
          <a:ln w="9525">
            <a:noFill/>
            <a:miter lim="800000"/>
            <a:headEnd/>
            <a:tailEnd/>
          </a:ln>
        </p:spPr>
        <p:txBody>
          <a:bodyPr/>
          <a:lstStyle/>
          <a:p>
            <a:pPr marL="285750" indent="-285750">
              <a:spcBef>
                <a:spcPct val="20000"/>
              </a:spcBef>
              <a:buClr>
                <a:srgbClr val="313131"/>
              </a:buClr>
              <a:buFont typeface="Wingdings" panose="05000000000000000000" pitchFamily="2" charset="2"/>
              <a:buChar char="§"/>
              <a:defRPr/>
            </a:pPr>
            <a:r>
              <a:rPr lang="ro-RO" kern="0" dirty="0">
                <a:solidFill>
                  <a:srgbClr val="313131"/>
                </a:solidFill>
              </a:rPr>
              <a:t>Antrepozitar autorizat</a:t>
            </a:r>
            <a:r>
              <a:rPr lang="en-US" kern="0" dirty="0">
                <a:solidFill>
                  <a:srgbClr val="313131"/>
                </a:solidFill>
              </a:rPr>
              <a:t> - </a:t>
            </a:r>
            <a:r>
              <a:rPr lang="ro-RO" kern="0" dirty="0">
                <a:solidFill>
                  <a:srgbClr val="313131"/>
                </a:solidFill>
              </a:rPr>
              <a:t>persoana fizica sau juridica autorizata de autoritatea </a:t>
            </a:r>
            <a:r>
              <a:rPr lang="en-US" kern="0" dirty="0">
                <a:solidFill>
                  <a:srgbClr val="313131"/>
                </a:solidFill>
              </a:rPr>
              <a:t>	</a:t>
            </a:r>
            <a:r>
              <a:rPr lang="ro-RO" kern="0" dirty="0">
                <a:solidFill>
                  <a:srgbClr val="313131"/>
                </a:solidFill>
              </a:rPr>
              <a:t>competenta, in cadrul </a:t>
            </a:r>
            <a:r>
              <a:rPr lang="ro-RO" kern="0" dirty="0" err="1">
                <a:solidFill>
                  <a:srgbClr val="313131"/>
                </a:solidFill>
              </a:rPr>
              <a:t>activitatii</a:t>
            </a:r>
            <a:r>
              <a:rPr lang="ro-RO" kern="0" dirty="0">
                <a:solidFill>
                  <a:srgbClr val="313131"/>
                </a:solidFill>
              </a:rPr>
              <a:t> sale, sa </a:t>
            </a:r>
            <a:r>
              <a:rPr lang="ro-RO" kern="0" dirty="0" err="1">
                <a:solidFill>
                  <a:srgbClr val="313131"/>
                </a:solidFill>
              </a:rPr>
              <a:t>produca</a:t>
            </a:r>
            <a:r>
              <a:rPr lang="ro-RO" kern="0" dirty="0">
                <a:solidFill>
                  <a:srgbClr val="313131"/>
                </a:solidFill>
              </a:rPr>
              <a:t>, sa transforme, sa </a:t>
            </a:r>
            <a:r>
              <a:rPr lang="ro-RO" kern="0" dirty="0" err="1">
                <a:solidFill>
                  <a:srgbClr val="313131"/>
                </a:solidFill>
              </a:rPr>
              <a:t>detina</a:t>
            </a:r>
            <a:r>
              <a:rPr lang="ro-RO" kern="0" dirty="0">
                <a:solidFill>
                  <a:srgbClr val="313131"/>
                </a:solidFill>
              </a:rPr>
              <a:t>, sa </a:t>
            </a:r>
            <a:r>
              <a:rPr lang="en-US" kern="0" dirty="0">
                <a:solidFill>
                  <a:srgbClr val="313131"/>
                </a:solidFill>
              </a:rPr>
              <a:t>	</a:t>
            </a:r>
            <a:r>
              <a:rPr lang="ro-RO" kern="0" dirty="0" err="1">
                <a:solidFill>
                  <a:srgbClr val="313131"/>
                </a:solidFill>
              </a:rPr>
              <a:t>primeasca</a:t>
            </a:r>
            <a:r>
              <a:rPr lang="ro-RO" kern="0" dirty="0">
                <a:solidFill>
                  <a:srgbClr val="313131"/>
                </a:solidFill>
              </a:rPr>
              <a:t> sau sa expedieze produse accizabile in regim suspensiv de accize </a:t>
            </a:r>
            <a:r>
              <a:rPr lang="ro-RO" kern="0" dirty="0" err="1">
                <a:solidFill>
                  <a:srgbClr val="313131"/>
                </a:solidFill>
              </a:rPr>
              <a:t>intr</a:t>
            </a:r>
            <a:r>
              <a:rPr lang="ro-RO" kern="0" dirty="0">
                <a:solidFill>
                  <a:srgbClr val="313131"/>
                </a:solidFill>
              </a:rPr>
              <a:t>-</a:t>
            </a:r>
            <a:r>
              <a:rPr lang="en-US" kern="0" dirty="0">
                <a:solidFill>
                  <a:srgbClr val="313131"/>
                </a:solidFill>
              </a:rPr>
              <a:t>	</a:t>
            </a:r>
            <a:r>
              <a:rPr lang="ro-RO" kern="0" dirty="0">
                <a:solidFill>
                  <a:srgbClr val="313131"/>
                </a:solidFill>
              </a:rPr>
              <a:t>un antrepozit fiscal</a:t>
            </a:r>
            <a:endParaRPr lang="en-US" kern="0" dirty="0">
              <a:solidFill>
                <a:srgbClr val="313131"/>
              </a:solidFill>
            </a:endParaRPr>
          </a:p>
          <a:p>
            <a:pPr>
              <a:spcBef>
                <a:spcPct val="20000"/>
              </a:spcBef>
              <a:buClr>
                <a:srgbClr val="313131"/>
              </a:buClr>
              <a:defRPr/>
            </a:pPr>
            <a:endParaRPr lang="ro-RO" kern="0" dirty="0">
              <a:solidFill>
                <a:srgbClr val="313131"/>
              </a:solidFill>
            </a:endParaRPr>
          </a:p>
          <a:p>
            <a:pPr marL="285750" indent="-285750">
              <a:spcBef>
                <a:spcPct val="20000"/>
              </a:spcBef>
              <a:buClr>
                <a:srgbClr val="313131"/>
              </a:buClr>
              <a:buFont typeface="Wingdings" panose="05000000000000000000" pitchFamily="2" charset="2"/>
              <a:buChar char="§"/>
              <a:defRPr/>
            </a:pPr>
            <a:r>
              <a:rPr lang="ro-RO" kern="0" dirty="0">
                <a:solidFill>
                  <a:srgbClr val="313131"/>
                </a:solidFill>
              </a:rPr>
              <a:t>Antrepozit fiscal</a:t>
            </a:r>
            <a:r>
              <a:rPr lang="en-US" kern="0" dirty="0">
                <a:solidFill>
                  <a:srgbClr val="313131"/>
                </a:solidFill>
              </a:rPr>
              <a:t> - </a:t>
            </a:r>
            <a:r>
              <a:rPr lang="ro-RO" kern="0" dirty="0">
                <a:solidFill>
                  <a:srgbClr val="313131"/>
                </a:solidFill>
              </a:rPr>
              <a:t>locul in care produsele accizabile sunt produse, transformate, </a:t>
            </a:r>
            <a:r>
              <a:rPr lang="en-US" kern="0" dirty="0">
                <a:solidFill>
                  <a:srgbClr val="313131"/>
                </a:solidFill>
              </a:rPr>
              <a:t>	</a:t>
            </a:r>
            <a:r>
              <a:rPr lang="ro-RO" kern="0" dirty="0" err="1">
                <a:solidFill>
                  <a:srgbClr val="313131"/>
                </a:solidFill>
              </a:rPr>
              <a:t>detinute</a:t>
            </a:r>
            <a:r>
              <a:rPr lang="ro-RO" kern="0" dirty="0">
                <a:solidFill>
                  <a:srgbClr val="313131"/>
                </a:solidFill>
              </a:rPr>
              <a:t>, primite sau expediate in regim suspensiv de accize de </a:t>
            </a:r>
            <a:r>
              <a:rPr lang="ro-RO" kern="0" dirty="0" err="1">
                <a:solidFill>
                  <a:srgbClr val="313131"/>
                </a:solidFill>
              </a:rPr>
              <a:t>catre</a:t>
            </a:r>
            <a:r>
              <a:rPr lang="ro-RO" kern="0" dirty="0">
                <a:solidFill>
                  <a:srgbClr val="313131"/>
                </a:solidFill>
              </a:rPr>
              <a:t> un </a:t>
            </a:r>
            <a:r>
              <a:rPr lang="en-US" kern="0" dirty="0">
                <a:solidFill>
                  <a:srgbClr val="313131"/>
                </a:solidFill>
              </a:rPr>
              <a:t>	</a:t>
            </a:r>
            <a:r>
              <a:rPr lang="ro-RO" kern="0" dirty="0">
                <a:solidFill>
                  <a:srgbClr val="313131"/>
                </a:solidFill>
              </a:rPr>
              <a:t>antrepozitar autorizat in cadrul </a:t>
            </a:r>
            <a:r>
              <a:rPr lang="ro-RO" kern="0" dirty="0" err="1">
                <a:solidFill>
                  <a:srgbClr val="313131"/>
                </a:solidFill>
              </a:rPr>
              <a:t>activitatii</a:t>
            </a:r>
            <a:r>
              <a:rPr lang="ro-RO" kern="0" dirty="0">
                <a:solidFill>
                  <a:srgbClr val="313131"/>
                </a:solidFill>
              </a:rPr>
              <a:t> sale</a:t>
            </a:r>
            <a:endParaRPr lang="en-US" kern="0" dirty="0">
              <a:solidFill>
                <a:srgbClr val="313131"/>
              </a:solidFill>
            </a:endParaRPr>
          </a:p>
          <a:p>
            <a:pPr marL="285750" indent="-285750">
              <a:spcBef>
                <a:spcPct val="20000"/>
              </a:spcBef>
              <a:buClr>
                <a:srgbClr val="313131"/>
              </a:buClr>
              <a:buFont typeface="Wingdings" panose="05000000000000000000" pitchFamily="2" charset="2"/>
              <a:buChar char="§"/>
              <a:defRPr/>
            </a:pPr>
            <a:endParaRPr lang="en-US" kern="0" dirty="0">
              <a:solidFill>
                <a:srgbClr val="313131"/>
              </a:solidFill>
            </a:endParaRPr>
          </a:p>
          <a:p>
            <a:pPr marL="285750" indent="-285750">
              <a:spcBef>
                <a:spcPct val="20000"/>
              </a:spcBef>
              <a:buClr>
                <a:srgbClr val="313131"/>
              </a:buClr>
              <a:buFont typeface="Wingdings" panose="05000000000000000000" pitchFamily="2" charset="2"/>
              <a:buChar char="§"/>
              <a:defRPr/>
            </a:pPr>
            <a:r>
              <a:rPr lang="ro-RO" kern="0" dirty="0">
                <a:solidFill>
                  <a:srgbClr val="313131"/>
                </a:solidFill>
              </a:rPr>
              <a:t>Perioada de valabilitate a </a:t>
            </a:r>
            <a:r>
              <a:rPr lang="ro-RO" kern="0" dirty="0" err="1">
                <a:solidFill>
                  <a:srgbClr val="313131"/>
                </a:solidFill>
              </a:rPr>
              <a:t>autorizatiilor</a:t>
            </a:r>
            <a:r>
              <a:rPr lang="ro-RO" kern="0" dirty="0">
                <a:solidFill>
                  <a:srgbClr val="313131"/>
                </a:solidFill>
              </a:rPr>
              <a:t> de antrepozit fiscal </a:t>
            </a:r>
            <a:r>
              <a:rPr lang="en-US" kern="0" dirty="0">
                <a:solidFill>
                  <a:srgbClr val="313131"/>
                </a:solidFill>
              </a:rPr>
              <a:t>- </a:t>
            </a:r>
            <a:r>
              <a:rPr lang="ro-RO" kern="0" dirty="0">
                <a:solidFill>
                  <a:srgbClr val="313131"/>
                </a:solidFill>
              </a:rPr>
              <a:t>5 ani</a:t>
            </a:r>
            <a:endParaRPr lang="en-US" kern="0" dirty="0">
              <a:solidFill>
                <a:srgbClr val="313131"/>
              </a:solidFill>
            </a:endParaRPr>
          </a:p>
          <a:p>
            <a:pPr marL="285750" indent="-285750">
              <a:spcBef>
                <a:spcPct val="20000"/>
              </a:spcBef>
              <a:buClr>
                <a:srgbClr val="313131"/>
              </a:buClr>
              <a:buFont typeface="Wingdings" panose="05000000000000000000" pitchFamily="2" charset="2"/>
              <a:buChar char="§"/>
              <a:defRPr/>
            </a:pPr>
            <a:endParaRPr lang="ro-RO" sz="1600" kern="0" dirty="0">
              <a:solidFill>
                <a:srgbClr val="313131"/>
              </a:solidFill>
            </a:endParaRPr>
          </a:p>
          <a:p>
            <a:pPr marL="393700" eaLnBrk="0" hangingPunct="0">
              <a:spcBef>
                <a:spcPct val="20000"/>
              </a:spcBef>
              <a:buClr>
                <a:srgbClr val="313131"/>
              </a:buClr>
              <a:defRPr/>
            </a:pPr>
            <a:endParaRPr lang="ro-RO" sz="1600" kern="0" dirty="0">
              <a:solidFill>
                <a:srgbClr val="313131"/>
              </a:solidFill>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12</a:t>
            </a:fld>
            <a:endParaRPr lang="en-GB" sz="800" dirty="0">
              <a:solidFill>
                <a:srgbClr val="B4B4B4"/>
              </a:solidFill>
              <a:latin typeface="Arial"/>
            </a:endParaRPr>
          </a:p>
        </p:txBody>
      </p:sp>
      <p:sp>
        <p:nvSpPr>
          <p:cNvPr id="2" name="Slide Number Placeholder 1">
            <a:extLst>
              <a:ext uri="{FF2B5EF4-FFF2-40B4-BE49-F238E27FC236}">
                <a16:creationId xmlns:a16="http://schemas.microsoft.com/office/drawing/2014/main" id="{7B4961EE-BB52-47A6-978E-3D01349DC521}"/>
              </a:ext>
            </a:extLst>
          </p:cNvPr>
          <p:cNvSpPr>
            <a:spLocks noGrp="1"/>
          </p:cNvSpPr>
          <p:nvPr>
            <p:ph type="sldNum" sz="quarter" idx="11"/>
          </p:nvPr>
        </p:nvSpPr>
        <p:spPr/>
        <p:txBody>
          <a:bodyPr/>
          <a:lstStyle/>
          <a:p>
            <a:pPr>
              <a:defRPr/>
            </a:pPr>
            <a:fld id="{CCA2E915-9A36-40F6-99F7-6FF98824D28F}" type="slidenum">
              <a:rPr lang="en-GB" smtClean="0"/>
              <a:pPr>
                <a:defRPr/>
              </a:pPr>
              <a:t>12</a:t>
            </a:fld>
            <a:endParaRPr lang="en-GB" dirty="0"/>
          </a:p>
        </p:txBody>
      </p:sp>
    </p:spTree>
    <p:extLst>
      <p:ext uri="{BB962C8B-B14F-4D97-AF65-F5344CB8AC3E}">
        <p14:creationId xmlns:p14="http://schemas.microsoft.com/office/powerpoint/2010/main" val="177381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587828" y="168355"/>
            <a:ext cx="8524209" cy="685800"/>
          </a:xfrm>
        </p:spPr>
        <p:txBody>
          <a:bodyPr/>
          <a:lstStyle/>
          <a:p>
            <a:br>
              <a:rPr lang="en-US" altLang="en-US" sz="3000" b="0" dirty="0">
                <a:solidFill>
                  <a:srgbClr val="81BC00"/>
                </a:solidFill>
                <a:latin typeface="+mn-lt"/>
                <a:cs typeface="Arial" charset="0"/>
              </a:rPr>
            </a:br>
            <a:r>
              <a:rPr lang="en-US" altLang="en-US" sz="3200" dirty="0" err="1">
                <a:solidFill>
                  <a:schemeClr val="tx2">
                    <a:lumMod val="75000"/>
                  </a:schemeClr>
                </a:solidFill>
                <a:latin typeface="+mn-lt"/>
              </a:rPr>
              <a:t>Antrepozit</a:t>
            </a:r>
            <a:r>
              <a:rPr lang="en-US" altLang="en-US" sz="3200" dirty="0">
                <a:solidFill>
                  <a:schemeClr val="tx2">
                    <a:lumMod val="75000"/>
                  </a:schemeClr>
                </a:solidFill>
                <a:latin typeface="+mn-lt"/>
              </a:rPr>
              <a:t> fiscal</a:t>
            </a:r>
            <a:endParaRPr lang="en-US" altLang="en-US" sz="3000" b="0" dirty="0">
              <a:solidFill>
                <a:srgbClr val="0070C0"/>
              </a:solidFill>
              <a:latin typeface="+mn-lt"/>
              <a:cs typeface="Arial" charset="0"/>
            </a:endParaRPr>
          </a:p>
        </p:txBody>
      </p:sp>
      <p:sp>
        <p:nvSpPr>
          <p:cNvPr id="17" name="Rectangle 3"/>
          <p:cNvSpPr txBox="1">
            <a:spLocks noChangeArrowheads="1"/>
          </p:cNvSpPr>
          <p:nvPr/>
        </p:nvSpPr>
        <p:spPr bwMode="auto">
          <a:xfrm>
            <a:off x="396832" y="1336531"/>
            <a:ext cx="8610600" cy="5029200"/>
          </a:xfrm>
          <a:prstGeom prst="rect">
            <a:avLst/>
          </a:prstGeom>
          <a:noFill/>
          <a:ln w="9525">
            <a:noFill/>
            <a:miter lim="800000"/>
            <a:headEnd/>
            <a:tailEnd/>
          </a:ln>
        </p:spPr>
        <p:txBody>
          <a:bodyPr/>
          <a:lstStyle/>
          <a:p>
            <a:r>
              <a:rPr lang="ro-RO" dirty="0">
                <a:latin typeface="+mn-lt"/>
              </a:rPr>
              <a:t>A</a:t>
            </a:r>
            <a:r>
              <a:rPr lang="en-US" dirty="0" err="1">
                <a:latin typeface="+mn-lt"/>
              </a:rPr>
              <a:t>ntrepozitul</a:t>
            </a:r>
            <a:r>
              <a:rPr lang="en-US" dirty="0">
                <a:latin typeface="+mn-lt"/>
              </a:rPr>
              <a:t> fiscal</a:t>
            </a:r>
            <a:r>
              <a:rPr lang="ro-RO" dirty="0">
                <a:latin typeface="+mn-lt"/>
              </a:rPr>
              <a:t> nu se aplica pentru</a:t>
            </a:r>
            <a:r>
              <a:rPr lang="en-US" dirty="0">
                <a:latin typeface="+mn-lt"/>
              </a:rPr>
              <a:t>:</a:t>
            </a:r>
          </a:p>
          <a:p>
            <a:endParaRPr lang="en-US" dirty="0">
              <a:latin typeface="+mn-lt"/>
            </a:endParaRPr>
          </a:p>
          <a:p>
            <a:pPr marL="742950" lvl="1" indent="-285750">
              <a:buFont typeface="Wingdings" panose="05000000000000000000" pitchFamily="2" charset="2"/>
              <a:buChar char="§"/>
            </a:pPr>
            <a:r>
              <a:rPr lang="ro-RO" dirty="0">
                <a:latin typeface="+mn-lt"/>
              </a:rPr>
              <a:t>berea, vinurile si </a:t>
            </a:r>
            <a:r>
              <a:rPr lang="ro-RO" dirty="0" err="1">
                <a:latin typeface="+mn-lt"/>
              </a:rPr>
              <a:t>bauturile</a:t>
            </a:r>
            <a:r>
              <a:rPr lang="ro-RO" dirty="0">
                <a:latin typeface="+mn-lt"/>
              </a:rPr>
              <a:t> fermentate, produse in </a:t>
            </a:r>
            <a:r>
              <a:rPr lang="ro-RO" dirty="0" err="1">
                <a:latin typeface="+mn-lt"/>
              </a:rPr>
              <a:t>gospodariile</a:t>
            </a:r>
            <a:r>
              <a:rPr lang="ro-RO" dirty="0">
                <a:latin typeface="+mn-lt"/>
              </a:rPr>
              <a:t> individuale pentru consumul propriu;</a:t>
            </a:r>
            <a:endParaRPr lang="en-US" dirty="0">
              <a:latin typeface="+mn-lt"/>
            </a:endParaRPr>
          </a:p>
          <a:p>
            <a:pPr marL="742950" lvl="1" indent="-285750">
              <a:buFont typeface="Wingdings" panose="05000000000000000000" pitchFamily="2" charset="2"/>
              <a:buChar char="§"/>
            </a:pPr>
            <a:endParaRPr lang="en-US" dirty="0">
              <a:latin typeface="+mn-lt"/>
            </a:endParaRPr>
          </a:p>
          <a:p>
            <a:pPr marL="742950" lvl="1" indent="-285750">
              <a:buFont typeface="Wingdings" panose="05000000000000000000" pitchFamily="2" charset="2"/>
              <a:buChar char="§"/>
            </a:pPr>
            <a:r>
              <a:rPr lang="ro-RO" dirty="0">
                <a:latin typeface="+mn-lt"/>
              </a:rPr>
              <a:t>vinurile </a:t>
            </a:r>
            <a:r>
              <a:rPr lang="ro-RO" dirty="0" err="1">
                <a:latin typeface="+mn-lt"/>
              </a:rPr>
              <a:t>linistite</a:t>
            </a:r>
            <a:r>
              <a:rPr lang="ro-RO" dirty="0">
                <a:latin typeface="+mn-lt"/>
              </a:rPr>
              <a:t> realizate de micii </a:t>
            </a:r>
            <a:r>
              <a:rPr lang="ro-RO" dirty="0" err="1">
                <a:latin typeface="+mn-lt"/>
              </a:rPr>
              <a:t>producatori</a:t>
            </a:r>
            <a:r>
              <a:rPr lang="ro-RO" dirty="0">
                <a:latin typeface="+mn-lt"/>
              </a:rPr>
              <a:t> care </a:t>
            </a:r>
            <a:r>
              <a:rPr lang="ro-RO" dirty="0" err="1">
                <a:latin typeface="+mn-lt"/>
              </a:rPr>
              <a:t>obtin</a:t>
            </a:r>
            <a:r>
              <a:rPr lang="ro-RO" dirty="0">
                <a:latin typeface="+mn-lt"/>
              </a:rPr>
              <a:t> in medie mai </a:t>
            </a:r>
            <a:r>
              <a:rPr lang="ro-RO" dirty="0" err="1">
                <a:latin typeface="+mn-lt"/>
              </a:rPr>
              <a:t>putin</a:t>
            </a:r>
            <a:r>
              <a:rPr lang="ro-RO" dirty="0">
                <a:latin typeface="+mn-lt"/>
              </a:rPr>
              <a:t> de 1.000 hl de vin pe an; </a:t>
            </a:r>
            <a:endParaRPr lang="en-US" dirty="0">
              <a:latin typeface="+mn-lt"/>
            </a:endParaRPr>
          </a:p>
          <a:p>
            <a:pPr marL="742950" lvl="1" indent="-285750">
              <a:buFont typeface="Wingdings" panose="05000000000000000000" pitchFamily="2" charset="2"/>
              <a:buChar char="§"/>
            </a:pPr>
            <a:endParaRPr lang="en-US" dirty="0">
              <a:latin typeface="+mn-lt"/>
            </a:endParaRPr>
          </a:p>
          <a:p>
            <a:pPr marL="742950" lvl="1" indent="-285750">
              <a:buFont typeface="Wingdings" panose="05000000000000000000" pitchFamily="2" charset="2"/>
              <a:buChar char="§"/>
            </a:pPr>
            <a:r>
              <a:rPr lang="ro-RO" dirty="0">
                <a:latin typeface="+mn-lt"/>
              </a:rPr>
              <a:t>energia electrica</a:t>
            </a:r>
            <a:r>
              <a:rPr lang="en-US" dirty="0">
                <a:latin typeface="+mn-lt"/>
              </a:rPr>
              <a:t>;</a:t>
            </a:r>
          </a:p>
          <a:p>
            <a:pPr lvl="1"/>
            <a:endParaRPr lang="en-US" dirty="0">
              <a:latin typeface="+mn-lt"/>
            </a:endParaRPr>
          </a:p>
          <a:p>
            <a:pPr marL="742950" lvl="1" indent="-285750">
              <a:buFont typeface="Wingdings" panose="05000000000000000000" pitchFamily="2" charset="2"/>
              <a:buChar char="§"/>
            </a:pPr>
            <a:r>
              <a:rPr lang="ro-RO" dirty="0">
                <a:latin typeface="+mn-lt"/>
              </a:rPr>
              <a:t>gazul natural</a:t>
            </a:r>
            <a:r>
              <a:rPr lang="en-US" dirty="0">
                <a:latin typeface="+mn-lt"/>
              </a:rPr>
              <a:t>;</a:t>
            </a:r>
          </a:p>
          <a:p>
            <a:pPr marL="742950" lvl="1" indent="-285750">
              <a:buFont typeface="Wingdings" panose="05000000000000000000" pitchFamily="2" charset="2"/>
              <a:buChar char="§"/>
            </a:pPr>
            <a:endParaRPr lang="en-US" dirty="0">
              <a:latin typeface="+mn-lt"/>
            </a:endParaRPr>
          </a:p>
          <a:p>
            <a:pPr marL="742950" lvl="1" indent="-285750">
              <a:buFont typeface="Wingdings" panose="05000000000000000000" pitchFamily="2" charset="2"/>
              <a:buChar char="§"/>
            </a:pPr>
            <a:r>
              <a:rPr lang="ro-RO" dirty="0" err="1">
                <a:latin typeface="+mn-lt"/>
              </a:rPr>
              <a:t>carbune</a:t>
            </a:r>
            <a:r>
              <a:rPr lang="ro-RO" dirty="0">
                <a:latin typeface="+mn-lt"/>
              </a:rPr>
              <a:t>, lignit si cocs. </a:t>
            </a:r>
            <a:endParaRPr lang="en-US" dirty="0">
              <a:latin typeface="+mn-lt"/>
            </a:endParaRPr>
          </a:p>
          <a:p>
            <a:pPr marL="285750" indent="-285750">
              <a:spcBef>
                <a:spcPct val="20000"/>
              </a:spcBef>
              <a:buClr>
                <a:srgbClr val="313131"/>
              </a:buClr>
              <a:buFont typeface="Wingdings" panose="05000000000000000000" pitchFamily="2" charset="2"/>
              <a:buChar char="§"/>
              <a:defRPr/>
            </a:pPr>
            <a:endParaRPr lang="ro-RO" sz="1600" kern="0" dirty="0">
              <a:solidFill>
                <a:srgbClr val="313131"/>
              </a:solidFill>
            </a:endParaRPr>
          </a:p>
          <a:p>
            <a:pPr marL="393700" eaLnBrk="0" hangingPunct="0">
              <a:spcBef>
                <a:spcPct val="20000"/>
              </a:spcBef>
              <a:buClr>
                <a:srgbClr val="313131"/>
              </a:buClr>
              <a:defRPr/>
            </a:pPr>
            <a:endParaRPr lang="ro-RO" sz="1600" kern="0" dirty="0">
              <a:solidFill>
                <a:srgbClr val="313131"/>
              </a:solidFill>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13</a:t>
            </a:fld>
            <a:endParaRPr lang="en-GB" sz="800" dirty="0">
              <a:solidFill>
                <a:srgbClr val="B4B4B4"/>
              </a:solidFill>
              <a:latin typeface="Arial"/>
            </a:endParaRPr>
          </a:p>
        </p:txBody>
      </p:sp>
      <p:sp>
        <p:nvSpPr>
          <p:cNvPr id="2" name="Slide Number Placeholder 1">
            <a:extLst>
              <a:ext uri="{FF2B5EF4-FFF2-40B4-BE49-F238E27FC236}">
                <a16:creationId xmlns:a16="http://schemas.microsoft.com/office/drawing/2014/main" id="{3D15ACC5-EE7A-44D1-A0F0-55A19EDC8FB7}"/>
              </a:ext>
            </a:extLst>
          </p:cNvPr>
          <p:cNvSpPr>
            <a:spLocks noGrp="1"/>
          </p:cNvSpPr>
          <p:nvPr>
            <p:ph type="sldNum" sz="quarter" idx="11"/>
          </p:nvPr>
        </p:nvSpPr>
        <p:spPr/>
        <p:txBody>
          <a:bodyPr/>
          <a:lstStyle/>
          <a:p>
            <a:pPr>
              <a:defRPr/>
            </a:pPr>
            <a:fld id="{CCA2E915-9A36-40F6-99F7-6FF98824D28F}" type="slidenum">
              <a:rPr lang="en-GB" smtClean="0"/>
              <a:pPr>
                <a:defRPr/>
              </a:pPr>
              <a:t>13</a:t>
            </a:fld>
            <a:endParaRPr lang="en-GB" dirty="0"/>
          </a:p>
        </p:txBody>
      </p:sp>
    </p:spTree>
    <p:extLst>
      <p:ext uri="{BB962C8B-B14F-4D97-AF65-F5344CB8AC3E}">
        <p14:creationId xmlns:p14="http://schemas.microsoft.com/office/powerpoint/2010/main" val="185831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729342" y="168355"/>
            <a:ext cx="8382695" cy="685800"/>
          </a:xfrm>
        </p:spPr>
        <p:txBody>
          <a:bodyPr/>
          <a:lstStyle/>
          <a:p>
            <a:br>
              <a:rPr lang="en-US" altLang="en-US" sz="3000" b="0" dirty="0">
                <a:solidFill>
                  <a:srgbClr val="81BC00"/>
                </a:solidFill>
                <a:latin typeface="+mn-lt"/>
                <a:cs typeface="Arial" charset="0"/>
              </a:rPr>
            </a:br>
            <a:r>
              <a:rPr lang="en-US" altLang="en-US" sz="3200" dirty="0" err="1">
                <a:solidFill>
                  <a:schemeClr val="tx2">
                    <a:lumMod val="75000"/>
                  </a:schemeClr>
                </a:solidFill>
                <a:latin typeface="+mn-lt"/>
              </a:rPr>
              <a:t>Antrepozit</a:t>
            </a:r>
            <a:r>
              <a:rPr lang="en-US" altLang="en-US" sz="3200" dirty="0">
                <a:solidFill>
                  <a:schemeClr val="tx2">
                    <a:lumMod val="75000"/>
                  </a:schemeClr>
                </a:solidFill>
                <a:latin typeface="+mn-lt"/>
              </a:rPr>
              <a:t> fiscal</a:t>
            </a:r>
            <a:endParaRPr lang="en-US" altLang="en-US" sz="3000" b="0" dirty="0">
              <a:solidFill>
                <a:srgbClr val="0070C0"/>
              </a:solidFill>
              <a:latin typeface="+mn-lt"/>
              <a:cs typeface="Arial" charset="0"/>
            </a:endParaRPr>
          </a:p>
        </p:txBody>
      </p:sp>
      <p:sp>
        <p:nvSpPr>
          <p:cNvPr id="17" name="Rectangle 3"/>
          <p:cNvSpPr txBox="1">
            <a:spLocks noChangeArrowheads="1"/>
          </p:cNvSpPr>
          <p:nvPr/>
        </p:nvSpPr>
        <p:spPr bwMode="auto">
          <a:xfrm>
            <a:off x="304800" y="1295400"/>
            <a:ext cx="8610600" cy="5029200"/>
          </a:xfrm>
          <a:prstGeom prst="rect">
            <a:avLst/>
          </a:prstGeom>
          <a:noFill/>
          <a:ln w="9525">
            <a:noFill/>
            <a:miter lim="800000"/>
            <a:headEnd/>
            <a:tailEnd/>
          </a:ln>
        </p:spPr>
        <p:txBody>
          <a:bodyPr/>
          <a:lstStyle/>
          <a:p>
            <a:pPr marL="285750" indent="-285750" eaLnBrk="0" hangingPunct="0">
              <a:spcBef>
                <a:spcPct val="20000"/>
              </a:spcBef>
              <a:buClr>
                <a:srgbClr val="313131"/>
              </a:buClr>
              <a:buFont typeface="Wingdings" panose="05000000000000000000" pitchFamily="2" charset="2"/>
              <a:buChar char="§"/>
              <a:defRPr/>
            </a:pPr>
            <a:r>
              <a:rPr lang="ro-RO" kern="0" dirty="0">
                <a:solidFill>
                  <a:srgbClr val="313131"/>
                </a:solidFill>
              </a:rPr>
              <a:t>Antrepozitarul autorizat </a:t>
            </a:r>
            <a:r>
              <a:rPr lang="en-US" kern="0" dirty="0" err="1">
                <a:solidFill>
                  <a:srgbClr val="313131"/>
                </a:solidFill>
              </a:rPr>
              <a:t>poate</a:t>
            </a:r>
            <a:r>
              <a:rPr lang="ro-RO" kern="0" dirty="0">
                <a:solidFill>
                  <a:srgbClr val="313131"/>
                </a:solidFill>
              </a:rPr>
              <a:t> sa </a:t>
            </a:r>
            <a:r>
              <a:rPr lang="ro-RO" kern="0" dirty="0" err="1">
                <a:solidFill>
                  <a:srgbClr val="313131"/>
                </a:solidFill>
              </a:rPr>
              <a:t>desfasoare</a:t>
            </a:r>
            <a:r>
              <a:rPr lang="ro-RO" kern="0" dirty="0">
                <a:solidFill>
                  <a:srgbClr val="313131"/>
                </a:solidFill>
              </a:rPr>
              <a:t> in antrepozitul fiscal de </a:t>
            </a:r>
            <a:r>
              <a:rPr lang="ro-RO" kern="0" dirty="0" err="1">
                <a:solidFill>
                  <a:srgbClr val="313131"/>
                </a:solidFill>
              </a:rPr>
              <a:t>productie</a:t>
            </a:r>
            <a:r>
              <a:rPr lang="ro-RO" kern="0" dirty="0">
                <a:solidFill>
                  <a:srgbClr val="313131"/>
                </a:solidFill>
              </a:rPr>
              <a:t> si alte </a:t>
            </a:r>
            <a:r>
              <a:rPr lang="ro-RO" kern="0" dirty="0" err="1">
                <a:solidFill>
                  <a:srgbClr val="313131"/>
                </a:solidFill>
              </a:rPr>
              <a:t>activit</a:t>
            </a:r>
            <a:r>
              <a:rPr lang="vi-VN" kern="0" dirty="0">
                <a:solidFill>
                  <a:srgbClr val="313131"/>
                </a:solidFill>
              </a:rPr>
              <a:t>at</a:t>
            </a:r>
            <a:r>
              <a:rPr lang="ro-RO" kern="0" dirty="0">
                <a:solidFill>
                  <a:srgbClr val="313131"/>
                </a:solidFill>
              </a:rPr>
              <a:t>i de </a:t>
            </a:r>
            <a:r>
              <a:rPr lang="ro-RO" kern="0" dirty="0" err="1">
                <a:solidFill>
                  <a:srgbClr val="313131"/>
                </a:solidFill>
              </a:rPr>
              <a:t>productie</a:t>
            </a:r>
            <a:r>
              <a:rPr lang="ro-RO" kern="0" dirty="0">
                <a:solidFill>
                  <a:srgbClr val="313131"/>
                </a:solidFill>
              </a:rPr>
              <a:t>: </a:t>
            </a:r>
            <a:endParaRPr lang="en-US" kern="0" dirty="0">
              <a:solidFill>
                <a:srgbClr val="313131"/>
              </a:solidFill>
            </a:endParaRPr>
          </a:p>
          <a:p>
            <a:pPr marL="285750" indent="-285750" eaLnBrk="0" hangingPunct="0">
              <a:spcBef>
                <a:spcPct val="20000"/>
              </a:spcBef>
              <a:buClr>
                <a:srgbClr val="313131"/>
              </a:buClr>
              <a:buFont typeface="Wingdings" panose="05000000000000000000" pitchFamily="2" charset="2"/>
              <a:buChar char="§"/>
              <a:defRPr/>
            </a:pPr>
            <a:endParaRPr lang="ro-RO" i="1" kern="0" dirty="0">
              <a:solidFill>
                <a:srgbClr val="313131"/>
              </a:solidFill>
            </a:endParaRPr>
          </a:p>
          <a:p>
            <a:pPr marL="914400" lvl="1" indent="-457200" eaLnBrk="0" hangingPunct="0">
              <a:spcBef>
                <a:spcPct val="20000"/>
              </a:spcBef>
              <a:buClr>
                <a:srgbClr val="313131"/>
              </a:buClr>
              <a:buFont typeface="Arial" charset="0"/>
              <a:buChar char="•"/>
              <a:defRPr/>
            </a:pPr>
            <a:r>
              <a:rPr lang="ro-RO" dirty="0">
                <a:solidFill>
                  <a:srgbClr val="313131"/>
                </a:solidFill>
              </a:rPr>
              <a:t>Un antrepozit pentru </a:t>
            </a:r>
            <a:r>
              <a:rPr lang="ro-RO" dirty="0" err="1">
                <a:solidFill>
                  <a:srgbClr val="313131"/>
                </a:solidFill>
              </a:rPr>
              <a:t>productia</a:t>
            </a:r>
            <a:r>
              <a:rPr lang="ro-RO" dirty="0">
                <a:solidFill>
                  <a:srgbClr val="313131"/>
                </a:solidFill>
              </a:rPr>
              <a:t> de bere, vin, </a:t>
            </a:r>
            <a:r>
              <a:rPr lang="ro-RO" dirty="0" err="1">
                <a:solidFill>
                  <a:srgbClr val="313131"/>
                </a:solidFill>
              </a:rPr>
              <a:t>bauturi</a:t>
            </a:r>
            <a:r>
              <a:rPr lang="ro-RO" dirty="0">
                <a:solidFill>
                  <a:srgbClr val="313131"/>
                </a:solidFill>
              </a:rPr>
              <a:t> fermentate </a:t>
            </a:r>
            <a:r>
              <a:rPr lang="ro-RO" dirty="0" err="1">
                <a:solidFill>
                  <a:srgbClr val="313131"/>
                </a:solidFill>
              </a:rPr>
              <a:t>linistite</a:t>
            </a:r>
            <a:r>
              <a:rPr lang="ro-RO" dirty="0">
                <a:solidFill>
                  <a:srgbClr val="313131"/>
                </a:solidFill>
              </a:rPr>
              <a:t> altele </a:t>
            </a:r>
            <a:r>
              <a:rPr lang="ro-RO" dirty="0" err="1">
                <a:solidFill>
                  <a:srgbClr val="313131"/>
                </a:solidFill>
              </a:rPr>
              <a:t>decat</a:t>
            </a:r>
            <a:r>
              <a:rPr lang="ro-RO" dirty="0">
                <a:solidFill>
                  <a:srgbClr val="313131"/>
                </a:solidFill>
              </a:rPr>
              <a:t> bere si vinuri poate produce: ape si </a:t>
            </a:r>
            <a:r>
              <a:rPr lang="ro-RO" dirty="0" err="1">
                <a:solidFill>
                  <a:srgbClr val="313131"/>
                </a:solidFill>
              </a:rPr>
              <a:t>bauturi</a:t>
            </a:r>
            <a:r>
              <a:rPr lang="ro-RO" dirty="0">
                <a:solidFill>
                  <a:srgbClr val="313131"/>
                </a:solidFill>
              </a:rPr>
              <a:t> nealcoolice, plate sau carbogazoase, ambalaje de tip Tetra Pack sau PET,</a:t>
            </a:r>
            <a:r>
              <a:rPr lang="en-US" dirty="0">
                <a:solidFill>
                  <a:srgbClr val="313131"/>
                </a:solidFill>
              </a:rPr>
              <a:t> </a:t>
            </a:r>
            <a:r>
              <a:rPr lang="ro-RO" dirty="0">
                <a:solidFill>
                  <a:srgbClr val="313131"/>
                </a:solidFill>
              </a:rPr>
              <a:t>etc</a:t>
            </a:r>
            <a:r>
              <a:rPr lang="en-US" dirty="0">
                <a:solidFill>
                  <a:srgbClr val="313131"/>
                </a:solidFill>
              </a:rPr>
              <a:t>.</a:t>
            </a:r>
          </a:p>
          <a:p>
            <a:pPr marL="914400" lvl="1" indent="-457200" eaLnBrk="0" hangingPunct="0">
              <a:spcBef>
                <a:spcPct val="20000"/>
              </a:spcBef>
              <a:buClr>
                <a:srgbClr val="313131"/>
              </a:buClr>
              <a:buFont typeface="Arial" charset="0"/>
              <a:buChar char="•"/>
              <a:defRPr/>
            </a:pPr>
            <a:endParaRPr lang="ro-RO" dirty="0">
              <a:solidFill>
                <a:srgbClr val="313131"/>
              </a:solidFill>
            </a:endParaRPr>
          </a:p>
          <a:p>
            <a:pPr marL="914400" lvl="1" indent="-457200" eaLnBrk="0" hangingPunct="0">
              <a:spcBef>
                <a:spcPct val="20000"/>
              </a:spcBef>
              <a:buClr>
                <a:srgbClr val="313131"/>
              </a:buClr>
              <a:buFont typeface="Arial" charset="0"/>
              <a:buChar char="•"/>
              <a:defRPr/>
            </a:pPr>
            <a:r>
              <a:rPr lang="ro-RO" dirty="0">
                <a:solidFill>
                  <a:srgbClr val="313131"/>
                </a:solidFill>
              </a:rPr>
              <a:t>Un antrepozit de </a:t>
            </a:r>
            <a:r>
              <a:rPr lang="ro-RO" dirty="0" err="1">
                <a:solidFill>
                  <a:srgbClr val="313131"/>
                </a:solidFill>
              </a:rPr>
              <a:t>productie</a:t>
            </a:r>
            <a:r>
              <a:rPr lang="ro-RO" dirty="0">
                <a:solidFill>
                  <a:srgbClr val="313131"/>
                </a:solidFill>
              </a:rPr>
              <a:t> alcool sau distilate poate utiliza drojdia de vin, borhotul, </a:t>
            </a:r>
            <a:r>
              <a:rPr lang="ro-RO" dirty="0" err="1">
                <a:solidFill>
                  <a:srgbClr val="313131"/>
                </a:solidFill>
              </a:rPr>
              <a:t>boasca</a:t>
            </a:r>
            <a:r>
              <a:rPr lang="ro-RO" dirty="0">
                <a:solidFill>
                  <a:srgbClr val="313131"/>
                </a:solidFill>
              </a:rPr>
              <a:t>, </a:t>
            </a:r>
            <a:r>
              <a:rPr lang="ro-RO" dirty="0" err="1">
                <a:solidFill>
                  <a:srgbClr val="313131"/>
                </a:solidFill>
              </a:rPr>
              <a:t>samburii</a:t>
            </a:r>
            <a:r>
              <a:rPr lang="ro-RO" dirty="0">
                <a:solidFill>
                  <a:srgbClr val="313131"/>
                </a:solidFill>
              </a:rPr>
              <a:t> de struguri pentru </a:t>
            </a:r>
            <a:r>
              <a:rPr lang="ro-RO" dirty="0" err="1">
                <a:solidFill>
                  <a:srgbClr val="313131"/>
                </a:solidFill>
              </a:rPr>
              <a:t>obtinerea</a:t>
            </a:r>
            <a:r>
              <a:rPr lang="ro-RO" dirty="0">
                <a:solidFill>
                  <a:srgbClr val="313131"/>
                </a:solidFill>
              </a:rPr>
              <a:t> de alte produse neaccizabile, poate produce ambalaje de tip Tetra Pack sau PET, etc</a:t>
            </a:r>
            <a:r>
              <a:rPr lang="en-US" dirty="0">
                <a:solidFill>
                  <a:srgbClr val="313131"/>
                </a:solidFill>
              </a:rPr>
              <a:t>.</a:t>
            </a:r>
            <a:r>
              <a:rPr lang="ro-RO" dirty="0">
                <a:solidFill>
                  <a:srgbClr val="313131"/>
                </a:solidFill>
              </a:rPr>
              <a:t>;</a:t>
            </a:r>
            <a:endParaRPr lang="en-US" dirty="0">
              <a:solidFill>
                <a:srgbClr val="313131"/>
              </a:solidFill>
            </a:endParaRPr>
          </a:p>
          <a:p>
            <a:pPr marL="914400" lvl="1" indent="-457200" eaLnBrk="0" hangingPunct="0">
              <a:spcBef>
                <a:spcPct val="20000"/>
              </a:spcBef>
              <a:buClr>
                <a:srgbClr val="313131"/>
              </a:buClr>
              <a:buFont typeface="Arial" charset="0"/>
              <a:buChar char="•"/>
              <a:defRPr/>
            </a:pPr>
            <a:endParaRPr lang="ro-RO" dirty="0">
              <a:solidFill>
                <a:srgbClr val="313131"/>
              </a:solidFill>
            </a:endParaRPr>
          </a:p>
          <a:p>
            <a:pPr marL="914400" lvl="1" indent="-457200" eaLnBrk="0" hangingPunct="0">
              <a:spcBef>
                <a:spcPct val="20000"/>
              </a:spcBef>
              <a:buClr>
                <a:srgbClr val="313131"/>
              </a:buClr>
              <a:buFont typeface="Arial" charset="0"/>
              <a:buChar char="•"/>
              <a:defRPr/>
            </a:pPr>
            <a:r>
              <a:rPr lang="ro-RO" dirty="0">
                <a:solidFill>
                  <a:srgbClr val="313131"/>
                </a:solidFill>
              </a:rPr>
              <a:t>Un antrepozit de </a:t>
            </a:r>
            <a:r>
              <a:rPr lang="ro-RO" dirty="0" err="1">
                <a:solidFill>
                  <a:srgbClr val="313131"/>
                </a:solidFill>
              </a:rPr>
              <a:t>productie</a:t>
            </a:r>
            <a:r>
              <a:rPr lang="ro-RO" dirty="0">
                <a:solidFill>
                  <a:srgbClr val="313131"/>
                </a:solidFill>
              </a:rPr>
              <a:t> </a:t>
            </a:r>
            <a:r>
              <a:rPr lang="ro-RO" dirty="0" err="1">
                <a:solidFill>
                  <a:srgbClr val="313131"/>
                </a:solidFill>
              </a:rPr>
              <a:t>tigarete</a:t>
            </a:r>
            <a:r>
              <a:rPr lang="ro-RO" dirty="0">
                <a:solidFill>
                  <a:srgbClr val="313131"/>
                </a:solidFill>
              </a:rPr>
              <a:t> </a:t>
            </a:r>
            <a:r>
              <a:rPr lang="ro-RO" dirty="0" err="1">
                <a:solidFill>
                  <a:srgbClr val="313131"/>
                </a:solidFill>
              </a:rPr>
              <a:t>isi</a:t>
            </a:r>
            <a:r>
              <a:rPr lang="ro-RO" dirty="0">
                <a:solidFill>
                  <a:srgbClr val="313131"/>
                </a:solidFill>
              </a:rPr>
              <a:t> poate fabrica filtrele pentru </a:t>
            </a:r>
            <a:r>
              <a:rPr lang="ro-RO" dirty="0" err="1">
                <a:solidFill>
                  <a:srgbClr val="313131"/>
                </a:solidFill>
              </a:rPr>
              <a:t>tigarete</a:t>
            </a:r>
            <a:r>
              <a:rPr lang="ro-RO" dirty="0">
                <a:solidFill>
                  <a:srgbClr val="313131"/>
                </a:solidFill>
              </a:rPr>
              <a:t>, </a:t>
            </a:r>
            <a:r>
              <a:rPr lang="ro-RO" dirty="0" err="1">
                <a:solidFill>
                  <a:srgbClr val="313131"/>
                </a:solidFill>
              </a:rPr>
              <a:t>hartia</a:t>
            </a:r>
            <a:r>
              <a:rPr lang="ro-RO" dirty="0">
                <a:solidFill>
                  <a:srgbClr val="313131"/>
                </a:solidFill>
              </a:rPr>
              <a:t> sau ambalajele, etc. </a:t>
            </a:r>
            <a:r>
              <a:rPr lang="ro-RO" sz="1600" dirty="0">
                <a:solidFill>
                  <a:srgbClr val="313131"/>
                </a:solidFill>
              </a:rPr>
              <a:t> </a:t>
            </a:r>
          </a:p>
          <a:p>
            <a:pPr>
              <a:buClr>
                <a:srgbClr val="313131"/>
              </a:buClr>
            </a:pPr>
            <a:r>
              <a:rPr lang="ro-RO" sz="1600" dirty="0">
                <a:solidFill>
                  <a:srgbClr val="313131"/>
                </a:solidFill>
              </a:rPr>
              <a:t> </a:t>
            </a:r>
          </a:p>
          <a:p>
            <a:pPr>
              <a:buClr>
                <a:srgbClr val="313131"/>
              </a:buClr>
            </a:pPr>
            <a:r>
              <a:rPr lang="ro-RO" sz="1600" dirty="0">
                <a:solidFill>
                  <a:srgbClr val="313131"/>
                </a:solidFill>
              </a:rPr>
              <a:t> </a:t>
            </a:r>
          </a:p>
          <a:p>
            <a:pPr marL="393700" eaLnBrk="0" hangingPunct="0">
              <a:spcBef>
                <a:spcPct val="20000"/>
              </a:spcBef>
              <a:buClr>
                <a:srgbClr val="313131"/>
              </a:buClr>
              <a:defRPr/>
            </a:pPr>
            <a:endParaRPr lang="ro-RO" sz="1600" kern="0" dirty="0">
              <a:solidFill>
                <a:srgbClr val="313131"/>
              </a:solidFill>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14</a:t>
            </a:fld>
            <a:endParaRPr lang="en-GB" sz="800" dirty="0">
              <a:solidFill>
                <a:srgbClr val="B4B4B4"/>
              </a:solidFill>
              <a:latin typeface="Arial"/>
            </a:endParaRPr>
          </a:p>
        </p:txBody>
      </p:sp>
      <p:sp>
        <p:nvSpPr>
          <p:cNvPr id="2" name="Slide Number Placeholder 1">
            <a:extLst>
              <a:ext uri="{FF2B5EF4-FFF2-40B4-BE49-F238E27FC236}">
                <a16:creationId xmlns:a16="http://schemas.microsoft.com/office/drawing/2014/main" id="{F5342780-AD00-470F-82CC-8BED66583596}"/>
              </a:ext>
            </a:extLst>
          </p:cNvPr>
          <p:cNvSpPr>
            <a:spLocks noGrp="1"/>
          </p:cNvSpPr>
          <p:nvPr>
            <p:ph type="sldNum" sz="quarter" idx="11"/>
          </p:nvPr>
        </p:nvSpPr>
        <p:spPr/>
        <p:txBody>
          <a:bodyPr/>
          <a:lstStyle/>
          <a:p>
            <a:pPr>
              <a:defRPr/>
            </a:pPr>
            <a:fld id="{CCA2E915-9A36-40F6-99F7-6FF98824D28F}" type="slidenum">
              <a:rPr lang="en-GB" smtClean="0"/>
              <a:pPr>
                <a:defRPr/>
              </a:pPr>
              <a:t>14</a:t>
            </a:fld>
            <a:endParaRPr lang="en-GB" dirty="0"/>
          </a:p>
        </p:txBody>
      </p:sp>
    </p:spTree>
    <p:extLst>
      <p:ext uri="{BB962C8B-B14F-4D97-AF65-F5344CB8AC3E}">
        <p14:creationId xmlns:p14="http://schemas.microsoft.com/office/powerpoint/2010/main" val="73084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783770" y="306567"/>
            <a:ext cx="8392057" cy="685800"/>
          </a:xfrm>
        </p:spPr>
        <p:txBody>
          <a:bodyPr/>
          <a:lstStyle/>
          <a:p>
            <a:pPr eaLnBrk="1" hangingPunct="1"/>
            <a:br>
              <a:rPr lang="en-US" altLang="en-US" sz="3000" b="0" dirty="0">
                <a:solidFill>
                  <a:srgbClr val="81BC00"/>
                </a:solidFill>
                <a:latin typeface="+mn-lt"/>
                <a:cs typeface="Arial" charset="0"/>
              </a:rPr>
            </a:br>
            <a:r>
              <a:rPr lang="pt-BR" altLang="en-US" sz="3200" dirty="0">
                <a:solidFill>
                  <a:schemeClr val="tx2">
                    <a:lumMod val="75000"/>
                  </a:schemeClr>
                </a:solidFill>
                <a:latin typeface="+mn-lt"/>
              </a:rPr>
              <a:t>Destinatar inregistrat</a:t>
            </a:r>
            <a:br>
              <a:rPr lang="en-US" sz="3000" b="0" dirty="0">
                <a:solidFill>
                  <a:srgbClr val="0070C0"/>
                </a:solidFill>
                <a:latin typeface="+mn-lt"/>
                <a:cs typeface="Arial" charset="0"/>
              </a:rPr>
            </a:br>
            <a:endParaRPr lang="en-US" altLang="en-US" sz="3000" b="0" dirty="0">
              <a:solidFill>
                <a:srgbClr val="0070C0"/>
              </a:solidFill>
              <a:latin typeface="+mn-lt"/>
              <a:cs typeface="Arial" charset="0"/>
            </a:endParaRPr>
          </a:p>
        </p:txBody>
      </p:sp>
      <p:sp>
        <p:nvSpPr>
          <p:cNvPr id="17" name="Rectangle 3"/>
          <p:cNvSpPr txBox="1">
            <a:spLocks noChangeArrowheads="1"/>
          </p:cNvSpPr>
          <p:nvPr/>
        </p:nvSpPr>
        <p:spPr bwMode="auto">
          <a:xfrm>
            <a:off x="304800" y="1490353"/>
            <a:ext cx="8610600" cy="5029200"/>
          </a:xfrm>
          <a:prstGeom prst="rect">
            <a:avLst/>
          </a:prstGeom>
          <a:noFill/>
          <a:ln w="9525">
            <a:noFill/>
            <a:miter lim="800000"/>
            <a:headEnd/>
            <a:tailEnd/>
          </a:ln>
        </p:spPr>
        <p:txBody>
          <a:bodyPr/>
          <a:lstStyle/>
          <a:p>
            <a:pPr marL="285750" indent="-285750">
              <a:lnSpc>
                <a:spcPts val="2600"/>
              </a:lnSpc>
              <a:spcBef>
                <a:spcPct val="20000"/>
              </a:spcBef>
              <a:buClr>
                <a:srgbClr val="000066"/>
              </a:buClr>
              <a:buFont typeface="Wingdings" panose="05000000000000000000" pitchFamily="2" charset="2"/>
              <a:buChar char="§"/>
              <a:defRPr/>
            </a:pPr>
            <a:r>
              <a:rPr lang="vi-VN" kern="0" dirty="0">
                <a:solidFill>
                  <a:srgbClr val="313131"/>
                </a:solidFill>
              </a:rPr>
              <a:t>Destinatarul inregistrat poate sa primeasca, in cadrul activitatii sale, produse accizabile care se deplaseaza in regim suspensiv de accize dintr-un alt stat membru in baza autorizatiei valabile.</a:t>
            </a:r>
            <a:endParaRPr lang="en-US" kern="0" dirty="0">
              <a:solidFill>
                <a:srgbClr val="313131"/>
              </a:solidFill>
            </a:endParaRPr>
          </a:p>
          <a:p>
            <a:pPr marL="285750" indent="-285750">
              <a:lnSpc>
                <a:spcPts val="2600"/>
              </a:lnSpc>
              <a:spcBef>
                <a:spcPct val="20000"/>
              </a:spcBef>
              <a:buClr>
                <a:srgbClr val="000066"/>
              </a:buClr>
              <a:buFont typeface="Wingdings" panose="05000000000000000000" pitchFamily="2" charset="2"/>
              <a:buChar char="§"/>
              <a:defRPr/>
            </a:pPr>
            <a:r>
              <a:rPr lang="en-US" kern="0" dirty="0">
                <a:solidFill>
                  <a:srgbClr val="313131"/>
                </a:solidFill>
              </a:rPr>
              <a:t>N</a:t>
            </a:r>
            <a:r>
              <a:rPr lang="vi-VN" kern="0" dirty="0">
                <a:solidFill>
                  <a:srgbClr val="313131"/>
                </a:solidFill>
              </a:rPr>
              <a:t>u are dreptul de a detine sau de a expedia produse accizabile in regim suspensiv de accize.</a:t>
            </a:r>
            <a:r>
              <a:rPr lang="ro-RO" sz="1600" dirty="0"/>
              <a:t> </a:t>
            </a:r>
            <a:endParaRPr lang="en-US" sz="1600" dirty="0"/>
          </a:p>
          <a:p>
            <a:pPr marL="285750" indent="-285750">
              <a:lnSpc>
                <a:spcPts val="2600"/>
              </a:lnSpc>
              <a:spcBef>
                <a:spcPct val="20000"/>
              </a:spcBef>
              <a:buClr>
                <a:srgbClr val="000066"/>
              </a:buClr>
              <a:buFont typeface="Wingdings" panose="05000000000000000000" pitchFamily="2" charset="2"/>
              <a:buChar char="§"/>
              <a:defRPr/>
            </a:pPr>
            <a:r>
              <a:rPr lang="ro-RO" dirty="0"/>
              <a:t>Locul/locurile in care </a:t>
            </a:r>
            <a:r>
              <a:rPr lang="ro-RO" dirty="0" err="1"/>
              <a:t>urmeaza</a:t>
            </a:r>
            <a:r>
              <a:rPr lang="ro-RO" dirty="0"/>
              <a:t> sa realizeze </a:t>
            </a:r>
            <a:r>
              <a:rPr lang="ro-RO" dirty="0" err="1"/>
              <a:t>receptia</a:t>
            </a:r>
            <a:r>
              <a:rPr lang="ro-RO" dirty="0"/>
              <a:t> de produse accizabile deplasate in regim suspensiv de accize din alte state membre, trebuie sa fie </a:t>
            </a:r>
            <a:r>
              <a:rPr lang="ro-RO" dirty="0" err="1"/>
              <a:t>inregistrate</a:t>
            </a:r>
            <a:r>
              <a:rPr lang="ro-RO" dirty="0"/>
              <a:t> ca punct de lucru la oficiul registrului </a:t>
            </a:r>
            <a:r>
              <a:rPr lang="ro-RO" dirty="0" err="1"/>
              <a:t>comertului</a:t>
            </a:r>
            <a:r>
              <a:rPr lang="ro-RO" dirty="0"/>
              <a:t>. </a:t>
            </a:r>
            <a:endParaRPr lang="en-US" dirty="0"/>
          </a:p>
          <a:p>
            <a:pPr marL="285750" indent="-285750">
              <a:lnSpc>
                <a:spcPts val="2600"/>
              </a:lnSpc>
              <a:spcBef>
                <a:spcPct val="20000"/>
              </a:spcBef>
              <a:buClr>
                <a:srgbClr val="000066"/>
              </a:buClr>
              <a:buFont typeface="Wingdings" panose="05000000000000000000" pitchFamily="2" charset="2"/>
              <a:buChar char="§"/>
              <a:defRPr/>
            </a:pPr>
            <a:r>
              <a:rPr lang="en-US" dirty="0" err="1"/>
              <a:t>Raportarea</a:t>
            </a:r>
            <a:r>
              <a:rPr lang="en-US" dirty="0"/>
              <a:t> </a:t>
            </a:r>
            <a:r>
              <a:rPr lang="ro-RO" dirty="0"/>
              <a:t>lunar</a:t>
            </a:r>
            <a:r>
              <a:rPr lang="en-US" dirty="0"/>
              <a:t>a </a:t>
            </a:r>
            <a:r>
              <a:rPr lang="ro-RO" dirty="0"/>
              <a:t>centralizatoare a </a:t>
            </a:r>
            <a:r>
              <a:rPr lang="ro-RO" dirty="0" err="1"/>
              <a:t>achizitiilor</a:t>
            </a:r>
            <a:r>
              <a:rPr lang="ro-RO" dirty="0"/>
              <a:t> de produse accizabile se depune on-line pana la data de 15 inclusiv a lunii </a:t>
            </a:r>
            <a:r>
              <a:rPr lang="ro-RO" dirty="0" err="1"/>
              <a:t>urmatoare</a:t>
            </a:r>
            <a:r>
              <a:rPr lang="ro-RO" dirty="0"/>
              <a:t> celei la care se refera.</a:t>
            </a:r>
            <a:endParaRPr lang="en-US" dirty="0"/>
          </a:p>
          <a:p>
            <a:pPr marL="285750" indent="-285750">
              <a:lnSpc>
                <a:spcPts val="2600"/>
              </a:lnSpc>
              <a:spcBef>
                <a:spcPct val="20000"/>
              </a:spcBef>
              <a:buClr>
                <a:srgbClr val="000066"/>
              </a:buClr>
              <a:buFont typeface="Wingdings" panose="05000000000000000000" pitchFamily="2" charset="2"/>
              <a:buChar char="§"/>
              <a:defRPr/>
            </a:pPr>
            <a:endParaRPr lang="en-US" dirty="0"/>
          </a:p>
          <a:p>
            <a:pPr marL="285750" indent="-285750">
              <a:lnSpc>
                <a:spcPts val="2600"/>
              </a:lnSpc>
              <a:spcBef>
                <a:spcPct val="20000"/>
              </a:spcBef>
              <a:buClr>
                <a:srgbClr val="000066"/>
              </a:buClr>
              <a:buFont typeface="Wingdings" panose="05000000000000000000" pitchFamily="2" charset="2"/>
              <a:buChar char="§"/>
              <a:defRPr/>
            </a:pPr>
            <a:endParaRPr lang="ro-RO" sz="1600" dirty="0"/>
          </a:p>
          <a:p>
            <a:pPr marL="393700" eaLnBrk="0" hangingPunct="0">
              <a:lnSpc>
                <a:spcPts val="2600"/>
              </a:lnSpc>
              <a:spcBef>
                <a:spcPct val="20000"/>
              </a:spcBef>
              <a:buClr>
                <a:srgbClr val="000066"/>
              </a:buClr>
              <a:defRPr/>
            </a:pPr>
            <a:endParaRPr lang="en-US" sz="1600" kern="0" dirty="0">
              <a:solidFill>
                <a:srgbClr val="313131"/>
              </a:solidFill>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15</a:t>
            </a:fld>
            <a:endParaRPr lang="en-GB" sz="800" dirty="0">
              <a:solidFill>
                <a:srgbClr val="B4B4B4"/>
              </a:solidFill>
              <a:latin typeface="Arial"/>
            </a:endParaRPr>
          </a:p>
        </p:txBody>
      </p:sp>
      <p:sp>
        <p:nvSpPr>
          <p:cNvPr id="2" name="Slide Number Placeholder 1">
            <a:extLst>
              <a:ext uri="{FF2B5EF4-FFF2-40B4-BE49-F238E27FC236}">
                <a16:creationId xmlns:a16="http://schemas.microsoft.com/office/drawing/2014/main" id="{BEE5A2D6-3A5A-467D-80B5-85AED0E423D7}"/>
              </a:ext>
            </a:extLst>
          </p:cNvPr>
          <p:cNvSpPr>
            <a:spLocks noGrp="1"/>
          </p:cNvSpPr>
          <p:nvPr>
            <p:ph type="sldNum" sz="quarter" idx="11"/>
          </p:nvPr>
        </p:nvSpPr>
        <p:spPr/>
        <p:txBody>
          <a:bodyPr/>
          <a:lstStyle/>
          <a:p>
            <a:pPr>
              <a:defRPr/>
            </a:pPr>
            <a:fld id="{CCA2E915-9A36-40F6-99F7-6FF98824D28F}" type="slidenum">
              <a:rPr lang="en-GB" smtClean="0"/>
              <a:pPr>
                <a:defRPr/>
              </a:pPr>
              <a:t>15</a:t>
            </a:fld>
            <a:endParaRPr lang="en-GB" dirty="0"/>
          </a:p>
        </p:txBody>
      </p:sp>
    </p:spTree>
    <p:extLst>
      <p:ext uri="{BB962C8B-B14F-4D97-AF65-F5344CB8AC3E}">
        <p14:creationId xmlns:p14="http://schemas.microsoft.com/office/powerpoint/2010/main" val="306808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310866" y="1171665"/>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748382" y="306567"/>
            <a:ext cx="8427445" cy="685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z="3000" dirty="0">
                <a:solidFill>
                  <a:srgbClr val="81BC00"/>
                </a:solidFill>
                <a:latin typeface="+mn-lt"/>
                <a:cs typeface="Arial" charset="0"/>
              </a:rPr>
            </a:br>
            <a:r>
              <a:rPr lang="pt-BR" altLang="en-US" sz="3000" dirty="0">
                <a:latin typeface="+mn-lt"/>
                <a:cs typeface="Arial" charset="0"/>
              </a:rPr>
              <a:t>Destinatar inregistrat</a:t>
            </a:r>
            <a:br>
              <a:rPr lang="en-US" sz="3000" dirty="0">
                <a:solidFill>
                  <a:srgbClr val="81BC00"/>
                </a:solidFill>
                <a:latin typeface="+mn-lt"/>
                <a:cs typeface="Arial" charset="0"/>
              </a:rPr>
            </a:br>
            <a:endParaRPr lang="en-US" altLang="en-US" sz="3000" dirty="0">
              <a:solidFill>
                <a:srgbClr val="81BC00"/>
              </a:solidFill>
              <a:latin typeface="+mn-lt"/>
              <a:cs typeface="Arial" charset="0"/>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16</a:t>
            </a:fld>
            <a:endParaRPr lang="en-GB" sz="800" dirty="0">
              <a:solidFill>
                <a:srgbClr val="B4B4B4"/>
              </a:solidFill>
              <a:latin typeface="Arial"/>
            </a:endParaRPr>
          </a:p>
        </p:txBody>
      </p:sp>
      <p:grpSp>
        <p:nvGrpSpPr>
          <p:cNvPr id="43" name="Group 42">
            <a:extLst>
              <a:ext uri="{FF2B5EF4-FFF2-40B4-BE49-F238E27FC236}">
                <a16:creationId xmlns:a16="http://schemas.microsoft.com/office/drawing/2014/main" id="{6F7337DA-E6C1-4CE9-8A97-8F432214D40C}"/>
              </a:ext>
            </a:extLst>
          </p:cNvPr>
          <p:cNvGrpSpPr/>
          <p:nvPr/>
        </p:nvGrpSpPr>
        <p:grpSpPr>
          <a:xfrm>
            <a:off x="640676" y="3297649"/>
            <a:ext cx="8154904" cy="2782508"/>
            <a:chOff x="0" y="0"/>
            <a:chExt cx="5883422" cy="1402861"/>
          </a:xfrm>
        </p:grpSpPr>
        <p:cxnSp>
          <p:nvCxnSpPr>
            <p:cNvPr id="44" name="Straight Arrow Connector 43">
              <a:extLst>
                <a:ext uri="{FF2B5EF4-FFF2-40B4-BE49-F238E27FC236}">
                  <a16:creationId xmlns:a16="http://schemas.microsoft.com/office/drawing/2014/main" id="{15437605-6DF9-478B-8BA1-9FBB5A85A359}"/>
                </a:ext>
              </a:extLst>
            </p:cNvPr>
            <p:cNvCxnSpPr/>
            <p:nvPr/>
          </p:nvCxnSpPr>
          <p:spPr>
            <a:xfrm flipV="1">
              <a:off x="626012" y="182880"/>
              <a:ext cx="1433209" cy="693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5" name="Group 44">
              <a:extLst>
                <a:ext uri="{FF2B5EF4-FFF2-40B4-BE49-F238E27FC236}">
                  <a16:creationId xmlns:a16="http://schemas.microsoft.com/office/drawing/2014/main" id="{D8DCE11B-77CB-4896-86E6-8AE5F35FCCDA}"/>
                </a:ext>
              </a:extLst>
            </p:cNvPr>
            <p:cNvGrpSpPr/>
            <p:nvPr/>
          </p:nvGrpSpPr>
          <p:grpSpPr>
            <a:xfrm>
              <a:off x="0" y="0"/>
              <a:ext cx="5883422" cy="1402861"/>
              <a:chOff x="0" y="0"/>
              <a:chExt cx="5883422" cy="1402861"/>
            </a:xfrm>
          </p:grpSpPr>
          <p:sp>
            <p:nvSpPr>
              <p:cNvPr id="46" name="Rectangle: Rounded Corners 45">
                <a:extLst>
                  <a:ext uri="{FF2B5EF4-FFF2-40B4-BE49-F238E27FC236}">
                    <a16:creationId xmlns:a16="http://schemas.microsoft.com/office/drawing/2014/main" id="{2E97C5A4-B39D-4585-ADE2-C0B3433EC184}"/>
                  </a:ext>
                </a:extLst>
              </p:cNvPr>
              <p:cNvSpPr/>
              <p:nvPr/>
            </p:nvSpPr>
            <p:spPr>
              <a:xfrm>
                <a:off x="0" y="886264"/>
                <a:ext cx="1433195" cy="304800"/>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err="1">
                    <a:effectLst/>
                    <a:ea typeface="Calibri" panose="020F0502020204030204" pitchFamily="34" charset="0"/>
                    <a:cs typeface="Times New Roman" panose="02020603050405020304" pitchFamily="18" charset="0"/>
                  </a:rPr>
                  <a:t>Antrepozit</a:t>
                </a:r>
                <a:r>
                  <a:rPr lang="en-US" sz="1600" dirty="0">
                    <a:effectLst/>
                    <a:ea typeface="Calibri" panose="020F0502020204030204" pitchFamily="34" charset="0"/>
                    <a:cs typeface="Times New Roman" panose="02020603050405020304" pitchFamily="18" charset="0"/>
                  </a:rPr>
                  <a:t> fiscal </a:t>
                </a:r>
                <a:r>
                  <a:rPr lang="en-US" sz="1600" dirty="0" err="1">
                    <a:effectLst/>
                    <a:ea typeface="Calibri" panose="020F0502020204030204" pitchFamily="34" charset="0"/>
                    <a:cs typeface="Times New Roman" panose="02020603050405020304" pitchFamily="18" charset="0"/>
                  </a:rPr>
                  <a:t>Irlanda</a:t>
                </a:r>
                <a:endParaRPr lang="en-US" sz="1600" dirty="0">
                  <a:effectLst/>
                  <a:ea typeface="Calibri" panose="020F0502020204030204" pitchFamily="34" charset="0"/>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A64A1232-C5A4-4BC2-8EFE-984C5D3D45CF}"/>
                  </a:ext>
                </a:extLst>
              </p:cNvPr>
              <p:cNvSpPr/>
              <p:nvPr/>
            </p:nvSpPr>
            <p:spPr>
              <a:xfrm>
                <a:off x="2060917" y="0"/>
                <a:ext cx="1943100" cy="304800"/>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ro-RO" sz="1600" dirty="0">
                    <a:effectLst/>
                    <a:ea typeface="Calibri" panose="020F0502020204030204" pitchFamily="34" charset="0"/>
                    <a:cs typeface="Times New Roman" panose="02020603050405020304" pitchFamily="18" charset="0"/>
                  </a:rPr>
                  <a:t>Destinatarul </a:t>
                </a:r>
                <a:r>
                  <a:rPr lang="ro-RO" sz="1600" dirty="0" err="1">
                    <a:effectLst/>
                    <a:ea typeface="Calibri" panose="020F0502020204030204" pitchFamily="34" charset="0"/>
                    <a:cs typeface="Times New Roman" panose="02020603050405020304" pitchFamily="18" charset="0"/>
                  </a:rPr>
                  <a:t>inregistrat</a:t>
                </a:r>
                <a:r>
                  <a:rPr lang="ro-RO" sz="1600" dirty="0">
                    <a:effectLst/>
                    <a:ea typeface="Calibri" panose="020F0502020204030204" pitchFamily="34" charset="0"/>
                    <a:cs typeface="Times New Roman" panose="02020603050405020304" pitchFamily="18" charset="0"/>
                  </a:rPr>
                  <a:t> RO</a:t>
                </a:r>
                <a:endParaRPr lang="en-US" sz="1600" dirty="0">
                  <a:effectLst/>
                  <a:ea typeface="Calibri" panose="020F0502020204030204" pitchFamily="34" charset="0"/>
                  <a:cs typeface="Times New Roman" panose="02020603050405020304" pitchFamily="18" charset="0"/>
                </a:endParaRPr>
              </a:p>
            </p:txBody>
          </p:sp>
          <p:sp>
            <p:nvSpPr>
              <p:cNvPr id="48" name="Rectangle: Rounded Corners 47">
                <a:extLst>
                  <a:ext uri="{FF2B5EF4-FFF2-40B4-BE49-F238E27FC236}">
                    <a16:creationId xmlns:a16="http://schemas.microsoft.com/office/drawing/2014/main" id="{678D4DED-5F94-40CE-9395-E90CFAB838A7}"/>
                  </a:ext>
                </a:extLst>
              </p:cNvPr>
              <p:cNvSpPr/>
              <p:nvPr/>
            </p:nvSpPr>
            <p:spPr>
              <a:xfrm>
                <a:off x="3953022" y="844061"/>
                <a:ext cx="1930400" cy="558800"/>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ro-RO" sz="1600" dirty="0">
                    <a:effectLst/>
                    <a:ea typeface="Calibri" panose="020F0502020204030204" pitchFamily="34" charset="0"/>
                    <a:cs typeface="Times New Roman" panose="02020603050405020304" pitchFamily="18" charset="0"/>
                  </a:rPr>
                  <a:t>Loc de livrare directa RO / Utilizator final</a:t>
                </a:r>
                <a:endParaRPr lang="en-US" sz="1600" dirty="0">
                  <a:effectLst/>
                  <a:ea typeface="Calibri" panose="020F0502020204030204" pitchFamily="34" charset="0"/>
                  <a:cs typeface="Times New Roman" panose="02020603050405020304" pitchFamily="18" charset="0"/>
                </a:endParaRPr>
              </a:p>
            </p:txBody>
          </p:sp>
          <p:sp>
            <p:nvSpPr>
              <p:cNvPr id="49" name="Text Box 2">
                <a:extLst>
                  <a:ext uri="{FF2B5EF4-FFF2-40B4-BE49-F238E27FC236}">
                    <a16:creationId xmlns:a16="http://schemas.microsoft.com/office/drawing/2014/main" id="{AC0B4852-6547-4149-9438-D252613C0AF8}"/>
                  </a:ext>
                </a:extLst>
              </p:cNvPr>
              <p:cNvSpPr txBox="1">
                <a:spLocks noChangeArrowheads="1"/>
              </p:cNvSpPr>
              <p:nvPr/>
            </p:nvSpPr>
            <p:spPr bwMode="auto">
              <a:xfrm rot="19350472">
                <a:off x="373049" y="296668"/>
                <a:ext cx="1581785" cy="18462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ro-RO" sz="1600" dirty="0" err="1">
                    <a:effectLst/>
                    <a:latin typeface="+mn-lt"/>
                    <a:ea typeface="Calibri" panose="020F0502020204030204" pitchFamily="34" charset="0"/>
                    <a:cs typeface="Times New Roman" panose="02020603050405020304" pitchFamily="18" charset="0"/>
                  </a:rPr>
                  <a:t>Vanzare</a:t>
                </a:r>
                <a:r>
                  <a:rPr lang="ro-RO" sz="1600" dirty="0">
                    <a:effectLst/>
                    <a:latin typeface="+mn-lt"/>
                    <a:ea typeface="Calibri" panose="020F0502020204030204" pitchFamily="34" charset="0"/>
                    <a:cs typeface="Times New Roman" panose="02020603050405020304" pitchFamily="18" charset="0"/>
                  </a:rPr>
                  <a:t> in suspensiv</a:t>
                </a:r>
                <a:endParaRPr lang="en-US" sz="16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2B52A00A-7A0F-4B07-9A60-55BF0674616D}"/>
                  </a:ext>
                </a:extLst>
              </p:cNvPr>
              <p:cNvCxnSpPr>
                <a:cxnSpLocks/>
              </p:cNvCxnSpPr>
              <p:nvPr/>
            </p:nvCxnSpPr>
            <p:spPr>
              <a:xfrm flipV="1">
                <a:off x="1441938" y="1086410"/>
                <a:ext cx="2511084" cy="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 Box 2">
                <a:extLst>
                  <a:ext uri="{FF2B5EF4-FFF2-40B4-BE49-F238E27FC236}">
                    <a16:creationId xmlns:a16="http://schemas.microsoft.com/office/drawing/2014/main" id="{2620EC34-24C3-42E8-A173-B8422A3DAA55}"/>
                  </a:ext>
                </a:extLst>
              </p:cNvPr>
              <p:cNvSpPr txBox="1">
                <a:spLocks noChangeArrowheads="1"/>
              </p:cNvSpPr>
              <p:nvPr/>
            </p:nvSpPr>
            <p:spPr bwMode="auto">
              <a:xfrm>
                <a:off x="1751428" y="703384"/>
                <a:ext cx="2032635" cy="2647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ro-RO" sz="1600" dirty="0">
                    <a:effectLst/>
                    <a:latin typeface="+mn-lt"/>
                    <a:ea typeface="Calibri" panose="020F0502020204030204" pitchFamily="34" charset="0"/>
                    <a:cs typeface="Times New Roman" panose="02020603050405020304" pitchFamily="18" charset="0"/>
                  </a:rPr>
                  <a:t>Livrare in suspensiv e-DA</a:t>
                </a:r>
                <a:endParaRPr lang="en-US" sz="16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p:txBody>
          </p:sp>
        </p:grpSp>
      </p:grpSp>
      <p:sp>
        <p:nvSpPr>
          <p:cNvPr id="48137" name="Rectangle 48136">
            <a:extLst>
              <a:ext uri="{FF2B5EF4-FFF2-40B4-BE49-F238E27FC236}">
                <a16:creationId xmlns:a16="http://schemas.microsoft.com/office/drawing/2014/main" id="{9993C589-7C39-4970-B25F-4788E90F462A}"/>
              </a:ext>
            </a:extLst>
          </p:cNvPr>
          <p:cNvSpPr/>
          <p:nvPr/>
        </p:nvSpPr>
        <p:spPr>
          <a:xfrm>
            <a:off x="368135" y="1405508"/>
            <a:ext cx="8427445" cy="2153731"/>
          </a:xfrm>
          <a:prstGeom prst="rect">
            <a:avLst/>
          </a:prstGeom>
        </p:spPr>
        <p:txBody>
          <a:bodyPr wrap="square">
            <a:spAutoFit/>
          </a:bodyPr>
          <a:lstStyle/>
          <a:p>
            <a:pPr marL="0" marR="0">
              <a:lnSpc>
                <a:spcPct val="107000"/>
              </a:lnSpc>
              <a:spcBef>
                <a:spcPts val="0"/>
              </a:spcBef>
              <a:spcAft>
                <a:spcPts val="0"/>
              </a:spcAft>
            </a:pPr>
            <a:r>
              <a:rPr lang="ro-RO" dirty="0">
                <a:latin typeface="+mn-lt"/>
                <a:ea typeface="Calibri" panose="020F0502020204030204" pitchFamily="34" charset="0"/>
                <a:cs typeface="Times New Roman" panose="02020603050405020304" pitchFamily="18" charset="0"/>
              </a:rPr>
              <a:t>Exemplu: Un antrepozit fiscal din </a:t>
            </a:r>
            <a:r>
              <a:rPr lang="en-US" dirty="0" err="1">
                <a:latin typeface="+mn-lt"/>
                <a:ea typeface="Calibri" panose="020F0502020204030204" pitchFamily="34" charset="0"/>
                <a:cs typeface="Times New Roman" panose="02020603050405020304" pitchFamily="18" charset="0"/>
              </a:rPr>
              <a:t>Irlanda</a:t>
            </a:r>
            <a:r>
              <a:rPr lang="ro-RO" dirty="0">
                <a:latin typeface="+mn-lt"/>
                <a:ea typeface="Calibri" panose="020F0502020204030204" pitchFamily="34" charset="0"/>
                <a:cs typeface="Times New Roman" panose="02020603050405020304" pitchFamily="18" charset="0"/>
              </a:rPr>
              <a:t> </a:t>
            </a:r>
            <a:r>
              <a:rPr lang="ro-RO" dirty="0" err="1">
                <a:latin typeface="+mn-lt"/>
                <a:ea typeface="Calibri" panose="020F0502020204030204" pitchFamily="34" charset="0"/>
                <a:cs typeface="Times New Roman" panose="02020603050405020304" pitchFamily="18" charset="0"/>
              </a:rPr>
              <a:t>livr</a:t>
            </a:r>
            <a:r>
              <a:rPr lang="en-US" dirty="0">
                <a:latin typeface="+mn-lt"/>
                <a:ea typeface="Calibri" panose="020F0502020204030204" pitchFamily="34" charset="0"/>
                <a:cs typeface="Times New Roman" panose="02020603050405020304" pitchFamily="18" charset="0"/>
              </a:rPr>
              <a:t>e</a:t>
            </a:r>
            <a:r>
              <a:rPr lang="ro-RO" dirty="0">
                <a:latin typeface="+mn-lt"/>
                <a:ea typeface="Calibri" panose="020F0502020204030204" pitchFamily="34" charset="0"/>
                <a:cs typeface="Times New Roman" panose="02020603050405020304" pitchFamily="18" charset="0"/>
              </a:rPr>
              <a:t>a</a:t>
            </a:r>
            <a:r>
              <a:rPr lang="en-US" dirty="0">
                <a:latin typeface="+mn-lt"/>
                <a:ea typeface="Calibri" panose="020F0502020204030204" pitchFamily="34" charset="0"/>
                <a:cs typeface="Times New Roman" panose="02020603050405020304" pitchFamily="18" charset="0"/>
              </a:rPr>
              <a:t>za</a:t>
            </a:r>
            <a:r>
              <a:rPr lang="ro-RO" dirty="0">
                <a:latin typeface="+mn-lt"/>
                <a:ea typeface="Calibri" panose="020F0502020204030204" pitchFamily="34" charset="0"/>
                <a:cs typeface="Times New Roman" panose="02020603050405020304" pitchFamily="18" charset="0"/>
              </a:rPr>
              <a:t> produse accizabile in regim suspensiv de accize </a:t>
            </a:r>
            <a:r>
              <a:rPr lang="ro-RO" dirty="0" err="1">
                <a:latin typeface="+mn-lt"/>
                <a:ea typeface="Calibri" panose="020F0502020204030204" pitchFamily="34" charset="0"/>
                <a:cs typeface="Times New Roman" panose="02020603050405020304" pitchFamily="18" charset="0"/>
              </a:rPr>
              <a:t>catre</a:t>
            </a:r>
            <a:r>
              <a:rPr lang="ro-RO" dirty="0">
                <a:latin typeface="+mn-lt"/>
                <a:ea typeface="Calibri" panose="020F0502020204030204" pitchFamily="34" charset="0"/>
                <a:cs typeface="Times New Roman" panose="02020603050405020304" pitchFamily="18" charset="0"/>
              </a:rPr>
              <a:t> un destinatar </a:t>
            </a:r>
            <a:r>
              <a:rPr lang="ro-RO" dirty="0" err="1">
                <a:latin typeface="+mn-lt"/>
                <a:ea typeface="Calibri" panose="020F0502020204030204" pitchFamily="34" charset="0"/>
                <a:cs typeface="Times New Roman" panose="02020603050405020304" pitchFamily="18" charset="0"/>
              </a:rPr>
              <a:t>inregistrat</a:t>
            </a:r>
            <a:r>
              <a:rPr lang="ro-RO" dirty="0">
                <a:latin typeface="+mn-lt"/>
                <a:ea typeface="Calibri" panose="020F0502020204030204" pitchFamily="34" charset="0"/>
                <a:cs typeface="Times New Roman" panose="02020603050405020304" pitchFamily="18" charset="0"/>
              </a:rPr>
              <a:t> la un loc de livrare directa aprobat. </a:t>
            </a:r>
            <a:endParaRPr lang="en-US"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latin typeface="+mn-lt"/>
                <a:ea typeface="Calibri" panose="020F0502020204030204" pitchFamily="34" charset="0"/>
                <a:cs typeface="Times New Roman" panose="02020603050405020304" pitchFamily="18" charset="0"/>
              </a:rPr>
              <a:t>In </a:t>
            </a:r>
            <a:r>
              <a:rPr lang="en-US" dirty="0" err="1">
                <a:latin typeface="+mn-lt"/>
                <a:ea typeface="Calibri" panose="020F0502020204030204" pitchFamily="34" charset="0"/>
                <a:cs typeface="Times New Roman" panose="02020603050405020304" pitchFamily="18" charset="0"/>
              </a:rPr>
              <a:t>ce</a:t>
            </a:r>
            <a:r>
              <a:rPr lang="en-US" dirty="0">
                <a:latin typeface="+mn-lt"/>
                <a:ea typeface="Calibri" panose="020F0502020204030204" pitchFamily="34" charset="0"/>
                <a:cs typeface="Times New Roman" panose="02020603050405020304" pitchFamily="18" charset="0"/>
              </a:rPr>
              <a:t> </a:t>
            </a:r>
            <a:r>
              <a:rPr lang="en-US" dirty="0" err="1">
                <a:latin typeface="+mn-lt"/>
                <a:ea typeface="Calibri" panose="020F0502020204030204" pitchFamily="34" charset="0"/>
                <a:cs typeface="Times New Roman" panose="02020603050405020304" pitchFamily="18" charset="0"/>
              </a:rPr>
              <a:t>conditii</a:t>
            </a:r>
            <a:r>
              <a:rPr lang="en-US" dirty="0">
                <a:latin typeface="+mn-lt"/>
                <a:ea typeface="Calibri" panose="020F0502020204030204" pitchFamily="34" charset="0"/>
                <a:cs typeface="Times New Roman" panose="02020603050405020304" pitchFamily="18" charset="0"/>
              </a:rPr>
              <a:t> se </a:t>
            </a:r>
            <a:r>
              <a:rPr lang="en-US" dirty="0" err="1">
                <a:latin typeface="+mn-lt"/>
                <a:ea typeface="Calibri" panose="020F0502020204030204" pitchFamily="34" charset="0"/>
                <a:cs typeface="Times New Roman" panose="02020603050405020304" pitchFamily="18" charset="0"/>
              </a:rPr>
              <a:t>aplica</a:t>
            </a:r>
            <a:r>
              <a:rPr lang="en-US" dirty="0">
                <a:latin typeface="+mn-lt"/>
                <a:ea typeface="Calibri" panose="020F0502020204030204" pitchFamily="34" charset="0"/>
                <a:cs typeface="Times New Roman" panose="02020603050405020304" pitchFamily="18" charset="0"/>
              </a:rPr>
              <a:t> </a:t>
            </a:r>
            <a:r>
              <a:rPr lang="en-US" dirty="0" err="1">
                <a:latin typeface="+mn-lt"/>
                <a:ea typeface="Calibri" panose="020F0502020204030204" pitchFamily="34" charset="0"/>
                <a:cs typeface="Times New Roman" panose="02020603050405020304" pitchFamily="18" charset="0"/>
              </a:rPr>
              <a:t>scutirea</a:t>
            </a:r>
            <a:r>
              <a:rPr lang="en-US" dirty="0">
                <a:latin typeface="+mn-lt"/>
                <a:ea typeface="Calibri" panose="020F0502020204030204" pitchFamily="34" charset="0"/>
                <a:cs typeface="Times New Roman" panose="02020603050405020304" pitchFamily="18" charset="0"/>
              </a:rPr>
              <a:t> de la </a:t>
            </a:r>
            <a:r>
              <a:rPr lang="en-US" dirty="0" err="1">
                <a:latin typeface="+mn-lt"/>
                <a:ea typeface="Calibri" panose="020F0502020204030204" pitchFamily="34" charset="0"/>
                <a:cs typeface="Times New Roman" panose="02020603050405020304" pitchFamily="18" charset="0"/>
              </a:rPr>
              <a:t>plata</a:t>
            </a:r>
            <a:r>
              <a:rPr lang="en-US" dirty="0">
                <a:latin typeface="+mn-lt"/>
                <a:ea typeface="Calibri" panose="020F0502020204030204" pitchFamily="34" charset="0"/>
                <a:cs typeface="Times New Roman" panose="02020603050405020304" pitchFamily="18" charset="0"/>
              </a:rPr>
              <a:t> </a:t>
            </a:r>
            <a:r>
              <a:rPr lang="en-US" dirty="0" err="1">
                <a:latin typeface="+mn-lt"/>
                <a:ea typeface="Calibri" panose="020F0502020204030204" pitchFamily="34" charset="0"/>
                <a:cs typeface="Times New Roman" panose="02020603050405020304" pitchFamily="18" charset="0"/>
              </a:rPr>
              <a:t>accizelor</a:t>
            </a:r>
            <a:r>
              <a:rPr lang="en-US" dirty="0">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dirty="0">
                <a:latin typeface="+mn-lt"/>
                <a:ea typeface="Calibri" panose="020F0502020204030204" pitchFamily="34" charset="0"/>
                <a:cs typeface="Times New Roman" panose="02020603050405020304" pitchFamily="18" charset="0"/>
              </a:rPr>
              <a:t>in cazul in care destinatarul </a:t>
            </a:r>
            <a:r>
              <a:rPr lang="ro-RO" dirty="0" err="1">
                <a:latin typeface="+mn-lt"/>
                <a:ea typeface="Calibri" panose="020F0502020204030204" pitchFamily="34" charset="0"/>
                <a:cs typeface="Times New Roman" panose="02020603050405020304" pitchFamily="18" charset="0"/>
              </a:rPr>
              <a:t>detine</a:t>
            </a:r>
            <a:r>
              <a:rPr lang="ro-RO" dirty="0">
                <a:latin typeface="+mn-lt"/>
                <a:ea typeface="Calibri" panose="020F0502020204030204" pitchFamily="34" charset="0"/>
                <a:cs typeface="Times New Roman" panose="02020603050405020304" pitchFamily="18" charset="0"/>
              </a:rPr>
              <a:t> si </a:t>
            </a:r>
            <a:r>
              <a:rPr lang="ro-RO" dirty="0" err="1">
                <a:latin typeface="+mn-lt"/>
                <a:ea typeface="Calibri" panose="020F0502020204030204" pitchFamily="34" charset="0"/>
                <a:cs typeface="Times New Roman" panose="02020603050405020304" pitchFamily="18" charset="0"/>
              </a:rPr>
              <a:t>autorizatie</a:t>
            </a:r>
            <a:r>
              <a:rPr lang="ro-RO" dirty="0">
                <a:latin typeface="+mn-lt"/>
                <a:ea typeface="Calibri" panose="020F0502020204030204" pitchFamily="34" charset="0"/>
                <a:cs typeface="Times New Roman" panose="02020603050405020304" pitchFamily="18" charset="0"/>
              </a:rPr>
              <a:t> de utilizator final, acesta va fi scutit de la plata accizelor. </a:t>
            </a:r>
            <a:endParaRPr lang="en-US" sz="1600" dirty="0">
              <a:latin typeface="+mn-l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E1EC6F7-D4EF-4068-85AE-27F42BC5B97E}"/>
              </a:ext>
            </a:extLst>
          </p:cNvPr>
          <p:cNvSpPr>
            <a:spLocks noGrp="1"/>
          </p:cNvSpPr>
          <p:nvPr>
            <p:ph type="sldNum" sz="quarter" idx="11"/>
          </p:nvPr>
        </p:nvSpPr>
        <p:spPr/>
        <p:txBody>
          <a:bodyPr/>
          <a:lstStyle/>
          <a:p>
            <a:pPr>
              <a:defRPr/>
            </a:pPr>
            <a:fld id="{CCA2E915-9A36-40F6-99F7-6FF98824D28F}" type="slidenum">
              <a:rPr lang="en-GB" smtClean="0"/>
              <a:pPr>
                <a:defRPr/>
              </a:pPr>
              <a:t>16</a:t>
            </a:fld>
            <a:endParaRPr lang="en-GB" dirty="0"/>
          </a:p>
        </p:txBody>
      </p:sp>
    </p:spTree>
    <p:extLst>
      <p:ext uri="{BB962C8B-B14F-4D97-AF65-F5344CB8AC3E}">
        <p14:creationId xmlns:p14="http://schemas.microsoft.com/office/powerpoint/2010/main" val="421231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674914" y="306567"/>
            <a:ext cx="8500914" cy="685800"/>
          </a:xfrm>
        </p:spPr>
        <p:txBody>
          <a:bodyPr/>
          <a:lstStyle/>
          <a:p>
            <a:br>
              <a:rPr lang="en-US" altLang="en-US" sz="3000" b="0" dirty="0">
                <a:solidFill>
                  <a:srgbClr val="81BC00"/>
                </a:solidFill>
                <a:latin typeface="+mn-lt"/>
                <a:cs typeface="Arial" charset="0"/>
              </a:rPr>
            </a:br>
            <a:r>
              <a:rPr lang="pt-BR" altLang="en-US" sz="3200" dirty="0">
                <a:solidFill>
                  <a:schemeClr val="tx2">
                    <a:lumMod val="75000"/>
                  </a:schemeClr>
                </a:solidFill>
                <a:latin typeface="+mn-lt"/>
              </a:rPr>
              <a:t>Expeditor inregistrat</a:t>
            </a:r>
            <a:br>
              <a:rPr lang="en-US" sz="3000" b="0" dirty="0">
                <a:solidFill>
                  <a:srgbClr val="0070C0"/>
                </a:solidFill>
                <a:latin typeface="+mn-lt"/>
                <a:cs typeface="Arial" charset="0"/>
              </a:rPr>
            </a:br>
            <a:endParaRPr lang="en-US" altLang="en-US" sz="3000" b="0" dirty="0">
              <a:solidFill>
                <a:srgbClr val="0070C0"/>
              </a:solidFill>
              <a:latin typeface="+mn-lt"/>
              <a:cs typeface="Arial" charset="0"/>
            </a:endParaRPr>
          </a:p>
        </p:txBody>
      </p:sp>
      <p:sp>
        <p:nvSpPr>
          <p:cNvPr id="17" name="Rectangle 3"/>
          <p:cNvSpPr txBox="1">
            <a:spLocks noChangeArrowheads="1"/>
          </p:cNvSpPr>
          <p:nvPr/>
        </p:nvSpPr>
        <p:spPr bwMode="auto">
          <a:xfrm>
            <a:off x="304800" y="1490353"/>
            <a:ext cx="8610600" cy="5029200"/>
          </a:xfrm>
          <a:prstGeom prst="rect">
            <a:avLst/>
          </a:prstGeom>
          <a:noFill/>
          <a:ln w="9525">
            <a:noFill/>
            <a:miter lim="800000"/>
            <a:headEnd/>
            <a:tailEnd/>
          </a:ln>
        </p:spPr>
        <p:txBody>
          <a:bodyPr/>
          <a:lstStyle/>
          <a:p>
            <a:pPr marL="285750" indent="-285750">
              <a:lnSpc>
                <a:spcPts val="2600"/>
              </a:lnSpc>
              <a:spcBef>
                <a:spcPct val="20000"/>
              </a:spcBef>
              <a:buClr>
                <a:srgbClr val="000066"/>
              </a:buClr>
              <a:buFont typeface="Wingdings" panose="05000000000000000000" pitchFamily="2" charset="2"/>
              <a:buChar char="§"/>
              <a:defRPr/>
            </a:pPr>
            <a:r>
              <a:rPr lang="vi-VN" kern="0" dirty="0">
                <a:solidFill>
                  <a:srgbClr val="313131"/>
                </a:solidFill>
              </a:rPr>
              <a:t>Antrepozitarii autorizati care intentioneaza sa expedieze in regim suspensiv de accize, de la locul de import la antrepozitul fiscal pe care il detin, produsele accizabile provenite din operatiuni proprii de import trebuie sa se autorizeze ca expeditor inregistrat.</a:t>
            </a:r>
          </a:p>
          <a:p>
            <a:pPr marL="285750" indent="-285750">
              <a:lnSpc>
                <a:spcPts val="2600"/>
              </a:lnSpc>
              <a:spcBef>
                <a:spcPct val="20000"/>
              </a:spcBef>
              <a:buClr>
                <a:srgbClr val="000066"/>
              </a:buClr>
              <a:buFont typeface="Wingdings" panose="05000000000000000000" pitchFamily="2" charset="2"/>
              <a:buChar char="§"/>
              <a:defRPr/>
            </a:pPr>
            <a:endParaRPr lang="vi-VN" kern="0" dirty="0">
              <a:solidFill>
                <a:srgbClr val="313131"/>
              </a:solidFill>
            </a:endParaRPr>
          </a:p>
          <a:p>
            <a:pPr marL="285750" indent="-285750">
              <a:lnSpc>
                <a:spcPts val="2600"/>
              </a:lnSpc>
              <a:spcBef>
                <a:spcPct val="20000"/>
              </a:spcBef>
              <a:buClr>
                <a:srgbClr val="000066"/>
              </a:buClr>
              <a:buFont typeface="Wingdings" panose="05000000000000000000" pitchFamily="2" charset="2"/>
              <a:buChar char="§"/>
              <a:defRPr/>
            </a:pPr>
            <a:r>
              <a:rPr lang="en-US" dirty="0" err="1"/>
              <a:t>Raportarea</a:t>
            </a:r>
            <a:r>
              <a:rPr lang="en-US" dirty="0"/>
              <a:t> </a:t>
            </a:r>
            <a:r>
              <a:rPr lang="ro-RO" dirty="0"/>
              <a:t>lunar</a:t>
            </a:r>
            <a:r>
              <a:rPr lang="en-US" dirty="0"/>
              <a:t>a </a:t>
            </a:r>
            <a:r>
              <a:rPr lang="ro-RO" dirty="0"/>
              <a:t>centralizatoare a </a:t>
            </a:r>
            <a:r>
              <a:rPr lang="ro-RO" dirty="0" err="1"/>
              <a:t>achizitiilor</a:t>
            </a:r>
            <a:r>
              <a:rPr lang="ro-RO" dirty="0"/>
              <a:t> de produse accizabile se depune on-line pana la data de 15 inclusiv a lunii </a:t>
            </a:r>
            <a:r>
              <a:rPr lang="ro-RO" dirty="0" err="1"/>
              <a:t>urmatoare</a:t>
            </a:r>
            <a:r>
              <a:rPr lang="ro-RO" dirty="0"/>
              <a:t> celei la care se refera.</a:t>
            </a:r>
            <a:endParaRPr lang="en-US" dirty="0"/>
          </a:p>
          <a:p>
            <a:pPr marL="285750" indent="-285750">
              <a:lnSpc>
                <a:spcPts val="2600"/>
              </a:lnSpc>
              <a:spcBef>
                <a:spcPct val="20000"/>
              </a:spcBef>
              <a:buClr>
                <a:srgbClr val="000066"/>
              </a:buClr>
              <a:buFont typeface="Wingdings" panose="05000000000000000000" pitchFamily="2" charset="2"/>
              <a:buChar char="§"/>
              <a:defRPr/>
            </a:pPr>
            <a:endParaRPr lang="en-US" dirty="0"/>
          </a:p>
          <a:p>
            <a:pPr marL="285750" indent="-285750">
              <a:lnSpc>
                <a:spcPts val="2600"/>
              </a:lnSpc>
              <a:spcBef>
                <a:spcPct val="20000"/>
              </a:spcBef>
              <a:buClr>
                <a:srgbClr val="000066"/>
              </a:buClr>
              <a:buFont typeface="Wingdings" panose="05000000000000000000" pitchFamily="2" charset="2"/>
              <a:buChar char="§"/>
              <a:defRPr/>
            </a:pPr>
            <a:endParaRPr lang="ro-RO" sz="1600" dirty="0"/>
          </a:p>
          <a:p>
            <a:pPr marL="393700" eaLnBrk="0" hangingPunct="0">
              <a:lnSpc>
                <a:spcPts val="2600"/>
              </a:lnSpc>
              <a:spcBef>
                <a:spcPct val="20000"/>
              </a:spcBef>
              <a:buClr>
                <a:srgbClr val="000066"/>
              </a:buClr>
              <a:defRPr/>
            </a:pPr>
            <a:endParaRPr lang="en-US" sz="1600" kern="0" dirty="0">
              <a:solidFill>
                <a:srgbClr val="313131"/>
              </a:solidFill>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17</a:t>
            </a:fld>
            <a:endParaRPr lang="en-GB" sz="800" dirty="0">
              <a:solidFill>
                <a:srgbClr val="B4B4B4"/>
              </a:solidFill>
              <a:latin typeface="Arial"/>
            </a:endParaRPr>
          </a:p>
        </p:txBody>
      </p:sp>
      <p:sp>
        <p:nvSpPr>
          <p:cNvPr id="2" name="Slide Number Placeholder 1">
            <a:extLst>
              <a:ext uri="{FF2B5EF4-FFF2-40B4-BE49-F238E27FC236}">
                <a16:creationId xmlns:a16="http://schemas.microsoft.com/office/drawing/2014/main" id="{B9661912-E6FF-4A92-8F26-7C66AD7308CA}"/>
              </a:ext>
            </a:extLst>
          </p:cNvPr>
          <p:cNvSpPr>
            <a:spLocks noGrp="1"/>
          </p:cNvSpPr>
          <p:nvPr>
            <p:ph type="sldNum" sz="quarter" idx="11"/>
          </p:nvPr>
        </p:nvSpPr>
        <p:spPr/>
        <p:txBody>
          <a:bodyPr/>
          <a:lstStyle/>
          <a:p>
            <a:pPr>
              <a:defRPr/>
            </a:pPr>
            <a:fld id="{CCA2E915-9A36-40F6-99F7-6FF98824D28F}" type="slidenum">
              <a:rPr lang="en-GB" smtClean="0"/>
              <a:pPr>
                <a:defRPr/>
              </a:pPr>
              <a:t>17</a:t>
            </a:fld>
            <a:endParaRPr lang="en-GB" dirty="0"/>
          </a:p>
        </p:txBody>
      </p:sp>
    </p:spTree>
    <p:extLst>
      <p:ext uri="{BB962C8B-B14F-4D97-AF65-F5344CB8AC3E}">
        <p14:creationId xmlns:p14="http://schemas.microsoft.com/office/powerpoint/2010/main" val="289000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664028" y="306567"/>
            <a:ext cx="8511799" cy="685800"/>
          </a:xfrm>
        </p:spPr>
        <p:txBody>
          <a:bodyPr/>
          <a:lstStyle/>
          <a:p>
            <a:br>
              <a:rPr lang="en-US" altLang="en-US" sz="3000" b="0" dirty="0">
                <a:solidFill>
                  <a:srgbClr val="81BC00"/>
                </a:solidFill>
                <a:latin typeface="+mn-lt"/>
                <a:cs typeface="Arial" charset="0"/>
              </a:rPr>
            </a:br>
            <a:r>
              <a:rPr lang="pt-BR" altLang="en-US" sz="3200" dirty="0">
                <a:solidFill>
                  <a:schemeClr val="tx2">
                    <a:lumMod val="75000"/>
                  </a:schemeClr>
                </a:solidFill>
                <a:latin typeface="+mn-lt"/>
              </a:rPr>
              <a:t>Expeditor inregistrat</a:t>
            </a:r>
            <a:br>
              <a:rPr lang="en-US" sz="3000" b="0" dirty="0">
                <a:solidFill>
                  <a:srgbClr val="0070C0"/>
                </a:solidFill>
                <a:latin typeface="+mn-lt"/>
                <a:cs typeface="Arial" charset="0"/>
              </a:rPr>
            </a:br>
            <a:endParaRPr lang="en-US" altLang="en-US" sz="3000" b="0" dirty="0">
              <a:solidFill>
                <a:srgbClr val="0070C0"/>
              </a:solidFill>
              <a:latin typeface="+mn-lt"/>
              <a:cs typeface="Arial" charset="0"/>
            </a:endParaRPr>
          </a:p>
        </p:txBody>
      </p:sp>
      <p:sp>
        <p:nvSpPr>
          <p:cNvPr id="17" name="Rectangle 3"/>
          <p:cNvSpPr txBox="1">
            <a:spLocks noChangeArrowheads="1"/>
          </p:cNvSpPr>
          <p:nvPr/>
        </p:nvSpPr>
        <p:spPr bwMode="auto">
          <a:xfrm>
            <a:off x="183356" y="1455738"/>
            <a:ext cx="8610600" cy="5029200"/>
          </a:xfrm>
          <a:prstGeom prst="rect">
            <a:avLst/>
          </a:prstGeom>
          <a:noFill/>
          <a:ln w="9525">
            <a:noFill/>
            <a:miter lim="800000"/>
            <a:headEnd/>
            <a:tailEnd/>
          </a:ln>
        </p:spPr>
        <p:txBody>
          <a:bodyPr/>
          <a:lstStyle/>
          <a:p>
            <a:pPr marL="285750" indent="-285750">
              <a:lnSpc>
                <a:spcPts val="2600"/>
              </a:lnSpc>
              <a:spcBef>
                <a:spcPct val="20000"/>
              </a:spcBef>
              <a:buClr>
                <a:srgbClr val="000066"/>
              </a:buClr>
              <a:buFont typeface="Wingdings" panose="05000000000000000000" pitchFamily="2" charset="2"/>
              <a:buChar char="§"/>
              <a:defRPr/>
            </a:pPr>
            <a:r>
              <a:rPr lang="en-US" dirty="0"/>
              <a:t>Import </a:t>
            </a:r>
            <a:r>
              <a:rPr lang="en-US" dirty="0" err="1"/>
              <a:t>urmat</a:t>
            </a:r>
            <a:r>
              <a:rPr lang="en-US" dirty="0"/>
              <a:t> de l</a:t>
            </a:r>
            <a:r>
              <a:rPr lang="ro-RO" dirty="0" err="1"/>
              <a:t>ivrare</a:t>
            </a:r>
            <a:r>
              <a:rPr lang="ro-RO" dirty="0"/>
              <a:t> </a:t>
            </a:r>
            <a:r>
              <a:rPr lang="ro-RO" dirty="0" err="1"/>
              <a:t>catre</a:t>
            </a:r>
            <a:r>
              <a:rPr lang="ro-RO" dirty="0"/>
              <a:t> un antrepozit fiscal autorizat si ca expeditor </a:t>
            </a:r>
            <a:r>
              <a:rPr lang="ro-RO" dirty="0" err="1"/>
              <a:t>inregistrat</a:t>
            </a:r>
            <a:r>
              <a:rPr lang="ro-RO" dirty="0"/>
              <a:t> </a:t>
            </a:r>
            <a:endParaRPr lang="en-US" dirty="0"/>
          </a:p>
          <a:p>
            <a:pPr marL="285750" indent="-285750">
              <a:lnSpc>
                <a:spcPts val="2600"/>
              </a:lnSpc>
              <a:spcBef>
                <a:spcPct val="20000"/>
              </a:spcBef>
              <a:buClr>
                <a:srgbClr val="000066"/>
              </a:buClr>
              <a:buFont typeface="Wingdings" panose="05000000000000000000" pitchFamily="2" charset="2"/>
              <a:buChar char="§"/>
              <a:defRPr/>
            </a:pPr>
            <a:endParaRPr lang="ro-RO" dirty="0"/>
          </a:p>
          <a:p>
            <a:pPr marL="393700" eaLnBrk="0" hangingPunct="0">
              <a:lnSpc>
                <a:spcPts val="2600"/>
              </a:lnSpc>
              <a:spcBef>
                <a:spcPct val="20000"/>
              </a:spcBef>
              <a:buClr>
                <a:srgbClr val="000066"/>
              </a:buClr>
              <a:defRPr/>
            </a:pPr>
            <a:endParaRPr lang="en-US" kern="0" dirty="0">
              <a:solidFill>
                <a:srgbClr val="313131"/>
              </a:solidFill>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18</a:t>
            </a:fld>
            <a:endParaRPr lang="en-GB" sz="800" dirty="0">
              <a:solidFill>
                <a:srgbClr val="B4B4B4"/>
              </a:solidFill>
              <a:latin typeface="Arial"/>
            </a:endParaRPr>
          </a:p>
        </p:txBody>
      </p:sp>
      <p:sp>
        <p:nvSpPr>
          <p:cNvPr id="21" name="Text Box 2">
            <a:extLst>
              <a:ext uri="{FF2B5EF4-FFF2-40B4-BE49-F238E27FC236}">
                <a16:creationId xmlns:a16="http://schemas.microsoft.com/office/drawing/2014/main" id="{AC4AC897-03B2-4D08-B12C-8653878E3430}"/>
              </a:ext>
            </a:extLst>
          </p:cNvPr>
          <p:cNvSpPr txBox="1">
            <a:spLocks noChangeArrowheads="1"/>
          </p:cNvSpPr>
          <p:nvPr/>
        </p:nvSpPr>
        <p:spPr bwMode="auto">
          <a:xfrm>
            <a:off x="3177618" y="3126422"/>
            <a:ext cx="1320300" cy="6121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ro-RO" dirty="0">
                <a:effectLst/>
                <a:latin typeface="+mn-lt"/>
                <a:ea typeface="Calibri" panose="020F0502020204030204" pitchFamily="34" charset="0"/>
                <a:cs typeface="Times New Roman" panose="02020603050405020304" pitchFamily="18" charset="0"/>
              </a:rPr>
              <a:t>Livrare in suspensiv </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dirty="0">
                <a:effectLst/>
                <a:latin typeface="+mn-lt"/>
                <a:ea typeface="Calibri" panose="020F0502020204030204" pitchFamily="34" charset="0"/>
                <a:cs typeface="Times New Roman" panose="02020603050405020304" pitchFamily="18" charset="0"/>
              </a:rPr>
              <a:t>e-DA</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dirty="0">
                <a:effectLst/>
                <a:latin typeface="+mn-lt"/>
                <a:ea typeface="Calibri" panose="020F0502020204030204" pitchFamily="34" charset="0"/>
                <a:cs typeface="Times New Roman" panose="02020603050405020304" pitchFamily="18" charset="0"/>
              </a:rPr>
              <a:t> </a:t>
            </a:r>
            <a:endParaRPr lang="en-US" dirty="0">
              <a:effectLst/>
              <a:latin typeface="+mn-lt"/>
              <a:ea typeface="Calibri" panose="020F0502020204030204"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4140FBFA-0424-482C-BF2E-77CE6EEB2D13}"/>
              </a:ext>
            </a:extLst>
          </p:cNvPr>
          <p:cNvSpPr/>
          <p:nvPr/>
        </p:nvSpPr>
        <p:spPr>
          <a:xfrm>
            <a:off x="358733" y="2889567"/>
            <a:ext cx="2327952" cy="491808"/>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0"/>
              </a:spcBef>
              <a:spcAft>
                <a:spcPts val="800"/>
              </a:spcAft>
            </a:pPr>
            <a:r>
              <a:rPr lang="en-US" dirty="0" err="1">
                <a:ea typeface="Calibri" panose="020F0502020204030204" pitchFamily="34" charset="0"/>
                <a:cs typeface="Times New Roman" panose="02020603050405020304" pitchFamily="18" charset="0"/>
              </a:rPr>
              <a:t>Birou</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vamal</a:t>
            </a:r>
            <a:r>
              <a:rPr lang="en-US" dirty="0">
                <a:ea typeface="Calibri" panose="020F0502020204030204" pitchFamily="34" charset="0"/>
                <a:cs typeface="Times New Roman" panose="02020603050405020304" pitchFamily="18" charset="0"/>
              </a:rPr>
              <a:t> de import</a:t>
            </a:r>
          </a:p>
        </p:txBody>
      </p:sp>
      <p:sp>
        <p:nvSpPr>
          <p:cNvPr id="25" name="Rectangle: Rounded Corners 24">
            <a:extLst>
              <a:ext uri="{FF2B5EF4-FFF2-40B4-BE49-F238E27FC236}">
                <a16:creationId xmlns:a16="http://schemas.microsoft.com/office/drawing/2014/main" id="{C20ED4A1-DBB6-44F4-9A5E-C9D8AE1413E8}"/>
              </a:ext>
            </a:extLst>
          </p:cNvPr>
          <p:cNvSpPr/>
          <p:nvPr/>
        </p:nvSpPr>
        <p:spPr>
          <a:xfrm>
            <a:off x="4988851" y="2788443"/>
            <a:ext cx="2868081" cy="555308"/>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dirty="0">
                <a:ea typeface="Calibri" panose="020F0502020204030204" pitchFamily="34" charset="0"/>
                <a:cs typeface="Times New Roman" panose="02020603050405020304" pitchFamily="18" charset="0"/>
              </a:rPr>
              <a:t>AF </a:t>
            </a:r>
            <a:r>
              <a:rPr lang="ro-RO" dirty="0">
                <a:ea typeface="Calibri" panose="020F0502020204030204" pitchFamily="34" charset="0"/>
                <a:cs typeface="Times New Roman" panose="02020603050405020304" pitchFamily="18" charset="0"/>
              </a:rPr>
              <a:t>Expeditor </a:t>
            </a:r>
            <a:r>
              <a:rPr lang="ro-RO" dirty="0" err="1">
                <a:ea typeface="Calibri" panose="020F0502020204030204" pitchFamily="34" charset="0"/>
                <a:cs typeface="Times New Roman" panose="02020603050405020304" pitchFamily="18" charset="0"/>
              </a:rPr>
              <a:t>inregistrat</a:t>
            </a:r>
            <a:endParaRPr lang="en-US" dirty="0">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206E1372-DD3E-4BDC-A890-31301B3A11A6}"/>
              </a:ext>
            </a:extLst>
          </p:cNvPr>
          <p:cNvCxnSpPr>
            <a:cxnSpLocks/>
          </p:cNvCxnSpPr>
          <p:nvPr/>
        </p:nvCxnSpPr>
        <p:spPr>
          <a:xfrm flipV="1">
            <a:off x="2686685" y="3026093"/>
            <a:ext cx="2305050" cy="12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 Box 2">
            <a:extLst>
              <a:ext uri="{FF2B5EF4-FFF2-40B4-BE49-F238E27FC236}">
                <a16:creationId xmlns:a16="http://schemas.microsoft.com/office/drawing/2014/main" id="{18ADADD2-1E50-45B8-AE94-1EACC0FAD18C}"/>
              </a:ext>
            </a:extLst>
          </p:cNvPr>
          <p:cNvSpPr txBox="1">
            <a:spLocks noChangeArrowheads="1"/>
          </p:cNvSpPr>
          <p:nvPr/>
        </p:nvSpPr>
        <p:spPr bwMode="auto">
          <a:xfrm>
            <a:off x="2769870" y="2248397"/>
            <a:ext cx="2234566" cy="28253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dirty="0" err="1">
                <a:effectLst/>
                <a:latin typeface="+mn-lt"/>
                <a:ea typeface="Calibri" panose="020F0502020204030204" pitchFamily="34" charset="0"/>
                <a:cs typeface="Times New Roman" panose="02020603050405020304" pitchFamily="18" charset="0"/>
              </a:rPr>
              <a:t>Declaratie</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vamala</a:t>
            </a:r>
            <a:r>
              <a:rPr lang="en-US" dirty="0">
                <a:effectLst/>
                <a:latin typeface="+mn-lt"/>
                <a:ea typeface="Calibri" panose="020F0502020204030204" pitchFamily="34" charset="0"/>
                <a:cs typeface="Times New Roman" panose="02020603050405020304" pitchFamily="18" charset="0"/>
              </a:rPr>
              <a:t> PLC</a:t>
            </a:r>
          </a:p>
          <a:p>
            <a:pPr marL="0" marR="0">
              <a:lnSpc>
                <a:spcPct val="107000"/>
              </a:lnSpc>
              <a:spcBef>
                <a:spcPts val="0"/>
              </a:spcBef>
              <a:spcAft>
                <a:spcPts val="800"/>
              </a:spcAft>
            </a:pPr>
            <a:r>
              <a:rPr lang="ro-RO" dirty="0">
                <a:effectLst/>
                <a:latin typeface="+mn-lt"/>
                <a:ea typeface="Calibri" panose="020F0502020204030204" pitchFamily="34" charset="0"/>
                <a:cs typeface="Times New Roman" panose="02020603050405020304" pitchFamily="18" charset="0"/>
              </a:rPr>
              <a:t> </a:t>
            </a:r>
            <a:endParaRPr lang="en-US" dirty="0">
              <a:effectLst/>
              <a:latin typeface="+mn-lt"/>
              <a:ea typeface="Calibri" panose="020F0502020204030204" pitchFamily="34"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4A5B3933-F305-4B58-897B-7CEA11875D29}"/>
              </a:ext>
            </a:extLst>
          </p:cNvPr>
          <p:cNvCxnSpPr>
            <a:cxnSpLocks/>
          </p:cNvCxnSpPr>
          <p:nvPr/>
        </p:nvCxnSpPr>
        <p:spPr>
          <a:xfrm flipH="1">
            <a:off x="2686685" y="2711767"/>
            <a:ext cx="22345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D98F360-07F6-4BF7-98B5-3EF381A4E330}"/>
              </a:ext>
            </a:extLst>
          </p:cNvPr>
          <p:cNvSpPr>
            <a:spLocks noGrp="1"/>
          </p:cNvSpPr>
          <p:nvPr>
            <p:ph type="sldNum" sz="quarter" idx="11"/>
          </p:nvPr>
        </p:nvSpPr>
        <p:spPr/>
        <p:txBody>
          <a:bodyPr/>
          <a:lstStyle/>
          <a:p>
            <a:pPr>
              <a:defRPr/>
            </a:pPr>
            <a:fld id="{CCA2E915-9A36-40F6-99F7-6FF98824D28F}" type="slidenum">
              <a:rPr lang="en-GB" smtClean="0"/>
              <a:pPr>
                <a:defRPr/>
              </a:pPr>
              <a:t>18</a:t>
            </a:fld>
            <a:endParaRPr lang="en-GB" dirty="0"/>
          </a:p>
        </p:txBody>
      </p:sp>
    </p:spTree>
    <p:extLst>
      <p:ext uri="{BB962C8B-B14F-4D97-AF65-F5344CB8AC3E}">
        <p14:creationId xmlns:p14="http://schemas.microsoft.com/office/powerpoint/2010/main" val="8403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696686" y="306567"/>
            <a:ext cx="8479142" cy="685800"/>
          </a:xfrm>
        </p:spPr>
        <p:txBody>
          <a:bodyPr/>
          <a:lstStyle/>
          <a:p>
            <a:br>
              <a:rPr lang="en-US" altLang="en-US" sz="3000" b="0" dirty="0">
                <a:solidFill>
                  <a:srgbClr val="81BC00"/>
                </a:solidFill>
                <a:latin typeface="+mn-lt"/>
                <a:cs typeface="Arial" charset="0"/>
              </a:rPr>
            </a:br>
            <a:r>
              <a:rPr lang="pt-BR" altLang="en-US" sz="3200" b="0" dirty="0">
                <a:solidFill>
                  <a:schemeClr val="tx2">
                    <a:lumMod val="75000"/>
                  </a:schemeClr>
                </a:solidFill>
                <a:latin typeface="+mn-lt"/>
                <a:cs typeface="Arial" charset="0"/>
              </a:rPr>
              <a:t>Export</a:t>
            </a:r>
            <a:br>
              <a:rPr lang="en-US" sz="3000" b="0" dirty="0">
                <a:solidFill>
                  <a:srgbClr val="0070C0"/>
                </a:solidFill>
                <a:latin typeface="+mn-lt"/>
                <a:cs typeface="Arial" charset="0"/>
              </a:rPr>
            </a:br>
            <a:endParaRPr lang="en-US" altLang="en-US" sz="3000" b="0" dirty="0">
              <a:solidFill>
                <a:srgbClr val="0070C0"/>
              </a:solidFill>
              <a:latin typeface="+mn-lt"/>
              <a:cs typeface="Arial" charset="0"/>
            </a:endParaRPr>
          </a:p>
        </p:txBody>
      </p:sp>
      <p:sp>
        <p:nvSpPr>
          <p:cNvPr id="17" name="Rectangle 3"/>
          <p:cNvSpPr txBox="1">
            <a:spLocks noChangeArrowheads="1"/>
          </p:cNvSpPr>
          <p:nvPr/>
        </p:nvSpPr>
        <p:spPr bwMode="auto">
          <a:xfrm>
            <a:off x="183356" y="1455738"/>
            <a:ext cx="8610600" cy="5029200"/>
          </a:xfrm>
          <a:prstGeom prst="rect">
            <a:avLst/>
          </a:prstGeom>
          <a:noFill/>
          <a:ln w="9525">
            <a:noFill/>
            <a:miter lim="800000"/>
            <a:headEnd/>
            <a:tailEnd/>
          </a:ln>
        </p:spPr>
        <p:txBody>
          <a:bodyPr/>
          <a:lstStyle/>
          <a:p>
            <a:pPr marL="285750" indent="-285750">
              <a:lnSpc>
                <a:spcPts val="2600"/>
              </a:lnSpc>
              <a:spcBef>
                <a:spcPct val="20000"/>
              </a:spcBef>
              <a:buClr>
                <a:srgbClr val="000066"/>
              </a:buClr>
              <a:buFont typeface="Wingdings" panose="05000000000000000000" pitchFamily="2" charset="2"/>
              <a:buChar char="§"/>
              <a:defRPr/>
            </a:pPr>
            <a:r>
              <a:rPr lang="ro-RO" dirty="0"/>
              <a:t>Livrare la export de </a:t>
            </a:r>
            <a:r>
              <a:rPr lang="ro-RO" dirty="0" err="1"/>
              <a:t>catre</a:t>
            </a:r>
            <a:r>
              <a:rPr lang="ro-RO" dirty="0"/>
              <a:t> un antrepozit fiscal autorizat</a:t>
            </a:r>
            <a:endParaRPr lang="en-US" dirty="0"/>
          </a:p>
          <a:p>
            <a:pPr marL="285750" indent="-285750">
              <a:lnSpc>
                <a:spcPts val="2600"/>
              </a:lnSpc>
              <a:spcBef>
                <a:spcPct val="20000"/>
              </a:spcBef>
              <a:buClr>
                <a:srgbClr val="000066"/>
              </a:buClr>
              <a:buFont typeface="Wingdings" panose="05000000000000000000" pitchFamily="2" charset="2"/>
              <a:buChar char="§"/>
              <a:defRPr/>
            </a:pPr>
            <a:endParaRPr lang="ro-RO" dirty="0"/>
          </a:p>
          <a:p>
            <a:pPr marL="393700" eaLnBrk="0" hangingPunct="0">
              <a:lnSpc>
                <a:spcPts val="2600"/>
              </a:lnSpc>
              <a:spcBef>
                <a:spcPct val="20000"/>
              </a:spcBef>
              <a:buClr>
                <a:srgbClr val="000066"/>
              </a:buClr>
              <a:defRPr/>
            </a:pPr>
            <a:endParaRPr lang="en-US" kern="0" dirty="0">
              <a:solidFill>
                <a:srgbClr val="313131"/>
              </a:solidFill>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19</a:t>
            </a:fld>
            <a:endParaRPr lang="en-GB" sz="800" dirty="0">
              <a:solidFill>
                <a:srgbClr val="B4B4B4"/>
              </a:solidFill>
              <a:latin typeface="Arial"/>
            </a:endParaRPr>
          </a:p>
        </p:txBody>
      </p:sp>
      <p:sp>
        <p:nvSpPr>
          <p:cNvPr id="20" name="Rectangle: Rounded Corners 19">
            <a:extLst>
              <a:ext uri="{FF2B5EF4-FFF2-40B4-BE49-F238E27FC236}">
                <a16:creationId xmlns:a16="http://schemas.microsoft.com/office/drawing/2014/main" id="{501982F9-8DD9-4394-8AE8-EE71E4481FAF}"/>
              </a:ext>
            </a:extLst>
          </p:cNvPr>
          <p:cNvSpPr/>
          <p:nvPr/>
        </p:nvSpPr>
        <p:spPr>
          <a:xfrm>
            <a:off x="5148942" y="4543772"/>
            <a:ext cx="2427511" cy="463371"/>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Client </a:t>
            </a:r>
            <a:r>
              <a:rPr lang="en-US" dirty="0" err="1">
                <a:ea typeface="Calibri" panose="020F0502020204030204" pitchFamily="34" charset="0"/>
                <a:cs typeface="Times New Roman" panose="02020603050405020304" pitchFamily="18" charset="0"/>
              </a:rPr>
              <a:t>Marea</a:t>
            </a:r>
            <a:r>
              <a:rPr lang="en-US" dirty="0">
                <a:ea typeface="Calibri" panose="020F0502020204030204" pitchFamily="34" charset="0"/>
                <a:cs typeface="Times New Roman" panose="02020603050405020304" pitchFamily="18" charset="0"/>
              </a:rPr>
              <a:t> Britanie</a:t>
            </a:r>
            <a:endParaRPr lang="en-US" dirty="0">
              <a:effectLst/>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AC4AC897-03B2-4D08-B12C-8653878E3430}"/>
              </a:ext>
            </a:extLst>
          </p:cNvPr>
          <p:cNvSpPr txBox="1">
            <a:spLocks noChangeArrowheads="1"/>
          </p:cNvSpPr>
          <p:nvPr/>
        </p:nvSpPr>
        <p:spPr bwMode="auto">
          <a:xfrm>
            <a:off x="3177618" y="3126422"/>
            <a:ext cx="1320300" cy="6121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ro-RO" dirty="0">
                <a:effectLst/>
                <a:latin typeface="+mn-lt"/>
                <a:ea typeface="Calibri" panose="020F0502020204030204" pitchFamily="34" charset="0"/>
                <a:cs typeface="Times New Roman" panose="02020603050405020304" pitchFamily="18" charset="0"/>
              </a:rPr>
              <a:t>Livrare in suspensiv </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dirty="0">
                <a:effectLst/>
                <a:latin typeface="+mn-lt"/>
                <a:ea typeface="Calibri" panose="020F0502020204030204" pitchFamily="34" charset="0"/>
                <a:cs typeface="Times New Roman" panose="02020603050405020304" pitchFamily="18" charset="0"/>
              </a:rPr>
              <a:t>e-DA</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dirty="0">
                <a:effectLst/>
                <a:latin typeface="+mn-lt"/>
                <a:ea typeface="Calibri" panose="020F0502020204030204" pitchFamily="34" charset="0"/>
                <a:cs typeface="Times New Roman" panose="02020603050405020304" pitchFamily="18" charset="0"/>
              </a:rPr>
              <a:t> </a:t>
            </a:r>
            <a:endParaRPr lang="en-US" dirty="0">
              <a:effectLst/>
              <a:latin typeface="+mn-lt"/>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1BC6C390-7240-4147-B8CD-4EACDC44247F}"/>
              </a:ext>
            </a:extLst>
          </p:cNvPr>
          <p:cNvCxnSpPr>
            <a:cxnSpLocks/>
          </p:cNvCxnSpPr>
          <p:nvPr/>
        </p:nvCxnSpPr>
        <p:spPr>
          <a:xfrm>
            <a:off x="6115050" y="3066097"/>
            <a:ext cx="0" cy="1477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 Box 2">
            <a:extLst>
              <a:ext uri="{FF2B5EF4-FFF2-40B4-BE49-F238E27FC236}">
                <a16:creationId xmlns:a16="http://schemas.microsoft.com/office/drawing/2014/main" id="{11E3686E-15C0-4DD8-A77B-B33C0C6A81A3}"/>
              </a:ext>
            </a:extLst>
          </p:cNvPr>
          <p:cNvSpPr txBox="1">
            <a:spLocks noChangeArrowheads="1"/>
          </p:cNvSpPr>
          <p:nvPr/>
        </p:nvSpPr>
        <p:spPr bwMode="auto">
          <a:xfrm>
            <a:off x="6209665" y="3506744"/>
            <a:ext cx="1672668" cy="7550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ro-RO" dirty="0" err="1">
                <a:effectLst/>
                <a:latin typeface="+mn-lt"/>
                <a:ea typeface="Calibri" panose="020F0502020204030204" pitchFamily="34" charset="0"/>
                <a:cs typeface="Times New Roman" panose="02020603050405020304" pitchFamily="18" charset="0"/>
              </a:rPr>
              <a:t>Declaratie</a:t>
            </a:r>
            <a:r>
              <a:rPr lang="ro-RO" dirty="0">
                <a:effectLst/>
                <a:latin typeface="+mn-lt"/>
                <a:ea typeface="Calibri" panose="020F0502020204030204" pitchFamily="34" charset="0"/>
                <a:cs typeface="Times New Roman" panose="02020603050405020304" pitchFamily="18" charset="0"/>
              </a:rPr>
              <a:t> </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dirty="0">
                <a:effectLst/>
                <a:latin typeface="+mn-lt"/>
                <a:ea typeface="Calibri" panose="020F0502020204030204" pitchFamily="34" charset="0"/>
                <a:cs typeface="Times New Roman" panose="02020603050405020304" pitchFamily="18" charset="0"/>
              </a:rPr>
              <a:t>Vamala de</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dirty="0">
                <a:effectLst/>
                <a:latin typeface="+mn-lt"/>
                <a:ea typeface="Calibri" panose="020F0502020204030204" pitchFamily="34" charset="0"/>
                <a:cs typeface="Times New Roman" panose="02020603050405020304" pitchFamily="18" charset="0"/>
              </a:rPr>
              <a:t>Export</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dirty="0">
                <a:effectLst/>
                <a:latin typeface="+mn-lt"/>
                <a:ea typeface="Calibri" panose="020F0502020204030204" pitchFamily="34" charset="0"/>
                <a:cs typeface="Times New Roman" panose="02020603050405020304" pitchFamily="18" charset="0"/>
              </a:rPr>
              <a:t> </a:t>
            </a:r>
            <a:endParaRPr lang="en-US" dirty="0">
              <a:effectLst/>
              <a:latin typeface="+mn-lt"/>
              <a:ea typeface="Calibri" panose="020F0502020204030204"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4140FBFA-0424-482C-BF2E-77CE6EEB2D13}"/>
              </a:ext>
            </a:extLst>
          </p:cNvPr>
          <p:cNvSpPr/>
          <p:nvPr/>
        </p:nvSpPr>
        <p:spPr>
          <a:xfrm>
            <a:off x="358733" y="2889567"/>
            <a:ext cx="2327952" cy="491808"/>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dirty="0" err="1">
                <a:effectLst/>
                <a:ea typeface="Calibri" panose="020F0502020204030204" pitchFamily="34" charset="0"/>
                <a:cs typeface="Times New Roman" panose="02020603050405020304" pitchFamily="18" charset="0"/>
              </a:rPr>
              <a:t>Antrepozit</a:t>
            </a:r>
            <a:r>
              <a:rPr lang="en-US" dirty="0">
                <a:effectLst/>
                <a:ea typeface="Calibri" panose="020F0502020204030204" pitchFamily="34" charset="0"/>
                <a:cs typeface="Times New Roman" panose="02020603050405020304" pitchFamily="18" charset="0"/>
              </a:rPr>
              <a:t> fiscal</a:t>
            </a:r>
          </a:p>
        </p:txBody>
      </p:sp>
      <p:sp>
        <p:nvSpPr>
          <p:cNvPr id="25" name="Rectangle: Rounded Corners 24">
            <a:extLst>
              <a:ext uri="{FF2B5EF4-FFF2-40B4-BE49-F238E27FC236}">
                <a16:creationId xmlns:a16="http://schemas.microsoft.com/office/drawing/2014/main" id="{C20ED4A1-DBB6-44F4-9A5E-C9D8AE1413E8}"/>
              </a:ext>
            </a:extLst>
          </p:cNvPr>
          <p:cNvSpPr/>
          <p:nvPr/>
        </p:nvSpPr>
        <p:spPr>
          <a:xfrm>
            <a:off x="4991735" y="2873692"/>
            <a:ext cx="2868081" cy="555308"/>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dirty="0" err="1">
                <a:effectLst/>
                <a:ea typeface="Calibri" panose="020F0502020204030204" pitchFamily="34" charset="0"/>
                <a:cs typeface="Times New Roman" panose="02020603050405020304" pitchFamily="18" charset="0"/>
              </a:rPr>
              <a:t>Birou</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vamal</a:t>
            </a:r>
            <a:r>
              <a:rPr lang="en-US" dirty="0">
                <a:effectLst/>
                <a:ea typeface="Calibri" panose="020F0502020204030204" pitchFamily="34" charset="0"/>
                <a:cs typeface="Times New Roman" panose="02020603050405020304" pitchFamily="18" charset="0"/>
              </a:rPr>
              <a:t> de export</a:t>
            </a:r>
          </a:p>
        </p:txBody>
      </p:sp>
      <p:cxnSp>
        <p:nvCxnSpPr>
          <p:cNvPr id="26" name="Straight Arrow Connector 25">
            <a:extLst>
              <a:ext uri="{FF2B5EF4-FFF2-40B4-BE49-F238E27FC236}">
                <a16:creationId xmlns:a16="http://schemas.microsoft.com/office/drawing/2014/main" id="{206E1372-DD3E-4BDC-A890-31301B3A11A6}"/>
              </a:ext>
            </a:extLst>
          </p:cNvPr>
          <p:cNvCxnSpPr>
            <a:cxnSpLocks/>
          </p:cNvCxnSpPr>
          <p:nvPr/>
        </p:nvCxnSpPr>
        <p:spPr>
          <a:xfrm flipV="1">
            <a:off x="2686685" y="3026093"/>
            <a:ext cx="2305050" cy="12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 Box 2">
            <a:extLst>
              <a:ext uri="{FF2B5EF4-FFF2-40B4-BE49-F238E27FC236}">
                <a16:creationId xmlns:a16="http://schemas.microsoft.com/office/drawing/2014/main" id="{18ADADD2-1E50-45B8-AE94-1EACC0FAD18C}"/>
              </a:ext>
            </a:extLst>
          </p:cNvPr>
          <p:cNvSpPr txBox="1">
            <a:spLocks noChangeArrowheads="1"/>
          </p:cNvSpPr>
          <p:nvPr/>
        </p:nvSpPr>
        <p:spPr bwMode="auto">
          <a:xfrm>
            <a:off x="2769870" y="2248397"/>
            <a:ext cx="2234566" cy="28253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ro-RO" dirty="0">
                <a:effectLst/>
                <a:latin typeface="+mn-lt"/>
                <a:ea typeface="Calibri" panose="020F0502020204030204" pitchFamily="34" charset="0"/>
                <a:cs typeface="Times New Roman" panose="02020603050405020304" pitchFamily="18" charset="0"/>
              </a:rPr>
              <a:t>Raport de export</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dirty="0">
                <a:effectLst/>
                <a:latin typeface="+mn-lt"/>
                <a:ea typeface="Calibri" panose="020F0502020204030204" pitchFamily="34" charset="0"/>
                <a:cs typeface="Times New Roman" panose="02020603050405020304" pitchFamily="18" charset="0"/>
              </a:rPr>
              <a:t> </a:t>
            </a:r>
            <a:endParaRPr lang="en-US" dirty="0">
              <a:effectLst/>
              <a:latin typeface="+mn-lt"/>
              <a:ea typeface="Calibri" panose="020F0502020204030204" pitchFamily="34"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4A5B3933-F305-4B58-897B-7CEA11875D29}"/>
              </a:ext>
            </a:extLst>
          </p:cNvPr>
          <p:cNvCxnSpPr>
            <a:cxnSpLocks/>
          </p:cNvCxnSpPr>
          <p:nvPr/>
        </p:nvCxnSpPr>
        <p:spPr>
          <a:xfrm flipH="1">
            <a:off x="2686685" y="2711767"/>
            <a:ext cx="22345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3C8B9FF-A095-463A-84C6-FEEB7612FEBC}"/>
              </a:ext>
            </a:extLst>
          </p:cNvPr>
          <p:cNvSpPr>
            <a:spLocks noGrp="1"/>
          </p:cNvSpPr>
          <p:nvPr>
            <p:ph type="sldNum" sz="quarter" idx="11"/>
          </p:nvPr>
        </p:nvSpPr>
        <p:spPr/>
        <p:txBody>
          <a:bodyPr/>
          <a:lstStyle/>
          <a:p>
            <a:pPr>
              <a:defRPr/>
            </a:pPr>
            <a:fld id="{CCA2E915-9A36-40F6-99F7-6FF98824D28F}" type="slidenum">
              <a:rPr lang="en-GB" smtClean="0"/>
              <a:pPr>
                <a:defRPr/>
              </a:pPr>
              <a:t>19</a:t>
            </a:fld>
            <a:endParaRPr lang="en-GB" dirty="0"/>
          </a:p>
        </p:txBody>
      </p:sp>
    </p:spTree>
    <p:extLst>
      <p:ext uri="{BB962C8B-B14F-4D97-AF65-F5344CB8AC3E}">
        <p14:creationId xmlns:p14="http://schemas.microsoft.com/office/powerpoint/2010/main" val="295700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285750" lvl="4" indent="-285750">
              <a:lnSpc>
                <a:spcPct val="150000"/>
              </a:lnSpc>
              <a:buClr>
                <a:srgbClr val="313131"/>
              </a:buClr>
              <a:buFont typeface="Wingdings" panose="05000000000000000000" pitchFamily="2" charset="2"/>
              <a:buChar char="Ø"/>
              <a:defRPr/>
            </a:pPr>
            <a:r>
              <a:rPr lang="en-US" altLang="ro-RO" sz="2400" dirty="0" err="1">
                <a:solidFill>
                  <a:srgbClr val="000000"/>
                </a:solidFill>
                <a:ea typeface="Verdana" panose="020B0604030504040204" pitchFamily="34" charset="0"/>
                <a:cs typeface="Verdana" panose="020B0604030504040204" pitchFamily="34" charset="0"/>
              </a:rPr>
              <a:t>Accize</a:t>
            </a:r>
            <a:r>
              <a:rPr lang="en-US" altLang="ro-RO" sz="2400" dirty="0">
                <a:solidFill>
                  <a:srgbClr val="000000"/>
                </a:solidFill>
                <a:ea typeface="Verdana" panose="020B0604030504040204" pitchFamily="34" charset="0"/>
                <a:cs typeface="Verdana" panose="020B0604030504040204" pitchFamily="34" charset="0"/>
              </a:rPr>
              <a:t> – </a:t>
            </a:r>
            <a:r>
              <a:rPr lang="en-US" altLang="ro-RO" sz="2400" dirty="0" err="1">
                <a:solidFill>
                  <a:srgbClr val="000000"/>
                </a:solidFill>
                <a:ea typeface="Verdana" panose="020B0604030504040204" pitchFamily="34" charset="0"/>
                <a:cs typeface="Verdana" panose="020B0604030504040204" pitchFamily="34" charset="0"/>
              </a:rPr>
              <a:t>notiuni</a:t>
            </a:r>
            <a:r>
              <a:rPr lang="en-US" altLang="ro-RO" sz="2400" dirty="0">
                <a:solidFill>
                  <a:srgbClr val="000000"/>
                </a:solidFill>
                <a:ea typeface="Verdana" panose="020B0604030504040204" pitchFamily="34" charset="0"/>
                <a:cs typeface="Verdana" panose="020B0604030504040204" pitchFamily="34" charset="0"/>
              </a:rPr>
              <a:t> </a:t>
            </a:r>
            <a:r>
              <a:rPr lang="en-US" altLang="ro-RO" sz="2400" dirty="0" err="1">
                <a:solidFill>
                  <a:srgbClr val="000000"/>
                </a:solidFill>
                <a:ea typeface="Verdana" panose="020B0604030504040204" pitchFamily="34" charset="0"/>
                <a:cs typeface="Verdana" panose="020B0604030504040204" pitchFamily="34" charset="0"/>
              </a:rPr>
              <a:t>generale</a:t>
            </a:r>
            <a:endParaRPr lang="en-US" altLang="ro-RO" sz="2400" dirty="0">
              <a:solidFill>
                <a:srgbClr val="000000"/>
              </a:solidFill>
              <a:ea typeface="Verdana" panose="020B0604030504040204" pitchFamily="34" charset="0"/>
              <a:cs typeface="Verdana" panose="020B0604030504040204" pitchFamily="34" charset="0"/>
            </a:endParaRPr>
          </a:p>
          <a:p>
            <a:pPr marL="685800" lvl="4" indent="-285750">
              <a:lnSpc>
                <a:spcPct val="150000"/>
              </a:lnSpc>
              <a:buClr>
                <a:srgbClr val="313131"/>
              </a:buClr>
              <a:buFont typeface="Wingdings" panose="05000000000000000000" pitchFamily="2" charset="2"/>
              <a:buChar char="ü"/>
              <a:defRPr/>
            </a:pPr>
            <a:r>
              <a:rPr lang="en-US" altLang="ro-RO" sz="2400" dirty="0" err="1">
                <a:solidFill>
                  <a:srgbClr val="000000"/>
                </a:solidFill>
                <a:ea typeface="Verdana" panose="020B0604030504040204" pitchFamily="34" charset="0"/>
                <a:cs typeface="Verdana" panose="020B0604030504040204" pitchFamily="34" charset="0"/>
              </a:rPr>
              <a:t>Tipuri</a:t>
            </a:r>
            <a:r>
              <a:rPr lang="en-US" altLang="ro-RO" sz="2400" dirty="0">
                <a:solidFill>
                  <a:srgbClr val="000000"/>
                </a:solidFill>
                <a:ea typeface="Verdana" panose="020B0604030504040204" pitchFamily="34" charset="0"/>
                <a:cs typeface="Verdana" panose="020B0604030504040204" pitchFamily="34" charset="0"/>
              </a:rPr>
              <a:t> de </a:t>
            </a:r>
            <a:r>
              <a:rPr lang="en-US" altLang="ro-RO" sz="2400" dirty="0" err="1">
                <a:solidFill>
                  <a:srgbClr val="000000"/>
                </a:solidFill>
                <a:ea typeface="Verdana" panose="020B0604030504040204" pitchFamily="34" charset="0"/>
                <a:cs typeface="Verdana" panose="020B0604030504040204" pitchFamily="34" charset="0"/>
              </a:rPr>
              <a:t>accize</a:t>
            </a:r>
            <a:endParaRPr lang="en-US" altLang="ro-RO" sz="2400" dirty="0">
              <a:solidFill>
                <a:srgbClr val="000000"/>
              </a:solidFill>
              <a:ea typeface="Verdana" panose="020B0604030504040204" pitchFamily="34" charset="0"/>
              <a:cs typeface="Verdana" panose="020B0604030504040204" pitchFamily="34" charset="0"/>
            </a:endParaRPr>
          </a:p>
          <a:p>
            <a:pPr marL="685800" lvl="4" indent="-285750">
              <a:lnSpc>
                <a:spcPct val="150000"/>
              </a:lnSpc>
              <a:buClr>
                <a:srgbClr val="313131"/>
              </a:buClr>
              <a:buFont typeface="Wingdings" panose="05000000000000000000" pitchFamily="2" charset="2"/>
              <a:buChar char="ü"/>
              <a:defRPr/>
            </a:pPr>
            <a:r>
              <a:rPr lang="en-US" altLang="ro-RO" sz="2400" dirty="0" err="1">
                <a:solidFill>
                  <a:srgbClr val="000000"/>
                </a:solidFill>
                <a:ea typeface="Verdana" panose="020B0604030504040204" pitchFamily="34" charset="0"/>
                <a:cs typeface="Verdana" panose="020B0604030504040204" pitchFamily="34" charset="0"/>
              </a:rPr>
              <a:t>Regimuri</a:t>
            </a:r>
            <a:r>
              <a:rPr lang="en-US" altLang="ro-RO" sz="2400" dirty="0">
                <a:solidFill>
                  <a:srgbClr val="000000"/>
                </a:solidFill>
                <a:ea typeface="Verdana" panose="020B0604030504040204" pitchFamily="34" charset="0"/>
                <a:cs typeface="Verdana" panose="020B0604030504040204" pitchFamily="34" charset="0"/>
              </a:rPr>
              <a:t> suspensive</a:t>
            </a:r>
          </a:p>
          <a:p>
            <a:pPr marL="685800" lvl="4" indent="-285750">
              <a:lnSpc>
                <a:spcPct val="150000"/>
              </a:lnSpc>
              <a:buClr>
                <a:srgbClr val="313131"/>
              </a:buClr>
              <a:buFont typeface="Wingdings" panose="05000000000000000000" pitchFamily="2" charset="2"/>
              <a:buChar char="ü"/>
              <a:defRPr/>
            </a:pPr>
            <a:r>
              <a:rPr lang="en-US" altLang="ro-RO" sz="2400" dirty="0" err="1">
                <a:solidFill>
                  <a:srgbClr val="000000"/>
                </a:solidFill>
                <a:ea typeface="Verdana" panose="020B0604030504040204" pitchFamily="34" charset="0"/>
                <a:cs typeface="Verdana" panose="020B0604030504040204" pitchFamily="34" charset="0"/>
              </a:rPr>
              <a:t>Exceptari</a:t>
            </a:r>
            <a:r>
              <a:rPr lang="en-US" altLang="ro-RO" sz="2400" dirty="0">
                <a:solidFill>
                  <a:srgbClr val="000000"/>
                </a:solidFill>
                <a:ea typeface="Verdana" panose="020B0604030504040204" pitchFamily="34" charset="0"/>
                <a:cs typeface="Verdana" panose="020B0604030504040204" pitchFamily="34" charset="0"/>
              </a:rPr>
              <a:t>, </a:t>
            </a:r>
            <a:r>
              <a:rPr lang="en-US" altLang="ro-RO" sz="2400" dirty="0" err="1">
                <a:solidFill>
                  <a:srgbClr val="000000"/>
                </a:solidFill>
                <a:ea typeface="Verdana" panose="020B0604030504040204" pitchFamily="34" charset="0"/>
                <a:cs typeface="Verdana" panose="020B0604030504040204" pitchFamily="34" charset="0"/>
              </a:rPr>
              <a:t>scutiri</a:t>
            </a:r>
            <a:endParaRPr lang="en-US" altLang="ro-RO" sz="2400" dirty="0">
              <a:solidFill>
                <a:srgbClr val="000000"/>
              </a:solidFill>
              <a:ea typeface="Verdana" panose="020B0604030504040204" pitchFamily="34" charset="0"/>
              <a:cs typeface="Verdana" panose="020B0604030504040204" pitchFamily="34" charset="0"/>
            </a:endParaRPr>
          </a:p>
          <a:p>
            <a:pPr marL="285750" lvl="4" indent="-285750">
              <a:lnSpc>
                <a:spcPct val="150000"/>
              </a:lnSpc>
              <a:buClr>
                <a:srgbClr val="313131"/>
              </a:buClr>
              <a:buFont typeface="Wingdings" panose="05000000000000000000" pitchFamily="2" charset="2"/>
              <a:buChar char="Ø"/>
              <a:defRPr/>
            </a:pPr>
            <a:r>
              <a:rPr lang="en-US" altLang="ro-RO" sz="2400" dirty="0">
                <a:solidFill>
                  <a:srgbClr val="000000"/>
                </a:solidFill>
                <a:ea typeface="Verdana" panose="020B0604030504040204" pitchFamily="34" charset="0"/>
                <a:cs typeface="Verdana" panose="020B0604030504040204" pitchFamily="34" charset="0"/>
              </a:rPr>
              <a:t>Vama – </a:t>
            </a:r>
            <a:r>
              <a:rPr lang="en-US" altLang="ro-RO" sz="2400" dirty="0" err="1">
                <a:solidFill>
                  <a:srgbClr val="000000"/>
                </a:solidFill>
                <a:ea typeface="Verdana" panose="020B0604030504040204" pitchFamily="34" charset="0"/>
                <a:cs typeface="Verdana" panose="020B0604030504040204" pitchFamily="34" charset="0"/>
              </a:rPr>
              <a:t>notiuni</a:t>
            </a:r>
            <a:r>
              <a:rPr lang="en-US" altLang="ro-RO" sz="2400" dirty="0">
                <a:solidFill>
                  <a:srgbClr val="000000"/>
                </a:solidFill>
                <a:ea typeface="Verdana" panose="020B0604030504040204" pitchFamily="34" charset="0"/>
                <a:cs typeface="Verdana" panose="020B0604030504040204" pitchFamily="34" charset="0"/>
              </a:rPr>
              <a:t> </a:t>
            </a:r>
            <a:r>
              <a:rPr lang="en-US" altLang="ro-RO" sz="2400" dirty="0" err="1">
                <a:solidFill>
                  <a:srgbClr val="000000"/>
                </a:solidFill>
                <a:ea typeface="Verdana" panose="020B0604030504040204" pitchFamily="34" charset="0"/>
                <a:cs typeface="Verdana" panose="020B0604030504040204" pitchFamily="34" charset="0"/>
              </a:rPr>
              <a:t>generale</a:t>
            </a:r>
            <a:endParaRPr lang="en-US" altLang="ro-RO" sz="2400" dirty="0">
              <a:solidFill>
                <a:srgbClr val="000000"/>
              </a:solidFill>
              <a:ea typeface="Verdana" panose="020B0604030504040204" pitchFamily="34" charset="0"/>
              <a:cs typeface="Verdana" panose="020B0604030504040204" pitchFamily="34" charset="0"/>
            </a:endParaRPr>
          </a:p>
          <a:p>
            <a:pPr marL="685800" lvl="4" indent="-285750">
              <a:lnSpc>
                <a:spcPct val="150000"/>
              </a:lnSpc>
              <a:buClr>
                <a:srgbClr val="313131"/>
              </a:buClr>
              <a:buFont typeface="Wingdings" panose="05000000000000000000" pitchFamily="2" charset="2"/>
              <a:buChar char="ü"/>
              <a:defRPr/>
            </a:pPr>
            <a:r>
              <a:rPr lang="en-US" altLang="ro-RO" sz="2400" dirty="0" err="1">
                <a:solidFill>
                  <a:srgbClr val="000000"/>
                </a:solidFill>
                <a:ea typeface="Verdana" panose="020B0604030504040204" pitchFamily="34" charset="0"/>
                <a:cs typeface="Verdana" panose="020B0604030504040204" pitchFamily="34" charset="0"/>
              </a:rPr>
              <a:t>Taxe</a:t>
            </a:r>
            <a:r>
              <a:rPr lang="en-US" altLang="ro-RO" sz="2400" dirty="0">
                <a:solidFill>
                  <a:srgbClr val="000000"/>
                </a:solidFill>
                <a:ea typeface="Verdana" panose="020B0604030504040204" pitchFamily="34" charset="0"/>
                <a:cs typeface="Verdana" panose="020B0604030504040204" pitchFamily="34" charset="0"/>
              </a:rPr>
              <a:t> </a:t>
            </a:r>
            <a:r>
              <a:rPr lang="en-US" altLang="ro-RO" sz="2400" dirty="0" err="1">
                <a:solidFill>
                  <a:srgbClr val="000000"/>
                </a:solidFill>
                <a:ea typeface="Verdana" panose="020B0604030504040204" pitchFamily="34" charset="0"/>
                <a:cs typeface="Verdana" panose="020B0604030504040204" pitchFamily="34" charset="0"/>
              </a:rPr>
              <a:t>vamale</a:t>
            </a:r>
            <a:endParaRPr lang="en-US" altLang="ro-RO" sz="2400" dirty="0">
              <a:solidFill>
                <a:srgbClr val="000000"/>
              </a:solidFill>
              <a:ea typeface="Verdana" panose="020B0604030504040204" pitchFamily="34" charset="0"/>
              <a:cs typeface="Verdana" panose="020B0604030504040204" pitchFamily="34" charset="0"/>
            </a:endParaRPr>
          </a:p>
          <a:p>
            <a:pPr marL="685800" lvl="4" indent="-285750">
              <a:lnSpc>
                <a:spcPct val="150000"/>
              </a:lnSpc>
              <a:buClr>
                <a:srgbClr val="313131"/>
              </a:buClr>
              <a:buFont typeface="Wingdings" panose="05000000000000000000" pitchFamily="2" charset="2"/>
              <a:buChar char="ü"/>
              <a:defRPr/>
            </a:pPr>
            <a:r>
              <a:rPr lang="en-US" altLang="ro-RO" sz="2400" dirty="0" err="1">
                <a:solidFill>
                  <a:srgbClr val="000000"/>
                </a:solidFill>
                <a:ea typeface="Verdana" panose="020B0604030504040204" pitchFamily="34" charset="0"/>
                <a:cs typeface="Verdana" panose="020B0604030504040204" pitchFamily="34" charset="0"/>
              </a:rPr>
              <a:t>Clasificarea</a:t>
            </a:r>
            <a:r>
              <a:rPr lang="en-US" altLang="ro-RO" sz="2400" dirty="0">
                <a:solidFill>
                  <a:srgbClr val="000000"/>
                </a:solidFill>
                <a:ea typeface="Verdana" panose="020B0604030504040204" pitchFamily="34" charset="0"/>
                <a:cs typeface="Verdana" panose="020B0604030504040204" pitchFamily="34" charset="0"/>
              </a:rPr>
              <a:t> </a:t>
            </a:r>
            <a:r>
              <a:rPr lang="en-US" altLang="ro-RO" sz="2400" dirty="0" err="1">
                <a:solidFill>
                  <a:srgbClr val="000000"/>
                </a:solidFill>
                <a:ea typeface="Verdana" panose="020B0604030504040204" pitchFamily="34" charset="0"/>
                <a:cs typeface="Verdana" panose="020B0604030504040204" pitchFamily="34" charset="0"/>
              </a:rPr>
              <a:t>tarifara</a:t>
            </a:r>
            <a:endParaRPr lang="en-US" altLang="ro-RO" sz="2400" dirty="0">
              <a:solidFill>
                <a:srgbClr val="000000"/>
              </a:solidFill>
              <a:ea typeface="Verdana" panose="020B0604030504040204" pitchFamily="34" charset="0"/>
              <a:cs typeface="Verdana" panose="020B0604030504040204" pitchFamily="34" charset="0"/>
            </a:endParaRPr>
          </a:p>
          <a:p>
            <a:pPr marL="685800" lvl="4" indent="-285750">
              <a:lnSpc>
                <a:spcPct val="150000"/>
              </a:lnSpc>
              <a:buClr>
                <a:srgbClr val="313131"/>
              </a:buClr>
              <a:buFont typeface="Wingdings" panose="05000000000000000000" pitchFamily="2" charset="2"/>
              <a:buChar char="ü"/>
              <a:defRPr/>
            </a:pPr>
            <a:r>
              <a:rPr lang="en-US" altLang="ro-RO" sz="2400" dirty="0" err="1">
                <a:solidFill>
                  <a:srgbClr val="000000"/>
                </a:solidFill>
                <a:ea typeface="Verdana" panose="020B0604030504040204" pitchFamily="34" charset="0"/>
                <a:cs typeface="Verdana" panose="020B0604030504040204" pitchFamily="34" charset="0"/>
              </a:rPr>
              <a:t>Valoarea</a:t>
            </a:r>
            <a:r>
              <a:rPr lang="en-US" altLang="ro-RO" sz="2400" dirty="0">
                <a:solidFill>
                  <a:srgbClr val="000000"/>
                </a:solidFill>
                <a:ea typeface="Verdana" panose="020B0604030504040204" pitchFamily="34" charset="0"/>
                <a:cs typeface="Verdana" panose="020B0604030504040204" pitchFamily="34" charset="0"/>
              </a:rPr>
              <a:t> in </a:t>
            </a:r>
            <a:r>
              <a:rPr lang="en-US" altLang="ro-RO" sz="2400" dirty="0" err="1">
                <a:solidFill>
                  <a:srgbClr val="000000"/>
                </a:solidFill>
                <a:ea typeface="Verdana" panose="020B0604030504040204" pitchFamily="34" charset="0"/>
                <a:cs typeface="Verdana" panose="020B0604030504040204" pitchFamily="34" charset="0"/>
              </a:rPr>
              <a:t>vama</a:t>
            </a:r>
            <a:endParaRPr lang="en-US" altLang="ro-RO" sz="2400" dirty="0">
              <a:solidFill>
                <a:srgbClr val="000000"/>
              </a:solidFill>
              <a:ea typeface="Verdana" panose="020B0604030504040204" pitchFamily="34" charset="0"/>
              <a:cs typeface="Verdana" panose="020B0604030504040204" pitchFamily="34" charset="0"/>
            </a:endParaRPr>
          </a:p>
          <a:p>
            <a:pPr marL="685800" lvl="4" indent="-285750">
              <a:lnSpc>
                <a:spcPct val="150000"/>
              </a:lnSpc>
              <a:buClr>
                <a:srgbClr val="313131"/>
              </a:buClr>
              <a:buFont typeface="Wingdings" panose="05000000000000000000" pitchFamily="2" charset="2"/>
              <a:buChar char="ü"/>
              <a:defRPr/>
            </a:pPr>
            <a:r>
              <a:rPr lang="en-US" altLang="ro-RO" sz="2400" dirty="0">
                <a:solidFill>
                  <a:srgbClr val="000000"/>
                </a:solidFill>
                <a:ea typeface="Verdana" panose="020B0604030504040204" pitchFamily="34" charset="0"/>
                <a:cs typeface="Verdana" panose="020B0604030504040204" pitchFamily="34" charset="0"/>
              </a:rPr>
              <a:t>Origine</a:t>
            </a:r>
          </a:p>
          <a:p>
            <a:pPr marL="685800" lvl="4" indent="-285750">
              <a:lnSpc>
                <a:spcPct val="150000"/>
              </a:lnSpc>
              <a:buClr>
                <a:srgbClr val="313131"/>
              </a:buClr>
              <a:buFont typeface="Wingdings" panose="05000000000000000000" pitchFamily="2" charset="2"/>
              <a:buChar char="ü"/>
              <a:defRPr/>
            </a:pPr>
            <a:r>
              <a:rPr lang="en-US" altLang="ro-RO" sz="2400" dirty="0" err="1">
                <a:solidFill>
                  <a:srgbClr val="000000"/>
                </a:solidFill>
                <a:ea typeface="Verdana" panose="020B0604030504040204" pitchFamily="34" charset="0"/>
                <a:cs typeface="Verdana" panose="020B0604030504040204" pitchFamily="34" charset="0"/>
              </a:rPr>
              <a:t>Regimuri</a:t>
            </a:r>
            <a:r>
              <a:rPr lang="en-US" altLang="ro-RO" sz="2400" dirty="0">
                <a:solidFill>
                  <a:srgbClr val="000000"/>
                </a:solidFill>
                <a:ea typeface="Verdana" panose="020B0604030504040204" pitchFamily="34" charset="0"/>
                <a:cs typeface="Verdana" panose="020B0604030504040204" pitchFamily="34" charset="0"/>
              </a:rPr>
              <a:t> </a:t>
            </a:r>
            <a:r>
              <a:rPr lang="en-US" altLang="ro-RO" sz="2400" dirty="0" err="1">
                <a:solidFill>
                  <a:srgbClr val="000000"/>
                </a:solidFill>
                <a:ea typeface="Verdana" panose="020B0604030504040204" pitchFamily="34" charset="0"/>
                <a:cs typeface="Verdana" panose="020B0604030504040204" pitchFamily="34" charset="0"/>
              </a:rPr>
              <a:t>vamale</a:t>
            </a:r>
            <a:endParaRPr lang="en-US" altLang="ro-RO" sz="2400" dirty="0">
              <a:solidFill>
                <a:srgbClr val="000000"/>
              </a:solidFill>
              <a:ea typeface="Verdana" panose="020B0604030504040204" pitchFamily="34" charset="0"/>
              <a:cs typeface="Verdana" panose="020B0604030504040204" pitchFamily="34" charset="0"/>
            </a:endParaRPr>
          </a:p>
          <a:p>
            <a:endParaRPr lang="en-GB" dirty="0"/>
          </a:p>
        </p:txBody>
      </p:sp>
      <p:sp>
        <p:nvSpPr>
          <p:cNvPr id="3" name="Title 2"/>
          <p:cNvSpPr>
            <a:spLocks noGrp="1"/>
          </p:cNvSpPr>
          <p:nvPr>
            <p:ph type="title"/>
          </p:nvPr>
        </p:nvSpPr>
        <p:spPr/>
        <p:txBody>
          <a:bodyPr/>
          <a:lstStyle/>
          <a:p>
            <a:r>
              <a:rPr lang="en-GB" dirty="0"/>
              <a:t>Agenda</a:t>
            </a:r>
          </a:p>
        </p:txBody>
      </p:sp>
    </p:spTree>
    <p:extLst>
      <p:ext uri="{BB962C8B-B14F-4D97-AF65-F5344CB8AC3E}">
        <p14:creationId xmlns:p14="http://schemas.microsoft.com/office/powerpoint/2010/main" val="9960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565226" y="306567"/>
            <a:ext cx="8610601" cy="685800"/>
          </a:xfrm>
        </p:spPr>
        <p:txBody>
          <a:bodyPr/>
          <a:lstStyle/>
          <a:p>
            <a:br>
              <a:rPr lang="en-US" altLang="en-US" sz="3000" b="0" dirty="0">
                <a:solidFill>
                  <a:srgbClr val="81BC00"/>
                </a:solidFill>
                <a:latin typeface="+mn-lt"/>
                <a:cs typeface="Arial" charset="0"/>
              </a:rPr>
            </a:br>
            <a:r>
              <a:rPr lang="pt-BR" altLang="en-US" sz="3200" dirty="0">
                <a:solidFill>
                  <a:schemeClr val="tx2">
                    <a:lumMod val="75000"/>
                  </a:schemeClr>
                </a:solidFill>
                <a:latin typeface="+mn-lt"/>
              </a:rPr>
              <a:t>Importator autorizat/exportator inregistrat</a:t>
            </a:r>
            <a:br>
              <a:rPr lang="en-US" sz="3000" b="0" dirty="0">
                <a:solidFill>
                  <a:srgbClr val="0070C0"/>
                </a:solidFill>
                <a:latin typeface="+mn-lt"/>
                <a:cs typeface="Arial" charset="0"/>
              </a:rPr>
            </a:br>
            <a:endParaRPr lang="en-US" altLang="en-US" sz="3000" b="0" dirty="0">
              <a:solidFill>
                <a:srgbClr val="0070C0"/>
              </a:solidFill>
              <a:latin typeface="+mn-lt"/>
              <a:cs typeface="Arial" charset="0"/>
            </a:endParaRPr>
          </a:p>
        </p:txBody>
      </p:sp>
      <p:sp>
        <p:nvSpPr>
          <p:cNvPr id="17" name="Rectangle 3"/>
          <p:cNvSpPr txBox="1">
            <a:spLocks noChangeArrowheads="1"/>
          </p:cNvSpPr>
          <p:nvPr/>
        </p:nvSpPr>
        <p:spPr bwMode="auto">
          <a:xfrm>
            <a:off x="304800" y="1490353"/>
            <a:ext cx="8766464" cy="5029200"/>
          </a:xfrm>
          <a:prstGeom prst="rect">
            <a:avLst/>
          </a:prstGeom>
          <a:noFill/>
          <a:ln w="9525">
            <a:noFill/>
            <a:miter lim="800000"/>
            <a:headEnd/>
            <a:tailEnd/>
          </a:ln>
        </p:spPr>
        <p:txBody>
          <a:bodyPr/>
          <a:lstStyle/>
          <a:p>
            <a:pPr marL="285750" indent="-285750">
              <a:lnSpc>
                <a:spcPts val="2600"/>
              </a:lnSpc>
              <a:spcBef>
                <a:spcPct val="20000"/>
              </a:spcBef>
              <a:buClr>
                <a:srgbClr val="000066"/>
              </a:buClr>
              <a:buFont typeface="Wingdings" panose="05000000000000000000" pitchFamily="2" charset="2"/>
              <a:buChar char="§"/>
              <a:defRPr/>
            </a:pPr>
            <a:r>
              <a:rPr lang="en-US" kern="0" dirty="0">
                <a:solidFill>
                  <a:srgbClr val="313131"/>
                </a:solidFill>
              </a:rPr>
              <a:t>I</a:t>
            </a:r>
            <a:r>
              <a:rPr lang="vi-VN" kern="0" dirty="0">
                <a:solidFill>
                  <a:srgbClr val="313131"/>
                </a:solidFill>
              </a:rPr>
              <a:t>mportator autorizat </a:t>
            </a:r>
            <a:r>
              <a:rPr lang="en-US" kern="0" dirty="0">
                <a:solidFill>
                  <a:srgbClr val="313131"/>
                </a:solidFill>
              </a:rPr>
              <a:t>= </a:t>
            </a:r>
            <a:r>
              <a:rPr lang="en-US" dirty="0" err="1"/>
              <a:t>persoana</a:t>
            </a:r>
            <a:r>
              <a:rPr lang="en-US" dirty="0"/>
              <a:t> </a:t>
            </a:r>
            <a:r>
              <a:rPr lang="en-US" dirty="0" err="1"/>
              <a:t>fizică</a:t>
            </a:r>
            <a:r>
              <a:rPr lang="en-US" dirty="0"/>
              <a:t> </a:t>
            </a:r>
            <a:r>
              <a:rPr lang="en-US" dirty="0" err="1"/>
              <a:t>sau</a:t>
            </a:r>
            <a:r>
              <a:rPr lang="en-US" dirty="0"/>
              <a:t> </a:t>
            </a:r>
            <a:r>
              <a:rPr lang="en-US" dirty="0" err="1"/>
              <a:t>juridică</a:t>
            </a:r>
            <a:r>
              <a:rPr lang="en-US" dirty="0"/>
              <a:t> </a:t>
            </a:r>
            <a:r>
              <a:rPr lang="en-US" dirty="0" err="1"/>
              <a:t>autorizată</a:t>
            </a:r>
            <a:r>
              <a:rPr lang="en-US" dirty="0"/>
              <a:t> de </a:t>
            </a:r>
            <a:r>
              <a:rPr lang="en-US" dirty="0" err="1"/>
              <a:t>autoritatea</a:t>
            </a:r>
            <a:r>
              <a:rPr lang="en-US" dirty="0"/>
              <a:t> </a:t>
            </a:r>
            <a:r>
              <a:rPr lang="en-US" dirty="0" err="1"/>
              <a:t>competentă</a:t>
            </a:r>
            <a:r>
              <a:rPr lang="en-US" dirty="0"/>
              <a:t> </a:t>
            </a:r>
            <a:r>
              <a:rPr lang="en-US" dirty="0" err="1"/>
              <a:t>să</a:t>
            </a:r>
            <a:r>
              <a:rPr lang="en-US" dirty="0"/>
              <a:t> </a:t>
            </a:r>
            <a:r>
              <a:rPr lang="en-US" dirty="0" err="1"/>
              <a:t>importe</a:t>
            </a:r>
            <a:r>
              <a:rPr lang="en-US" dirty="0"/>
              <a:t>, </a:t>
            </a:r>
            <a:r>
              <a:rPr lang="en-US" dirty="0" err="1"/>
              <a:t>în</a:t>
            </a:r>
            <a:r>
              <a:rPr lang="en-US" dirty="0"/>
              <a:t> </a:t>
            </a:r>
            <a:r>
              <a:rPr lang="en-US" dirty="0" err="1"/>
              <a:t>cadrul</a:t>
            </a:r>
            <a:r>
              <a:rPr lang="en-US" dirty="0"/>
              <a:t> </a:t>
            </a:r>
            <a:r>
              <a:rPr lang="en-US" dirty="0" err="1"/>
              <a:t>activității</a:t>
            </a:r>
            <a:r>
              <a:rPr lang="en-US" dirty="0"/>
              <a:t> sale, </a:t>
            </a:r>
            <a:r>
              <a:rPr lang="en-US" dirty="0" err="1"/>
              <a:t>produse</a:t>
            </a:r>
            <a:r>
              <a:rPr lang="en-US" dirty="0"/>
              <a:t> </a:t>
            </a:r>
            <a:r>
              <a:rPr lang="en-US" dirty="0" err="1"/>
              <a:t>accizabile</a:t>
            </a:r>
            <a:r>
              <a:rPr lang="en-US" dirty="0"/>
              <a:t> </a:t>
            </a:r>
          </a:p>
          <a:p>
            <a:pPr marL="285750" indent="-285750">
              <a:lnSpc>
                <a:spcPts val="2600"/>
              </a:lnSpc>
              <a:spcBef>
                <a:spcPct val="20000"/>
              </a:spcBef>
              <a:buClr>
                <a:srgbClr val="000066"/>
              </a:buClr>
              <a:buFont typeface="Wingdings" panose="05000000000000000000" pitchFamily="2" charset="2"/>
              <a:buChar char="§"/>
              <a:defRPr/>
            </a:pPr>
            <a:endParaRPr lang="en-US" dirty="0"/>
          </a:p>
          <a:p>
            <a:pPr marL="285750" indent="-285750">
              <a:lnSpc>
                <a:spcPts val="2600"/>
              </a:lnSpc>
              <a:spcBef>
                <a:spcPct val="20000"/>
              </a:spcBef>
              <a:buClr>
                <a:srgbClr val="000066"/>
              </a:buClr>
              <a:buFont typeface="Wingdings" panose="05000000000000000000" pitchFamily="2" charset="2"/>
              <a:buChar char="§"/>
              <a:defRPr/>
            </a:pPr>
            <a:r>
              <a:rPr lang="en-US" kern="0" dirty="0" err="1">
                <a:solidFill>
                  <a:srgbClr val="313131"/>
                </a:solidFill>
              </a:rPr>
              <a:t>Exportator</a:t>
            </a:r>
            <a:r>
              <a:rPr lang="en-US" kern="0" dirty="0">
                <a:solidFill>
                  <a:srgbClr val="313131"/>
                </a:solidFill>
              </a:rPr>
              <a:t> </a:t>
            </a:r>
            <a:r>
              <a:rPr lang="en-US" kern="0" dirty="0" err="1">
                <a:solidFill>
                  <a:srgbClr val="313131"/>
                </a:solidFill>
              </a:rPr>
              <a:t>înregistrat</a:t>
            </a:r>
            <a:r>
              <a:rPr lang="en-US" kern="0" dirty="0">
                <a:solidFill>
                  <a:srgbClr val="313131"/>
                </a:solidFill>
              </a:rPr>
              <a:t> =</a:t>
            </a:r>
            <a:r>
              <a:rPr lang="en-US" kern="0" dirty="0" err="1">
                <a:solidFill>
                  <a:srgbClr val="313131"/>
                </a:solidFill>
              </a:rPr>
              <a:t>persoana</a:t>
            </a:r>
            <a:r>
              <a:rPr lang="en-US" kern="0" dirty="0">
                <a:solidFill>
                  <a:srgbClr val="313131"/>
                </a:solidFill>
              </a:rPr>
              <a:t> </a:t>
            </a:r>
            <a:r>
              <a:rPr lang="en-US" kern="0" dirty="0" err="1">
                <a:solidFill>
                  <a:srgbClr val="313131"/>
                </a:solidFill>
              </a:rPr>
              <a:t>fizică</a:t>
            </a:r>
            <a:r>
              <a:rPr lang="en-US" kern="0" dirty="0">
                <a:solidFill>
                  <a:srgbClr val="313131"/>
                </a:solidFill>
              </a:rPr>
              <a:t> </a:t>
            </a:r>
            <a:r>
              <a:rPr lang="en-US" kern="0" dirty="0" err="1">
                <a:solidFill>
                  <a:srgbClr val="313131"/>
                </a:solidFill>
              </a:rPr>
              <a:t>sau</a:t>
            </a:r>
            <a:r>
              <a:rPr lang="en-US" kern="0" dirty="0">
                <a:solidFill>
                  <a:srgbClr val="313131"/>
                </a:solidFill>
              </a:rPr>
              <a:t> </a:t>
            </a:r>
            <a:r>
              <a:rPr lang="en-US" kern="0" dirty="0" err="1">
                <a:solidFill>
                  <a:srgbClr val="313131"/>
                </a:solidFill>
              </a:rPr>
              <a:t>juridică</a:t>
            </a:r>
            <a:r>
              <a:rPr lang="en-US" kern="0" dirty="0">
                <a:solidFill>
                  <a:srgbClr val="313131"/>
                </a:solidFill>
              </a:rPr>
              <a:t> </a:t>
            </a:r>
            <a:r>
              <a:rPr lang="en-US" kern="0" dirty="0" err="1">
                <a:solidFill>
                  <a:srgbClr val="313131"/>
                </a:solidFill>
              </a:rPr>
              <a:t>înregistrată</a:t>
            </a:r>
            <a:r>
              <a:rPr lang="en-US" kern="0" dirty="0">
                <a:solidFill>
                  <a:srgbClr val="313131"/>
                </a:solidFill>
              </a:rPr>
              <a:t> la </a:t>
            </a:r>
            <a:r>
              <a:rPr lang="en-US" kern="0" dirty="0" err="1">
                <a:solidFill>
                  <a:srgbClr val="313131"/>
                </a:solidFill>
              </a:rPr>
              <a:t>autoritatea</a:t>
            </a:r>
            <a:r>
              <a:rPr lang="en-US" kern="0" dirty="0">
                <a:solidFill>
                  <a:srgbClr val="313131"/>
                </a:solidFill>
              </a:rPr>
              <a:t> </a:t>
            </a:r>
            <a:r>
              <a:rPr lang="en-US" kern="0" dirty="0" err="1">
                <a:solidFill>
                  <a:srgbClr val="313131"/>
                </a:solidFill>
              </a:rPr>
              <a:t>competentă</a:t>
            </a:r>
            <a:r>
              <a:rPr lang="en-US" kern="0" dirty="0">
                <a:solidFill>
                  <a:srgbClr val="313131"/>
                </a:solidFill>
              </a:rPr>
              <a:t> </a:t>
            </a:r>
            <a:r>
              <a:rPr lang="en-US" kern="0" dirty="0" err="1">
                <a:solidFill>
                  <a:srgbClr val="313131"/>
                </a:solidFill>
              </a:rPr>
              <a:t>să</a:t>
            </a:r>
            <a:r>
              <a:rPr lang="en-US" kern="0" dirty="0">
                <a:solidFill>
                  <a:srgbClr val="313131"/>
                </a:solidFill>
              </a:rPr>
              <a:t> </a:t>
            </a:r>
            <a:r>
              <a:rPr lang="en-US" kern="0" dirty="0" err="1">
                <a:solidFill>
                  <a:srgbClr val="313131"/>
                </a:solidFill>
              </a:rPr>
              <a:t>exporte</a:t>
            </a:r>
            <a:r>
              <a:rPr lang="en-US" kern="0" dirty="0">
                <a:solidFill>
                  <a:srgbClr val="313131"/>
                </a:solidFill>
              </a:rPr>
              <a:t>, </a:t>
            </a:r>
            <a:r>
              <a:rPr lang="en-US" kern="0" dirty="0" err="1">
                <a:solidFill>
                  <a:srgbClr val="313131"/>
                </a:solidFill>
              </a:rPr>
              <a:t>în</a:t>
            </a:r>
            <a:r>
              <a:rPr lang="en-US" kern="0" dirty="0">
                <a:solidFill>
                  <a:srgbClr val="313131"/>
                </a:solidFill>
              </a:rPr>
              <a:t> </a:t>
            </a:r>
            <a:r>
              <a:rPr lang="en-US" kern="0" dirty="0" err="1">
                <a:solidFill>
                  <a:srgbClr val="313131"/>
                </a:solidFill>
              </a:rPr>
              <a:t>cadrul</a:t>
            </a:r>
            <a:r>
              <a:rPr lang="en-US" kern="0" dirty="0">
                <a:solidFill>
                  <a:srgbClr val="313131"/>
                </a:solidFill>
              </a:rPr>
              <a:t> </a:t>
            </a:r>
            <a:r>
              <a:rPr lang="en-US" kern="0" dirty="0" err="1">
                <a:solidFill>
                  <a:srgbClr val="313131"/>
                </a:solidFill>
              </a:rPr>
              <a:t>activității</a:t>
            </a:r>
            <a:r>
              <a:rPr lang="en-US" kern="0" dirty="0">
                <a:solidFill>
                  <a:srgbClr val="313131"/>
                </a:solidFill>
              </a:rPr>
              <a:t> sale, </a:t>
            </a:r>
            <a:r>
              <a:rPr lang="en-US" kern="0" dirty="0" err="1">
                <a:solidFill>
                  <a:srgbClr val="313131"/>
                </a:solidFill>
              </a:rPr>
              <a:t>produse</a:t>
            </a:r>
            <a:r>
              <a:rPr lang="en-US" kern="0" dirty="0">
                <a:solidFill>
                  <a:srgbClr val="313131"/>
                </a:solidFill>
              </a:rPr>
              <a:t> </a:t>
            </a:r>
            <a:r>
              <a:rPr lang="en-US" kern="0" dirty="0" err="1">
                <a:solidFill>
                  <a:srgbClr val="313131"/>
                </a:solidFill>
              </a:rPr>
              <a:t>energetice</a:t>
            </a:r>
            <a:endParaRPr lang="en-US" kern="0" dirty="0">
              <a:solidFill>
                <a:srgbClr val="313131"/>
              </a:solidFill>
            </a:endParaRPr>
          </a:p>
          <a:p>
            <a:pPr marL="285750" indent="-285750">
              <a:lnSpc>
                <a:spcPts val="2600"/>
              </a:lnSpc>
              <a:spcBef>
                <a:spcPct val="20000"/>
              </a:spcBef>
              <a:buClr>
                <a:srgbClr val="000066"/>
              </a:buClr>
              <a:buFont typeface="Wingdings" panose="05000000000000000000" pitchFamily="2" charset="2"/>
              <a:buChar char="§"/>
              <a:defRPr/>
            </a:pPr>
            <a:endParaRPr lang="en-US" kern="0" dirty="0">
              <a:solidFill>
                <a:srgbClr val="313131"/>
              </a:solidFill>
            </a:endParaRPr>
          </a:p>
          <a:p>
            <a:pPr marL="285750" indent="-285750">
              <a:lnSpc>
                <a:spcPts val="2600"/>
              </a:lnSpc>
              <a:spcBef>
                <a:spcPct val="20000"/>
              </a:spcBef>
              <a:buClr>
                <a:srgbClr val="000066"/>
              </a:buClr>
              <a:buFont typeface="Wingdings" panose="05000000000000000000" pitchFamily="2" charset="2"/>
              <a:buChar char="§"/>
              <a:defRPr/>
            </a:pPr>
            <a:r>
              <a:rPr lang="en-US" kern="0" dirty="0">
                <a:solidFill>
                  <a:srgbClr val="313131"/>
                </a:solidFill>
              </a:rPr>
              <a:t>Marcare </a:t>
            </a:r>
            <a:r>
              <a:rPr lang="en-US" kern="0" dirty="0" err="1">
                <a:solidFill>
                  <a:srgbClr val="313131"/>
                </a:solidFill>
              </a:rPr>
              <a:t>produse</a:t>
            </a:r>
            <a:r>
              <a:rPr lang="en-US" kern="0" dirty="0">
                <a:solidFill>
                  <a:srgbClr val="313131"/>
                </a:solidFill>
              </a:rPr>
              <a:t> </a:t>
            </a:r>
            <a:r>
              <a:rPr lang="en-US" kern="0" dirty="0" err="1">
                <a:solidFill>
                  <a:srgbClr val="313131"/>
                </a:solidFill>
              </a:rPr>
              <a:t>alcoolice</a:t>
            </a:r>
            <a:r>
              <a:rPr lang="en-US" kern="0" dirty="0">
                <a:solidFill>
                  <a:srgbClr val="313131"/>
                </a:solidFill>
              </a:rPr>
              <a:t>/</a:t>
            </a:r>
            <a:r>
              <a:rPr lang="en-US" kern="0" dirty="0" err="1">
                <a:solidFill>
                  <a:srgbClr val="313131"/>
                </a:solidFill>
              </a:rPr>
              <a:t>produse</a:t>
            </a:r>
            <a:r>
              <a:rPr lang="en-US" kern="0" dirty="0">
                <a:solidFill>
                  <a:srgbClr val="313131"/>
                </a:solidFill>
              </a:rPr>
              <a:t> din </a:t>
            </a:r>
            <a:r>
              <a:rPr lang="en-US" kern="0" dirty="0" err="1">
                <a:solidFill>
                  <a:srgbClr val="313131"/>
                </a:solidFill>
              </a:rPr>
              <a:t>tutun</a:t>
            </a:r>
            <a:endParaRPr lang="en-US" kern="0" dirty="0">
              <a:solidFill>
                <a:srgbClr val="313131"/>
              </a:solidFill>
            </a:endParaRPr>
          </a:p>
          <a:p>
            <a:pPr marL="742950" lvl="1" indent="-285750">
              <a:lnSpc>
                <a:spcPts val="2600"/>
              </a:lnSpc>
              <a:spcBef>
                <a:spcPct val="20000"/>
              </a:spcBef>
              <a:buClr>
                <a:srgbClr val="000066"/>
              </a:buClr>
              <a:buFont typeface="Wingdings" panose="05000000000000000000" pitchFamily="2" charset="2"/>
              <a:buChar char="§"/>
              <a:defRPr/>
            </a:pPr>
            <a:r>
              <a:rPr lang="en-US" kern="0" dirty="0">
                <a:solidFill>
                  <a:srgbClr val="313131"/>
                </a:solidFill>
              </a:rPr>
              <a:t>Au </a:t>
            </a:r>
            <a:r>
              <a:rPr lang="vi-VN" kern="0" dirty="0">
                <a:solidFill>
                  <a:srgbClr val="313131"/>
                </a:solidFill>
              </a:rPr>
              <a:t>dreptul de marcare a </a:t>
            </a:r>
            <a:r>
              <a:rPr lang="en-US" kern="0" dirty="0" err="1">
                <a:solidFill>
                  <a:srgbClr val="313131"/>
                </a:solidFill>
              </a:rPr>
              <a:t>acestor</a:t>
            </a:r>
            <a:r>
              <a:rPr lang="en-US" kern="0" dirty="0">
                <a:solidFill>
                  <a:srgbClr val="313131"/>
                </a:solidFill>
              </a:rPr>
              <a:t> </a:t>
            </a:r>
            <a:r>
              <a:rPr lang="vi-VN" kern="0" dirty="0">
                <a:solidFill>
                  <a:srgbClr val="313131"/>
                </a:solidFill>
              </a:rPr>
              <a:t>produse</a:t>
            </a:r>
            <a:r>
              <a:rPr lang="en-US" kern="0" dirty="0">
                <a:solidFill>
                  <a:srgbClr val="313131"/>
                </a:solidFill>
              </a:rPr>
              <a:t> </a:t>
            </a:r>
            <a:r>
              <a:rPr lang="en-US" dirty="0" err="1"/>
              <a:t>antrepozitarii</a:t>
            </a:r>
            <a:r>
              <a:rPr lang="en-US" dirty="0"/>
              <a:t> </a:t>
            </a:r>
            <a:r>
              <a:rPr lang="en-US" dirty="0" err="1"/>
              <a:t>autorizați</a:t>
            </a:r>
            <a:r>
              <a:rPr lang="en-US" dirty="0"/>
              <a:t>, </a:t>
            </a:r>
            <a:r>
              <a:rPr lang="en-US" dirty="0" err="1"/>
              <a:t>destinatarii</a:t>
            </a:r>
            <a:r>
              <a:rPr lang="en-US" dirty="0"/>
              <a:t> </a:t>
            </a:r>
            <a:r>
              <a:rPr lang="en-US" dirty="0" err="1"/>
              <a:t>înregistrați</a:t>
            </a:r>
            <a:r>
              <a:rPr lang="en-US" dirty="0"/>
              <a:t>, </a:t>
            </a:r>
            <a:r>
              <a:rPr lang="en-US" dirty="0" err="1"/>
              <a:t>importatorii</a:t>
            </a:r>
            <a:r>
              <a:rPr lang="en-US" dirty="0"/>
              <a:t> </a:t>
            </a:r>
            <a:r>
              <a:rPr lang="en-US" dirty="0" err="1"/>
              <a:t>autorizați</a:t>
            </a:r>
            <a:r>
              <a:rPr lang="en-US" dirty="0"/>
              <a:t> </a:t>
            </a:r>
            <a:r>
              <a:rPr lang="en-US" dirty="0" err="1"/>
              <a:t>sau</a:t>
            </a:r>
            <a:r>
              <a:rPr lang="en-US" dirty="0"/>
              <a:t> </a:t>
            </a:r>
            <a:r>
              <a:rPr lang="en-US" dirty="0" err="1"/>
              <a:t>destinatarii</a:t>
            </a:r>
            <a:r>
              <a:rPr lang="en-US" dirty="0"/>
              <a:t> </a:t>
            </a:r>
            <a:r>
              <a:rPr lang="en-US" dirty="0" err="1"/>
              <a:t>certificați</a:t>
            </a:r>
            <a:r>
              <a:rPr lang="en-US" dirty="0"/>
              <a:t>.</a:t>
            </a:r>
            <a:endParaRPr lang="en-US" kern="0" dirty="0">
              <a:solidFill>
                <a:srgbClr val="313131"/>
              </a:solidFill>
            </a:endParaRPr>
          </a:p>
          <a:p>
            <a:pPr marL="742950" lvl="1" indent="-285750">
              <a:lnSpc>
                <a:spcPts val="2600"/>
              </a:lnSpc>
              <a:spcBef>
                <a:spcPct val="20000"/>
              </a:spcBef>
              <a:buClr>
                <a:srgbClr val="000066"/>
              </a:buClr>
              <a:buFont typeface="Wingdings" panose="05000000000000000000" pitchFamily="2" charset="2"/>
              <a:buChar char="§"/>
              <a:defRPr/>
            </a:pPr>
            <a:r>
              <a:rPr lang="en-US" dirty="0" err="1"/>
              <a:t>Raportarea</a:t>
            </a:r>
            <a:r>
              <a:rPr lang="en-US" dirty="0"/>
              <a:t> </a:t>
            </a:r>
            <a:r>
              <a:rPr lang="ro-RO" dirty="0"/>
              <a:t>lunar</a:t>
            </a:r>
            <a:r>
              <a:rPr lang="en-US" dirty="0"/>
              <a:t>a </a:t>
            </a:r>
            <a:r>
              <a:rPr lang="en-US" dirty="0" err="1"/>
              <a:t>a</a:t>
            </a:r>
            <a:r>
              <a:rPr lang="en-US" dirty="0"/>
              <a:t> </a:t>
            </a:r>
            <a:r>
              <a:rPr lang="en-US" dirty="0" err="1"/>
              <a:t>timbrelor</a:t>
            </a:r>
            <a:r>
              <a:rPr lang="en-US" dirty="0"/>
              <a:t>/</a:t>
            </a:r>
            <a:r>
              <a:rPr lang="en-US" dirty="0" err="1"/>
              <a:t>banderolelor</a:t>
            </a:r>
            <a:r>
              <a:rPr lang="en-US" dirty="0"/>
              <a:t> </a:t>
            </a:r>
            <a:r>
              <a:rPr lang="en-US" dirty="0" err="1"/>
              <a:t>utilizate</a:t>
            </a:r>
            <a:r>
              <a:rPr lang="en-US" dirty="0"/>
              <a:t> </a:t>
            </a:r>
            <a:r>
              <a:rPr lang="ro-RO" dirty="0"/>
              <a:t>pana la data de 15 inclusiv a lunii </a:t>
            </a:r>
            <a:r>
              <a:rPr lang="ro-RO" dirty="0" err="1"/>
              <a:t>urmatoare</a:t>
            </a:r>
            <a:r>
              <a:rPr lang="ro-RO" dirty="0"/>
              <a:t> celei la care se refera</a:t>
            </a:r>
            <a:endParaRPr lang="en-US" dirty="0"/>
          </a:p>
          <a:p>
            <a:pPr marL="285750" indent="-285750">
              <a:lnSpc>
                <a:spcPts val="2600"/>
              </a:lnSpc>
              <a:spcBef>
                <a:spcPct val="20000"/>
              </a:spcBef>
              <a:buClr>
                <a:srgbClr val="000066"/>
              </a:buClr>
              <a:buFont typeface="Wingdings" panose="05000000000000000000" pitchFamily="2" charset="2"/>
              <a:buChar char="§"/>
              <a:defRPr/>
            </a:pPr>
            <a:endParaRPr lang="en-US" kern="0" dirty="0">
              <a:solidFill>
                <a:srgbClr val="313131"/>
              </a:solidFill>
            </a:endParaRPr>
          </a:p>
          <a:p>
            <a:pPr marL="285750" indent="-285750">
              <a:lnSpc>
                <a:spcPts val="2600"/>
              </a:lnSpc>
              <a:spcBef>
                <a:spcPct val="20000"/>
              </a:spcBef>
              <a:buClr>
                <a:srgbClr val="000066"/>
              </a:buClr>
              <a:buFont typeface="Wingdings" panose="05000000000000000000" pitchFamily="2" charset="2"/>
              <a:buChar char="§"/>
              <a:defRPr/>
            </a:pPr>
            <a:endParaRPr lang="ro-RO" sz="1600" dirty="0"/>
          </a:p>
          <a:p>
            <a:pPr marL="393700" eaLnBrk="0" hangingPunct="0">
              <a:lnSpc>
                <a:spcPts val="2600"/>
              </a:lnSpc>
              <a:spcBef>
                <a:spcPct val="20000"/>
              </a:spcBef>
              <a:buClr>
                <a:srgbClr val="000066"/>
              </a:buClr>
              <a:defRPr/>
            </a:pPr>
            <a:endParaRPr lang="en-US" sz="1600" kern="0" dirty="0">
              <a:solidFill>
                <a:srgbClr val="313131"/>
              </a:solidFill>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20</a:t>
            </a:fld>
            <a:endParaRPr lang="en-GB" sz="800" dirty="0">
              <a:solidFill>
                <a:srgbClr val="B4B4B4"/>
              </a:solidFill>
              <a:latin typeface="Arial"/>
            </a:endParaRPr>
          </a:p>
        </p:txBody>
      </p:sp>
      <p:sp>
        <p:nvSpPr>
          <p:cNvPr id="2" name="Slide Number Placeholder 1">
            <a:extLst>
              <a:ext uri="{FF2B5EF4-FFF2-40B4-BE49-F238E27FC236}">
                <a16:creationId xmlns:a16="http://schemas.microsoft.com/office/drawing/2014/main" id="{A59A1F2C-4160-4278-AFFF-C5CFC29D0214}"/>
              </a:ext>
            </a:extLst>
          </p:cNvPr>
          <p:cNvSpPr>
            <a:spLocks noGrp="1"/>
          </p:cNvSpPr>
          <p:nvPr>
            <p:ph type="sldNum" sz="quarter" idx="11"/>
          </p:nvPr>
        </p:nvSpPr>
        <p:spPr/>
        <p:txBody>
          <a:bodyPr/>
          <a:lstStyle/>
          <a:p>
            <a:pPr>
              <a:defRPr/>
            </a:pPr>
            <a:fld id="{CCA2E915-9A36-40F6-99F7-6FF98824D28F}" type="slidenum">
              <a:rPr lang="en-GB" smtClean="0"/>
              <a:pPr>
                <a:defRPr/>
              </a:pPr>
              <a:t>20</a:t>
            </a:fld>
            <a:endParaRPr lang="en-GB" dirty="0"/>
          </a:p>
        </p:txBody>
      </p:sp>
    </p:spTree>
    <p:extLst>
      <p:ext uri="{BB962C8B-B14F-4D97-AF65-F5344CB8AC3E}">
        <p14:creationId xmlns:p14="http://schemas.microsoft.com/office/powerpoint/2010/main" val="268405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8131" name="Rectangle 2"/>
          <p:cNvSpPr>
            <a:spLocks noGrp="1" noChangeArrowheads="1"/>
          </p:cNvSpPr>
          <p:nvPr>
            <p:ph type="title" idx="4294967295"/>
          </p:nvPr>
        </p:nvSpPr>
        <p:spPr>
          <a:xfrm>
            <a:off x="565226" y="306567"/>
            <a:ext cx="8610601" cy="685800"/>
          </a:xfrm>
        </p:spPr>
        <p:txBody>
          <a:bodyPr/>
          <a:lstStyle/>
          <a:p>
            <a:br>
              <a:rPr lang="en-US" altLang="en-US" sz="3000" b="0" dirty="0">
                <a:solidFill>
                  <a:srgbClr val="81BC00"/>
                </a:solidFill>
                <a:latin typeface="+mn-lt"/>
                <a:cs typeface="Arial" charset="0"/>
              </a:rPr>
            </a:br>
            <a:r>
              <a:rPr lang="pt-BR" altLang="en-US" sz="3200" dirty="0">
                <a:solidFill>
                  <a:schemeClr val="tx2">
                    <a:lumMod val="75000"/>
                  </a:schemeClr>
                </a:solidFill>
                <a:latin typeface="+mn-lt"/>
              </a:rPr>
              <a:t>Destinatar/expeditor certificat</a:t>
            </a:r>
            <a:br>
              <a:rPr lang="en-US" sz="3000" b="0" dirty="0">
                <a:solidFill>
                  <a:srgbClr val="0070C0"/>
                </a:solidFill>
                <a:latin typeface="+mn-lt"/>
                <a:cs typeface="Arial" charset="0"/>
              </a:rPr>
            </a:br>
            <a:endParaRPr lang="en-US" altLang="en-US" sz="3000" b="0" dirty="0">
              <a:solidFill>
                <a:srgbClr val="0070C0"/>
              </a:solidFill>
              <a:latin typeface="+mn-lt"/>
              <a:cs typeface="Arial" charset="0"/>
            </a:endParaRPr>
          </a:p>
        </p:txBody>
      </p:sp>
      <p:sp>
        <p:nvSpPr>
          <p:cNvPr id="17" name="Rectangle 3"/>
          <p:cNvSpPr txBox="1">
            <a:spLocks noChangeArrowheads="1"/>
          </p:cNvSpPr>
          <p:nvPr/>
        </p:nvSpPr>
        <p:spPr bwMode="auto">
          <a:xfrm>
            <a:off x="304800" y="1490353"/>
            <a:ext cx="8610600" cy="5029200"/>
          </a:xfrm>
          <a:prstGeom prst="rect">
            <a:avLst/>
          </a:prstGeom>
          <a:noFill/>
          <a:ln w="9525">
            <a:noFill/>
            <a:miter lim="800000"/>
            <a:headEnd/>
            <a:tailEnd/>
          </a:ln>
        </p:spPr>
        <p:txBody>
          <a:bodyPr/>
          <a:lstStyle/>
          <a:p>
            <a:pPr marL="285750" indent="-285750">
              <a:lnSpc>
                <a:spcPts val="2600"/>
              </a:lnSpc>
              <a:spcBef>
                <a:spcPct val="20000"/>
              </a:spcBef>
              <a:buClr>
                <a:srgbClr val="000066"/>
              </a:buClr>
              <a:buFont typeface="Wingdings" panose="05000000000000000000" pitchFamily="2" charset="2"/>
              <a:buChar char="§"/>
              <a:defRPr/>
            </a:pPr>
            <a:r>
              <a:rPr lang="en-US" dirty="0" err="1">
                <a:solidFill>
                  <a:srgbClr val="000000"/>
                </a:solidFill>
                <a:latin typeface="Segoe UI" panose="020B0502040204020203" pitchFamily="34" charset="0"/>
              </a:rPr>
              <a:t>D</a:t>
            </a:r>
            <a:r>
              <a:rPr lang="en-US" b="0" i="0" dirty="0" err="1">
                <a:solidFill>
                  <a:srgbClr val="000000"/>
                </a:solidFill>
                <a:effectLst/>
                <a:latin typeface="Segoe UI" panose="020B0502040204020203" pitchFamily="34" charset="0"/>
              </a:rPr>
              <a:t>estinatar</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certificat</a:t>
            </a:r>
            <a:r>
              <a:rPr lang="en-US" b="0" i="0" dirty="0">
                <a:solidFill>
                  <a:srgbClr val="000000"/>
                </a:solidFill>
                <a:effectLst/>
                <a:latin typeface="Segoe UI" panose="020B0502040204020203" pitchFamily="34" charset="0"/>
              </a:rPr>
              <a:t> </a:t>
            </a:r>
            <a:r>
              <a:rPr lang="en-US" kern="0" dirty="0">
                <a:solidFill>
                  <a:srgbClr val="313131"/>
                </a:solidFill>
              </a:rPr>
              <a:t>= </a:t>
            </a:r>
            <a:r>
              <a:rPr lang="en-US" b="0" i="0" dirty="0" err="1">
                <a:solidFill>
                  <a:srgbClr val="000000"/>
                </a:solidFill>
                <a:effectLst/>
                <a:latin typeface="Segoe UI" panose="020B0502040204020203" pitchFamily="34" charset="0"/>
              </a:rPr>
              <a:t>Persoana</a:t>
            </a:r>
            <a:r>
              <a:rPr lang="en-US" b="0" i="0" dirty="0">
                <a:solidFill>
                  <a:srgbClr val="000000"/>
                </a:solidFill>
                <a:effectLst/>
                <a:latin typeface="Segoe UI" panose="020B0502040204020203" pitchFamily="34" charset="0"/>
              </a:rPr>
              <a:t> care </a:t>
            </a:r>
            <a:r>
              <a:rPr lang="en-US" b="0" i="0" dirty="0" err="1">
                <a:solidFill>
                  <a:srgbClr val="000000"/>
                </a:solidFill>
                <a:effectLst/>
                <a:latin typeface="Segoe UI" panose="020B0502040204020203" pitchFamily="34" charset="0"/>
              </a:rPr>
              <a:t>intenţionează</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să</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recepţioneze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în</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cadrul</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activităţii</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desfăşurate</a:t>
            </a:r>
            <a:r>
              <a:rPr lang="en-US" b="0" i="0" dirty="0">
                <a:solidFill>
                  <a:srgbClr val="000000"/>
                </a:solidFill>
                <a:effectLst/>
                <a:latin typeface="Segoe UI" panose="020B0502040204020203" pitchFamily="34" charset="0"/>
              </a:rPr>
              <a:t> de </a:t>
            </a:r>
            <a:r>
              <a:rPr lang="en-US" b="0" i="0" dirty="0" err="1">
                <a:solidFill>
                  <a:srgbClr val="000000"/>
                </a:solidFill>
                <a:effectLst/>
                <a:latin typeface="Segoe UI" panose="020B0502040204020203" pitchFamily="34" charset="0"/>
              </a:rPr>
              <a:t>respectiva</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persoană</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produse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accizabile</a:t>
            </a:r>
            <a:r>
              <a:rPr lang="en-US" b="0" i="0" dirty="0">
                <a:solidFill>
                  <a:srgbClr val="000000"/>
                </a:solidFill>
                <a:effectLst/>
                <a:latin typeface="Segoe UI" panose="020B0502040204020203" pitchFamily="34" charset="0"/>
              </a:rPr>
              <a:t> care au </a:t>
            </a:r>
            <a:r>
              <a:rPr lang="en-US" b="0" i="0" dirty="0" err="1">
                <a:solidFill>
                  <a:srgbClr val="000000"/>
                </a:solidFill>
                <a:effectLst/>
                <a:latin typeface="Segoe UI" panose="020B0502040204020203" pitchFamily="34" charset="0"/>
              </a:rPr>
              <a:t>fost</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eliberate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pentru</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consum</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într</a:t>
            </a:r>
            <a:r>
              <a:rPr lang="en-US" b="0" i="0" dirty="0">
                <a:solidFill>
                  <a:srgbClr val="000000"/>
                </a:solidFill>
                <a:effectLst/>
                <a:latin typeface="Segoe UI" panose="020B0502040204020203" pitchFamily="34" charset="0"/>
              </a:rPr>
              <a:t>-un stat </a:t>
            </a:r>
            <a:r>
              <a:rPr lang="en-US" b="0" i="0" dirty="0" err="1">
                <a:solidFill>
                  <a:srgbClr val="000000"/>
                </a:solidFill>
                <a:effectLst/>
                <a:latin typeface="Segoe UI" panose="020B0502040204020203" pitchFamily="34" charset="0"/>
              </a:rPr>
              <a:t>membru</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şi</a:t>
            </a:r>
            <a:r>
              <a:rPr lang="en-US" b="0" i="0" dirty="0">
                <a:solidFill>
                  <a:srgbClr val="000000"/>
                </a:solidFill>
                <a:effectLst/>
                <a:latin typeface="Segoe UI" panose="020B0502040204020203" pitchFamily="34" charset="0"/>
              </a:rPr>
              <a:t> care </a:t>
            </a:r>
            <a:r>
              <a:rPr lang="en-US" b="0" i="0" dirty="0" err="1">
                <a:solidFill>
                  <a:srgbClr val="000000"/>
                </a:solidFill>
                <a:effectLst/>
                <a:latin typeface="Segoe UI" panose="020B0502040204020203" pitchFamily="34" charset="0"/>
              </a:rPr>
              <a:t>apoi</a:t>
            </a:r>
            <a:r>
              <a:rPr lang="en-US" b="0" i="0" dirty="0">
                <a:solidFill>
                  <a:srgbClr val="000000"/>
                </a:solidFill>
                <a:effectLst/>
                <a:latin typeface="Segoe UI" panose="020B0502040204020203" pitchFamily="34" charset="0"/>
              </a:rPr>
              <a:t> sunt </a:t>
            </a:r>
            <a:r>
              <a:rPr lang="en-US" b="0" i="0" dirty="0" err="1">
                <a:solidFill>
                  <a:srgbClr val="000000"/>
                </a:solidFill>
                <a:effectLst/>
                <a:latin typeface="Segoe UI" panose="020B0502040204020203" pitchFamily="34" charset="0"/>
              </a:rPr>
              <a:t>deplasate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către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teritoriul</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României</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pentru</a:t>
            </a:r>
            <a:r>
              <a:rPr lang="en-US" b="0" i="0" dirty="0">
                <a:solidFill>
                  <a:srgbClr val="000000"/>
                </a:solidFill>
                <a:effectLst/>
                <a:latin typeface="Segoe UI" panose="020B0502040204020203" pitchFamily="34" charset="0"/>
              </a:rPr>
              <a:t> a fi </a:t>
            </a:r>
            <a:r>
              <a:rPr lang="en-US" b="0" i="0" dirty="0" err="1">
                <a:solidFill>
                  <a:srgbClr val="000000"/>
                </a:solidFill>
                <a:effectLst/>
                <a:latin typeface="Segoe UI" panose="020B0502040204020203" pitchFamily="34" charset="0"/>
              </a:rPr>
              <a:t>livrate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în</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România</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în</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scopuri</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comerciale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sau</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pentru</a:t>
            </a:r>
            <a:r>
              <a:rPr lang="en-US" b="0" i="0" dirty="0">
                <a:solidFill>
                  <a:srgbClr val="000000"/>
                </a:solidFill>
                <a:effectLst/>
                <a:latin typeface="Segoe UI" panose="020B0502040204020203" pitchFamily="34" charset="0"/>
              </a:rPr>
              <a:t> a fi </a:t>
            </a:r>
            <a:r>
              <a:rPr lang="en-US" b="0" i="0" dirty="0" err="1">
                <a:solidFill>
                  <a:srgbClr val="000000"/>
                </a:solidFill>
                <a:effectLst/>
                <a:latin typeface="Segoe UI" panose="020B0502040204020203" pitchFamily="34" charset="0"/>
              </a:rPr>
              <a:t>utilizate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în</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România</a:t>
            </a:r>
            <a:r>
              <a:rPr lang="en-US" b="0" i="0" dirty="0">
                <a:solidFill>
                  <a:srgbClr val="000000"/>
                </a:solidFill>
                <a:effectLst/>
                <a:latin typeface="Segoe UI" panose="020B0502040204020203" pitchFamily="34" charset="0"/>
              </a:rPr>
              <a:t> </a:t>
            </a:r>
          </a:p>
          <a:p>
            <a:pPr marL="285750" indent="-285750">
              <a:lnSpc>
                <a:spcPts val="2600"/>
              </a:lnSpc>
              <a:spcBef>
                <a:spcPct val="20000"/>
              </a:spcBef>
              <a:buClr>
                <a:srgbClr val="000066"/>
              </a:buClr>
              <a:buFont typeface="Wingdings" panose="05000000000000000000" pitchFamily="2" charset="2"/>
              <a:buChar char="§"/>
              <a:defRPr/>
            </a:pPr>
            <a:endParaRPr lang="en-US" kern="0" dirty="0">
              <a:solidFill>
                <a:srgbClr val="000000"/>
              </a:solidFill>
              <a:latin typeface="Segoe UI" panose="020B0502040204020203" pitchFamily="34" charset="0"/>
            </a:endParaRPr>
          </a:p>
          <a:p>
            <a:pPr marL="285750" indent="-285750">
              <a:lnSpc>
                <a:spcPts val="2600"/>
              </a:lnSpc>
              <a:spcBef>
                <a:spcPct val="20000"/>
              </a:spcBef>
              <a:buClr>
                <a:srgbClr val="000066"/>
              </a:buClr>
              <a:buFont typeface="Wingdings" panose="05000000000000000000" pitchFamily="2" charset="2"/>
              <a:buChar char="§"/>
              <a:defRPr/>
            </a:pPr>
            <a:r>
              <a:rPr lang="pt-BR" altLang="en-US" dirty="0">
                <a:solidFill>
                  <a:srgbClr val="000000"/>
                </a:solidFill>
                <a:latin typeface="Segoe UI" panose="020B0502040204020203" pitchFamily="34" charset="0"/>
              </a:rPr>
              <a:t>Expeditor certificat = p</a:t>
            </a:r>
            <a:r>
              <a:rPr lang="en-US" dirty="0" err="1">
                <a:solidFill>
                  <a:srgbClr val="000000"/>
                </a:solidFill>
                <a:latin typeface="Segoe UI" panose="020B0502040204020203" pitchFamily="34" charset="0"/>
              </a:rPr>
              <a:t>ersoana</a:t>
            </a:r>
            <a:r>
              <a:rPr lang="en-US" dirty="0">
                <a:solidFill>
                  <a:srgbClr val="000000"/>
                </a:solidFill>
                <a:latin typeface="Segoe UI" panose="020B0502040204020203" pitchFamily="34" charset="0"/>
              </a:rPr>
              <a:t> care </a:t>
            </a:r>
            <a:r>
              <a:rPr lang="en-US" dirty="0" err="1">
                <a:solidFill>
                  <a:srgbClr val="000000"/>
                </a:solidFill>
                <a:latin typeface="Segoe UI" panose="020B0502040204020203" pitchFamily="34" charset="0"/>
              </a:rPr>
              <a:t>intenţionează</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să</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expedieze</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în</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cadrul</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activităţii</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desfăşurate</a:t>
            </a:r>
            <a:r>
              <a:rPr lang="en-US" dirty="0">
                <a:solidFill>
                  <a:srgbClr val="000000"/>
                </a:solidFill>
                <a:latin typeface="Segoe UI" panose="020B0502040204020203" pitchFamily="34" charset="0"/>
              </a:rPr>
              <a:t> de </a:t>
            </a:r>
            <a:r>
              <a:rPr lang="en-US" dirty="0" err="1">
                <a:solidFill>
                  <a:srgbClr val="000000"/>
                </a:solidFill>
                <a:latin typeface="Segoe UI" panose="020B0502040204020203" pitchFamily="34" charset="0"/>
              </a:rPr>
              <a:t>respectiva</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persoană</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produse</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accizabile</a:t>
            </a:r>
            <a:r>
              <a:rPr lang="en-US" dirty="0">
                <a:solidFill>
                  <a:srgbClr val="000000"/>
                </a:solidFill>
                <a:latin typeface="Segoe UI" panose="020B0502040204020203" pitchFamily="34" charset="0"/>
              </a:rPr>
              <a:t> care au </a:t>
            </a:r>
            <a:r>
              <a:rPr lang="en-US" dirty="0" err="1">
                <a:solidFill>
                  <a:srgbClr val="000000"/>
                </a:solidFill>
                <a:latin typeface="Segoe UI" panose="020B0502040204020203" pitchFamily="34" charset="0"/>
              </a:rPr>
              <a:t>fost</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eliberate</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pentru</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consum</a:t>
            </a:r>
            <a:r>
              <a:rPr lang="en-US" dirty="0">
                <a:solidFill>
                  <a:srgbClr val="000000"/>
                </a:solidFill>
                <a:latin typeface="Segoe UI" panose="020B0502040204020203" pitchFamily="34" charset="0"/>
              </a:rPr>
              <a:t> pe </a:t>
            </a:r>
            <a:r>
              <a:rPr lang="en-US" dirty="0" err="1">
                <a:solidFill>
                  <a:srgbClr val="000000"/>
                </a:solidFill>
                <a:latin typeface="Segoe UI" panose="020B0502040204020203" pitchFamily="34" charset="0"/>
              </a:rPr>
              <a:t>teritoriul</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României</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şi</a:t>
            </a:r>
            <a:r>
              <a:rPr lang="en-US" dirty="0">
                <a:solidFill>
                  <a:srgbClr val="000000"/>
                </a:solidFill>
                <a:latin typeface="Segoe UI" panose="020B0502040204020203" pitchFamily="34" charset="0"/>
              </a:rPr>
              <a:t> care </a:t>
            </a:r>
            <a:r>
              <a:rPr lang="en-US" dirty="0" err="1">
                <a:solidFill>
                  <a:srgbClr val="000000"/>
                </a:solidFill>
                <a:latin typeface="Segoe UI" panose="020B0502040204020203" pitchFamily="34" charset="0"/>
              </a:rPr>
              <a:t>apoi</a:t>
            </a:r>
            <a:r>
              <a:rPr lang="en-US" dirty="0">
                <a:solidFill>
                  <a:srgbClr val="000000"/>
                </a:solidFill>
                <a:latin typeface="Segoe UI" panose="020B0502040204020203" pitchFamily="34" charset="0"/>
              </a:rPr>
              <a:t> sunt </a:t>
            </a:r>
            <a:r>
              <a:rPr lang="en-US" dirty="0" err="1">
                <a:solidFill>
                  <a:srgbClr val="000000"/>
                </a:solidFill>
                <a:latin typeface="Segoe UI" panose="020B0502040204020203" pitchFamily="34" charset="0"/>
              </a:rPr>
              <a:t>deplasate</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către</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teritoriul</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unui</a:t>
            </a:r>
            <a:r>
              <a:rPr lang="en-US" dirty="0">
                <a:solidFill>
                  <a:srgbClr val="000000"/>
                </a:solidFill>
                <a:latin typeface="Segoe UI" panose="020B0502040204020203" pitchFamily="34" charset="0"/>
              </a:rPr>
              <a:t> alt stat </a:t>
            </a:r>
            <a:r>
              <a:rPr lang="en-US" dirty="0" err="1">
                <a:solidFill>
                  <a:srgbClr val="000000"/>
                </a:solidFill>
                <a:latin typeface="Segoe UI" panose="020B0502040204020203" pitchFamily="34" charset="0"/>
              </a:rPr>
              <a:t>membru</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pentru</a:t>
            </a:r>
            <a:r>
              <a:rPr lang="en-US" dirty="0">
                <a:solidFill>
                  <a:srgbClr val="000000"/>
                </a:solidFill>
                <a:latin typeface="Segoe UI" panose="020B0502040204020203" pitchFamily="34" charset="0"/>
              </a:rPr>
              <a:t> a fi </a:t>
            </a:r>
            <a:r>
              <a:rPr lang="en-US" dirty="0" err="1">
                <a:solidFill>
                  <a:srgbClr val="000000"/>
                </a:solidFill>
                <a:latin typeface="Segoe UI" panose="020B0502040204020203" pitchFamily="34" charset="0"/>
              </a:rPr>
              <a:t>livrate</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acolo</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în</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scopuri</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comerciale</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sau</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pentru</a:t>
            </a:r>
            <a:r>
              <a:rPr lang="en-US" dirty="0">
                <a:solidFill>
                  <a:srgbClr val="000000"/>
                </a:solidFill>
                <a:latin typeface="Segoe UI" panose="020B0502040204020203" pitchFamily="34" charset="0"/>
              </a:rPr>
              <a:t> a fi </a:t>
            </a:r>
            <a:r>
              <a:rPr lang="en-US" dirty="0" err="1">
                <a:solidFill>
                  <a:srgbClr val="000000"/>
                </a:solidFill>
                <a:latin typeface="Segoe UI" panose="020B0502040204020203" pitchFamily="34" charset="0"/>
              </a:rPr>
              <a:t>utilizate</a:t>
            </a:r>
            <a:r>
              <a:rPr lang="en-US" dirty="0">
                <a:solidFill>
                  <a:srgbClr val="000000"/>
                </a:solidFill>
                <a:latin typeface="Segoe UI" panose="020B0502040204020203" pitchFamily="34" charset="0"/>
              </a:rPr>
              <a:t> </a:t>
            </a:r>
            <a:r>
              <a:rPr lang="en-US" dirty="0" err="1">
                <a:solidFill>
                  <a:srgbClr val="000000"/>
                </a:solidFill>
                <a:latin typeface="Segoe UI" panose="020B0502040204020203" pitchFamily="34" charset="0"/>
              </a:rPr>
              <a:t>acolo</a:t>
            </a:r>
            <a:r>
              <a:rPr lang="en-US" dirty="0">
                <a:solidFill>
                  <a:srgbClr val="000000"/>
                </a:solidFill>
                <a:latin typeface="Segoe UI" panose="020B0502040204020203" pitchFamily="34" charset="0"/>
              </a:rPr>
              <a:t> </a:t>
            </a:r>
          </a:p>
          <a:p>
            <a:pPr marL="285750" indent="-285750">
              <a:lnSpc>
                <a:spcPts val="2600"/>
              </a:lnSpc>
              <a:spcBef>
                <a:spcPct val="20000"/>
              </a:spcBef>
              <a:buClr>
                <a:srgbClr val="000066"/>
              </a:buClr>
              <a:buFont typeface="Wingdings" panose="05000000000000000000" pitchFamily="2" charset="2"/>
              <a:buChar char="§"/>
              <a:defRPr/>
            </a:pPr>
            <a:endParaRPr lang="en-US" dirty="0">
              <a:solidFill>
                <a:srgbClr val="000000"/>
              </a:solidFill>
              <a:latin typeface="Segoe UI" panose="020B0502040204020203" pitchFamily="34" charset="0"/>
            </a:endParaRPr>
          </a:p>
          <a:p>
            <a:pPr marL="285750" indent="-285750">
              <a:lnSpc>
                <a:spcPts val="2600"/>
              </a:lnSpc>
              <a:spcBef>
                <a:spcPct val="20000"/>
              </a:spcBef>
              <a:buClr>
                <a:srgbClr val="000066"/>
              </a:buClr>
              <a:buFont typeface="Wingdings" panose="05000000000000000000" pitchFamily="2" charset="2"/>
              <a:buChar char="§"/>
              <a:defRPr/>
            </a:pPr>
            <a:r>
              <a:rPr lang="en-US" dirty="0" err="1"/>
              <a:t>Autorizatii</a:t>
            </a:r>
            <a:r>
              <a:rPr lang="en-US" dirty="0"/>
              <a:t>/</a:t>
            </a:r>
            <a:r>
              <a:rPr lang="en-US" dirty="0" err="1"/>
              <a:t>garantie</a:t>
            </a:r>
            <a:r>
              <a:rPr lang="en-US" dirty="0"/>
              <a:t> </a:t>
            </a:r>
            <a:r>
              <a:rPr lang="en-US" dirty="0" err="1"/>
              <a:t>necesare</a:t>
            </a:r>
            <a:endParaRPr lang="en-US" dirty="0"/>
          </a:p>
          <a:p>
            <a:pPr marL="285750" indent="-285750">
              <a:lnSpc>
                <a:spcPts val="2600"/>
              </a:lnSpc>
              <a:spcBef>
                <a:spcPct val="20000"/>
              </a:spcBef>
              <a:buClr>
                <a:srgbClr val="000066"/>
              </a:buClr>
              <a:buFont typeface="Wingdings" panose="05000000000000000000" pitchFamily="2" charset="2"/>
              <a:buChar char="§"/>
              <a:defRPr/>
            </a:pPr>
            <a:endParaRPr lang="en-US" dirty="0"/>
          </a:p>
          <a:p>
            <a:pPr marL="285750" indent="-285750">
              <a:lnSpc>
                <a:spcPts val="2600"/>
              </a:lnSpc>
              <a:spcBef>
                <a:spcPct val="20000"/>
              </a:spcBef>
              <a:buClr>
                <a:srgbClr val="000066"/>
              </a:buClr>
              <a:buFont typeface="Wingdings" panose="05000000000000000000" pitchFamily="2" charset="2"/>
              <a:buChar char="§"/>
              <a:defRPr/>
            </a:pPr>
            <a:endParaRPr lang="ro-RO" sz="1600" dirty="0"/>
          </a:p>
          <a:p>
            <a:pPr marL="393700" eaLnBrk="0" hangingPunct="0">
              <a:lnSpc>
                <a:spcPts val="2600"/>
              </a:lnSpc>
              <a:spcBef>
                <a:spcPct val="20000"/>
              </a:spcBef>
              <a:buClr>
                <a:srgbClr val="000066"/>
              </a:buClr>
              <a:defRPr/>
            </a:pPr>
            <a:endParaRPr lang="en-US" sz="1600" kern="0" dirty="0">
              <a:solidFill>
                <a:srgbClr val="313131"/>
              </a:solidFill>
            </a:endParaRPr>
          </a:p>
        </p:txBody>
      </p:sp>
      <p:sp>
        <p:nvSpPr>
          <p:cNvPr id="6" name="Slide Number Placeholder 9"/>
          <p:cNvSpPr txBox="1">
            <a:spLocks/>
          </p:cNvSpPr>
          <p:nvPr/>
        </p:nvSpPr>
        <p:spPr>
          <a:xfrm>
            <a:off x="8458200" y="6484938"/>
            <a:ext cx="457200" cy="26035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5613" indent="1588" algn="l" rtl="0" fontAlgn="base">
              <a:spcBef>
                <a:spcPct val="0"/>
              </a:spcBef>
              <a:spcAft>
                <a:spcPct val="0"/>
              </a:spcAft>
              <a:defRPr sz="2400" kern="1200">
                <a:solidFill>
                  <a:schemeClr val="tx1"/>
                </a:solidFill>
                <a:latin typeface="Times New Roman" pitchFamily="18" charset="0"/>
                <a:ea typeface="+mn-ea"/>
                <a:cs typeface="Arial" charset="0"/>
              </a:defRPr>
            </a:lvl2pPr>
            <a:lvl3pPr marL="911225" indent="3175" algn="l" rtl="0" fontAlgn="base">
              <a:spcBef>
                <a:spcPct val="0"/>
              </a:spcBef>
              <a:spcAft>
                <a:spcPct val="0"/>
              </a:spcAft>
              <a:defRPr sz="2400" kern="1200">
                <a:solidFill>
                  <a:schemeClr val="tx1"/>
                </a:solidFill>
                <a:latin typeface="Times New Roman" pitchFamily="18" charset="0"/>
                <a:ea typeface="+mn-ea"/>
                <a:cs typeface="Arial" charset="0"/>
              </a:defRPr>
            </a:lvl3pPr>
            <a:lvl4pPr marL="1366838" indent="4763" algn="l" rtl="0" fontAlgn="base">
              <a:spcBef>
                <a:spcPct val="0"/>
              </a:spcBef>
              <a:spcAft>
                <a:spcPct val="0"/>
              </a:spcAft>
              <a:defRPr sz="2400" kern="1200">
                <a:solidFill>
                  <a:schemeClr val="tx1"/>
                </a:solidFill>
                <a:latin typeface="Times New Roman" pitchFamily="18" charset="0"/>
                <a:ea typeface="+mn-ea"/>
                <a:cs typeface="Arial" charset="0"/>
              </a:defRPr>
            </a:lvl4pPr>
            <a:lvl5pPr marL="1822450" indent="635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defRPr/>
            </a:pPr>
            <a:fld id="{71E7EEA9-024E-492F-9239-D4A59401B1C2}" type="slidenum">
              <a:rPr lang="en-GB" sz="800" smtClean="0">
                <a:solidFill>
                  <a:srgbClr val="B4B4B4"/>
                </a:solidFill>
                <a:latin typeface="Arial"/>
              </a:rPr>
              <a:pPr>
                <a:defRPr/>
              </a:pPr>
              <a:t>21</a:t>
            </a:fld>
            <a:endParaRPr lang="en-GB" sz="800" dirty="0">
              <a:solidFill>
                <a:srgbClr val="B4B4B4"/>
              </a:solidFill>
              <a:latin typeface="Arial"/>
            </a:endParaRPr>
          </a:p>
        </p:txBody>
      </p:sp>
      <p:sp>
        <p:nvSpPr>
          <p:cNvPr id="2" name="Slide Number Placeholder 1">
            <a:extLst>
              <a:ext uri="{FF2B5EF4-FFF2-40B4-BE49-F238E27FC236}">
                <a16:creationId xmlns:a16="http://schemas.microsoft.com/office/drawing/2014/main" id="{A59A1F2C-4160-4278-AFFF-C5CFC29D0214}"/>
              </a:ext>
            </a:extLst>
          </p:cNvPr>
          <p:cNvSpPr>
            <a:spLocks noGrp="1"/>
          </p:cNvSpPr>
          <p:nvPr>
            <p:ph type="sldNum" sz="quarter" idx="11"/>
          </p:nvPr>
        </p:nvSpPr>
        <p:spPr/>
        <p:txBody>
          <a:bodyPr/>
          <a:lstStyle/>
          <a:p>
            <a:pPr>
              <a:defRPr/>
            </a:pPr>
            <a:fld id="{CCA2E915-9A36-40F6-99F7-6FF98824D28F}" type="slidenum">
              <a:rPr lang="en-GB" smtClean="0"/>
              <a:pPr>
                <a:defRPr/>
              </a:pPr>
              <a:t>21</a:t>
            </a:fld>
            <a:endParaRPr lang="en-GB" dirty="0"/>
          </a:p>
        </p:txBody>
      </p:sp>
    </p:spTree>
    <p:extLst>
      <p:ext uri="{BB962C8B-B14F-4D97-AF65-F5344CB8AC3E}">
        <p14:creationId xmlns:p14="http://schemas.microsoft.com/office/powerpoint/2010/main" val="880317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3485393-30E9-4607-A621-F307B1C1BF0D}"/>
              </a:ext>
            </a:extLst>
          </p:cNvPr>
          <p:cNvSpPr>
            <a:spLocks noGrp="1" noChangeArrowheads="1"/>
          </p:cNvSpPr>
          <p:nvPr>
            <p:ph type="title"/>
          </p:nvPr>
        </p:nvSpPr>
        <p:spPr>
          <a:xfrm>
            <a:off x="587828" y="228600"/>
            <a:ext cx="8175171" cy="1068388"/>
          </a:xfrm>
        </p:spPr>
        <p:txBody>
          <a:bodyPr/>
          <a:lstStyle/>
          <a:p>
            <a:pPr algn="l"/>
            <a:r>
              <a:rPr lang="en-US" altLang="en-US" dirty="0" err="1">
                <a:latin typeface="+mn-lt"/>
              </a:rPr>
              <a:t>Exceptii</a:t>
            </a:r>
            <a:r>
              <a:rPr lang="en-US" altLang="en-US" dirty="0">
                <a:latin typeface="+mn-lt"/>
              </a:rPr>
              <a:t> - </a:t>
            </a:r>
            <a:r>
              <a:rPr lang="en-US" altLang="en-US" dirty="0" err="1">
                <a:latin typeface="+mn-lt"/>
              </a:rPr>
              <a:t>exemple</a:t>
            </a:r>
            <a:endParaRPr lang="en-US" altLang="en-US" dirty="0">
              <a:latin typeface="+mn-lt"/>
            </a:endParaRPr>
          </a:p>
        </p:txBody>
      </p:sp>
      <p:sp>
        <p:nvSpPr>
          <p:cNvPr id="2215939" name="Rectangle 3">
            <a:extLst>
              <a:ext uri="{FF2B5EF4-FFF2-40B4-BE49-F238E27FC236}">
                <a16:creationId xmlns:a16="http://schemas.microsoft.com/office/drawing/2014/main" id="{50DCF2D4-33E2-47DB-8968-591D1B56C3A8}"/>
              </a:ext>
            </a:extLst>
          </p:cNvPr>
          <p:cNvSpPr>
            <a:spLocks noGrp="1" noChangeArrowheads="1"/>
          </p:cNvSpPr>
          <p:nvPr>
            <p:ph type="body" idx="1"/>
          </p:nvPr>
        </p:nvSpPr>
        <p:spPr>
          <a:xfrm>
            <a:off x="304800" y="1371600"/>
            <a:ext cx="8686800" cy="5105400"/>
          </a:xfrm>
        </p:spPr>
        <p:txBody>
          <a:bodyPr/>
          <a:lstStyle/>
          <a:p>
            <a:pPr marL="231775" lvl="2" indent="-231775">
              <a:spcBef>
                <a:spcPts val="0"/>
              </a:spcBef>
              <a:spcAft>
                <a:spcPts val="600"/>
              </a:spcAft>
              <a:buClr>
                <a:srgbClr val="002060"/>
              </a:buClr>
              <a:buFont typeface="Wingdings" pitchFamily="2" charset="2"/>
              <a:buChar char="Ø"/>
              <a:defRPr/>
            </a:pPr>
            <a:r>
              <a:rPr lang="ro-RO" sz="2000" dirty="0">
                <a:solidFill>
                  <a:schemeClr val="tx1">
                    <a:lumMod val="85000"/>
                    <a:lumOff val="15000"/>
                  </a:schemeClr>
                </a:solidFill>
                <a:latin typeface="+mn-lt"/>
                <a:cs typeface="Arial" pitchFamily="34" charset="0"/>
              </a:rPr>
              <a:t>produsele </a:t>
            </a:r>
            <a:r>
              <a:rPr lang="en-US" sz="2000" dirty="0" err="1">
                <a:solidFill>
                  <a:schemeClr val="tx1">
                    <a:lumMod val="85000"/>
                    <a:lumOff val="15000"/>
                  </a:schemeClr>
                </a:solidFill>
                <a:latin typeface="+mn-lt"/>
                <a:cs typeface="Arial" pitchFamily="34" charset="0"/>
              </a:rPr>
              <a:t>energetice</a:t>
            </a:r>
            <a:r>
              <a:rPr lang="en-US" sz="2000" dirty="0">
                <a:solidFill>
                  <a:schemeClr val="tx1">
                    <a:lumMod val="85000"/>
                    <a:lumOff val="15000"/>
                  </a:schemeClr>
                </a:solidFill>
                <a:latin typeface="+mn-lt"/>
                <a:cs typeface="Arial" pitchFamily="34" charset="0"/>
              </a:rPr>
              <a:t> </a:t>
            </a:r>
            <a:r>
              <a:rPr lang="ro-RO" sz="2000" dirty="0">
                <a:solidFill>
                  <a:schemeClr val="tx1">
                    <a:lumMod val="85000"/>
                    <a:lumOff val="15000"/>
                  </a:schemeClr>
                </a:solidFill>
                <a:latin typeface="+mn-lt"/>
                <a:cs typeface="Arial" pitchFamily="34" charset="0"/>
              </a:rPr>
              <a:t>utilizate in alte scopuri </a:t>
            </a:r>
            <a:r>
              <a:rPr lang="ro-RO" sz="2000" dirty="0" err="1">
                <a:solidFill>
                  <a:schemeClr val="tx1">
                    <a:lumMod val="85000"/>
                    <a:lumOff val="15000"/>
                  </a:schemeClr>
                </a:solidFill>
                <a:latin typeface="+mn-lt"/>
                <a:cs typeface="Arial" pitchFamily="34" charset="0"/>
              </a:rPr>
              <a:t>decat</a:t>
            </a:r>
            <a:r>
              <a:rPr lang="ro-RO" sz="2000" dirty="0">
                <a:solidFill>
                  <a:schemeClr val="tx1">
                    <a:lumMod val="85000"/>
                    <a:lumOff val="15000"/>
                  </a:schemeClr>
                </a:solidFill>
                <a:latin typeface="+mn-lt"/>
                <a:cs typeface="Arial" pitchFamily="34" charset="0"/>
              </a:rPr>
              <a:t> combustibil </a:t>
            </a:r>
            <a:r>
              <a:rPr lang="en-US" sz="2000" dirty="0">
                <a:solidFill>
                  <a:schemeClr val="tx1">
                    <a:lumMod val="85000"/>
                    <a:lumOff val="15000"/>
                  </a:schemeClr>
                </a:solidFill>
                <a:latin typeface="+mn-lt"/>
                <a:cs typeface="Arial" pitchFamily="34" charset="0"/>
              </a:rPr>
              <a:t>pt motor / </a:t>
            </a:r>
            <a:r>
              <a:rPr lang="en-US" sz="2000" dirty="0" err="1">
                <a:solidFill>
                  <a:schemeClr val="tx1">
                    <a:lumMod val="85000"/>
                    <a:lumOff val="15000"/>
                  </a:schemeClr>
                </a:solidFill>
                <a:latin typeface="+mn-lt"/>
                <a:cs typeface="Arial" pitchFamily="34" charset="0"/>
              </a:rPr>
              <a:t>incalzire</a:t>
            </a:r>
            <a:endParaRPr lang="ro-RO" sz="2000" dirty="0">
              <a:solidFill>
                <a:schemeClr val="tx1">
                  <a:lumMod val="85000"/>
                  <a:lumOff val="15000"/>
                </a:schemeClr>
              </a:solidFill>
              <a:latin typeface="+mn-lt"/>
              <a:cs typeface="Arial" pitchFamily="34" charset="0"/>
            </a:endParaRPr>
          </a:p>
          <a:p>
            <a:pPr marL="231775" lvl="2" indent="-231775">
              <a:spcBef>
                <a:spcPts val="0"/>
              </a:spcBef>
              <a:spcAft>
                <a:spcPts val="600"/>
              </a:spcAft>
              <a:buClr>
                <a:srgbClr val="002060"/>
              </a:buClr>
              <a:buFont typeface="Arial" charset="0"/>
              <a:buNone/>
              <a:defRPr/>
            </a:pPr>
            <a:r>
              <a:rPr lang="ro-RO" sz="2000" dirty="0">
                <a:solidFill>
                  <a:srgbClr val="00B0F0"/>
                </a:solidFill>
                <a:latin typeface="+mn-lt"/>
                <a:cs typeface="Arial" pitchFamily="34" charset="0"/>
              </a:rPr>
              <a:t>	Ex.: produse energetice utilizate pentru </a:t>
            </a:r>
            <a:r>
              <a:rPr lang="ro-RO" sz="2000" dirty="0" err="1">
                <a:solidFill>
                  <a:srgbClr val="00B0F0"/>
                </a:solidFill>
                <a:latin typeface="+mn-lt"/>
                <a:cs typeface="Arial" pitchFamily="34" charset="0"/>
              </a:rPr>
              <a:t>curatarea</a:t>
            </a:r>
            <a:r>
              <a:rPr lang="ro-RO" sz="2000" dirty="0">
                <a:solidFill>
                  <a:srgbClr val="00B0F0"/>
                </a:solidFill>
                <a:latin typeface="+mn-lt"/>
                <a:cs typeface="Arial" pitchFamily="34" charset="0"/>
              </a:rPr>
              <a:t> conductelor </a:t>
            </a:r>
          </a:p>
          <a:p>
            <a:pPr marL="0" lvl="2" indent="0">
              <a:spcBef>
                <a:spcPts val="0"/>
              </a:spcBef>
              <a:spcAft>
                <a:spcPts val="600"/>
              </a:spcAft>
              <a:buClr>
                <a:srgbClr val="002060"/>
              </a:buClr>
              <a:buFont typeface="Arial" charset="0"/>
              <a:buNone/>
              <a:defRPr/>
            </a:pPr>
            <a:endParaRPr lang="ro-RO" sz="2000" dirty="0">
              <a:solidFill>
                <a:srgbClr val="002060"/>
              </a:solidFill>
              <a:latin typeface="+mn-lt"/>
              <a:cs typeface="Arial" pitchFamily="34" charset="0"/>
            </a:endParaRPr>
          </a:p>
          <a:p>
            <a:pPr marL="231775" lvl="2" indent="-231775">
              <a:spcBef>
                <a:spcPts val="0"/>
              </a:spcBef>
              <a:spcAft>
                <a:spcPts val="600"/>
              </a:spcAft>
              <a:buClr>
                <a:srgbClr val="002060"/>
              </a:buClr>
              <a:buFont typeface="Wingdings" pitchFamily="2" charset="2"/>
              <a:buChar char="Ø"/>
              <a:defRPr/>
            </a:pPr>
            <a:r>
              <a:rPr lang="ro-RO" sz="2000" dirty="0">
                <a:solidFill>
                  <a:schemeClr val="tx1">
                    <a:lumMod val="85000"/>
                    <a:lumOff val="15000"/>
                  </a:schemeClr>
                </a:solidFill>
                <a:latin typeface="+mn-lt"/>
                <a:cs typeface="Arial" pitchFamily="34" charset="0"/>
              </a:rPr>
              <a:t>produsele utilizate in procesele mineralogice</a:t>
            </a:r>
          </a:p>
          <a:p>
            <a:pPr marL="231775" lvl="2" indent="-231775">
              <a:spcBef>
                <a:spcPts val="0"/>
              </a:spcBef>
              <a:spcAft>
                <a:spcPts val="600"/>
              </a:spcAft>
              <a:buClr>
                <a:srgbClr val="002060"/>
              </a:buClr>
              <a:buFont typeface="Arial" charset="0"/>
              <a:buNone/>
              <a:defRPr/>
            </a:pPr>
            <a:r>
              <a:rPr lang="ro-RO" sz="2000" dirty="0">
                <a:solidFill>
                  <a:srgbClr val="002060"/>
                </a:solidFill>
                <a:latin typeface="+mn-lt"/>
                <a:cs typeface="Arial" pitchFamily="34" charset="0"/>
              </a:rPr>
              <a:t>	</a:t>
            </a:r>
            <a:r>
              <a:rPr lang="ro-RO" sz="2000" dirty="0">
                <a:solidFill>
                  <a:srgbClr val="00B0F0"/>
                </a:solidFill>
                <a:latin typeface="+mn-lt"/>
                <a:cs typeface="Arial" pitchFamily="34" charset="0"/>
              </a:rPr>
              <a:t>Ex.: produse energetice utilizate pentru fabricarea cimentului</a:t>
            </a:r>
            <a:r>
              <a:rPr lang="en-US" sz="2000" dirty="0">
                <a:solidFill>
                  <a:srgbClr val="00B0F0"/>
                </a:solidFill>
                <a:latin typeface="+mn-lt"/>
                <a:cs typeface="Arial" pitchFamily="34" charset="0"/>
              </a:rPr>
              <a:t>, </a:t>
            </a:r>
            <a:r>
              <a:rPr lang="en-US" sz="2000" dirty="0" err="1">
                <a:solidFill>
                  <a:srgbClr val="00B0F0"/>
                </a:solidFill>
                <a:latin typeface="+mn-lt"/>
                <a:cs typeface="Arial" pitchFamily="34" charset="0"/>
              </a:rPr>
              <a:t>caramizilor</a:t>
            </a:r>
            <a:endParaRPr lang="ro-RO" sz="2000" dirty="0">
              <a:solidFill>
                <a:srgbClr val="00B0F0"/>
              </a:solidFill>
              <a:latin typeface="+mn-lt"/>
              <a:cs typeface="Arial" pitchFamily="34" charset="0"/>
            </a:endParaRPr>
          </a:p>
          <a:p>
            <a:pPr marL="231775" lvl="2" indent="-231775">
              <a:spcBef>
                <a:spcPts val="0"/>
              </a:spcBef>
              <a:spcAft>
                <a:spcPts val="600"/>
              </a:spcAft>
              <a:buClr>
                <a:srgbClr val="002060"/>
              </a:buClr>
              <a:buFont typeface="Wingdings" pitchFamily="2" charset="2"/>
              <a:buChar char="Ø"/>
              <a:defRPr/>
            </a:pPr>
            <a:endParaRPr lang="ro-RO" sz="2000" dirty="0">
              <a:solidFill>
                <a:srgbClr val="002060"/>
              </a:solidFill>
              <a:latin typeface="+mn-lt"/>
              <a:cs typeface="Arial" pitchFamily="34" charset="0"/>
            </a:endParaRPr>
          </a:p>
          <a:p>
            <a:pPr marL="504825" lvl="2" indent="0">
              <a:spcBef>
                <a:spcPts val="0"/>
              </a:spcBef>
              <a:spcAft>
                <a:spcPts val="600"/>
              </a:spcAft>
              <a:buClr>
                <a:srgbClr val="002060"/>
              </a:buClr>
              <a:buFont typeface="Arial" panose="020B0604020202020204" pitchFamily="34" charset="0"/>
              <a:buNone/>
              <a:defRPr/>
            </a:pPr>
            <a:r>
              <a:rPr lang="ro-RO" sz="2000" dirty="0">
                <a:solidFill>
                  <a:schemeClr val="tx1">
                    <a:lumMod val="85000"/>
                    <a:lumOff val="15000"/>
                  </a:schemeClr>
                </a:solidFill>
                <a:latin typeface="+mn-lt"/>
                <a:cs typeface="Arial" pitchFamily="34" charset="0"/>
              </a:rPr>
              <a:t>! </a:t>
            </a:r>
            <a:r>
              <a:rPr lang="ro-RO" sz="2000" dirty="0" err="1">
                <a:solidFill>
                  <a:schemeClr val="tx1">
                    <a:lumMod val="85000"/>
                    <a:lumOff val="15000"/>
                  </a:schemeClr>
                </a:solidFill>
                <a:latin typeface="+mn-lt"/>
                <a:cs typeface="Arial" pitchFamily="34" charset="0"/>
              </a:rPr>
              <a:t>Autorizatii</a:t>
            </a:r>
            <a:r>
              <a:rPr lang="ro-RO" sz="2000" dirty="0">
                <a:solidFill>
                  <a:schemeClr val="tx1">
                    <a:lumMod val="85000"/>
                    <a:lumOff val="15000"/>
                  </a:schemeClr>
                </a:solidFill>
                <a:latin typeface="+mn-lt"/>
                <a:cs typeface="Arial" pitchFamily="34" charset="0"/>
              </a:rPr>
              <a:t> de utilizator final</a:t>
            </a:r>
          </a:p>
          <a:p>
            <a:pPr marL="504825" lvl="2" indent="0">
              <a:spcBef>
                <a:spcPts val="0"/>
              </a:spcBef>
              <a:spcAft>
                <a:spcPts val="600"/>
              </a:spcAft>
              <a:buClr>
                <a:srgbClr val="002060"/>
              </a:buClr>
              <a:buFont typeface="Arial" charset="0"/>
              <a:buNone/>
              <a:defRPr/>
            </a:pPr>
            <a:endParaRPr lang="ro-RO" sz="2000" dirty="0">
              <a:solidFill>
                <a:schemeClr val="tx1">
                  <a:lumMod val="85000"/>
                  <a:lumOff val="15000"/>
                </a:schemeClr>
              </a:solidFill>
              <a:latin typeface="+mn-lt"/>
              <a:cs typeface="Arial" pitchFamily="34" charset="0"/>
            </a:endParaRPr>
          </a:p>
          <a:p>
            <a:pPr marL="504825" lvl="2" indent="0">
              <a:spcBef>
                <a:spcPts val="0"/>
              </a:spcBef>
              <a:spcAft>
                <a:spcPts val="600"/>
              </a:spcAft>
              <a:buClr>
                <a:srgbClr val="002060"/>
              </a:buClr>
              <a:buFont typeface="Arial" panose="020B0604020202020204" pitchFamily="34" charset="0"/>
              <a:buNone/>
              <a:defRPr/>
            </a:pPr>
            <a:r>
              <a:rPr lang="ro-RO"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Notificarea</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autoritatilor</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vamale</a:t>
            </a:r>
            <a:endParaRPr lang="ro-RO" sz="2000" dirty="0">
              <a:solidFill>
                <a:schemeClr val="tx1">
                  <a:lumMod val="85000"/>
                  <a:lumOff val="15000"/>
                </a:schemeClr>
              </a:solidFill>
              <a:latin typeface="+mn-lt"/>
              <a:cs typeface="Arial" pitchFamily="34" charset="0"/>
            </a:endParaRPr>
          </a:p>
        </p:txBody>
      </p:sp>
      <p:sp>
        <p:nvSpPr>
          <p:cNvPr id="30724" name="Slide Number Placeholder 9">
            <a:extLst>
              <a:ext uri="{FF2B5EF4-FFF2-40B4-BE49-F238E27FC236}">
                <a16:creationId xmlns:a16="http://schemas.microsoft.com/office/drawing/2014/main" id="{8B6611CF-088D-441D-90BD-6F15B87E1212}"/>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3DC0CEA-1711-49FA-B6ED-3433657C8640}"/>
              </a:ext>
            </a:extLst>
          </p:cNvPr>
          <p:cNvSpPr>
            <a:spLocks noGrp="1" noChangeArrowheads="1"/>
          </p:cNvSpPr>
          <p:nvPr>
            <p:ph type="title"/>
          </p:nvPr>
        </p:nvSpPr>
        <p:spPr>
          <a:xfrm>
            <a:off x="707570" y="228600"/>
            <a:ext cx="8055429" cy="1068388"/>
          </a:xfrm>
        </p:spPr>
        <p:txBody>
          <a:bodyPr/>
          <a:lstStyle/>
          <a:p>
            <a:pPr algn="l"/>
            <a:r>
              <a:rPr lang="en-US" altLang="en-US" dirty="0" err="1">
                <a:latin typeface="+mn-lt"/>
              </a:rPr>
              <a:t>Exceptii</a:t>
            </a:r>
            <a:r>
              <a:rPr lang="en-US" altLang="en-US" dirty="0">
                <a:latin typeface="+mn-lt"/>
              </a:rPr>
              <a:t> - </a:t>
            </a:r>
            <a:r>
              <a:rPr lang="en-US" altLang="en-US" dirty="0" err="1">
                <a:latin typeface="+mn-lt"/>
              </a:rPr>
              <a:t>exemple</a:t>
            </a:r>
            <a:endParaRPr lang="en-US" altLang="en-US" dirty="0">
              <a:latin typeface="+mn-lt"/>
            </a:endParaRPr>
          </a:p>
        </p:txBody>
      </p:sp>
      <p:sp>
        <p:nvSpPr>
          <p:cNvPr id="2215939" name="Rectangle 3">
            <a:extLst>
              <a:ext uri="{FF2B5EF4-FFF2-40B4-BE49-F238E27FC236}">
                <a16:creationId xmlns:a16="http://schemas.microsoft.com/office/drawing/2014/main" id="{0D0A0B67-9C4A-4737-961F-6FB9D83A0285}"/>
              </a:ext>
            </a:extLst>
          </p:cNvPr>
          <p:cNvSpPr>
            <a:spLocks noGrp="1" noChangeArrowheads="1"/>
          </p:cNvSpPr>
          <p:nvPr>
            <p:ph type="body" idx="1"/>
          </p:nvPr>
        </p:nvSpPr>
        <p:spPr>
          <a:xfrm>
            <a:off x="304800" y="1371600"/>
            <a:ext cx="8686800" cy="5105400"/>
          </a:xfrm>
        </p:spPr>
        <p:txBody>
          <a:bodyPr/>
          <a:lstStyle/>
          <a:p>
            <a:pPr marL="231775" lvl="2" indent="-231775">
              <a:spcBef>
                <a:spcPts val="0"/>
              </a:spcBef>
              <a:spcAft>
                <a:spcPts val="600"/>
              </a:spcAft>
              <a:buClr>
                <a:srgbClr val="002060"/>
              </a:buClr>
              <a:buFont typeface="Wingdings" pitchFamily="2" charset="2"/>
              <a:buChar char="Ø"/>
              <a:defRPr/>
            </a:pPr>
            <a:r>
              <a:rPr lang="en-US" sz="2000" dirty="0" err="1">
                <a:solidFill>
                  <a:schemeClr val="tx1">
                    <a:lumMod val="85000"/>
                    <a:lumOff val="15000"/>
                  </a:schemeClr>
                </a:solidFill>
                <a:latin typeface="+mn-lt"/>
                <a:cs typeface="Arial" pitchFamily="34" charset="0"/>
              </a:rPr>
              <a:t>energia</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electrica</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atunci</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cand</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reprezinta</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mai</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mult</a:t>
            </a:r>
            <a:r>
              <a:rPr lang="en-US" sz="2000" dirty="0">
                <a:solidFill>
                  <a:schemeClr val="tx1">
                    <a:lumMod val="85000"/>
                    <a:lumOff val="15000"/>
                  </a:schemeClr>
                </a:solidFill>
                <a:latin typeface="+mn-lt"/>
                <a:cs typeface="Arial" pitchFamily="34" charset="0"/>
              </a:rPr>
              <a:t> de 50% din </a:t>
            </a:r>
            <a:r>
              <a:rPr lang="en-US" sz="2000" dirty="0" err="1">
                <a:solidFill>
                  <a:schemeClr val="tx1">
                    <a:lumMod val="85000"/>
                    <a:lumOff val="15000"/>
                  </a:schemeClr>
                </a:solidFill>
                <a:latin typeface="+mn-lt"/>
                <a:cs typeface="Arial" pitchFamily="34" charset="0"/>
              </a:rPr>
              <a:t>costul</a:t>
            </a:r>
            <a:r>
              <a:rPr lang="en-US" sz="2000" dirty="0">
                <a:solidFill>
                  <a:schemeClr val="tx1">
                    <a:lumMod val="85000"/>
                    <a:lumOff val="15000"/>
                  </a:schemeClr>
                </a:solidFill>
                <a:latin typeface="+mn-lt"/>
                <a:cs typeface="Arial" pitchFamily="34" charset="0"/>
              </a:rPr>
              <a:t> </a:t>
            </a:r>
            <a:r>
              <a:rPr lang="ro-RO" sz="2000" dirty="0">
                <a:solidFill>
                  <a:schemeClr val="tx1">
                    <a:lumMod val="85000"/>
                    <a:lumOff val="15000"/>
                  </a:schemeClr>
                </a:solidFill>
                <a:latin typeface="+mn-lt"/>
                <a:cs typeface="Arial" pitchFamily="34" charset="0"/>
              </a:rPr>
              <a:t>produs</a:t>
            </a:r>
            <a:r>
              <a:rPr lang="en-US" sz="2000" dirty="0" err="1">
                <a:solidFill>
                  <a:schemeClr val="tx1">
                    <a:lumMod val="85000"/>
                    <a:lumOff val="15000"/>
                  </a:schemeClr>
                </a:solidFill>
                <a:latin typeface="+mn-lt"/>
                <a:cs typeface="Arial" pitchFamily="34" charset="0"/>
              </a:rPr>
              <a:t>ului</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finit</a:t>
            </a:r>
            <a:endParaRPr lang="ro-RO" sz="2000" dirty="0">
              <a:solidFill>
                <a:schemeClr val="tx1">
                  <a:lumMod val="85000"/>
                  <a:lumOff val="15000"/>
                </a:schemeClr>
              </a:solidFill>
              <a:latin typeface="+mn-lt"/>
              <a:cs typeface="Arial" pitchFamily="34" charset="0"/>
            </a:endParaRPr>
          </a:p>
          <a:p>
            <a:pPr marL="231775" lvl="2" indent="-231775">
              <a:spcBef>
                <a:spcPts val="0"/>
              </a:spcBef>
              <a:spcAft>
                <a:spcPts val="600"/>
              </a:spcAft>
              <a:buClr>
                <a:srgbClr val="002060"/>
              </a:buClr>
              <a:buFont typeface="Arial" charset="0"/>
              <a:buNone/>
              <a:defRPr/>
            </a:pPr>
            <a:r>
              <a:rPr lang="ro-RO" sz="2000" dirty="0">
                <a:solidFill>
                  <a:srgbClr val="002060"/>
                </a:solidFill>
                <a:latin typeface="+mn-lt"/>
                <a:cs typeface="Arial" pitchFamily="34" charset="0"/>
              </a:rPr>
              <a:t>	</a:t>
            </a:r>
            <a:r>
              <a:rPr lang="ro-RO" sz="2000" dirty="0">
                <a:solidFill>
                  <a:srgbClr val="00B0F0"/>
                </a:solidFill>
                <a:latin typeface="+mn-lt"/>
                <a:cs typeface="Arial" pitchFamily="34" charset="0"/>
              </a:rPr>
              <a:t>Ex.: </a:t>
            </a:r>
            <a:r>
              <a:rPr lang="en-US" sz="2000" dirty="0">
                <a:solidFill>
                  <a:srgbClr val="00B0F0"/>
                </a:solidFill>
                <a:latin typeface="+mn-lt"/>
                <a:cs typeface="Arial" pitchFamily="34" charset="0"/>
              </a:rPr>
              <a:t>gaze </a:t>
            </a:r>
            <a:r>
              <a:rPr lang="en-US" sz="2000" dirty="0" err="1">
                <a:solidFill>
                  <a:srgbClr val="00B0F0"/>
                </a:solidFill>
                <a:latin typeface="+mn-lt"/>
                <a:cs typeface="Arial" pitchFamily="34" charset="0"/>
              </a:rPr>
              <a:t>industriale</a:t>
            </a:r>
            <a:r>
              <a:rPr lang="en-US" sz="2000" dirty="0">
                <a:solidFill>
                  <a:srgbClr val="00B0F0"/>
                </a:solidFill>
                <a:latin typeface="+mn-lt"/>
                <a:cs typeface="Arial" pitchFamily="34" charset="0"/>
              </a:rPr>
              <a:t> (</a:t>
            </a:r>
            <a:r>
              <a:rPr lang="en-US" sz="2000" dirty="0" err="1">
                <a:solidFill>
                  <a:srgbClr val="00B0F0"/>
                </a:solidFill>
                <a:latin typeface="+mn-lt"/>
                <a:cs typeface="Arial" pitchFamily="34" charset="0"/>
              </a:rPr>
              <a:t>azot</a:t>
            </a:r>
            <a:r>
              <a:rPr lang="en-US" sz="2000" dirty="0">
                <a:solidFill>
                  <a:srgbClr val="00B0F0"/>
                </a:solidFill>
                <a:latin typeface="+mn-lt"/>
                <a:cs typeface="Arial" pitchFamily="34" charset="0"/>
              </a:rPr>
              <a:t>, </a:t>
            </a:r>
            <a:r>
              <a:rPr lang="en-US" sz="2000" dirty="0" err="1">
                <a:solidFill>
                  <a:srgbClr val="00B0F0"/>
                </a:solidFill>
                <a:latin typeface="+mn-lt"/>
                <a:cs typeface="Arial" pitchFamily="34" charset="0"/>
              </a:rPr>
              <a:t>oxigen</a:t>
            </a:r>
            <a:r>
              <a:rPr lang="en-US" sz="2000" dirty="0">
                <a:solidFill>
                  <a:srgbClr val="00B0F0"/>
                </a:solidFill>
                <a:latin typeface="+mn-lt"/>
                <a:cs typeface="Arial" pitchFamily="34" charset="0"/>
              </a:rPr>
              <a:t>, etc.)</a:t>
            </a:r>
            <a:r>
              <a:rPr lang="ro-RO" sz="2000" dirty="0">
                <a:solidFill>
                  <a:srgbClr val="00B0F0"/>
                </a:solidFill>
                <a:latin typeface="+mn-lt"/>
                <a:cs typeface="Arial" pitchFamily="34" charset="0"/>
              </a:rPr>
              <a:t> </a:t>
            </a:r>
          </a:p>
          <a:p>
            <a:pPr marL="231775" lvl="2" indent="-231775">
              <a:spcBef>
                <a:spcPts val="0"/>
              </a:spcBef>
              <a:spcAft>
                <a:spcPts val="600"/>
              </a:spcAft>
              <a:buClr>
                <a:srgbClr val="002060"/>
              </a:buClr>
              <a:buFont typeface="Wingdings" pitchFamily="2" charset="2"/>
              <a:buChar char="Ø"/>
              <a:defRPr/>
            </a:pPr>
            <a:endParaRPr lang="ro-RO" sz="2000" dirty="0">
              <a:solidFill>
                <a:srgbClr val="002060"/>
              </a:solidFill>
              <a:latin typeface="+mn-lt"/>
              <a:cs typeface="Arial" pitchFamily="34" charset="0"/>
            </a:endParaRPr>
          </a:p>
          <a:p>
            <a:pPr marL="231775" lvl="2" indent="-231775">
              <a:spcBef>
                <a:spcPts val="0"/>
              </a:spcBef>
              <a:spcAft>
                <a:spcPts val="600"/>
              </a:spcAft>
              <a:buClr>
                <a:srgbClr val="002060"/>
              </a:buClr>
              <a:buFont typeface="Wingdings" pitchFamily="2" charset="2"/>
              <a:buChar char="Ø"/>
              <a:defRPr/>
            </a:pPr>
            <a:r>
              <a:rPr lang="en-US" sz="2000" dirty="0" err="1">
                <a:solidFill>
                  <a:schemeClr val="tx1">
                    <a:lumMod val="85000"/>
                    <a:lumOff val="15000"/>
                  </a:schemeClr>
                </a:solidFill>
                <a:latin typeface="+mn-lt"/>
                <a:cs typeface="Arial" pitchFamily="34" charset="0"/>
              </a:rPr>
              <a:t>energie</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electrica</a:t>
            </a:r>
            <a:r>
              <a:rPr lang="en-US" sz="2000" dirty="0">
                <a:solidFill>
                  <a:schemeClr val="tx1">
                    <a:lumMod val="85000"/>
                    <a:lumOff val="15000"/>
                  </a:schemeClr>
                </a:solidFill>
                <a:latin typeface="+mn-lt"/>
                <a:cs typeface="Arial" pitchFamily="34" charset="0"/>
              </a:rPr>
              <a:t> </a:t>
            </a:r>
            <a:r>
              <a:rPr lang="en-US" sz="2000" dirty="0">
                <a:solidFill>
                  <a:schemeClr val="tx1">
                    <a:lumMod val="85000"/>
                    <a:lumOff val="15000"/>
                  </a:schemeClr>
                </a:solidFill>
                <a:latin typeface="+mn-lt"/>
                <a:cs typeface="Arial" pitchFamily="34" charset="0"/>
                <a:sym typeface="Wingdings" pitchFamily="2" charset="2"/>
              </a:rPr>
              <a:t> </a:t>
            </a:r>
            <a:r>
              <a:rPr lang="en-US" sz="2000" dirty="0" err="1">
                <a:solidFill>
                  <a:schemeClr val="tx1">
                    <a:lumMod val="85000"/>
                    <a:lumOff val="15000"/>
                  </a:schemeClr>
                </a:solidFill>
                <a:latin typeface="+mn-lt"/>
                <a:cs typeface="Arial" pitchFamily="34" charset="0"/>
                <a:sym typeface="Wingdings" pitchFamily="2" charset="2"/>
              </a:rPr>
              <a:t>reducerea</a:t>
            </a:r>
            <a:r>
              <a:rPr lang="en-US" sz="2000" dirty="0">
                <a:solidFill>
                  <a:schemeClr val="tx1">
                    <a:lumMod val="85000"/>
                    <a:lumOff val="15000"/>
                  </a:schemeClr>
                </a:solidFill>
                <a:latin typeface="+mn-lt"/>
                <a:cs typeface="Arial" pitchFamily="34" charset="0"/>
                <a:sym typeface="Wingdings" pitchFamily="2" charset="2"/>
              </a:rPr>
              <a:t> </a:t>
            </a:r>
            <a:r>
              <a:rPr lang="en-US" sz="2000" dirty="0" err="1">
                <a:solidFill>
                  <a:schemeClr val="tx1">
                    <a:lumMod val="85000"/>
                    <a:lumOff val="15000"/>
                  </a:schemeClr>
                </a:solidFill>
                <a:latin typeface="+mn-lt"/>
                <a:cs typeface="Arial" pitchFamily="34" charset="0"/>
                <a:sym typeface="Wingdings" pitchFamily="2" charset="2"/>
              </a:rPr>
              <a:t>chimica</a:t>
            </a:r>
            <a:r>
              <a:rPr lang="en-US" sz="2000" dirty="0">
                <a:solidFill>
                  <a:schemeClr val="tx1">
                    <a:lumMod val="85000"/>
                    <a:lumOff val="15000"/>
                  </a:schemeClr>
                </a:solidFill>
                <a:latin typeface="+mn-lt"/>
                <a:cs typeface="Arial" pitchFamily="34" charset="0"/>
                <a:sym typeface="Wingdings" pitchFamily="2" charset="2"/>
              </a:rPr>
              <a:t> / </a:t>
            </a:r>
            <a:r>
              <a:rPr lang="en-US" sz="2000" dirty="0" err="1">
                <a:solidFill>
                  <a:schemeClr val="tx1">
                    <a:lumMod val="85000"/>
                    <a:lumOff val="15000"/>
                  </a:schemeClr>
                </a:solidFill>
                <a:latin typeface="+mn-lt"/>
                <a:cs typeface="Arial" pitchFamily="34" charset="0"/>
                <a:sym typeface="Wingdings" pitchFamily="2" charset="2"/>
              </a:rPr>
              <a:t>procese</a:t>
            </a:r>
            <a:r>
              <a:rPr lang="en-US" sz="2000" dirty="0">
                <a:solidFill>
                  <a:schemeClr val="tx1">
                    <a:lumMod val="85000"/>
                    <a:lumOff val="15000"/>
                  </a:schemeClr>
                </a:solidFill>
                <a:latin typeface="+mn-lt"/>
                <a:cs typeface="Arial" pitchFamily="34" charset="0"/>
                <a:sym typeface="Wingdings" pitchFamily="2" charset="2"/>
              </a:rPr>
              <a:t> </a:t>
            </a:r>
            <a:r>
              <a:rPr lang="en-US" sz="2000" dirty="0" err="1">
                <a:solidFill>
                  <a:schemeClr val="tx1">
                    <a:lumMod val="85000"/>
                    <a:lumOff val="15000"/>
                  </a:schemeClr>
                </a:solidFill>
                <a:latin typeface="+mn-lt"/>
                <a:cs typeface="Arial" pitchFamily="34" charset="0"/>
                <a:sym typeface="Wingdings" pitchFamily="2" charset="2"/>
              </a:rPr>
              <a:t>metalurgice</a:t>
            </a:r>
            <a:endParaRPr lang="ro-RO" sz="2000" dirty="0">
              <a:solidFill>
                <a:schemeClr val="tx1">
                  <a:lumMod val="85000"/>
                  <a:lumOff val="15000"/>
                </a:schemeClr>
              </a:solidFill>
              <a:latin typeface="+mn-lt"/>
              <a:cs typeface="Arial" pitchFamily="34" charset="0"/>
            </a:endParaRPr>
          </a:p>
          <a:p>
            <a:pPr marL="231775" lvl="2" indent="-231775">
              <a:spcBef>
                <a:spcPts val="0"/>
              </a:spcBef>
              <a:spcAft>
                <a:spcPts val="600"/>
              </a:spcAft>
              <a:buClr>
                <a:srgbClr val="002060"/>
              </a:buClr>
              <a:buFont typeface="Arial" charset="0"/>
              <a:buNone/>
              <a:defRPr/>
            </a:pPr>
            <a:r>
              <a:rPr lang="ro-RO" sz="2000" dirty="0">
                <a:solidFill>
                  <a:srgbClr val="002060"/>
                </a:solidFill>
                <a:latin typeface="+mn-lt"/>
                <a:cs typeface="Arial" pitchFamily="34" charset="0"/>
              </a:rPr>
              <a:t>	</a:t>
            </a:r>
            <a:r>
              <a:rPr lang="ro-RO" sz="2000" dirty="0">
                <a:solidFill>
                  <a:srgbClr val="00B0F0"/>
                </a:solidFill>
                <a:latin typeface="+mn-lt"/>
                <a:cs typeface="Arial" pitchFamily="34" charset="0"/>
              </a:rPr>
              <a:t>Ex.: </a:t>
            </a:r>
            <a:r>
              <a:rPr lang="en-US" sz="2000" dirty="0" err="1">
                <a:solidFill>
                  <a:srgbClr val="00B0F0"/>
                </a:solidFill>
                <a:latin typeface="+mn-lt"/>
                <a:cs typeface="Arial" pitchFamily="34" charset="0"/>
              </a:rPr>
              <a:t>procese</a:t>
            </a:r>
            <a:r>
              <a:rPr lang="en-US" sz="2000" dirty="0">
                <a:solidFill>
                  <a:srgbClr val="00B0F0"/>
                </a:solidFill>
                <a:latin typeface="+mn-lt"/>
                <a:cs typeface="Arial" pitchFamily="34" charset="0"/>
              </a:rPr>
              <a:t> </a:t>
            </a:r>
            <a:r>
              <a:rPr lang="en-US" sz="2000" dirty="0" err="1">
                <a:solidFill>
                  <a:srgbClr val="00B0F0"/>
                </a:solidFill>
                <a:latin typeface="+mn-lt"/>
                <a:cs typeface="Arial" pitchFamily="34" charset="0"/>
              </a:rPr>
              <a:t>metalurgice</a:t>
            </a:r>
            <a:r>
              <a:rPr lang="en-US" sz="2000" dirty="0">
                <a:solidFill>
                  <a:srgbClr val="00B0F0"/>
                </a:solidFill>
                <a:latin typeface="+mn-lt"/>
                <a:cs typeface="Arial" pitchFamily="34" charset="0"/>
              </a:rPr>
              <a:t> – </a:t>
            </a:r>
            <a:r>
              <a:rPr lang="en-US" sz="2000" dirty="0" err="1">
                <a:solidFill>
                  <a:srgbClr val="00B0F0"/>
                </a:solidFill>
                <a:latin typeface="+mn-lt"/>
                <a:cs typeface="Arial" pitchFamily="34" charset="0"/>
              </a:rPr>
              <a:t>forjare</a:t>
            </a:r>
            <a:endParaRPr lang="ro-RO" sz="2000" dirty="0">
              <a:solidFill>
                <a:srgbClr val="00B0F0"/>
              </a:solidFill>
              <a:latin typeface="+mn-lt"/>
              <a:cs typeface="Arial" pitchFamily="34" charset="0"/>
            </a:endParaRPr>
          </a:p>
          <a:p>
            <a:pPr marL="231775" lvl="2" indent="-231775">
              <a:spcBef>
                <a:spcPts val="0"/>
              </a:spcBef>
              <a:spcAft>
                <a:spcPts val="600"/>
              </a:spcAft>
              <a:buClr>
                <a:srgbClr val="002060"/>
              </a:buClr>
              <a:buFont typeface="Wingdings" pitchFamily="2" charset="2"/>
              <a:buChar char="Ø"/>
              <a:defRPr/>
            </a:pPr>
            <a:endParaRPr lang="ro-RO" sz="2000" dirty="0">
              <a:solidFill>
                <a:srgbClr val="002060"/>
              </a:solidFill>
              <a:latin typeface="+mn-lt"/>
              <a:cs typeface="Arial" pitchFamily="34" charset="0"/>
            </a:endParaRPr>
          </a:p>
          <a:p>
            <a:pPr marL="231775" lvl="2" indent="-231775">
              <a:spcBef>
                <a:spcPts val="0"/>
              </a:spcBef>
              <a:spcAft>
                <a:spcPts val="600"/>
              </a:spcAft>
              <a:buClr>
                <a:srgbClr val="002060"/>
              </a:buClr>
              <a:buFont typeface="Wingdings" pitchFamily="2" charset="2"/>
              <a:buChar char="Ø"/>
              <a:defRPr/>
            </a:pPr>
            <a:endParaRPr lang="ro-RO" sz="2000" dirty="0">
              <a:solidFill>
                <a:srgbClr val="002060"/>
              </a:solidFill>
              <a:latin typeface="+mn-lt"/>
              <a:cs typeface="Arial" pitchFamily="34" charset="0"/>
            </a:endParaRPr>
          </a:p>
          <a:p>
            <a:pPr marL="504825" lvl="2" indent="0">
              <a:spcBef>
                <a:spcPts val="0"/>
              </a:spcBef>
              <a:spcAft>
                <a:spcPts val="600"/>
              </a:spcAft>
              <a:buClr>
                <a:srgbClr val="002060"/>
              </a:buClr>
              <a:buFont typeface="Arial" panose="020B0604020202020204" pitchFamily="34" charset="0"/>
              <a:buNone/>
              <a:defRPr/>
            </a:pPr>
            <a:r>
              <a:rPr lang="ro-RO" sz="2000" dirty="0">
                <a:solidFill>
                  <a:schemeClr val="tx1">
                    <a:lumMod val="85000"/>
                    <a:lumOff val="15000"/>
                  </a:schemeClr>
                </a:solidFill>
                <a:latin typeface="+mn-lt"/>
                <a:cs typeface="Arial" pitchFamily="34" charset="0"/>
              </a:rPr>
              <a:t>!</a:t>
            </a:r>
            <a:r>
              <a:rPr lang="ro-RO" sz="2000" dirty="0">
                <a:solidFill>
                  <a:srgbClr val="002060"/>
                </a:solidFill>
                <a:latin typeface="+mn-lt"/>
                <a:cs typeface="Arial" pitchFamily="34" charset="0"/>
              </a:rPr>
              <a:t> </a:t>
            </a:r>
            <a:r>
              <a:rPr lang="en-US" sz="2000" dirty="0" err="1">
                <a:solidFill>
                  <a:schemeClr val="tx1">
                    <a:lumMod val="85000"/>
                    <a:lumOff val="15000"/>
                  </a:schemeClr>
                </a:solidFill>
                <a:latin typeface="+mn-lt"/>
                <a:cs typeface="Arial" pitchFamily="34" charset="0"/>
              </a:rPr>
              <a:t>Notificarea</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autoritatilor</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vamale</a:t>
            </a:r>
            <a:r>
              <a:rPr lang="en-US" sz="2000" dirty="0">
                <a:solidFill>
                  <a:schemeClr val="tx1">
                    <a:lumMod val="85000"/>
                    <a:lumOff val="15000"/>
                  </a:schemeClr>
                </a:solidFill>
                <a:latin typeface="+mn-lt"/>
                <a:cs typeface="Arial" pitchFamily="34" charset="0"/>
              </a:rPr>
              <a:t> </a:t>
            </a:r>
            <a:r>
              <a:rPr lang="en-US" sz="2000" dirty="0" err="1">
                <a:solidFill>
                  <a:schemeClr val="tx1">
                    <a:lumMod val="85000"/>
                    <a:lumOff val="15000"/>
                  </a:schemeClr>
                </a:solidFill>
                <a:latin typeface="+mn-lt"/>
                <a:cs typeface="Arial" pitchFamily="34" charset="0"/>
              </a:rPr>
              <a:t>competente</a:t>
            </a:r>
            <a:endParaRPr lang="ro-RO" sz="2000" dirty="0">
              <a:solidFill>
                <a:schemeClr val="tx1">
                  <a:lumMod val="85000"/>
                  <a:lumOff val="15000"/>
                </a:schemeClr>
              </a:solidFill>
              <a:latin typeface="+mn-lt"/>
              <a:cs typeface="Arial" pitchFamily="34" charset="0"/>
            </a:endParaRPr>
          </a:p>
          <a:p>
            <a:pPr marL="231775" lvl="1" indent="-231775">
              <a:spcBef>
                <a:spcPts val="0"/>
              </a:spcBef>
              <a:spcAft>
                <a:spcPts val="600"/>
              </a:spcAft>
              <a:buClr>
                <a:srgbClr val="002060"/>
              </a:buClr>
              <a:buFont typeface="Arial" charset="0"/>
              <a:buNone/>
              <a:defRPr/>
            </a:pPr>
            <a:r>
              <a:rPr lang="ro-RO" sz="2000" dirty="0">
                <a:solidFill>
                  <a:srgbClr val="002060"/>
                </a:solidFill>
                <a:latin typeface="+mn-lt"/>
                <a:cs typeface="Arial" pitchFamily="34" charset="0"/>
              </a:rPr>
              <a:t>	</a:t>
            </a:r>
          </a:p>
        </p:txBody>
      </p:sp>
      <p:sp>
        <p:nvSpPr>
          <p:cNvPr id="31748" name="Slide Number Placeholder 9">
            <a:extLst>
              <a:ext uri="{FF2B5EF4-FFF2-40B4-BE49-F238E27FC236}">
                <a16:creationId xmlns:a16="http://schemas.microsoft.com/office/drawing/2014/main" id="{9D94F8A5-897E-482A-BBA0-2B963A0E5F62}"/>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1447A34-AF5B-4B26-8749-45213894C01E}"/>
              </a:ext>
            </a:extLst>
          </p:cNvPr>
          <p:cNvSpPr>
            <a:spLocks noGrp="1" noChangeArrowheads="1"/>
          </p:cNvSpPr>
          <p:nvPr>
            <p:ph type="title"/>
          </p:nvPr>
        </p:nvSpPr>
        <p:spPr>
          <a:xfrm>
            <a:off x="609600" y="228600"/>
            <a:ext cx="8001000" cy="762000"/>
          </a:xfrm>
        </p:spPr>
        <p:txBody>
          <a:bodyPr/>
          <a:lstStyle/>
          <a:p>
            <a:pPr algn="l"/>
            <a:r>
              <a:rPr lang="en-US" altLang="en-US" dirty="0" err="1">
                <a:latin typeface="+mn-lt"/>
              </a:rPr>
              <a:t>Scutiri</a:t>
            </a:r>
            <a:endParaRPr lang="en-US" altLang="en-US" dirty="0">
              <a:latin typeface="+mn-lt"/>
            </a:endParaRPr>
          </a:p>
        </p:txBody>
      </p:sp>
      <p:sp>
        <p:nvSpPr>
          <p:cNvPr id="43011" name="Rectangle 3">
            <a:extLst>
              <a:ext uri="{FF2B5EF4-FFF2-40B4-BE49-F238E27FC236}">
                <a16:creationId xmlns:a16="http://schemas.microsoft.com/office/drawing/2014/main" id="{FDD97816-1EFB-49B3-A6E0-CB6FD0492737}"/>
              </a:ext>
            </a:extLst>
          </p:cNvPr>
          <p:cNvSpPr>
            <a:spLocks noGrp="1" noChangeArrowheads="1"/>
          </p:cNvSpPr>
          <p:nvPr>
            <p:ph type="body" idx="1"/>
          </p:nvPr>
        </p:nvSpPr>
        <p:spPr>
          <a:xfrm>
            <a:off x="304800" y="1066800"/>
            <a:ext cx="8534400" cy="3276600"/>
          </a:xfrm>
        </p:spPr>
        <p:txBody>
          <a:bodyPr>
            <a:normAutofit lnSpcReduction="10000"/>
          </a:bodyPr>
          <a:lstStyle/>
          <a:p>
            <a:pPr marL="231775" lvl="1" indent="-231775">
              <a:spcBef>
                <a:spcPct val="0"/>
              </a:spcBef>
              <a:spcAft>
                <a:spcPts val="1200"/>
              </a:spcAft>
              <a:buFont typeface="Wingdings" pitchFamily="2" charset="2"/>
              <a:buChar char="Ø"/>
              <a:defRPr/>
            </a:pPr>
            <a:endParaRPr lang="en-US" sz="2000" dirty="0">
              <a:solidFill>
                <a:srgbClr val="002060"/>
              </a:solidFill>
              <a:latin typeface="+mn-lt"/>
              <a:cs typeface="Arial" charset="0"/>
            </a:endParaRPr>
          </a:p>
          <a:p>
            <a:pPr marL="231775" lvl="1" indent="-231775">
              <a:spcBef>
                <a:spcPct val="0"/>
              </a:spcBef>
              <a:spcAft>
                <a:spcPts val="1200"/>
              </a:spcAft>
              <a:buFont typeface="Wingdings" pitchFamily="2" charset="2"/>
              <a:buChar char="Ø"/>
              <a:defRPr/>
            </a:pPr>
            <a:r>
              <a:rPr lang="en-US" sz="2000" dirty="0" err="1">
                <a:solidFill>
                  <a:schemeClr val="tx1">
                    <a:lumMod val="85000"/>
                    <a:lumOff val="15000"/>
                  </a:schemeClr>
                </a:solidFill>
                <a:latin typeface="+mn-lt"/>
                <a:cs typeface="Arial" charset="0"/>
              </a:rPr>
              <a:t>Generale</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ro-RO" sz="2000" dirty="0">
                <a:solidFill>
                  <a:schemeClr val="tx1">
                    <a:lumMod val="85000"/>
                    <a:lumOff val="15000"/>
                  </a:schemeClr>
                </a:solidFill>
                <a:latin typeface="+mn-lt"/>
                <a:cs typeface="Arial" charset="0"/>
              </a:rPr>
              <a:t>produsele accizabile destinate </a:t>
            </a:r>
            <a:r>
              <a:rPr lang="ro-RO" sz="2000" dirty="0" err="1">
                <a:solidFill>
                  <a:schemeClr val="tx1">
                    <a:lumMod val="85000"/>
                    <a:lumOff val="15000"/>
                  </a:schemeClr>
                </a:solidFill>
                <a:latin typeface="+mn-lt"/>
                <a:cs typeface="Arial" charset="0"/>
              </a:rPr>
              <a:t>fortelor</a:t>
            </a:r>
            <a:r>
              <a:rPr lang="ro-RO" sz="2000" dirty="0">
                <a:solidFill>
                  <a:schemeClr val="tx1">
                    <a:lumMod val="85000"/>
                    <a:lumOff val="15000"/>
                  </a:schemeClr>
                </a:solidFill>
                <a:latin typeface="+mn-lt"/>
                <a:cs typeface="Arial" charset="0"/>
              </a:rPr>
              <a:t> armate ale tarilor membre NATO</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en-US" sz="2000" dirty="0" err="1">
                <a:solidFill>
                  <a:schemeClr val="tx1">
                    <a:lumMod val="85000"/>
                    <a:lumOff val="15000"/>
                  </a:schemeClr>
                </a:solidFill>
                <a:latin typeface="+mn-lt"/>
                <a:cs typeface="Arial" charset="0"/>
              </a:rPr>
              <a:t>Relatii</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diplomatice</a:t>
            </a:r>
            <a:r>
              <a:rPr lang="en-US" sz="2000" dirty="0">
                <a:solidFill>
                  <a:schemeClr val="tx1">
                    <a:lumMod val="85000"/>
                    <a:lumOff val="15000"/>
                  </a:schemeClr>
                </a:solidFill>
                <a:latin typeface="+mn-lt"/>
                <a:cs typeface="Arial" charset="0"/>
              </a:rPr>
              <a:t> / </a:t>
            </a:r>
            <a:r>
              <a:rPr lang="en-US" sz="2000" dirty="0" err="1">
                <a:solidFill>
                  <a:schemeClr val="tx1">
                    <a:lumMod val="85000"/>
                    <a:lumOff val="15000"/>
                  </a:schemeClr>
                </a:solidFill>
                <a:latin typeface="+mn-lt"/>
                <a:cs typeface="Arial" charset="0"/>
              </a:rPr>
              <a:t>consulare</a:t>
            </a:r>
            <a:endParaRPr lang="en-US" sz="2000" dirty="0">
              <a:solidFill>
                <a:schemeClr val="tx1">
                  <a:lumMod val="85000"/>
                  <a:lumOff val="15000"/>
                </a:schemeClr>
              </a:solidFill>
              <a:latin typeface="+mn-lt"/>
              <a:cs typeface="Arial" charset="0"/>
            </a:endParaRPr>
          </a:p>
          <a:p>
            <a:pPr marL="231775" lvl="1" indent="-231775">
              <a:spcBef>
                <a:spcPct val="0"/>
              </a:spcBef>
              <a:spcAft>
                <a:spcPts val="1200"/>
              </a:spcAft>
              <a:buFont typeface="Wingdings" pitchFamily="2" charset="2"/>
              <a:buChar char="Ø"/>
              <a:defRPr/>
            </a:pPr>
            <a:endParaRPr lang="en-US" sz="2000" dirty="0">
              <a:solidFill>
                <a:schemeClr val="tx1">
                  <a:lumMod val="85000"/>
                  <a:lumOff val="15000"/>
                </a:schemeClr>
              </a:solidFill>
              <a:latin typeface="+mn-lt"/>
              <a:cs typeface="Arial" charset="0"/>
            </a:endParaRPr>
          </a:p>
          <a:p>
            <a:pPr marL="231775" lvl="1" indent="-231775">
              <a:spcBef>
                <a:spcPct val="0"/>
              </a:spcBef>
              <a:spcAft>
                <a:spcPts val="1200"/>
              </a:spcAft>
              <a:buFont typeface="Wingdings" pitchFamily="2" charset="2"/>
              <a:buChar char="Ø"/>
              <a:defRPr/>
            </a:pPr>
            <a:r>
              <a:rPr lang="en-US" sz="2000" dirty="0" err="1">
                <a:solidFill>
                  <a:schemeClr val="tx1">
                    <a:lumMod val="85000"/>
                    <a:lumOff val="15000"/>
                  </a:schemeClr>
                </a:solidFill>
                <a:latin typeface="+mn-lt"/>
                <a:cs typeface="Arial" charset="0"/>
              </a:rPr>
              <a:t>Speciale</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en-US" sz="2000" dirty="0" err="1">
                <a:solidFill>
                  <a:schemeClr val="tx1">
                    <a:lumMod val="85000"/>
                    <a:lumOff val="15000"/>
                  </a:schemeClr>
                </a:solidFill>
                <a:latin typeface="+mn-lt"/>
                <a:cs typeface="Arial" charset="0"/>
              </a:rPr>
              <a:t>Livrate</a:t>
            </a:r>
            <a:r>
              <a:rPr lang="en-US" sz="2000" dirty="0">
                <a:solidFill>
                  <a:schemeClr val="tx1">
                    <a:lumMod val="85000"/>
                    <a:lumOff val="15000"/>
                  </a:schemeClr>
                </a:solidFill>
                <a:latin typeface="+mn-lt"/>
                <a:cs typeface="Arial" charset="0"/>
              </a:rPr>
              <a:t> la </a:t>
            </a:r>
            <a:r>
              <a:rPr lang="en-US" sz="2000" dirty="0" err="1">
                <a:solidFill>
                  <a:schemeClr val="tx1">
                    <a:lumMod val="85000"/>
                    <a:lumOff val="15000"/>
                  </a:schemeClr>
                </a:solidFill>
                <a:latin typeface="+mn-lt"/>
                <a:cs typeface="Arial" charset="0"/>
              </a:rPr>
              <a:t>bordul</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navei</a:t>
            </a:r>
            <a:r>
              <a:rPr lang="en-US" sz="2000" dirty="0">
                <a:solidFill>
                  <a:schemeClr val="tx1">
                    <a:lumMod val="85000"/>
                    <a:lumOff val="15000"/>
                  </a:schemeClr>
                </a:solidFill>
                <a:latin typeface="+mn-lt"/>
                <a:cs typeface="Arial" charset="0"/>
              </a:rPr>
              <a:t>/</a:t>
            </a:r>
            <a:r>
              <a:rPr lang="en-US" sz="2000" dirty="0" err="1">
                <a:solidFill>
                  <a:schemeClr val="tx1">
                    <a:lumMod val="85000"/>
                    <a:lumOff val="15000"/>
                  </a:schemeClr>
                </a:solidFill>
                <a:latin typeface="+mn-lt"/>
                <a:cs typeface="Arial" charset="0"/>
              </a:rPr>
              <a:t>aeronavei</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parcursul</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calatoriei</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en-US" sz="2000" dirty="0" err="1">
                <a:solidFill>
                  <a:schemeClr val="tx1">
                    <a:lumMod val="85000"/>
                    <a:lumOff val="15000"/>
                  </a:schemeClr>
                </a:solidFill>
                <a:latin typeface="+mn-lt"/>
                <a:cs typeface="Arial" charset="0"/>
              </a:rPr>
              <a:t>Bagaj</a:t>
            </a:r>
            <a:r>
              <a:rPr lang="en-US" sz="2000" dirty="0">
                <a:solidFill>
                  <a:schemeClr val="tx1">
                    <a:lumMod val="85000"/>
                    <a:lumOff val="15000"/>
                  </a:schemeClr>
                </a:solidFill>
                <a:latin typeface="+mn-lt"/>
                <a:cs typeface="Arial" charset="0"/>
              </a:rPr>
              <a:t> personal al </a:t>
            </a:r>
            <a:r>
              <a:rPr lang="en-US" sz="2000" dirty="0" err="1">
                <a:solidFill>
                  <a:schemeClr val="tx1">
                    <a:lumMod val="85000"/>
                    <a:lumOff val="15000"/>
                  </a:schemeClr>
                </a:solidFill>
                <a:latin typeface="+mn-lt"/>
                <a:cs typeface="Arial" charset="0"/>
              </a:rPr>
              <a:t>calatorilor</a:t>
            </a:r>
            <a:endParaRPr lang="en-US" sz="2000" dirty="0">
              <a:solidFill>
                <a:schemeClr val="tx1">
                  <a:lumMod val="85000"/>
                  <a:lumOff val="15000"/>
                </a:schemeClr>
              </a:solidFill>
              <a:latin typeface="+mn-lt"/>
              <a:cs typeface="Arial" charset="0"/>
            </a:endParaRPr>
          </a:p>
        </p:txBody>
      </p:sp>
      <p:sp>
        <p:nvSpPr>
          <p:cNvPr id="32772" name="Slide Number Placeholder 9">
            <a:extLst>
              <a:ext uri="{FF2B5EF4-FFF2-40B4-BE49-F238E27FC236}">
                <a16:creationId xmlns:a16="http://schemas.microsoft.com/office/drawing/2014/main" id="{2F3E749E-4884-4D1D-8412-D841F3825081}"/>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ro-RO" altLang="en-US" sz="800" b="1" dirty="0">
              <a:solidFill>
                <a:schemeClr val="tx2"/>
              </a:solidFill>
            </a:endParaRPr>
          </a:p>
          <a:p>
            <a:pPr fontAlgn="base">
              <a:lnSpc>
                <a:spcPts val="1075"/>
              </a:lnSpc>
              <a:spcBef>
                <a:spcPct val="0"/>
              </a:spcBef>
              <a:spcAft>
                <a:spcPct val="0"/>
              </a:spcAft>
              <a:buFontTx/>
              <a:buNone/>
            </a:pPr>
            <a:endParaRPr lang="en-US" altLang="en-US" sz="800" b="1"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CFD7C81-CE42-42CD-91D6-557D8DDA2CB1}"/>
              </a:ext>
            </a:extLst>
          </p:cNvPr>
          <p:cNvSpPr>
            <a:spLocks noGrp="1" noChangeArrowheads="1"/>
          </p:cNvSpPr>
          <p:nvPr>
            <p:ph type="title"/>
          </p:nvPr>
        </p:nvSpPr>
        <p:spPr>
          <a:xfrm>
            <a:off x="664028" y="228600"/>
            <a:ext cx="7946571" cy="762000"/>
          </a:xfrm>
        </p:spPr>
        <p:txBody>
          <a:bodyPr/>
          <a:lstStyle/>
          <a:p>
            <a:pPr algn="l"/>
            <a:r>
              <a:rPr lang="en-US" altLang="en-US" dirty="0" err="1">
                <a:latin typeface="+mn-lt"/>
              </a:rPr>
              <a:t>Scutiri</a:t>
            </a:r>
            <a:endParaRPr lang="en-US" altLang="en-US" dirty="0">
              <a:latin typeface="+mn-lt"/>
            </a:endParaRPr>
          </a:p>
        </p:txBody>
      </p:sp>
      <p:sp>
        <p:nvSpPr>
          <p:cNvPr id="43011" name="Rectangle 3">
            <a:extLst>
              <a:ext uri="{FF2B5EF4-FFF2-40B4-BE49-F238E27FC236}">
                <a16:creationId xmlns:a16="http://schemas.microsoft.com/office/drawing/2014/main" id="{AD27320F-7A7F-4EB8-BA76-31BA579C9180}"/>
              </a:ext>
            </a:extLst>
          </p:cNvPr>
          <p:cNvSpPr>
            <a:spLocks noGrp="1" noChangeArrowheads="1"/>
          </p:cNvSpPr>
          <p:nvPr>
            <p:ph type="body" idx="1"/>
          </p:nvPr>
        </p:nvSpPr>
        <p:spPr>
          <a:xfrm>
            <a:off x="304800" y="1295400"/>
            <a:ext cx="7426036" cy="4648200"/>
          </a:xfrm>
        </p:spPr>
        <p:txBody>
          <a:bodyPr/>
          <a:lstStyle/>
          <a:p>
            <a:pPr marL="231775" lvl="1" indent="-231775">
              <a:spcBef>
                <a:spcPct val="0"/>
              </a:spcBef>
              <a:spcAft>
                <a:spcPts val="1200"/>
              </a:spcAft>
              <a:buFont typeface="Wingdings" pitchFamily="2" charset="2"/>
              <a:buChar char="Ø"/>
              <a:defRPr/>
            </a:pPr>
            <a:endParaRPr lang="en-US" sz="2000" dirty="0">
              <a:solidFill>
                <a:srgbClr val="002060"/>
              </a:solidFill>
              <a:latin typeface="+mn-lt"/>
              <a:cs typeface="Arial" charset="0"/>
            </a:endParaRPr>
          </a:p>
          <a:p>
            <a:pPr marL="231775" lvl="1" indent="-231775">
              <a:spcBef>
                <a:spcPct val="0"/>
              </a:spcBef>
              <a:spcAft>
                <a:spcPts val="1200"/>
              </a:spcAft>
              <a:buFont typeface="Wingdings" pitchFamily="2" charset="2"/>
              <a:buChar char="Ø"/>
              <a:defRPr/>
            </a:pPr>
            <a:r>
              <a:rPr lang="en-US" sz="2000" dirty="0" err="1">
                <a:solidFill>
                  <a:schemeClr val="tx1">
                    <a:lumMod val="85000"/>
                    <a:lumOff val="15000"/>
                  </a:schemeClr>
                </a:solidFill>
                <a:latin typeface="+mn-lt"/>
                <a:cs typeface="Arial" charset="0"/>
              </a:rPr>
              <a:t>Pentru</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alcool</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etilic</a:t>
            </a:r>
            <a:r>
              <a:rPr lang="en-US" sz="2000" dirty="0">
                <a:solidFill>
                  <a:schemeClr val="tx1">
                    <a:lumMod val="85000"/>
                    <a:lumOff val="15000"/>
                  </a:schemeClr>
                </a:solidFill>
                <a:latin typeface="+mn-lt"/>
                <a:cs typeface="Arial" charset="0"/>
              </a:rPr>
              <a:t> &amp; </a:t>
            </a:r>
            <a:r>
              <a:rPr lang="en-US" sz="2000" dirty="0" err="1">
                <a:solidFill>
                  <a:schemeClr val="tx1">
                    <a:lumMod val="85000"/>
                    <a:lumOff val="15000"/>
                  </a:schemeClr>
                </a:solidFill>
                <a:latin typeface="+mn-lt"/>
                <a:cs typeface="Arial" charset="0"/>
              </a:rPr>
              <a:t>alte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produse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alcoolice</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ro-RO" sz="2000" dirty="0">
                <a:solidFill>
                  <a:schemeClr val="tx1">
                    <a:lumMod val="85000"/>
                    <a:lumOff val="15000"/>
                  </a:schemeClr>
                </a:solidFill>
                <a:latin typeface="+mn-lt"/>
                <a:cs typeface="Arial" charset="0"/>
              </a:rPr>
              <a:t>pentru producerea de medicamente</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en-US" sz="2000" dirty="0" err="1">
                <a:solidFill>
                  <a:schemeClr val="tx1">
                    <a:lumMod val="85000"/>
                    <a:lumOff val="15000"/>
                  </a:schemeClr>
                </a:solidFill>
                <a:latin typeface="+mn-lt"/>
                <a:cs typeface="Arial" charset="0"/>
              </a:rPr>
              <a:t>alcool</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denaturat</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ro-RO" sz="2000" dirty="0">
                <a:solidFill>
                  <a:schemeClr val="tx1">
                    <a:lumMod val="85000"/>
                    <a:lumOff val="15000"/>
                  </a:schemeClr>
                </a:solidFill>
                <a:latin typeface="+mn-lt"/>
                <a:cs typeface="Arial" charset="0"/>
              </a:rPr>
              <a:t>pentru producerea </a:t>
            </a:r>
            <a:r>
              <a:rPr lang="en-US" sz="2000" dirty="0">
                <a:solidFill>
                  <a:schemeClr val="tx1">
                    <a:lumMod val="85000"/>
                    <a:lumOff val="15000"/>
                  </a:schemeClr>
                </a:solidFill>
                <a:latin typeface="+mn-lt"/>
                <a:cs typeface="Arial" charset="0"/>
              </a:rPr>
              <a:t>de </a:t>
            </a:r>
            <a:r>
              <a:rPr lang="en-US" sz="2000" dirty="0" err="1">
                <a:solidFill>
                  <a:schemeClr val="tx1">
                    <a:lumMod val="85000"/>
                    <a:lumOff val="15000"/>
                  </a:schemeClr>
                </a:solidFill>
                <a:latin typeface="+mn-lt"/>
                <a:cs typeface="Arial" charset="0"/>
              </a:rPr>
              <a:t>arome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alimentare</a:t>
            </a:r>
            <a:r>
              <a:rPr lang="en-US" sz="2000" dirty="0">
                <a:solidFill>
                  <a:schemeClr val="tx1">
                    <a:lumMod val="85000"/>
                    <a:lumOff val="15000"/>
                  </a:schemeClr>
                </a:solidFill>
                <a:latin typeface="+mn-lt"/>
                <a:cs typeface="Arial" charset="0"/>
              </a:rPr>
              <a:t> (&lt;1,2%)</a:t>
            </a:r>
            <a:endParaRPr lang="ro-RO" sz="2000" dirty="0">
              <a:solidFill>
                <a:schemeClr val="tx1">
                  <a:lumMod val="85000"/>
                  <a:lumOff val="15000"/>
                </a:schemeClr>
              </a:solidFill>
              <a:latin typeface="+mn-lt"/>
              <a:cs typeface="Arial" charset="0"/>
            </a:endParaRPr>
          </a:p>
          <a:p>
            <a:pPr marL="231775" lvl="1" indent="-231775">
              <a:spcBef>
                <a:spcPct val="0"/>
              </a:spcBef>
              <a:spcAft>
                <a:spcPts val="1200"/>
              </a:spcAft>
              <a:buFont typeface="Wingdings" pitchFamily="2" charset="2"/>
              <a:buChar char="Ø"/>
              <a:defRPr/>
            </a:pPr>
            <a:endParaRPr lang="en-US" sz="2000" dirty="0">
              <a:solidFill>
                <a:schemeClr val="tx1">
                  <a:lumMod val="85000"/>
                  <a:lumOff val="15000"/>
                </a:schemeClr>
              </a:solidFill>
              <a:latin typeface="+mn-lt"/>
              <a:cs typeface="Arial" charset="0"/>
            </a:endParaRPr>
          </a:p>
          <a:p>
            <a:pPr marL="231775" lvl="1" indent="-231775">
              <a:spcBef>
                <a:spcPct val="0"/>
              </a:spcBef>
              <a:spcAft>
                <a:spcPts val="1200"/>
              </a:spcAft>
              <a:buFont typeface="Wingdings" pitchFamily="2" charset="2"/>
              <a:buChar char="Ø"/>
              <a:defRPr/>
            </a:pPr>
            <a:r>
              <a:rPr lang="en-US" sz="2000" dirty="0" err="1">
                <a:solidFill>
                  <a:schemeClr val="tx1">
                    <a:lumMod val="85000"/>
                    <a:lumOff val="15000"/>
                  </a:schemeClr>
                </a:solidFill>
                <a:latin typeface="+mn-lt"/>
                <a:cs typeface="Arial" charset="0"/>
              </a:rPr>
              <a:t>Pentru</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tutun</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prelucrat</a:t>
            </a:r>
            <a:r>
              <a:rPr lang="en-US" sz="2000" dirty="0">
                <a:solidFill>
                  <a:schemeClr val="tx1">
                    <a:lumMod val="85000"/>
                    <a:lumOff val="15000"/>
                  </a:schemeClr>
                </a:solidFill>
                <a:latin typeface="+mn-lt"/>
                <a:cs typeface="Arial" charset="0"/>
              </a:rPr>
              <a:t> </a:t>
            </a:r>
            <a:r>
              <a:rPr lang="en-US" sz="2000" dirty="0">
                <a:solidFill>
                  <a:schemeClr val="tx1">
                    <a:lumMod val="85000"/>
                    <a:lumOff val="15000"/>
                  </a:schemeClr>
                </a:solidFill>
                <a:latin typeface="+mn-lt"/>
                <a:cs typeface="Arial" charset="0"/>
                <a:sym typeface="Wingdings" pitchFamily="2" charset="2"/>
              </a:rPr>
              <a:t> teste </a:t>
            </a:r>
            <a:r>
              <a:rPr lang="en-US" sz="2000" dirty="0" err="1">
                <a:solidFill>
                  <a:schemeClr val="tx1">
                    <a:lumMod val="85000"/>
                    <a:lumOff val="15000"/>
                  </a:schemeClr>
                </a:solidFill>
                <a:latin typeface="+mn-lt"/>
                <a:cs typeface="Arial" charset="0"/>
                <a:sym typeface="Wingdings" pitchFamily="2" charset="2"/>
              </a:rPr>
              <a:t>stiintifice</a:t>
            </a:r>
            <a:r>
              <a:rPr lang="en-US" sz="2000" dirty="0">
                <a:solidFill>
                  <a:schemeClr val="tx1">
                    <a:lumMod val="85000"/>
                    <a:lumOff val="15000"/>
                  </a:schemeClr>
                </a:solidFill>
                <a:latin typeface="+mn-lt"/>
                <a:cs typeface="Arial" charset="0"/>
                <a:sym typeface="Wingdings" pitchFamily="2" charset="2"/>
              </a:rPr>
              <a:t> </a:t>
            </a:r>
            <a:r>
              <a:rPr lang="en-US" sz="2000" dirty="0" err="1">
                <a:solidFill>
                  <a:schemeClr val="tx1">
                    <a:lumMod val="85000"/>
                    <a:lumOff val="15000"/>
                  </a:schemeClr>
                </a:solidFill>
                <a:latin typeface="+mn-lt"/>
                <a:cs typeface="Arial" charset="0"/>
                <a:sym typeface="Wingdings" pitchFamily="2" charset="2"/>
              </a:rPr>
              <a:t>si</a:t>
            </a:r>
            <a:r>
              <a:rPr lang="en-US" sz="2000" dirty="0">
                <a:solidFill>
                  <a:schemeClr val="tx1">
                    <a:lumMod val="85000"/>
                    <a:lumOff val="15000"/>
                  </a:schemeClr>
                </a:solidFill>
                <a:latin typeface="+mn-lt"/>
                <a:cs typeface="Arial" charset="0"/>
                <a:sym typeface="Wingdings" pitchFamily="2" charset="2"/>
              </a:rPr>
              <a:t> de </a:t>
            </a:r>
            <a:r>
              <a:rPr lang="en-US" sz="2000" dirty="0" err="1">
                <a:solidFill>
                  <a:schemeClr val="tx1">
                    <a:lumMod val="85000"/>
                    <a:lumOff val="15000"/>
                  </a:schemeClr>
                </a:solidFill>
                <a:latin typeface="+mn-lt"/>
                <a:cs typeface="Arial" charset="0"/>
                <a:sym typeface="Wingdings" pitchFamily="2" charset="2"/>
              </a:rPr>
              <a:t>calitate</a:t>
            </a:r>
            <a:endParaRPr lang="en-US" sz="2000" dirty="0">
              <a:solidFill>
                <a:schemeClr val="tx1">
                  <a:lumMod val="85000"/>
                  <a:lumOff val="15000"/>
                </a:schemeClr>
              </a:solidFill>
              <a:latin typeface="+mn-lt"/>
              <a:cs typeface="Arial" charset="0"/>
            </a:endParaRPr>
          </a:p>
        </p:txBody>
      </p:sp>
      <p:sp>
        <p:nvSpPr>
          <p:cNvPr id="33796" name="Slide Number Placeholder 9">
            <a:extLst>
              <a:ext uri="{FF2B5EF4-FFF2-40B4-BE49-F238E27FC236}">
                <a16:creationId xmlns:a16="http://schemas.microsoft.com/office/drawing/2014/main" id="{47EF50CE-AFDC-4A9B-AA2C-860F3D4574FC}"/>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CFD7C81-CE42-42CD-91D6-557D8DDA2CB1}"/>
              </a:ext>
            </a:extLst>
          </p:cNvPr>
          <p:cNvSpPr>
            <a:spLocks noGrp="1" noChangeArrowheads="1"/>
          </p:cNvSpPr>
          <p:nvPr>
            <p:ph type="title"/>
          </p:nvPr>
        </p:nvSpPr>
        <p:spPr>
          <a:xfrm>
            <a:off x="696686" y="228600"/>
            <a:ext cx="7913914" cy="762000"/>
          </a:xfrm>
        </p:spPr>
        <p:txBody>
          <a:bodyPr/>
          <a:lstStyle/>
          <a:p>
            <a:pPr algn="l"/>
            <a:r>
              <a:rPr lang="en-US" altLang="en-US" dirty="0" err="1">
                <a:latin typeface="+mn-lt"/>
              </a:rPr>
              <a:t>Scutiri</a:t>
            </a:r>
            <a:endParaRPr lang="en-US" altLang="en-US" dirty="0">
              <a:latin typeface="+mn-lt"/>
            </a:endParaRPr>
          </a:p>
        </p:txBody>
      </p:sp>
      <p:sp>
        <p:nvSpPr>
          <p:cNvPr id="43011" name="Rectangle 3">
            <a:extLst>
              <a:ext uri="{FF2B5EF4-FFF2-40B4-BE49-F238E27FC236}">
                <a16:creationId xmlns:a16="http://schemas.microsoft.com/office/drawing/2014/main" id="{AD27320F-7A7F-4EB8-BA76-31BA579C9180}"/>
              </a:ext>
            </a:extLst>
          </p:cNvPr>
          <p:cNvSpPr>
            <a:spLocks noGrp="1" noChangeArrowheads="1"/>
          </p:cNvSpPr>
          <p:nvPr>
            <p:ph type="body" idx="1"/>
          </p:nvPr>
        </p:nvSpPr>
        <p:spPr>
          <a:xfrm>
            <a:off x="304800" y="1295400"/>
            <a:ext cx="7426036" cy="4648200"/>
          </a:xfrm>
        </p:spPr>
        <p:txBody>
          <a:bodyPr/>
          <a:lstStyle/>
          <a:p>
            <a:pPr marL="231775" lvl="1" indent="-231775">
              <a:spcBef>
                <a:spcPct val="0"/>
              </a:spcBef>
              <a:spcAft>
                <a:spcPts val="1200"/>
              </a:spcAft>
              <a:buFont typeface="Wingdings" pitchFamily="2" charset="2"/>
              <a:buChar char="Ø"/>
              <a:defRPr/>
            </a:pPr>
            <a:endParaRPr lang="en-US" sz="2000" dirty="0">
              <a:solidFill>
                <a:srgbClr val="002060"/>
              </a:solidFill>
              <a:latin typeface="+mn-lt"/>
              <a:cs typeface="Arial" charset="0"/>
            </a:endParaRPr>
          </a:p>
          <a:p>
            <a:pPr marL="231775" lvl="1" indent="-231775">
              <a:spcBef>
                <a:spcPct val="0"/>
              </a:spcBef>
              <a:spcAft>
                <a:spcPts val="1200"/>
              </a:spcAft>
              <a:buFont typeface="Wingdings" pitchFamily="2" charset="2"/>
              <a:buChar char="Ø"/>
              <a:defRPr/>
            </a:pPr>
            <a:r>
              <a:rPr lang="en-US" sz="2000" dirty="0" err="1">
                <a:solidFill>
                  <a:schemeClr val="tx1">
                    <a:lumMod val="85000"/>
                    <a:lumOff val="15000"/>
                  </a:schemeClr>
                </a:solidFill>
                <a:latin typeface="+mn-lt"/>
                <a:cs typeface="Arial" charset="0"/>
              </a:rPr>
              <a:t>Pentru</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alcool</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etilic</a:t>
            </a:r>
            <a:r>
              <a:rPr lang="en-US" sz="2000" dirty="0">
                <a:solidFill>
                  <a:schemeClr val="tx1">
                    <a:lumMod val="85000"/>
                    <a:lumOff val="15000"/>
                  </a:schemeClr>
                </a:solidFill>
                <a:latin typeface="+mn-lt"/>
                <a:cs typeface="Arial" charset="0"/>
              </a:rPr>
              <a:t> &amp; </a:t>
            </a:r>
            <a:r>
              <a:rPr lang="en-US" sz="2000" dirty="0" err="1">
                <a:solidFill>
                  <a:schemeClr val="tx1">
                    <a:lumMod val="85000"/>
                    <a:lumOff val="15000"/>
                  </a:schemeClr>
                </a:solidFill>
                <a:latin typeface="+mn-lt"/>
                <a:cs typeface="Arial" charset="0"/>
              </a:rPr>
              <a:t>alte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produse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alcoolice</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ro-RO" sz="2000" dirty="0">
                <a:solidFill>
                  <a:schemeClr val="tx1">
                    <a:lumMod val="85000"/>
                    <a:lumOff val="15000"/>
                  </a:schemeClr>
                </a:solidFill>
                <a:latin typeface="+mn-lt"/>
                <a:cs typeface="Arial" charset="0"/>
              </a:rPr>
              <a:t>pentru producerea de medicamente</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en-US" sz="2000" dirty="0" err="1">
                <a:solidFill>
                  <a:schemeClr val="tx1">
                    <a:lumMod val="85000"/>
                    <a:lumOff val="15000"/>
                  </a:schemeClr>
                </a:solidFill>
                <a:latin typeface="+mn-lt"/>
                <a:cs typeface="Arial" charset="0"/>
              </a:rPr>
              <a:t>alcool</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denaturat</a:t>
            </a:r>
            <a:endParaRPr lang="en-US" sz="2000" dirty="0">
              <a:solidFill>
                <a:schemeClr val="tx1">
                  <a:lumMod val="85000"/>
                  <a:lumOff val="15000"/>
                </a:schemeClr>
              </a:solidFill>
              <a:latin typeface="+mn-lt"/>
              <a:cs typeface="Arial" charset="0"/>
            </a:endParaRPr>
          </a:p>
          <a:p>
            <a:pPr marL="519113" lvl="1" indent="-231775">
              <a:spcBef>
                <a:spcPct val="0"/>
              </a:spcBef>
              <a:spcAft>
                <a:spcPts val="1200"/>
              </a:spcAft>
              <a:buFont typeface="Wingdings" pitchFamily="2" charset="2"/>
              <a:buChar char="ü"/>
              <a:defRPr/>
            </a:pPr>
            <a:r>
              <a:rPr lang="ro-RO" sz="2000" dirty="0">
                <a:solidFill>
                  <a:schemeClr val="tx1">
                    <a:lumMod val="85000"/>
                    <a:lumOff val="15000"/>
                  </a:schemeClr>
                </a:solidFill>
                <a:latin typeface="+mn-lt"/>
                <a:cs typeface="Arial" charset="0"/>
              </a:rPr>
              <a:t>pentru producerea </a:t>
            </a:r>
            <a:r>
              <a:rPr lang="en-US" sz="2000" dirty="0">
                <a:solidFill>
                  <a:schemeClr val="tx1">
                    <a:lumMod val="85000"/>
                    <a:lumOff val="15000"/>
                  </a:schemeClr>
                </a:solidFill>
                <a:latin typeface="+mn-lt"/>
                <a:cs typeface="Arial" charset="0"/>
              </a:rPr>
              <a:t>de </a:t>
            </a:r>
            <a:r>
              <a:rPr lang="en-US" sz="2000" dirty="0" err="1">
                <a:solidFill>
                  <a:schemeClr val="tx1">
                    <a:lumMod val="85000"/>
                    <a:lumOff val="15000"/>
                  </a:schemeClr>
                </a:solidFill>
                <a:latin typeface="+mn-lt"/>
                <a:cs typeface="Arial" charset="0"/>
              </a:rPr>
              <a:t>arome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alimentare</a:t>
            </a:r>
            <a:r>
              <a:rPr lang="en-US" sz="2000" dirty="0">
                <a:solidFill>
                  <a:schemeClr val="tx1">
                    <a:lumMod val="85000"/>
                    <a:lumOff val="15000"/>
                  </a:schemeClr>
                </a:solidFill>
                <a:latin typeface="+mn-lt"/>
                <a:cs typeface="Arial" charset="0"/>
              </a:rPr>
              <a:t> (&lt;1,2%)</a:t>
            </a:r>
            <a:endParaRPr lang="ro-RO" sz="2000" dirty="0">
              <a:solidFill>
                <a:schemeClr val="tx1">
                  <a:lumMod val="85000"/>
                  <a:lumOff val="15000"/>
                </a:schemeClr>
              </a:solidFill>
              <a:latin typeface="+mn-lt"/>
              <a:cs typeface="Arial" charset="0"/>
            </a:endParaRPr>
          </a:p>
          <a:p>
            <a:pPr marL="231775" lvl="1" indent="-231775">
              <a:spcBef>
                <a:spcPct val="0"/>
              </a:spcBef>
              <a:spcAft>
                <a:spcPts val="1200"/>
              </a:spcAft>
              <a:buFont typeface="Wingdings" pitchFamily="2" charset="2"/>
              <a:buChar char="Ø"/>
              <a:defRPr/>
            </a:pPr>
            <a:endParaRPr lang="en-US" sz="2000" dirty="0">
              <a:solidFill>
                <a:schemeClr val="tx1">
                  <a:lumMod val="85000"/>
                  <a:lumOff val="15000"/>
                </a:schemeClr>
              </a:solidFill>
              <a:latin typeface="+mn-lt"/>
              <a:cs typeface="Arial" charset="0"/>
            </a:endParaRPr>
          </a:p>
          <a:p>
            <a:pPr marL="231775" lvl="1" indent="-231775">
              <a:spcBef>
                <a:spcPct val="0"/>
              </a:spcBef>
              <a:spcAft>
                <a:spcPts val="1200"/>
              </a:spcAft>
              <a:buFont typeface="Wingdings" pitchFamily="2" charset="2"/>
              <a:buChar char="Ø"/>
              <a:defRPr/>
            </a:pPr>
            <a:r>
              <a:rPr lang="en-US" sz="2000" dirty="0" err="1">
                <a:solidFill>
                  <a:schemeClr val="tx1">
                    <a:lumMod val="85000"/>
                    <a:lumOff val="15000"/>
                  </a:schemeClr>
                </a:solidFill>
                <a:latin typeface="+mn-lt"/>
                <a:cs typeface="Arial" charset="0"/>
              </a:rPr>
              <a:t>Pentru</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tutun</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prelucrat</a:t>
            </a:r>
            <a:r>
              <a:rPr lang="en-US" sz="2000" dirty="0">
                <a:solidFill>
                  <a:schemeClr val="tx1">
                    <a:lumMod val="85000"/>
                    <a:lumOff val="15000"/>
                  </a:schemeClr>
                </a:solidFill>
                <a:latin typeface="+mn-lt"/>
                <a:cs typeface="Arial" charset="0"/>
              </a:rPr>
              <a:t> </a:t>
            </a:r>
            <a:r>
              <a:rPr lang="en-US" sz="2000" dirty="0">
                <a:solidFill>
                  <a:schemeClr val="tx1">
                    <a:lumMod val="85000"/>
                    <a:lumOff val="15000"/>
                  </a:schemeClr>
                </a:solidFill>
                <a:latin typeface="+mn-lt"/>
                <a:cs typeface="Arial" charset="0"/>
                <a:sym typeface="Wingdings" pitchFamily="2" charset="2"/>
              </a:rPr>
              <a:t> teste </a:t>
            </a:r>
            <a:r>
              <a:rPr lang="en-US" sz="2000" dirty="0" err="1">
                <a:solidFill>
                  <a:schemeClr val="tx1">
                    <a:lumMod val="85000"/>
                    <a:lumOff val="15000"/>
                  </a:schemeClr>
                </a:solidFill>
                <a:latin typeface="+mn-lt"/>
                <a:cs typeface="Arial" charset="0"/>
                <a:sym typeface="Wingdings" pitchFamily="2" charset="2"/>
              </a:rPr>
              <a:t>stiintifice</a:t>
            </a:r>
            <a:r>
              <a:rPr lang="en-US" sz="2000" dirty="0">
                <a:solidFill>
                  <a:schemeClr val="tx1">
                    <a:lumMod val="85000"/>
                    <a:lumOff val="15000"/>
                  </a:schemeClr>
                </a:solidFill>
                <a:latin typeface="+mn-lt"/>
                <a:cs typeface="Arial" charset="0"/>
                <a:sym typeface="Wingdings" pitchFamily="2" charset="2"/>
              </a:rPr>
              <a:t> </a:t>
            </a:r>
            <a:r>
              <a:rPr lang="en-US" sz="2000" dirty="0" err="1">
                <a:solidFill>
                  <a:schemeClr val="tx1">
                    <a:lumMod val="85000"/>
                    <a:lumOff val="15000"/>
                  </a:schemeClr>
                </a:solidFill>
                <a:latin typeface="+mn-lt"/>
                <a:cs typeface="Arial" charset="0"/>
                <a:sym typeface="Wingdings" pitchFamily="2" charset="2"/>
              </a:rPr>
              <a:t>si</a:t>
            </a:r>
            <a:r>
              <a:rPr lang="en-US" sz="2000" dirty="0">
                <a:solidFill>
                  <a:schemeClr val="tx1">
                    <a:lumMod val="85000"/>
                    <a:lumOff val="15000"/>
                  </a:schemeClr>
                </a:solidFill>
                <a:latin typeface="+mn-lt"/>
                <a:cs typeface="Arial" charset="0"/>
                <a:sym typeface="Wingdings" pitchFamily="2" charset="2"/>
              </a:rPr>
              <a:t> de </a:t>
            </a:r>
            <a:r>
              <a:rPr lang="en-US" sz="2000" dirty="0" err="1">
                <a:solidFill>
                  <a:schemeClr val="tx1">
                    <a:lumMod val="85000"/>
                    <a:lumOff val="15000"/>
                  </a:schemeClr>
                </a:solidFill>
                <a:latin typeface="+mn-lt"/>
                <a:cs typeface="Arial" charset="0"/>
                <a:sym typeface="Wingdings" pitchFamily="2" charset="2"/>
              </a:rPr>
              <a:t>calitate</a:t>
            </a:r>
            <a:endParaRPr lang="en-US" sz="2000" dirty="0">
              <a:solidFill>
                <a:schemeClr val="tx1">
                  <a:lumMod val="85000"/>
                  <a:lumOff val="15000"/>
                </a:schemeClr>
              </a:solidFill>
              <a:latin typeface="+mn-lt"/>
              <a:cs typeface="Arial" charset="0"/>
            </a:endParaRPr>
          </a:p>
        </p:txBody>
      </p:sp>
      <p:sp>
        <p:nvSpPr>
          <p:cNvPr id="33796" name="Slide Number Placeholder 9">
            <a:extLst>
              <a:ext uri="{FF2B5EF4-FFF2-40B4-BE49-F238E27FC236}">
                <a16:creationId xmlns:a16="http://schemas.microsoft.com/office/drawing/2014/main" id="{47EF50CE-AFDC-4A9B-AA2C-860F3D4574FC}"/>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Tree>
    <p:extLst>
      <p:ext uri="{BB962C8B-B14F-4D97-AF65-F5344CB8AC3E}">
        <p14:creationId xmlns:p14="http://schemas.microsoft.com/office/powerpoint/2010/main" val="1762509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33F821C-B1C5-451C-BF0F-E06F23CE7881}"/>
              </a:ext>
            </a:extLst>
          </p:cNvPr>
          <p:cNvSpPr>
            <a:spLocks noGrp="1" noChangeArrowheads="1"/>
          </p:cNvSpPr>
          <p:nvPr>
            <p:ph type="title"/>
          </p:nvPr>
        </p:nvSpPr>
        <p:spPr>
          <a:xfrm>
            <a:off x="674914" y="228600"/>
            <a:ext cx="7935686" cy="762000"/>
          </a:xfrm>
        </p:spPr>
        <p:txBody>
          <a:bodyPr/>
          <a:lstStyle/>
          <a:p>
            <a:pPr algn="l"/>
            <a:r>
              <a:rPr lang="en-US" altLang="en-US" dirty="0" err="1">
                <a:latin typeface="+mn-lt"/>
              </a:rPr>
              <a:t>Scutiri</a:t>
            </a:r>
            <a:endParaRPr lang="en-US" altLang="en-US" dirty="0">
              <a:latin typeface="+mn-lt"/>
            </a:endParaRPr>
          </a:p>
        </p:txBody>
      </p:sp>
      <p:sp>
        <p:nvSpPr>
          <p:cNvPr id="43011" name="Rectangle 3">
            <a:extLst>
              <a:ext uri="{FF2B5EF4-FFF2-40B4-BE49-F238E27FC236}">
                <a16:creationId xmlns:a16="http://schemas.microsoft.com/office/drawing/2014/main" id="{5F601929-A627-48E2-A41B-B3138EA3C693}"/>
              </a:ext>
            </a:extLst>
          </p:cNvPr>
          <p:cNvSpPr>
            <a:spLocks noGrp="1" noChangeArrowheads="1"/>
          </p:cNvSpPr>
          <p:nvPr>
            <p:ph type="body" idx="1"/>
          </p:nvPr>
        </p:nvSpPr>
        <p:spPr>
          <a:xfrm>
            <a:off x="304800" y="1295400"/>
            <a:ext cx="8305800" cy="4572000"/>
          </a:xfrm>
        </p:spPr>
        <p:txBody>
          <a:bodyPr>
            <a:normAutofit/>
          </a:bodyPr>
          <a:lstStyle/>
          <a:p>
            <a:pPr marL="231775" lvl="1" indent="-231775">
              <a:spcBef>
                <a:spcPct val="0"/>
              </a:spcBef>
              <a:spcAft>
                <a:spcPts val="1200"/>
              </a:spcAft>
              <a:buFont typeface="Wingdings" pitchFamily="2" charset="2"/>
              <a:buChar char="Ø"/>
              <a:defRPr/>
            </a:pP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Pentru</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produse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energetice</a:t>
            </a:r>
            <a:endParaRPr lang="en-US" sz="2000" dirty="0">
              <a:solidFill>
                <a:schemeClr val="tx1">
                  <a:lumMod val="85000"/>
                  <a:lumOff val="15000"/>
                </a:schemeClr>
              </a:solidFill>
              <a:latin typeface="+mn-lt"/>
              <a:cs typeface="Arial" charset="0"/>
            </a:endParaRPr>
          </a:p>
          <a:p>
            <a:pPr marL="519113" lvl="1" indent="-231775">
              <a:spcBef>
                <a:spcPts val="600"/>
              </a:spcBef>
              <a:spcAft>
                <a:spcPts val="1200"/>
              </a:spcAft>
              <a:buFont typeface="Wingdings" pitchFamily="2" charset="2"/>
              <a:buChar char="ü"/>
              <a:defRPr/>
            </a:pPr>
            <a:r>
              <a:rPr lang="ro-RO" sz="2000" dirty="0">
                <a:solidFill>
                  <a:schemeClr val="tx1">
                    <a:lumMod val="85000"/>
                    <a:lumOff val="15000"/>
                  </a:schemeClr>
                </a:solidFill>
                <a:latin typeface="+mn-lt"/>
                <a:cs typeface="Arial" charset="0"/>
              </a:rPr>
              <a:t>carburantul livrat pentru aeronave / nave</a:t>
            </a:r>
          </a:p>
          <a:p>
            <a:pPr marL="0" indent="0">
              <a:buNone/>
            </a:pPr>
            <a:r>
              <a:rPr lang="en-US" sz="1800" i="1" dirty="0"/>
              <a:t>“(20) in </a:t>
            </a:r>
            <a:r>
              <a:rPr lang="en-US" sz="1800" i="1" dirty="0" err="1"/>
              <a:t>sensul</a:t>
            </a:r>
            <a:r>
              <a:rPr lang="en-US" sz="1800" i="1" dirty="0"/>
              <a:t> </a:t>
            </a:r>
            <a:r>
              <a:rPr lang="en-US" sz="1800" i="1" dirty="0" err="1"/>
              <a:t>alin</a:t>
            </a:r>
            <a:r>
              <a:rPr lang="en-US" sz="1800" i="1" dirty="0"/>
              <a:t>. (19), nu se </a:t>
            </a:r>
            <a:r>
              <a:rPr lang="en-US" sz="1800" i="1" dirty="0" err="1"/>
              <a:t>aplica</a:t>
            </a:r>
            <a:r>
              <a:rPr lang="en-US" sz="1800" i="1" dirty="0"/>
              <a:t> </a:t>
            </a:r>
            <a:r>
              <a:rPr lang="en-US" sz="1800" i="1" dirty="0" err="1"/>
              <a:t>scutirea</a:t>
            </a:r>
            <a:r>
              <a:rPr lang="en-US" sz="1800" i="1" dirty="0"/>
              <a:t> de la </a:t>
            </a:r>
            <a:r>
              <a:rPr lang="en-US" sz="1800" i="1" dirty="0" err="1"/>
              <a:t>plata</a:t>
            </a:r>
            <a:r>
              <a:rPr lang="en-US" sz="1800" i="1" dirty="0"/>
              <a:t> </a:t>
            </a:r>
            <a:r>
              <a:rPr lang="en-US" sz="1800" i="1" dirty="0" err="1"/>
              <a:t>accizelor</a:t>
            </a:r>
            <a:r>
              <a:rPr lang="en-US" sz="1800" i="1" dirty="0"/>
              <a:t> in </a:t>
            </a:r>
            <a:r>
              <a:rPr lang="en-US" sz="1800" i="1" dirty="0" err="1"/>
              <a:t>cazuri</a:t>
            </a:r>
            <a:r>
              <a:rPr lang="en-US" sz="1800" i="1" dirty="0"/>
              <a:t> precum </a:t>
            </a:r>
            <a:r>
              <a:rPr lang="en-US" sz="1800" i="1" dirty="0" err="1"/>
              <a:t>cele</a:t>
            </a:r>
            <a:r>
              <a:rPr lang="en-US" sz="1800" i="1" dirty="0"/>
              <a:t> de </a:t>
            </a:r>
            <a:r>
              <a:rPr lang="en-US" sz="1800" i="1" dirty="0" err="1"/>
              <a:t>mai</a:t>
            </a:r>
            <a:r>
              <a:rPr lang="en-US" sz="1800" i="1" dirty="0"/>
              <a:t> </a:t>
            </a:r>
            <a:r>
              <a:rPr lang="en-US" sz="1800" i="1" dirty="0" err="1"/>
              <a:t>jos</a:t>
            </a:r>
            <a:r>
              <a:rPr lang="en-US" sz="1800" i="1" dirty="0"/>
              <a:t>, </a:t>
            </a:r>
            <a:r>
              <a:rPr lang="en-US" sz="1800" i="1" dirty="0" err="1"/>
              <a:t>fara</a:t>
            </a:r>
            <a:r>
              <a:rPr lang="en-US" sz="1800" i="1" dirty="0"/>
              <a:t> a </a:t>
            </a:r>
            <a:r>
              <a:rPr lang="en-US" sz="1800" i="1" dirty="0" err="1"/>
              <a:t>avea</a:t>
            </a:r>
            <a:r>
              <a:rPr lang="en-US" sz="1800" i="1" dirty="0"/>
              <a:t> un </a:t>
            </a:r>
            <a:r>
              <a:rPr lang="en-US" sz="1800" i="1" dirty="0" err="1"/>
              <a:t>caracter</a:t>
            </a:r>
            <a:r>
              <a:rPr lang="en-US" sz="1800" i="1" dirty="0"/>
              <a:t> </a:t>
            </a:r>
            <a:r>
              <a:rPr lang="en-US" sz="1800" i="1" dirty="0" err="1"/>
              <a:t>limitativ</a:t>
            </a:r>
            <a:r>
              <a:rPr lang="en-US" sz="1800" i="1" dirty="0"/>
              <a:t>:</a:t>
            </a:r>
          </a:p>
          <a:p>
            <a:pPr marL="0" indent="0">
              <a:buNone/>
            </a:pPr>
            <a:r>
              <a:rPr lang="en-US" sz="1800" i="1" dirty="0"/>
              <a:t>a) in </a:t>
            </a:r>
            <a:r>
              <a:rPr lang="en-US" sz="1800" i="1" dirty="0" err="1"/>
              <a:t>cadrul</a:t>
            </a:r>
            <a:r>
              <a:rPr lang="en-US" sz="1800" i="1" dirty="0"/>
              <a:t> </a:t>
            </a:r>
            <a:r>
              <a:rPr lang="en-US" sz="1800" i="1" dirty="0" err="1"/>
              <a:t>activitatilor</a:t>
            </a:r>
            <a:r>
              <a:rPr lang="en-US" sz="1800" i="1" dirty="0"/>
              <a:t> pe care le </a:t>
            </a:r>
            <a:r>
              <a:rPr lang="en-US" sz="1800" i="1" dirty="0" err="1"/>
              <a:t>desfasoara</a:t>
            </a:r>
            <a:r>
              <a:rPr lang="en-US" sz="1800" i="1" dirty="0"/>
              <a:t>, </a:t>
            </a:r>
            <a:r>
              <a:rPr lang="en-US" sz="1800" i="1" dirty="0" err="1"/>
              <a:t>operatorii</a:t>
            </a:r>
            <a:r>
              <a:rPr lang="en-US" sz="1800" i="1" dirty="0"/>
              <a:t> economici </a:t>
            </a:r>
            <a:r>
              <a:rPr lang="en-US" sz="1800" i="1" dirty="0" err="1"/>
              <a:t>utilizeaza</a:t>
            </a:r>
            <a:r>
              <a:rPr lang="en-US" sz="1800" i="1" dirty="0"/>
              <a:t> </a:t>
            </a:r>
            <a:r>
              <a:rPr lang="en-US" sz="1800" i="1" dirty="0" err="1"/>
              <a:t>aeronavele</a:t>
            </a:r>
            <a:r>
              <a:rPr lang="en-US" sz="1800" i="1" dirty="0"/>
              <a:t> pe care le detin </a:t>
            </a:r>
            <a:r>
              <a:rPr lang="en-US" sz="1800" i="1" dirty="0" err="1"/>
              <a:t>pentru</a:t>
            </a:r>
            <a:r>
              <a:rPr lang="en-US" sz="1800" i="1" dirty="0"/>
              <a:t> </a:t>
            </a:r>
            <a:r>
              <a:rPr lang="en-US" sz="1800" i="1" dirty="0" err="1"/>
              <a:t>uzul</a:t>
            </a:r>
            <a:r>
              <a:rPr lang="en-US" sz="1800" i="1" dirty="0"/>
              <a:t> </a:t>
            </a:r>
            <a:r>
              <a:rPr lang="en-US" sz="1800" i="1" dirty="0" err="1"/>
              <a:t>gratuit</a:t>
            </a:r>
            <a:r>
              <a:rPr lang="en-US" sz="1800" i="1" dirty="0"/>
              <a:t> al </a:t>
            </a:r>
            <a:r>
              <a:rPr lang="en-US" sz="1800" i="1" dirty="0" err="1"/>
              <a:t>propriilor</a:t>
            </a:r>
            <a:r>
              <a:rPr lang="en-US" sz="1800" i="1" dirty="0"/>
              <a:t> </a:t>
            </a:r>
            <a:r>
              <a:rPr lang="en-US" sz="1800" i="1" dirty="0" err="1"/>
              <a:t>angajati</a:t>
            </a:r>
            <a:r>
              <a:rPr lang="en-US" sz="1800" i="1" dirty="0"/>
              <a:t>, cum </a:t>
            </a:r>
            <a:r>
              <a:rPr lang="en-US" sz="1800" i="1" dirty="0" err="1"/>
              <a:t>ar</a:t>
            </a:r>
            <a:r>
              <a:rPr lang="en-US" sz="1800" i="1" dirty="0"/>
              <a:t> fi </a:t>
            </a:r>
            <a:r>
              <a:rPr lang="en-US" sz="1800" i="1" dirty="0" err="1"/>
              <a:t>deplasarea</a:t>
            </a:r>
            <a:r>
              <a:rPr lang="en-US" sz="1800" i="1" dirty="0"/>
              <a:t> </a:t>
            </a:r>
            <a:r>
              <a:rPr lang="en-US" sz="1800" i="1" dirty="0" err="1"/>
              <a:t>membrilor</a:t>
            </a:r>
            <a:r>
              <a:rPr lang="en-US" sz="1800" i="1" dirty="0"/>
              <a:t> </a:t>
            </a:r>
            <a:r>
              <a:rPr lang="en-US" sz="1800" i="1" dirty="0" err="1"/>
              <a:t>personalului</a:t>
            </a:r>
            <a:r>
              <a:rPr lang="en-US" sz="1800" i="1" dirty="0"/>
              <a:t> la </a:t>
            </a:r>
            <a:r>
              <a:rPr lang="en-US" sz="1800" i="1" dirty="0" err="1"/>
              <a:t>clienti</a:t>
            </a:r>
            <a:r>
              <a:rPr lang="en-US" sz="1800" i="1" dirty="0"/>
              <a:t> </a:t>
            </a:r>
            <a:r>
              <a:rPr lang="en-US" sz="1800" i="1" dirty="0" err="1"/>
              <a:t>sau</a:t>
            </a:r>
            <a:r>
              <a:rPr lang="en-US" sz="1800" i="1" dirty="0"/>
              <a:t> la </a:t>
            </a:r>
            <a:r>
              <a:rPr lang="en-US" sz="1800" i="1" dirty="0" err="1"/>
              <a:t>targuri</a:t>
            </a:r>
            <a:r>
              <a:rPr lang="en-US" sz="1800" i="1" dirty="0"/>
              <a:t> </a:t>
            </a:r>
            <a:r>
              <a:rPr lang="en-US" sz="1800" i="1" dirty="0" err="1"/>
              <a:t>comerciale</a:t>
            </a:r>
            <a:r>
              <a:rPr lang="en-US" sz="1800" i="1" dirty="0"/>
              <a:t>;</a:t>
            </a:r>
          </a:p>
          <a:p>
            <a:pPr marL="0" indent="0">
              <a:buNone/>
            </a:pPr>
            <a:r>
              <a:rPr lang="en-US" sz="1800" i="1" dirty="0"/>
              <a:t>b) in </a:t>
            </a:r>
            <a:r>
              <a:rPr lang="en-US" sz="1800" i="1" dirty="0" err="1"/>
              <a:t>cazul</a:t>
            </a:r>
            <a:r>
              <a:rPr lang="en-US" sz="1800" i="1" dirty="0"/>
              <a:t> </a:t>
            </a:r>
            <a:r>
              <a:rPr lang="en-US" sz="1800" i="1" dirty="0" err="1"/>
              <a:t>aeronavelor</a:t>
            </a:r>
            <a:r>
              <a:rPr lang="en-US" sz="1800" i="1" dirty="0"/>
              <a:t> </a:t>
            </a:r>
            <a:r>
              <a:rPr lang="en-US" sz="1800" i="1" dirty="0" err="1"/>
              <a:t>inchiriate</a:t>
            </a:r>
            <a:r>
              <a:rPr lang="en-US" sz="1800" i="1" dirty="0"/>
              <a:t> </a:t>
            </a:r>
            <a:r>
              <a:rPr lang="en-US" sz="1800" i="1" dirty="0" err="1"/>
              <a:t>sau</a:t>
            </a:r>
            <a:r>
              <a:rPr lang="en-US" sz="1800" i="1" dirty="0"/>
              <a:t> </a:t>
            </a:r>
            <a:r>
              <a:rPr lang="en-US" sz="1800" i="1" dirty="0" err="1"/>
              <a:t>detinute</a:t>
            </a:r>
            <a:r>
              <a:rPr lang="en-US" sz="1800" i="1" dirty="0"/>
              <a:t> in leasing, in </a:t>
            </a:r>
            <a:r>
              <a:rPr lang="en-US" sz="1800" i="1" dirty="0" err="1"/>
              <a:t>situatia</a:t>
            </a:r>
            <a:r>
              <a:rPr lang="en-US" sz="1800" i="1" dirty="0"/>
              <a:t> in care </a:t>
            </a:r>
            <a:r>
              <a:rPr lang="en-US" sz="1800" i="1" dirty="0" err="1"/>
              <a:t>operatorul</a:t>
            </a:r>
            <a:r>
              <a:rPr lang="en-US" sz="1800" i="1" dirty="0"/>
              <a:t> economic care </a:t>
            </a:r>
            <a:r>
              <a:rPr lang="en-US" sz="1800" i="1" dirty="0" err="1"/>
              <a:t>detine</a:t>
            </a:r>
            <a:r>
              <a:rPr lang="en-US" sz="1800" i="1" dirty="0"/>
              <a:t> </a:t>
            </a:r>
            <a:r>
              <a:rPr lang="en-US" sz="1800" i="1" dirty="0" err="1"/>
              <a:t>sau</a:t>
            </a:r>
            <a:r>
              <a:rPr lang="en-US" sz="1800" i="1" dirty="0"/>
              <a:t> care </a:t>
            </a:r>
            <a:r>
              <a:rPr lang="en-US" sz="1800" i="1" dirty="0" err="1"/>
              <a:t>utilizeaza</a:t>
            </a:r>
            <a:r>
              <a:rPr lang="en-US" sz="1800" i="1" dirty="0"/>
              <a:t> </a:t>
            </a:r>
            <a:r>
              <a:rPr lang="en-US" sz="1800" i="1" dirty="0" err="1"/>
              <a:t>aeronava</a:t>
            </a:r>
            <a:r>
              <a:rPr lang="en-US" sz="1800" i="1" dirty="0"/>
              <a:t> nu </a:t>
            </a:r>
            <a:r>
              <a:rPr lang="en-US" sz="1800" i="1" dirty="0" err="1"/>
              <a:t>asigura</a:t>
            </a:r>
            <a:r>
              <a:rPr lang="en-US" sz="1800" i="1" dirty="0"/>
              <a:t> el </a:t>
            </a:r>
            <a:r>
              <a:rPr lang="en-US" sz="1800" i="1" dirty="0" err="1"/>
              <a:t>insusi</a:t>
            </a:r>
            <a:r>
              <a:rPr lang="en-US" sz="1800" i="1" dirty="0"/>
              <a:t> in mod direct </a:t>
            </a:r>
            <a:r>
              <a:rPr lang="en-US" sz="1800" i="1" dirty="0" err="1"/>
              <a:t>si</a:t>
            </a:r>
            <a:r>
              <a:rPr lang="en-US" sz="1800" i="1" dirty="0"/>
              <a:t> cu </a:t>
            </a:r>
            <a:r>
              <a:rPr lang="en-US" sz="1800" i="1" dirty="0" err="1"/>
              <a:t>titlu</a:t>
            </a:r>
            <a:r>
              <a:rPr lang="en-US" sz="1800" i="1" dirty="0"/>
              <a:t> </a:t>
            </a:r>
            <a:r>
              <a:rPr lang="en-US" sz="1800" i="1" dirty="0" err="1"/>
              <a:t>oneros</a:t>
            </a:r>
            <a:r>
              <a:rPr lang="en-US" sz="1800" i="1" dirty="0"/>
              <a:t> </a:t>
            </a:r>
            <a:r>
              <a:rPr lang="en-US" sz="1800" i="1" dirty="0" err="1"/>
              <a:t>serviciile</a:t>
            </a:r>
            <a:r>
              <a:rPr lang="en-US" sz="1800" i="1" dirty="0"/>
              <a:t> de transport </a:t>
            </a:r>
            <a:r>
              <a:rPr lang="en-US" sz="1800" i="1" dirty="0" err="1"/>
              <a:t>aerian</a:t>
            </a:r>
            <a:r>
              <a:rPr lang="en-US" sz="1800" i="1" dirty="0"/>
              <a:t>.</a:t>
            </a:r>
          </a:p>
          <a:p>
            <a:pPr marL="0" indent="0">
              <a:buNone/>
            </a:pPr>
            <a:r>
              <a:rPr lang="en-US" sz="1800" i="1" dirty="0"/>
              <a:t>in </a:t>
            </a:r>
            <a:r>
              <a:rPr lang="en-US" sz="1800" i="1" dirty="0" err="1"/>
              <a:t>acest</a:t>
            </a:r>
            <a:r>
              <a:rPr lang="en-US" sz="1800" i="1" dirty="0"/>
              <a:t> </a:t>
            </a:r>
            <a:r>
              <a:rPr lang="en-US" sz="1800" i="1" dirty="0" err="1"/>
              <a:t>sens</a:t>
            </a:r>
            <a:r>
              <a:rPr lang="en-US" sz="1800" i="1" dirty="0"/>
              <a:t> au </a:t>
            </a:r>
            <a:r>
              <a:rPr lang="en-US" sz="1800" i="1" dirty="0" err="1"/>
              <a:t>fost</a:t>
            </a:r>
            <a:r>
              <a:rPr lang="en-US" sz="1800" i="1" dirty="0"/>
              <a:t> </a:t>
            </a:r>
            <a:r>
              <a:rPr lang="en-US" sz="1800" i="1" dirty="0" err="1"/>
              <a:t>pronuntate</a:t>
            </a:r>
            <a:r>
              <a:rPr lang="en-US" sz="1800" i="1" dirty="0"/>
              <a:t> </a:t>
            </a:r>
            <a:r>
              <a:rPr lang="en-US" sz="1800" i="1" dirty="0" err="1"/>
              <a:t>deciziile</a:t>
            </a:r>
            <a:r>
              <a:rPr lang="en-US" sz="1800" i="1" dirty="0"/>
              <a:t> </a:t>
            </a:r>
            <a:r>
              <a:rPr lang="en-US" sz="1800" i="1" dirty="0" err="1"/>
              <a:t>Curtii</a:t>
            </a:r>
            <a:r>
              <a:rPr lang="en-US" sz="1800" i="1" dirty="0"/>
              <a:t> de </a:t>
            </a:r>
            <a:r>
              <a:rPr lang="en-US" sz="1800" i="1" dirty="0" err="1"/>
              <a:t>Justitie</a:t>
            </a:r>
            <a:r>
              <a:rPr lang="en-US" sz="1800" i="1" dirty="0"/>
              <a:t> a </a:t>
            </a:r>
            <a:r>
              <a:rPr lang="en-US" sz="1800" i="1" dirty="0" err="1"/>
              <a:t>Uniunii</a:t>
            </a:r>
            <a:r>
              <a:rPr lang="en-US" sz="1800" i="1" dirty="0"/>
              <a:t> </a:t>
            </a:r>
            <a:r>
              <a:rPr lang="en-US" sz="1800" i="1" dirty="0" err="1"/>
              <a:t>Europene</a:t>
            </a:r>
            <a:r>
              <a:rPr lang="en-US" sz="1800" i="1" dirty="0"/>
              <a:t> in </a:t>
            </a:r>
            <a:r>
              <a:rPr lang="en-US" sz="1800" i="1" dirty="0" err="1"/>
              <a:t>cauzele</a:t>
            </a:r>
            <a:r>
              <a:rPr lang="en-US" sz="1800" i="1" dirty="0"/>
              <a:t> </a:t>
            </a:r>
            <a:r>
              <a:rPr lang="en-US" sz="1800" b="1" i="1" dirty="0"/>
              <a:t>C-79/10 </a:t>
            </a:r>
            <a:r>
              <a:rPr lang="en-US" sz="1800" b="1" i="1" dirty="0" err="1"/>
              <a:t>si</a:t>
            </a:r>
            <a:r>
              <a:rPr lang="en-US" sz="1800" b="1" i="1" dirty="0"/>
              <a:t> C-250/10</a:t>
            </a:r>
            <a:r>
              <a:rPr lang="en-US" sz="1800" i="1" dirty="0"/>
              <a:t>.”</a:t>
            </a:r>
          </a:p>
          <a:p>
            <a:pPr marL="519113" lvl="1" indent="-231775">
              <a:spcBef>
                <a:spcPts val="600"/>
              </a:spcBef>
              <a:spcAft>
                <a:spcPts val="1200"/>
              </a:spcAft>
              <a:buFont typeface="Wingdings" pitchFamily="2" charset="2"/>
              <a:buChar char="ü"/>
              <a:defRPr/>
            </a:pPr>
            <a:endParaRPr lang="ro-RO" sz="2000" dirty="0">
              <a:solidFill>
                <a:schemeClr val="tx1">
                  <a:lumMod val="85000"/>
                  <a:lumOff val="15000"/>
                </a:schemeClr>
              </a:solidFill>
              <a:latin typeface="+mn-lt"/>
              <a:cs typeface="Arial" charset="0"/>
            </a:endParaRPr>
          </a:p>
        </p:txBody>
      </p:sp>
      <p:sp>
        <p:nvSpPr>
          <p:cNvPr id="34821" name="Slide Number Placeholder 9">
            <a:extLst>
              <a:ext uri="{FF2B5EF4-FFF2-40B4-BE49-F238E27FC236}">
                <a16:creationId xmlns:a16="http://schemas.microsoft.com/office/drawing/2014/main" id="{BC8C028E-0B47-4122-923F-8EA03A11D3DF}"/>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33F821C-B1C5-451C-BF0F-E06F23CE7881}"/>
              </a:ext>
            </a:extLst>
          </p:cNvPr>
          <p:cNvSpPr>
            <a:spLocks noGrp="1" noChangeArrowheads="1"/>
          </p:cNvSpPr>
          <p:nvPr>
            <p:ph type="title"/>
          </p:nvPr>
        </p:nvSpPr>
        <p:spPr>
          <a:xfrm>
            <a:off x="631370" y="228600"/>
            <a:ext cx="7979229" cy="762000"/>
          </a:xfrm>
        </p:spPr>
        <p:txBody>
          <a:bodyPr/>
          <a:lstStyle/>
          <a:p>
            <a:pPr algn="l"/>
            <a:r>
              <a:rPr lang="en-US" altLang="en-US" dirty="0" err="1">
                <a:latin typeface="+mn-lt"/>
              </a:rPr>
              <a:t>Scutiri</a:t>
            </a:r>
            <a:endParaRPr lang="en-US" altLang="en-US" dirty="0">
              <a:latin typeface="+mn-lt"/>
            </a:endParaRPr>
          </a:p>
        </p:txBody>
      </p:sp>
      <p:sp>
        <p:nvSpPr>
          <p:cNvPr id="43011" name="Rectangle 3">
            <a:extLst>
              <a:ext uri="{FF2B5EF4-FFF2-40B4-BE49-F238E27FC236}">
                <a16:creationId xmlns:a16="http://schemas.microsoft.com/office/drawing/2014/main" id="{5F601929-A627-48E2-A41B-B3138EA3C693}"/>
              </a:ext>
            </a:extLst>
          </p:cNvPr>
          <p:cNvSpPr>
            <a:spLocks noGrp="1" noChangeArrowheads="1"/>
          </p:cNvSpPr>
          <p:nvPr>
            <p:ph type="body" idx="1"/>
          </p:nvPr>
        </p:nvSpPr>
        <p:spPr>
          <a:xfrm>
            <a:off x="304800" y="1295400"/>
            <a:ext cx="8305800" cy="4572000"/>
          </a:xfrm>
        </p:spPr>
        <p:txBody>
          <a:bodyPr/>
          <a:lstStyle/>
          <a:p>
            <a:pPr marL="231775" lvl="1" indent="-231775">
              <a:spcBef>
                <a:spcPct val="0"/>
              </a:spcBef>
              <a:spcAft>
                <a:spcPts val="1200"/>
              </a:spcAft>
              <a:buFont typeface="Wingdings" pitchFamily="2" charset="2"/>
              <a:buChar char="Ø"/>
              <a:defRPr/>
            </a:pP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Pentru</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produse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energetice</a:t>
            </a:r>
            <a:endParaRPr lang="en-US" sz="2000" dirty="0">
              <a:solidFill>
                <a:schemeClr val="tx1">
                  <a:lumMod val="85000"/>
                  <a:lumOff val="15000"/>
                </a:schemeClr>
              </a:solidFill>
              <a:latin typeface="+mn-lt"/>
              <a:cs typeface="Arial" charset="0"/>
            </a:endParaRPr>
          </a:p>
          <a:p>
            <a:pPr marL="519113" lvl="1" indent="-231775">
              <a:spcBef>
                <a:spcPts val="600"/>
              </a:spcBef>
              <a:spcAft>
                <a:spcPts val="1200"/>
              </a:spcAft>
              <a:buFont typeface="Wingdings" pitchFamily="2" charset="2"/>
              <a:buChar char="ü"/>
              <a:defRPr/>
            </a:pPr>
            <a:r>
              <a:rPr lang="ro-RO" sz="2000" dirty="0">
                <a:solidFill>
                  <a:schemeClr val="tx1">
                    <a:lumMod val="85000"/>
                    <a:lumOff val="15000"/>
                  </a:schemeClr>
                </a:solidFill>
                <a:latin typeface="+mn-lt"/>
                <a:cs typeface="Arial" charset="0"/>
              </a:rPr>
              <a:t>carburantul utilizat in </a:t>
            </a:r>
            <a:r>
              <a:rPr lang="ro-RO" sz="2000" dirty="0" err="1">
                <a:solidFill>
                  <a:schemeClr val="tx1">
                    <a:lumMod val="85000"/>
                    <a:lumOff val="15000"/>
                  </a:schemeClr>
                </a:solidFill>
                <a:latin typeface="+mn-lt"/>
                <a:cs typeface="Arial" charset="0"/>
              </a:rPr>
              <a:t>operatiunile</a:t>
            </a:r>
            <a:r>
              <a:rPr lang="ro-RO" sz="2000" dirty="0">
                <a:solidFill>
                  <a:schemeClr val="tx1">
                    <a:lumMod val="85000"/>
                    <a:lumOff val="15000"/>
                  </a:schemeClr>
                </a:solidFill>
                <a:latin typeface="+mn-lt"/>
                <a:cs typeface="Arial" charset="0"/>
              </a:rPr>
              <a:t> de dragare in cursurile de apa navigabile sau in porturi</a:t>
            </a:r>
            <a:endParaRPr lang="en-US" sz="2000" dirty="0">
              <a:solidFill>
                <a:schemeClr val="tx1">
                  <a:lumMod val="85000"/>
                  <a:lumOff val="15000"/>
                </a:schemeClr>
              </a:solidFill>
              <a:latin typeface="+mn-lt"/>
              <a:cs typeface="Arial" charset="0"/>
            </a:endParaRPr>
          </a:p>
          <a:p>
            <a:pPr marL="519113" lvl="1" indent="-231775">
              <a:spcBef>
                <a:spcPts val="600"/>
              </a:spcBef>
              <a:spcAft>
                <a:spcPts val="1200"/>
              </a:spcAft>
              <a:buFont typeface="Wingdings" pitchFamily="2" charset="2"/>
              <a:buChar char="ü"/>
              <a:defRPr/>
            </a:pPr>
            <a:r>
              <a:rPr lang="en-US" sz="2000" dirty="0" err="1">
                <a:solidFill>
                  <a:schemeClr val="tx1">
                    <a:lumMod val="85000"/>
                    <a:lumOff val="15000"/>
                  </a:schemeClr>
                </a:solidFill>
                <a:latin typeface="+mn-lt"/>
                <a:cs typeface="Arial" charset="0"/>
              </a:rPr>
              <a:t>Produse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energetice</a:t>
            </a:r>
            <a:r>
              <a:rPr lang="en-US" sz="2000" dirty="0">
                <a:solidFill>
                  <a:schemeClr val="tx1">
                    <a:lumMod val="85000"/>
                    <a:lumOff val="15000"/>
                  </a:schemeClr>
                </a:solidFill>
                <a:latin typeface="+mn-lt"/>
                <a:cs typeface="Arial" charset="0"/>
              </a:rPr>
              <a:t> &amp; </a:t>
            </a:r>
            <a:r>
              <a:rPr lang="en-US" sz="2000" dirty="0" err="1">
                <a:solidFill>
                  <a:schemeClr val="tx1">
                    <a:lumMod val="85000"/>
                    <a:lumOff val="15000"/>
                  </a:schemeClr>
                </a:solidFill>
                <a:latin typeface="+mn-lt"/>
                <a:cs typeface="Arial" charset="0"/>
              </a:rPr>
              <a:t>energia</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electrica</a:t>
            </a:r>
            <a:r>
              <a:rPr lang="en-US" sz="2000" dirty="0">
                <a:solidFill>
                  <a:schemeClr val="tx1">
                    <a:lumMod val="85000"/>
                    <a:lumOff val="15000"/>
                  </a:schemeClr>
                </a:solidFill>
                <a:latin typeface="+mn-lt"/>
                <a:cs typeface="Arial" charset="0"/>
              </a:rPr>
              <a:t> </a:t>
            </a:r>
            <a:r>
              <a:rPr lang="en-US" sz="2000" dirty="0">
                <a:solidFill>
                  <a:schemeClr val="tx1">
                    <a:lumMod val="85000"/>
                    <a:lumOff val="15000"/>
                  </a:schemeClr>
                </a:solidFill>
                <a:latin typeface="+mn-lt"/>
                <a:cs typeface="Arial" charset="0"/>
                <a:sym typeface="Wingdings" pitchFamily="2" charset="2"/>
              </a:rPr>
              <a:t> </a:t>
            </a:r>
            <a:r>
              <a:rPr lang="en-US" sz="2000" dirty="0" err="1">
                <a:solidFill>
                  <a:schemeClr val="tx1">
                    <a:lumMod val="85000"/>
                    <a:lumOff val="15000"/>
                  </a:schemeClr>
                </a:solidFill>
                <a:latin typeface="+mn-lt"/>
                <a:cs typeface="Arial" charset="0"/>
                <a:sym typeface="Wingdings" pitchFamily="2" charset="2"/>
              </a:rPr>
              <a:t>productia</a:t>
            </a:r>
            <a:r>
              <a:rPr lang="en-US" sz="2000" dirty="0">
                <a:solidFill>
                  <a:schemeClr val="tx1">
                    <a:lumMod val="85000"/>
                    <a:lumOff val="15000"/>
                  </a:schemeClr>
                </a:solidFill>
                <a:latin typeface="+mn-lt"/>
                <a:cs typeface="Arial" charset="0"/>
                <a:sym typeface="Wingdings" pitchFamily="2" charset="2"/>
              </a:rPr>
              <a:t> de </a:t>
            </a:r>
            <a:r>
              <a:rPr lang="en-US" sz="2000" dirty="0" err="1">
                <a:solidFill>
                  <a:schemeClr val="tx1">
                    <a:lumMod val="85000"/>
                    <a:lumOff val="15000"/>
                  </a:schemeClr>
                </a:solidFill>
                <a:latin typeface="+mn-lt"/>
                <a:cs typeface="Arial" charset="0"/>
                <a:sym typeface="Wingdings" pitchFamily="2" charset="2"/>
              </a:rPr>
              <a:t>energie</a:t>
            </a:r>
            <a:r>
              <a:rPr lang="en-US" sz="2000" dirty="0">
                <a:solidFill>
                  <a:schemeClr val="tx1">
                    <a:lumMod val="85000"/>
                    <a:lumOff val="15000"/>
                  </a:schemeClr>
                </a:solidFill>
                <a:latin typeface="+mn-lt"/>
                <a:cs typeface="Arial" charset="0"/>
                <a:sym typeface="Wingdings" pitchFamily="2" charset="2"/>
              </a:rPr>
              <a:t> </a:t>
            </a:r>
            <a:r>
              <a:rPr lang="en-US" sz="2000" dirty="0" err="1">
                <a:solidFill>
                  <a:schemeClr val="tx1">
                    <a:lumMod val="85000"/>
                    <a:lumOff val="15000"/>
                  </a:schemeClr>
                </a:solidFill>
                <a:latin typeface="+mn-lt"/>
                <a:cs typeface="Arial" charset="0"/>
                <a:sym typeface="Wingdings" pitchFamily="2" charset="2"/>
              </a:rPr>
              <a:t>electrica</a:t>
            </a:r>
            <a:r>
              <a:rPr lang="en-US" sz="2000" dirty="0">
                <a:solidFill>
                  <a:schemeClr val="tx1">
                    <a:lumMod val="85000"/>
                    <a:lumOff val="15000"/>
                  </a:schemeClr>
                </a:solidFill>
                <a:latin typeface="+mn-lt"/>
                <a:cs typeface="Arial" charset="0"/>
                <a:sym typeface="Wingdings" pitchFamily="2" charset="2"/>
              </a:rPr>
              <a:t> / </a:t>
            </a:r>
            <a:r>
              <a:rPr lang="en-US" sz="2000" dirty="0" err="1">
                <a:solidFill>
                  <a:schemeClr val="tx1">
                    <a:lumMod val="85000"/>
                    <a:lumOff val="15000"/>
                  </a:schemeClr>
                </a:solidFill>
                <a:latin typeface="+mn-lt"/>
                <a:cs typeface="Arial" charset="0"/>
                <a:sym typeface="Wingdings" pitchFamily="2" charset="2"/>
              </a:rPr>
              <a:t>energie</a:t>
            </a:r>
            <a:r>
              <a:rPr lang="en-US" sz="2000" dirty="0">
                <a:solidFill>
                  <a:schemeClr val="tx1">
                    <a:lumMod val="85000"/>
                    <a:lumOff val="15000"/>
                  </a:schemeClr>
                </a:solidFill>
                <a:latin typeface="+mn-lt"/>
                <a:cs typeface="Arial" charset="0"/>
                <a:sym typeface="Wingdings" pitchFamily="2" charset="2"/>
              </a:rPr>
              <a:t> </a:t>
            </a:r>
            <a:r>
              <a:rPr lang="en-US" sz="2000" dirty="0" err="1">
                <a:solidFill>
                  <a:schemeClr val="tx1">
                    <a:lumMod val="85000"/>
                    <a:lumOff val="15000"/>
                  </a:schemeClr>
                </a:solidFill>
                <a:latin typeface="+mn-lt"/>
                <a:cs typeface="Arial" charset="0"/>
                <a:sym typeface="Wingdings" pitchFamily="2" charset="2"/>
              </a:rPr>
              <a:t>electrica</a:t>
            </a:r>
            <a:r>
              <a:rPr lang="en-US" sz="2000" dirty="0">
                <a:solidFill>
                  <a:schemeClr val="tx1">
                    <a:lumMod val="85000"/>
                    <a:lumOff val="15000"/>
                  </a:schemeClr>
                </a:solidFill>
                <a:latin typeface="+mn-lt"/>
                <a:cs typeface="Arial" charset="0"/>
                <a:sym typeface="Wingdings" pitchFamily="2" charset="2"/>
              </a:rPr>
              <a:t> &amp; </a:t>
            </a:r>
            <a:r>
              <a:rPr lang="en-US" sz="2000" dirty="0" err="1">
                <a:solidFill>
                  <a:schemeClr val="tx1">
                    <a:lumMod val="85000"/>
                    <a:lumOff val="15000"/>
                  </a:schemeClr>
                </a:solidFill>
                <a:latin typeface="+mn-lt"/>
                <a:cs typeface="Arial" charset="0"/>
                <a:sym typeface="Wingdings" pitchFamily="2" charset="2"/>
              </a:rPr>
              <a:t>termica</a:t>
            </a:r>
            <a:endParaRPr lang="en-US" sz="2000" dirty="0">
              <a:solidFill>
                <a:schemeClr val="tx1">
                  <a:lumMod val="85000"/>
                  <a:lumOff val="15000"/>
                </a:schemeClr>
              </a:solidFill>
              <a:latin typeface="+mn-lt"/>
              <a:cs typeface="Arial" charset="0"/>
              <a:sym typeface="Wingdings" pitchFamily="2" charset="2"/>
            </a:endParaRPr>
          </a:p>
          <a:p>
            <a:pPr marL="519113" lvl="1" indent="-231775">
              <a:spcBef>
                <a:spcPts val="600"/>
              </a:spcBef>
              <a:spcAft>
                <a:spcPts val="1200"/>
              </a:spcAft>
              <a:buFont typeface="Wingdings" pitchFamily="2" charset="2"/>
              <a:buChar char="ü"/>
              <a:defRPr/>
            </a:pPr>
            <a:r>
              <a:rPr lang="en-US" sz="2000" dirty="0">
                <a:solidFill>
                  <a:schemeClr val="tx1">
                    <a:lumMod val="85000"/>
                    <a:lumOff val="15000"/>
                  </a:schemeClr>
                </a:solidFill>
                <a:latin typeface="+mn-lt"/>
                <a:cs typeface="Arial" charset="0"/>
              </a:rPr>
              <a:t>Bio-</a:t>
            </a:r>
            <a:r>
              <a:rPr lang="en-US" sz="2000" dirty="0" err="1">
                <a:solidFill>
                  <a:schemeClr val="tx1">
                    <a:lumMod val="85000"/>
                    <a:lumOff val="15000"/>
                  </a:schemeClr>
                </a:solidFill>
                <a:latin typeface="+mn-lt"/>
                <a:cs typeface="Arial" charset="0"/>
              </a:rPr>
              <a:t>combustibili</a:t>
            </a:r>
            <a:endParaRPr lang="en-US" sz="2000" dirty="0">
              <a:solidFill>
                <a:schemeClr val="tx1">
                  <a:lumMod val="85000"/>
                  <a:lumOff val="15000"/>
                </a:schemeClr>
              </a:solidFill>
              <a:latin typeface="+mn-lt"/>
              <a:cs typeface="Arial" charset="0"/>
            </a:endParaRPr>
          </a:p>
          <a:p>
            <a:pPr marL="519113" lvl="1" indent="-231775">
              <a:spcBef>
                <a:spcPts val="600"/>
              </a:spcBef>
              <a:spcAft>
                <a:spcPts val="1200"/>
              </a:spcAft>
              <a:buFont typeface="Wingdings" pitchFamily="2" charset="2"/>
              <a:buChar char="ü"/>
              <a:defRPr/>
            </a:pPr>
            <a:r>
              <a:rPr lang="en-US" sz="2000" dirty="0" err="1">
                <a:solidFill>
                  <a:schemeClr val="tx1">
                    <a:lumMod val="85000"/>
                    <a:lumOff val="15000"/>
                  </a:schemeClr>
                </a:solidFill>
                <a:latin typeface="+mn-lt"/>
                <a:cs typeface="Arial" charset="0"/>
              </a:rPr>
              <a:t>Energie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electrica</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obtinuta</a:t>
            </a:r>
            <a:r>
              <a:rPr lang="en-US" sz="2000" dirty="0">
                <a:solidFill>
                  <a:schemeClr val="tx1">
                    <a:lumMod val="85000"/>
                    <a:lumOff val="15000"/>
                  </a:schemeClr>
                </a:solidFill>
                <a:latin typeface="+mn-lt"/>
                <a:cs typeface="Arial" charset="0"/>
              </a:rPr>
              <a:t> din </a:t>
            </a:r>
            <a:r>
              <a:rPr lang="en-US" sz="2000" dirty="0" err="1">
                <a:solidFill>
                  <a:schemeClr val="tx1">
                    <a:lumMod val="85000"/>
                    <a:lumOff val="15000"/>
                  </a:schemeClr>
                </a:solidFill>
                <a:latin typeface="+mn-lt"/>
                <a:cs typeface="Arial" charset="0"/>
              </a:rPr>
              <a:t>surse</a:t>
            </a:r>
            <a:r>
              <a:rPr lang="en-US" sz="2000" dirty="0">
                <a:solidFill>
                  <a:schemeClr val="tx1">
                    <a:lumMod val="85000"/>
                    <a:lumOff val="15000"/>
                  </a:schemeClr>
                </a:solidFill>
                <a:latin typeface="+mn-lt"/>
                <a:cs typeface="Arial" charset="0"/>
              </a:rPr>
              <a:t> </a:t>
            </a:r>
            <a:r>
              <a:rPr lang="en-US" sz="2000" dirty="0" err="1">
                <a:solidFill>
                  <a:schemeClr val="tx1">
                    <a:lumMod val="85000"/>
                    <a:lumOff val="15000"/>
                  </a:schemeClr>
                </a:solidFill>
                <a:latin typeface="+mn-lt"/>
                <a:cs typeface="Arial" charset="0"/>
              </a:rPr>
              <a:t>regenerabile</a:t>
            </a:r>
            <a:endParaRPr lang="ro-RO" sz="2000" dirty="0">
              <a:solidFill>
                <a:schemeClr val="tx1">
                  <a:lumMod val="85000"/>
                  <a:lumOff val="15000"/>
                </a:schemeClr>
              </a:solidFill>
              <a:latin typeface="+mn-lt"/>
              <a:cs typeface="Arial" charset="0"/>
            </a:endParaRPr>
          </a:p>
        </p:txBody>
      </p:sp>
      <p:sp>
        <p:nvSpPr>
          <p:cNvPr id="34821" name="Slide Number Placeholder 9">
            <a:extLst>
              <a:ext uri="{FF2B5EF4-FFF2-40B4-BE49-F238E27FC236}">
                <a16:creationId xmlns:a16="http://schemas.microsoft.com/office/drawing/2014/main" id="{BC8C028E-0B47-4122-923F-8EA03A11D3DF}"/>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Tree>
    <p:extLst>
      <p:ext uri="{BB962C8B-B14F-4D97-AF65-F5344CB8AC3E}">
        <p14:creationId xmlns:p14="http://schemas.microsoft.com/office/powerpoint/2010/main" val="736979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752600" y="523766"/>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47107" name="Rectangle 2"/>
          <p:cNvSpPr>
            <a:spLocks noGrp="1" noChangeArrowheads="1"/>
          </p:cNvSpPr>
          <p:nvPr>
            <p:ph type="title" idx="4294967295"/>
          </p:nvPr>
        </p:nvSpPr>
        <p:spPr>
          <a:xfrm>
            <a:off x="653143" y="381000"/>
            <a:ext cx="7041470" cy="457200"/>
          </a:xfrm>
        </p:spPr>
        <p:txBody>
          <a:bodyPr/>
          <a:lstStyle/>
          <a:p>
            <a:pPr algn="l" eaLnBrk="1" hangingPunct="1"/>
            <a:r>
              <a:rPr lang="en-US" altLang="en-US" dirty="0" err="1">
                <a:solidFill>
                  <a:schemeClr val="tx2">
                    <a:lumMod val="75000"/>
                  </a:schemeClr>
                </a:solidFill>
                <a:latin typeface="+mn-lt"/>
              </a:rPr>
              <a:t>Procedura</a:t>
            </a:r>
            <a:r>
              <a:rPr lang="en-US" altLang="en-US" dirty="0">
                <a:solidFill>
                  <a:schemeClr val="tx2">
                    <a:lumMod val="75000"/>
                  </a:schemeClr>
                </a:solidFill>
                <a:latin typeface="+mn-lt"/>
              </a:rPr>
              <a:t> de </a:t>
            </a:r>
            <a:r>
              <a:rPr lang="en-US" altLang="en-US" dirty="0" err="1">
                <a:solidFill>
                  <a:schemeClr val="tx2">
                    <a:lumMod val="75000"/>
                  </a:schemeClr>
                </a:solidFill>
                <a:latin typeface="+mn-lt"/>
              </a:rPr>
              <a:t>notificare</a:t>
            </a:r>
            <a:r>
              <a:rPr lang="en-US" altLang="en-US" dirty="0">
                <a:solidFill>
                  <a:schemeClr val="tx2">
                    <a:lumMod val="75000"/>
                  </a:schemeClr>
                </a:solidFill>
                <a:latin typeface="+mn-lt"/>
              </a:rPr>
              <a:t> </a:t>
            </a:r>
          </a:p>
        </p:txBody>
      </p:sp>
      <p:sp>
        <p:nvSpPr>
          <p:cNvPr id="47108" name="Rectangle 3"/>
          <p:cNvSpPr txBox="1">
            <a:spLocks noChangeArrowheads="1"/>
          </p:cNvSpPr>
          <p:nvPr/>
        </p:nvSpPr>
        <p:spPr bwMode="auto">
          <a:xfrm>
            <a:off x="228600" y="990599"/>
            <a:ext cx="8458200" cy="499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Clr>
                <a:srgbClr val="313131"/>
              </a:buClr>
              <a:buFont typeface="Arial" charset="0"/>
              <a:buNone/>
            </a:pPr>
            <a:endParaRPr lang="ro-RO" sz="1600" dirty="0">
              <a:solidFill>
                <a:srgbClr val="313131"/>
              </a:solidFill>
              <a:latin typeface="+mn-lt"/>
            </a:endParaRPr>
          </a:p>
          <a:p>
            <a:pPr marL="285750" indent="-285750">
              <a:lnSpc>
                <a:spcPts val="2600"/>
              </a:lnSpc>
              <a:buClr>
                <a:srgbClr val="313131"/>
              </a:buClr>
              <a:buFont typeface="Wingdings" panose="05000000000000000000" pitchFamily="2" charset="2"/>
              <a:buChar char="§"/>
              <a:tabLst>
                <a:tab pos="463550" algn="l"/>
              </a:tabLst>
              <a:defRPr/>
            </a:pPr>
            <a:r>
              <a:rPr lang="ro-RO" sz="1800" kern="0" dirty="0">
                <a:solidFill>
                  <a:srgbClr val="313131"/>
                </a:solidFill>
                <a:latin typeface="+mn-lt"/>
              </a:rPr>
              <a:t>Notificare – obligatorie in cazul </a:t>
            </a:r>
            <a:r>
              <a:rPr lang="ro-RO" sz="1800" kern="0" dirty="0" err="1">
                <a:solidFill>
                  <a:srgbClr val="313131"/>
                </a:solidFill>
                <a:latin typeface="+mn-lt"/>
              </a:rPr>
              <a:t>aplicarii</a:t>
            </a:r>
            <a:r>
              <a:rPr lang="ro-RO" sz="1800" kern="0" dirty="0">
                <a:solidFill>
                  <a:srgbClr val="313131"/>
                </a:solidFill>
                <a:latin typeface="+mn-lt"/>
              </a:rPr>
              <a:t> </a:t>
            </a:r>
            <a:r>
              <a:rPr lang="ro-RO" sz="1800" kern="0" dirty="0" err="1">
                <a:solidFill>
                  <a:srgbClr val="313131"/>
                </a:solidFill>
                <a:latin typeface="+mn-lt"/>
              </a:rPr>
              <a:t>exceptarii</a:t>
            </a:r>
            <a:r>
              <a:rPr lang="ro-RO" sz="1800" kern="0" dirty="0">
                <a:solidFill>
                  <a:srgbClr val="313131"/>
                </a:solidFill>
                <a:latin typeface="+mn-lt"/>
              </a:rPr>
              <a:t> de la plata accizelor </a:t>
            </a:r>
            <a:r>
              <a:rPr lang="ro-RO" sz="1800" kern="0" dirty="0" err="1">
                <a:solidFill>
                  <a:srgbClr val="313131"/>
                </a:solidFill>
                <a:latin typeface="+mn-lt"/>
              </a:rPr>
              <a:t>pent</a:t>
            </a:r>
            <a:r>
              <a:rPr lang="en-US" sz="1800" kern="0" dirty="0">
                <a:solidFill>
                  <a:srgbClr val="313131"/>
                </a:solidFill>
                <a:latin typeface="+mn-lt"/>
              </a:rPr>
              <a:t>r</a:t>
            </a:r>
            <a:r>
              <a:rPr lang="ro-RO" sz="1800" kern="0" dirty="0">
                <a:solidFill>
                  <a:srgbClr val="313131"/>
                </a:solidFill>
                <a:latin typeface="+mn-lt"/>
              </a:rPr>
              <a:t>u </a:t>
            </a:r>
            <a:r>
              <a:rPr lang="ro-RO" sz="1800" kern="0" dirty="0" err="1">
                <a:solidFill>
                  <a:srgbClr val="313131"/>
                </a:solidFill>
                <a:latin typeface="+mn-lt"/>
              </a:rPr>
              <a:t>carbunele</a:t>
            </a:r>
            <a:r>
              <a:rPr lang="ro-RO" sz="1800" kern="0" dirty="0">
                <a:solidFill>
                  <a:srgbClr val="313131"/>
                </a:solidFill>
                <a:latin typeface="+mn-lt"/>
              </a:rPr>
              <a:t>, cocsul, gazul natural si energia electric</a:t>
            </a:r>
            <a:r>
              <a:rPr lang="vi-VN" sz="1800" kern="0" dirty="0">
                <a:solidFill>
                  <a:srgbClr val="313131"/>
                </a:solidFill>
                <a:latin typeface="+mn-lt"/>
              </a:rPr>
              <a:t>a</a:t>
            </a:r>
            <a:r>
              <a:rPr lang="ro-RO" sz="1800" kern="0" dirty="0">
                <a:solidFill>
                  <a:srgbClr val="313131"/>
                </a:solidFill>
                <a:latin typeface="+mn-lt"/>
              </a:rPr>
              <a:t> utilizate in scopurile exceptate prezentate la art. 394 din Codul Fiscal    </a:t>
            </a:r>
          </a:p>
          <a:p>
            <a:pPr marL="285750" indent="-285750">
              <a:lnSpc>
                <a:spcPts val="2600"/>
              </a:lnSpc>
              <a:buClr>
                <a:srgbClr val="313131"/>
              </a:buClr>
              <a:buFont typeface="Wingdings" panose="05000000000000000000" pitchFamily="2" charset="2"/>
              <a:buChar char="§"/>
              <a:tabLst>
                <a:tab pos="463550" algn="l"/>
              </a:tabLst>
              <a:defRPr/>
            </a:pPr>
            <a:r>
              <a:rPr lang="ro-RO" sz="1800" kern="0" dirty="0" err="1">
                <a:solidFill>
                  <a:srgbClr val="313131"/>
                </a:solidFill>
                <a:latin typeface="+mn-lt"/>
              </a:rPr>
              <a:t>Nout</a:t>
            </a:r>
            <a:r>
              <a:rPr lang="en-US" sz="1800" kern="0" dirty="0">
                <a:solidFill>
                  <a:srgbClr val="313131"/>
                </a:solidFill>
                <a:latin typeface="+mn-lt"/>
              </a:rPr>
              <a:t>at</a:t>
            </a:r>
            <a:r>
              <a:rPr lang="ro-RO" sz="1800" kern="0" dirty="0">
                <a:solidFill>
                  <a:srgbClr val="313131"/>
                </a:solidFill>
                <a:latin typeface="+mn-lt"/>
              </a:rPr>
              <a:t>i:                                               </a:t>
            </a:r>
          </a:p>
          <a:p>
            <a:pPr marL="914400" lvl="1" indent="-457200">
              <a:lnSpc>
                <a:spcPts val="2600"/>
              </a:lnSpc>
              <a:buClr>
                <a:srgbClr val="313131"/>
              </a:buClr>
              <a:buFont typeface="Arial" charset="0"/>
              <a:buChar char="•"/>
              <a:tabLst>
                <a:tab pos="463550" algn="l"/>
              </a:tabLst>
              <a:defRPr/>
            </a:pPr>
            <a:r>
              <a:rPr lang="ro-RO" sz="1800" dirty="0">
                <a:solidFill>
                  <a:srgbClr val="313131"/>
                </a:solidFill>
                <a:latin typeface="+mn-lt"/>
              </a:rPr>
              <a:t>Produce efecte de la data </a:t>
            </a:r>
            <a:r>
              <a:rPr lang="ro-RO" sz="1800" dirty="0" err="1">
                <a:solidFill>
                  <a:srgbClr val="313131"/>
                </a:solidFill>
                <a:latin typeface="+mn-lt"/>
              </a:rPr>
              <a:t>inregistrarii</a:t>
            </a:r>
            <a:r>
              <a:rPr lang="ro-RO" sz="1800" dirty="0">
                <a:solidFill>
                  <a:srgbClr val="313131"/>
                </a:solidFill>
                <a:latin typeface="+mn-lt"/>
              </a:rPr>
              <a:t> in registrul special creat in acest sens al </a:t>
            </a:r>
            <a:r>
              <a:rPr lang="ro-RO" sz="1800" dirty="0" err="1">
                <a:solidFill>
                  <a:srgbClr val="313131"/>
                </a:solidFill>
                <a:latin typeface="+mn-lt"/>
              </a:rPr>
              <a:t>autorit</a:t>
            </a:r>
            <a:r>
              <a:rPr lang="en-US" sz="1800" dirty="0">
                <a:solidFill>
                  <a:srgbClr val="313131"/>
                </a:solidFill>
                <a:latin typeface="+mn-lt"/>
              </a:rPr>
              <a:t>at</a:t>
            </a:r>
            <a:r>
              <a:rPr lang="ro-RO" sz="1800" dirty="0">
                <a:solidFill>
                  <a:srgbClr val="313131"/>
                </a:solidFill>
                <a:latin typeface="+mn-lt"/>
              </a:rPr>
              <a:t>ii vamale</a:t>
            </a:r>
          </a:p>
          <a:p>
            <a:pPr marL="914400" lvl="1" indent="-457200">
              <a:lnSpc>
                <a:spcPts val="2600"/>
              </a:lnSpc>
              <a:buClr>
                <a:srgbClr val="313131"/>
              </a:buClr>
              <a:buFont typeface="Arial" charset="0"/>
              <a:buChar char="•"/>
              <a:tabLst>
                <a:tab pos="463550" algn="l"/>
              </a:tabLst>
              <a:defRPr/>
            </a:pPr>
            <a:r>
              <a:rPr lang="ro-RO" sz="1800" dirty="0">
                <a:solidFill>
                  <a:srgbClr val="313131"/>
                </a:solidFill>
                <a:latin typeface="+mn-lt"/>
              </a:rPr>
              <a:t>Termenul de valabilitate este de 1 an</a:t>
            </a:r>
          </a:p>
          <a:p>
            <a:pPr marL="914400" lvl="1" indent="-457200">
              <a:lnSpc>
                <a:spcPts val="2600"/>
              </a:lnSpc>
              <a:buClr>
                <a:srgbClr val="313131"/>
              </a:buClr>
              <a:buFont typeface="Arial" charset="0"/>
              <a:buChar char="•"/>
              <a:tabLst>
                <a:tab pos="463550" algn="l"/>
              </a:tabLst>
              <a:defRPr/>
            </a:pPr>
            <a:r>
              <a:rPr lang="ro-RO" sz="1800" dirty="0" err="1">
                <a:solidFill>
                  <a:srgbClr val="313131"/>
                </a:solidFill>
                <a:latin typeface="+mn-lt"/>
              </a:rPr>
              <a:t>Cantit</a:t>
            </a:r>
            <a:r>
              <a:rPr lang="en-US" sz="1800" dirty="0">
                <a:solidFill>
                  <a:srgbClr val="313131"/>
                </a:solidFill>
                <a:latin typeface="+mn-lt"/>
              </a:rPr>
              <a:t>a</a:t>
            </a:r>
            <a:r>
              <a:rPr lang="vi-VN" sz="1800" dirty="0">
                <a:solidFill>
                  <a:srgbClr val="313131"/>
                </a:solidFill>
                <a:latin typeface="+mn-lt"/>
              </a:rPr>
              <a:t>t</a:t>
            </a:r>
            <a:r>
              <a:rPr lang="ro-RO" sz="1800" dirty="0" err="1">
                <a:solidFill>
                  <a:srgbClr val="313131"/>
                </a:solidFill>
                <a:latin typeface="+mn-lt"/>
              </a:rPr>
              <a:t>ile</a:t>
            </a:r>
            <a:r>
              <a:rPr lang="ro-RO" sz="1800" dirty="0">
                <a:solidFill>
                  <a:srgbClr val="313131"/>
                </a:solidFill>
                <a:latin typeface="+mn-lt"/>
              </a:rPr>
              <a:t> pentru care se aplic</a:t>
            </a:r>
            <a:r>
              <a:rPr lang="en-US" sz="1800" dirty="0">
                <a:solidFill>
                  <a:srgbClr val="313131"/>
                </a:solidFill>
                <a:latin typeface="+mn-lt"/>
              </a:rPr>
              <a:t>a</a:t>
            </a:r>
            <a:r>
              <a:rPr lang="ro-RO" sz="1800" dirty="0">
                <a:solidFill>
                  <a:srgbClr val="313131"/>
                </a:solidFill>
                <a:latin typeface="+mn-lt"/>
              </a:rPr>
              <a:t> exceptarea trebuie estimate in cererea de notificare</a:t>
            </a:r>
          </a:p>
          <a:p>
            <a:pPr marL="914400" lvl="1" indent="-457200">
              <a:lnSpc>
                <a:spcPts val="2600"/>
              </a:lnSpc>
              <a:buClr>
                <a:srgbClr val="313131"/>
              </a:buClr>
              <a:buFont typeface="Arial" charset="0"/>
              <a:buChar char="•"/>
              <a:tabLst>
                <a:tab pos="463550" algn="l"/>
              </a:tabLst>
              <a:defRPr/>
            </a:pPr>
            <a:r>
              <a:rPr lang="ro-RO" sz="1800" dirty="0" err="1">
                <a:solidFill>
                  <a:srgbClr val="313131"/>
                </a:solidFill>
                <a:latin typeface="+mn-lt"/>
              </a:rPr>
              <a:t>Cantit</a:t>
            </a:r>
            <a:r>
              <a:rPr lang="vi-VN" sz="1800" dirty="0">
                <a:solidFill>
                  <a:srgbClr val="313131"/>
                </a:solidFill>
                <a:cs typeface="Calibri" panose="020F0502020204030204" pitchFamily="34" charset="0"/>
              </a:rPr>
              <a:t>a</a:t>
            </a:r>
            <a:r>
              <a:rPr lang="vi-VN" sz="1800" dirty="0">
                <a:solidFill>
                  <a:srgbClr val="313131"/>
                </a:solidFill>
                <a:latin typeface="+mn-lt"/>
              </a:rPr>
              <a:t>t</a:t>
            </a:r>
            <a:r>
              <a:rPr lang="ro-RO" sz="1800" dirty="0" err="1">
                <a:solidFill>
                  <a:srgbClr val="313131"/>
                </a:solidFill>
                <a:latin typeface="+mn-lt"/>
              </a:rPr>
              <a:t>ile</a:t>
            </a:r>
            <a:r>
              <a:rPr lang="ro-RO" sz="1800" dirty="0">
                <a:solidFill>
                  <a:srgbClr val="313131"/>
                </a:solidFill>
                <a:latin typeface="+mn-lt"/>
              </a:rPr>
              <a:t> pot fi suplimentate in cazuri bine justificate, in cadrul termenului de valabilitate a </a:t>
            </a:r>
            <a:r>
              <a:rPr lang="ro-RO" sz="1800" dirty="0" err="1">
                <a:solidFill>
                  <a:srgbClr val="313131"/>
                </a:solidFill>
                <a:latin typeface="+mn-lt"/>
              </a:rPr>
              <a:t>notificarii</a:t>
            </a:r>
            <a:r>
              <a:rPr lang="ro-RO" sz="1800" dirty="0">
                <a:solidFill>
                  <a:srgbClr val="313131"/>
                </a:solidFill>
                <a:latin typeface="+mn-lt"/>
              </a:rPr>
              <a:t> </a:t>
            </a:r>
          </a:p>
          <a:p>
            <a:pPr marL="914400" lvl="1" indent="-457200">
              <a:lnSpc>
                <a:spcPts val="2600"/>
              </a:lnSpc>
              <a:buClr>
                <a:srgbClr val="313131"/>
              </a:buClr>
              <a:buFont typeface="Arial" charset="0"/>
              <a:buChar char="•"/>
              <a:tabLst>
                <a:tab pos="463550" algn="l"/>
              </a:tabLst>
              <a:defRPr/>
            </a:pPr>
            <a:r>
              <a:rPr lang="ro-RO" sz="1800" dirty="0">
                <a:solidFill>
                  <a:srgbClr val="313131"/>
                </a:solidFill>
                <a:latin typeface="+mn-lt"/>
              </a:rPr>
              <a:t>Se </a:t>
            </a:r>
            <a:r>
              <a:rPr lang="ro-RO" sz="1800" dirty="0" err="1">
                <a:solidFill>
                  <a:srgbClr val="313131"/>
                </a:solidFill>
                <a:latin typeface="+mn-lt"/>
              </a:rPr>
              <a:t>completeaza</a:t>
            </a:r>
            <a:r>
              <a:rPr lang="ro-RO" sz="1800" dirty="0">
                <a:solidFill>
                  <a:srgbClr val="313131"/>
                </a:solidFill>
                <a:latin typeface="+mn-lt"/>
              </a:rPr>
              <a:t> pe formularul din Anexa 23</a:t>
            </a:r>
          </a:p>
          <a:p>
            <a:pPr marL="914400" lvl="1" indent="-457200">
              <a:lnSpc>
                <a:spcPts val="2600"/>
              </a:lnSpc>
              <a:buClr>
                <a:srgbClr val="313131"/>
              </a:buClr>
              <a:buFont typeface="Arial" charset="0"/>
              <a:buChar char="•"/>
              <a:tabLst>
                <a:tab pos="463550" algn="l"/>
              </a:tabLst>
              <a:defRPr/>
            </a:pPr>
            <a:endParaRPr lang="ro-RO" sz="1600" dirty="0">
              <a:solidFill>
                <a:srgbClr val="575757"/>
              </a:solidFill>
              <a:latin typeface="+mn-lt"/>
            </a:endParaRPr>
          </a:p>
          <a:p>
            <a:pPr marL="468313" indent="-457200">
              <a:lnSpc>
                <a:spcPct val="80000"/>
              </a:lnSpc>
              <a:buClr>
                <a:srgbClr val="313131"/>
              </a:buClr>
              <a:tabLst>
                <a:tab pos="463550" algn="l"/>
              </a:tabLst>
              <a:defRPr/>
            </a:pPr>
            <a:endParaRPr lang="ro-RO" sz="1600" kern="0" dirty="0">
              <a:solidFill>
                <a:srgbClr val="313131"/>
              </a:solidFill>
              <a:latin typeface="+mn-lt"/>
            </a:endParaRPr>
          </a:p>
        </p:txBody>
      </p:sp>
      <p:sp>
        <p:nvSpPr>
          <p:cNvPr id="2" name="Slide Number Placeholder 1">
            <a:extLst>
              <a:ext uri="{FF2B5EF4-FFF2-40B4-BE49-F238E27FC236}">
                <a16:creationId xmlns:a16="http://schemas.microsoft.com/office/drawing/2014/main" id="{294482ED-011D-45B2-9A2E-927C5FA0DBA5}"/>
              </a:ext>
            </a:extLst>
          </p:cNvPr>
          <p:cNvSpPr>
            <a:spLocks noGrp="1"/>
          </p:cNvSpPr>
          <p:nvPr>
            <p:ph type="sldNum" sz="quarter" idx="11"/>
          </p:nvPr>
        </p:nvSpPr>
        <p:spPr/>
        <p:txBody>
          <a:bodyPr/>
          <a:lstStyle/>
          <a:p>
            <a:pPr>
              <a:defRPr/>
            </a:pPr>
            <a:fld id="{CCA2E915-9A36-40F6-99F7-6FF98824D28F}" type="slidenum">
              <a:rPr lang="en-GB" smtClean="0"/>
              <a:pPr>
                <a:defRPr/>
              </a:pPr>
              <a:t>29</a:t>
            </a:fld>
            <a:endParaRPr lang="en-GB" dirty="0"/>
          </a:p>
        </p:txBody>
      </p:sp>
    </p:spTree>
    <p:extLst>
      <p:ext uri="{BB962C8B-B14F-4D97-AF65-F5344CB8AC3E}">
        <p14:creationId xmlns:p14="http://schemas.microsoft.com/office/powerpoint/2010/main" val="125322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Accize</a:t>
            </a:r>
            <a:r>
              <a:rPr lang="en-GB" dirty="0"/>
              <a:t> – </a:t>
            </a:r>
            <a:r>
              <a:rPr lang="en-GB" dirty="0" err="1"/>
              <a:t>notiuni</a:t>
            </a:r>
            <a:r>
              <a:rPr lang="en-GB" dirty="0"/>
              <a:t> </a:t>
            </a:r>
            <a:r>
              <a:rPr lang="en-GB" dirty="0" err="1"/>
              <a:t>generale</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162079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9">
            <a:extLst>
              <a:ext uri="{FF2B5EF4-FFF2-40B4-BE49-F238E27FC236}">
                <a16:creationId xmlns:a16="http://schemas.microsoft.com/office/drawing/2014/main" id="{1A57B019-7E8E-457E-9A36-587BCE5E9D22}"/>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
        <p:nvSpPr>
          <p:cNvPr id="9" name="Rectangle 3">
            <a:extLst>
              <a:ext uri="{FF2B5EF4-FFF2-40B4-BE49-F238E27FC236}">
                <a16:creationId xmlns:a16="http://schemas.microsoft.com/office/drawing/2014/main" id="{49C4AB33-B637-4353-94A9-A9616FE3EFF2}"/>
              </a:ext>
            </a:extLst>
          </p:cNvPr>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en-US"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en-AU" kern="0" dirty="0">
              <a:solidFill>
                <a:srgbClr val="000066"/>
              </a:solidFill>
              <a:latin typeface="Arial" charset="0"/>
              <a:cs typeface="Arial" charset="0"/>
            </a:endParaRPr>
          </a:p>
        </p:txBody>
      </p:sp>
      <p:sp>
        <p:nvSpPr>
          <p:cNvPr id="36868" name="Rectangle 2">
            <a:extLst>
              <a:ext uri="{FF2B5EF4-FFF2-40B4-BE49-F238E27FC236}">
                <a16:creationId xmlns:a16="http://schemas.microsoft.com/office/drawing/2014/main" id="{3EAF645A-2991-43C4-8974-4DE40F49B702}"/>
              </a:ext>
            </a:extLst>
          </p:cNvPr>
          <p:cNvSpPr>
            <a:spLocks noGrp="1" noChangeArrowheads="1"/>
          </p:cNvSpPr>
          <p:nvPr>
            <p:ph type="title" idx="4294967295"/>
          </p:nvPr>
        </p:nvSpPr>
        <p:spPr>
          <a:xfrm>
            <a:off x="760413" y="381000"/>
            <a:ext cx="6934200" cy="457200"/>
          </a:xfrm>
        </p:spPr>
        <p:txBody>
          <a:bodyPr/>
          <a:lstStyle/>
          <a:p>
            <a:pPr algn="l" eaLnBrk="1" hangingPunct="1"/>
            <a:r>
              <a:rPr lang="en-US" altLang="en-US" dirty="0" err="1">
                <a:solidFill>
                  <a:schemeClr val="tx2">
                    <a:lumMod val="75000"/>
                  </a:schemeClr>
                </a:solidFill>
                <a:latin typeface="+mn-lt"/>
              </a:rPr>
              <a:t>Obligatii</a:t>
            </a:r>
            <a:r>
              <a:rPr lang="en-US" altLang="en-US" dirty="0">
                <a:solidFill>
                  <a:schemeClr val="tx2">
                    <a:lumMod val="75000"/>
                  </a:schemeClr>
                </a:solidFill>
                <a:latin typeface="+mn-lt"/>
              </a:rPr>
              <a:t> / </a:t>
            </a:r>
            <a:r>
              <a:rPr lang="en-US" altLang="en-US" dirty="0" err="1">
                <a:solidFill>
                  <a:schemeClr val="tx2">
                    <a:lumMod val="75000"/>
                  </a:schemeClr>
                </a:solidFill>
                <a:latin typeface="+mn-lt"/>
              </a:rPr>
              <a:t>Raportari</a:t>
            </a:r>
            <a:endParaRPr lang="en-US" altLang="en-US" dirty="0">
              <a:solidFill>
                <a:schemeClr val="tx2">
                  <a:lumMod val="75000"/>
                </a:schemeClr>
              </a:solidFill>
              <a:latin typeface="+mn-lt"/>
            </a:endParaRPr>
          </a:p>
        </p:txBody>
      </p:sp>
      <p:sp>
        <p:nvSpPr>
          <p:cNvPr id="55301" name="Rectangle 3">
            <a:extLst>
              <a:ext uri="{FF2B5EF4-FFF2-40B4-BE49-F238E27FC236}">
                <a16:creationId xmlns:a16="http://schemas.microsoft.com/office/drawing/2014/main" id="{F3358D7C-1B55-4ED7-ACE9-39A06F73D987}"/>
              </a:ext>
            </a:extLst>
          </p:cNvPr>
          <p:cNvSpPr txBox="1">
            <a:spLocks noChangeArrowheads="1"/>
          </p:cNvSpPr>
          <p:nvPr/>
        </p:nvSpPr>
        <p:spPr bwMode="auto">
          <a:xfrm>
            <a:off x="381000" y="12192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1200"/>
              </a:spcAft>
              <a:buFont typeface="Wingdings" panose="05000000000000000000" pitchFamily="2" charset="2"/>
              <a:buChar char="Ø"/>
              <a:defRPr/>
            </a:pPr>
            <a:r>
              <a:rPr lang="ro-RO" altLang="en-US" dirty="0">
                <a:solidFill>
                  <a:srgbClr val="002060"/>
                </a:solidFill>
                <a:latin typeface="+mn-lt"/>
              </a:rPr>
              <a:t> </a:t>
            </a:r>
            <a:r>
              <a:rPr lang="ro-RO" altLang="en-US" dirty="0">
                <a:solidFill>
                  <a:schemeClr val="tx1">
                    <a:lumMod val="85000"/>
                    <a:lumOff val="15000"/>
                  </a:schemeClr>
                </a:solidFill>
                <a:latin typeface="+mn-lt"/>
              </a:rPr>
              <a:t>Plata accizelor </a:t>
            </a:r>
            <a:r>
              <a:rPr lang="en-US" altLang="en-US" dirty="0">
                <a:solidFill>
                  <a:schemeClr val="tx1">
                    <a:lumMod val="85000"/>
                    <a:lumOff val="15000"/>
                  </a:schemeClr>
                </a:solidFill>
                <a:latin typeface="+mn-lt"/>
                <a:sym typeface="Wingdings" panose="05000000000000000000" pitchFamily="2" charset="2"/>
              </a:rPr>
              <a:t> </a:t>
            </a:r>
            <a:r>
              <a:rPr lang="ro-RO" altLang="en-US" dirty="0">
                <a:solidFill>
                  <a:schemeClr val="tx1">
                    <a:lumMod val="85000"/>
                    <a:lumOff val="15000"/>
                  </a:schemeClr>
                </a:solidFill>
                <a:latin typeface="+mn-lt"/>
              </a:rPr>
              <a:t>lunar pana pe data de 25 a lunii </a:t>
            </a:r>
            <a:r>
              <a:rPr lang="ro-RO" altLang="en-US" dirty="0" err="1">
                <a:solidFill>
                  <a:schemeClr val="tx1">
                    <a:lumMod val="85000"/>
                    <a:lumOff val="15000"/>
                  </a:schemeClr>
                </a:solidFill>
                <a:latin typeface="+mn-lt"/>
              </a:rPr>
              <a:t>urmatoare</a:t>
            </a:r>
            <a:endParaRPr lang="ro-RO" altLang="en-US" dirty="0">
              <a:solidFill>
                <a:schemeClr val="tx1">
                  <a:lumMod val="85000"/>
                  <a:lumOff val="15000"/>
                </a:schemeClr>
              </a:solidFill>
              <a:latin typeface="+mn-lt"/>
            </a:endParaRPr>
          </a:p>
          <a:p>
            <a:pPr eaLnBrk="1" hangingPunct="1">
              <a:spcBef>
                <a:spcPts val="600"/>
              </a:spcBef>
              <a:spcAft>
                <a:spcPts val="1200"/>
              </a:spcAft>
              <a:defRPr/>
            </a:pPr>
            <a:r>
              <a:rPr lang="en-US" altLang="en-US" dirty="0">
                <a:solidFill>
                  <a:srgbClr val="00B0F0"/>
                </a:solidFill>
                <a:latin typeface="+mn-lt"/>
              </a:rPr>
              <a:t>	</a:t>
            </a:r>
            <a:r>
              <a:rPr lang="en-US" altLang="en-US" dirty="0" err="1">
                <a:solidFill>
                  <a:srgbClr val="00B0F0"/>
                </a:solidFill>
                <a:latin typeface="+mn-lt"/>
              </a:rPr>
              <a:t>Exceptii</a:t>
            </a:r>
            <a:r>
              <a:rPr lang="en-US" altLang="en-US" dirty="0">
                <a:solidFill>
                  <a:srgbClr val="00B0F0"/>
                </a:solidFill>
                <a:latin typeface="+mn-lt"/>
              </a:rPr>
              <a:t>: – </a:t>
            </a:r>
            <a:r>
              <a:rPr lang="en-US" altLang="en-US" dirty="0" err="1">
                <a:solidFill>
                  <a:srgbClr val="00B0F0"/>
                </a:solidFill>
                <a:latin typeface="+mn-lt"/>
              </a:rPr>
              <a:t>furnizori</a:t>
            </a:r>
            <a:r>
              <a:rPr lang="en-US" altLang="en-US" dirty="0">
                <a:solidFill>
                  <a:srgbClr val="00B0F0"/>
                </a:solidFill>
                <a:latin typeface="+mn-lt"/>
              </a:rPr>
              <a:t> </a:t>
            </a:r>
            <a:r>
              <a:rPr lang="en-US" altLang="en-US" dirty="0" err="1">
                <a:solidFill>
                  <a:srgbClr val="00B0F0"/>
                </a:solidFill>
                <a:latin typeface="+mn-lt"/>
              </a:rPr>
              <a:t>energie</a:t>
            </a:r>
            <a:r>
              <a:rPr lang="en-US" altLang="en-US" dirty="0">
                <a:solidFill>
                  <a:srgbClr val="00B0F0"/>
                </a:solidFill>
                <a:latin typeface="+mn-lt"/>
              </a:rPr>
              <a:t> </a:t>
            </a:r>
            <a:r>
              <a:rPr lang="en-US" altLang="en-US" dirty="0" err="1">
                <a:solidFill>
                  <a:srgbClr val="00B0F0"/>
                </a:solidFill>
                <a:latin typeface="+mn-lt"/>
              </a:rPr>
              <a:t>electrica</a:t>
            </a:r>
            <a:r>
              <a:rPr lang="en-US" altLang="en-US" dirty="0">
                <a:solidFill>
                  <a:srgbClr val="00B0F0"/>
                </a:solidFill>
                <a:latin typeface="+mn-lt"/>
              </a:rPr>
              <a:t>/</a:t>
            </a:r>
            <a:r>
              <a:rPr lang="en-US" altLang="en-US" dirty="0" err="1">
                <a:solidFill>
                  <a:srgbClr val="00B0F0"/>
                </a:solidFill>
                <a:latin typeface="+mn-lt"/>
              </a:rPr>
              <a:t>gaz</a:t>
            </a:r>
            <a:r>
              <a:rPr lang="en-US" altLang="en-US" dirty="0">
                <a:solidFill>
                  <a:srgbClr val="00B0F0"/>
                </a:solidFill>
                <a:latin typeface="+mn-lt"/>
              </a:rPr>
              <a:t> natural </a:t>
            </a:r>
            <a:r>
              <a:rPr lang="en-US" altLang="en-US" dirty="0">
                <a:solidFill>
                  <a:srgbClr val="00B0F0"/>
                </a:solidFill>
                <a:latin typeface="+mn-lt"/>
                <a:sym typeface="Wingdings" panose="05000000000000000000" pitchFamily="2" charset="2"/>
              </a:rPr>
              <a:t> 25 (</a:t>
            </a:r>
            <a:r>
              <a:rPr lang="en-US" altLang="en-US" dirty="0" err="1">
                <a:solidFill>
                  <a:srgbClr val="00B0F0"/>
                </a:solidFill>
                <a:latin typeface="+mn-lt"/>
                <a:sym typeface="Wingdings" panose="05000000000000000000" pitchFamily="2" charset="2"/>
              </a:rPr>
              <a:t>factura</a:t>
            </a:r>
            <a:r>
              <a:rPr lang="en-US" altLang="en-US" dirty="0">
                <a:solidFill>
                  <a:srgbClr val="00B0F0"/>
                </a:solidFill>
                <a:latin typeface="+mn-lt"/>
                <a:sym typeface="Wingdings" panose="05000000000000000000" pitchFamily="2" charset="2"/>
              </a:rPr>
              <a:t>)</a:t>
            </a:r>
            <a:r>
              <a:rPr lang="en-US" altLang="en-US" dirty="0">
                <a:solidFill>
                  <a:srgbClr val="00B0F0"/>
                </a:solidFill>
                <a:latin typeface="+mn-lt"/>
              </a:rPr>
              <a:t>  </a:t>
            </a:r>
          </a:p>
          <a:p>
            <a:pPr eaLnBrk="1" hangingPunct="1">
              <a:spcBef>
                <a:spcPts val="600"/>
              </a:spcBef>
              <a:spcAft>
                <a:spcPts val="1200"/>
              </a:spcAft>
              <a:defRPr/>
            </a:pPr>
            <a:r>
              <a:rPr lang="en-US" altLang="en-US" dirty="0">
                <a:solidFill>
                  <a:srgbClr val="00B0F0"/>
                </a:solidFill>
                <a:latin typeface="+mn-lt"/>
              </a:rPr>
              <a:t>		      – import </a:t>
            </a:r>
            <a:r>
              <a:rPr lang="en-US" altLang="en-US" dirty="0">
                <a:solidFill>
                  <a:srgbClr val="00B0F0"/>
                </a:solidFill>
                <a:latin typeface="+mn-lt"/>
                <a:sym typeface="Wingdings" panose="05000000000000000000" pitchFamily="2" charset="2"/>
              </a:rPr>
              <a:t> DVI</a:t>
            </a:r>
            <a:endParaRPr lang="en-US" altLang="en-US" dirty="0">
              <a:solidFill>
                <a:srgbClr val="00B0F0"/>
              </a:solidFill>
              <a:latin typeface="+mn-lt"/>
            </a:endParaRPr>
          </a:p>
          <a:p>
            <a:pPr eaLnBrk="1" hangingPunct="1">
              <a:spcBef>
                <a:spcPts val="600"/>
              </a:spcBef>
              <a:spcAft>
                <a:spcPts val="1200"/>
              </a:spcAft>
              <a:defRPr/>
            </a:pPr>
            <a:r>
              <a:rPr lang="en-US" altLang="en-US" dirty="0">
                <a:solidFill>
                  <a:srgbClr val="00B0F0"/>
                </a:solidFill>
                <a:latin typeface="+mn-lt"/>
              </a:rPr>
              <a:t>		      – </a:t>
            </a:r>
            <a:r>
              <a:rPr lang="en-US" altLang="en-US" dirty="0" err="1">
                <a:solidFill>
                  <a:srgbClr val="00B0F0"/>
                </a:solidFill>
                <a:latin typeface="+mn-lt"/>
              </a:rPr>
              <a:t>nereguli</a:t>
            </a:r>
            <a:r>
              <a:rPr lang="en-US" altLang="en-US" dirty="0">
                <a:solidFill>
                  <a:srgbClr val="00B0F0"/>
                </a:solidFill>
                <a:latin typeface="+mn-lt"/>
              </a:rPr>
              <a:t> /</a:t>
            </a:r>
            <a:r>
              <a:rPr lang="en-US" altLang="en-US" dirty="0" err="1">
                <a:solidFill>
                  <a:srgbClr val="00B0F0"/>
                </a:solidFill>
                <a:latin typeface="+mn-lt"/>
              </a:rPr>
              <a:t>alte</a:t>
            </a:r>
            <a:r>
              <a:rPr lang="en-US" altLang="en-US" dirty="0">
                <a:solidFill>
                  <a:srgbClr val="00B0F0"/>
                </a:solidFill>
                <a:latin typeface="+mn-lt"/>
              </a:rPr>
              <a:t> </a:t>
            </a:r>
            <a:r>
              <a:rPr lang="en-US" altLang="en-US" dirty="0" err="1">
                <a:solidFill>
                  <a:srgbClr val="00B0F0"/>
                </a:solidFill>
                <a:latin typeface="+mn-lt"/>
              </a:rPr>
              <a:t>scopuri</a:t>
            </a:r>
            <a:r>
              <a:rPr lang="en-US" altLang="en-US" dirty="0">
                <a:solidFill>
                  <a:srgbClr val="00B0F0"/>
                </a:solidFill>
                <a:latin typeface="+mn-lt"/>
              </a:rPr>
              <a:t> </a:t>
            </a:r>
            <a:r>
              <a:rPr lang="en-US" altLang="en-US" dirty="0">
                <a:solidFill>
                  <a:srgbClr val="00B0F0"/>
                </a:solidFill>
                <a:latin typeface="+mn-lt"/>
                <a:sym typeface="Wingdings" panose="05000000000000000000" pitchFamily="2" charset="2"/>
              </a:rPr>
              <a:t> 5 </a:t>
            </a:r>
            <a:r>
              <a:rPr lang="en-US" altLang="en-US" dirty="0" err="1">
                <a:solidFill>
                  <a:srgbClr val="00B0F0"/>
                </a:solidFill>
                <a:latin typeface="+mn-lt"/>
                <a:sym typeface="Wingdings" panose="05000000000000000000" pitchFamily="2" charset="2"/>
              </a:rPr>
              <a:t>zile</a:t>
            </a:r>
            <a:endParaRPr lang="en-US" altLang="en-US" dirty="0">
              <a:solidFill>
                <a:srgbClr val="00B0F0"/>
              </a:solidFill>
              <a:latin typeface="+mn-lt"/>
              <a:sym typeface="Wingdings" panose="05000000000000000000" pitchFamily="2" charset="2"/>
            </a:endParaRPr>
          </a:p>
          <a:p>
            <a:pPr eaLnBrk="1" hangingPunct="1">
              <a:spcBef>
                <a:spcPts val="600"/>
              </a:spcBef>
              <a:spcAft>
                <a:spcPts val="1200"/>
              </a:spcAft>
              <a:defRPr/>
            </a:pPr>
            <a:r>
              <a:rPr lang="en-US" altLang="en-US" dirty="0">
                <a:solidFill>
                  <a:srgbClr val="00B0F0"/>
                </a:solidFill>
                <a:latin typeface="+mn-lt"/>
                <a:sym typeface="Wingdings" panose="05000000000000000000" pitchFamily="2" charset="2"/>
              </a:rPr>
              <a:t>		      </a:t>
            </a:r>
            <a:r>
              <a:rPr lang="en-US" altLang="en-US" dirty="0">
                <a:solidFill>
                  <a:srgbClr val="00B0F0"/>
                </a:solidFill>
                <a:latin typeface="+mn-lt"/>
              </a:rPr>
              <a:t>– </a:t>
            </a:r>
            <a:r>
              <a:rPr lang="en-US" altLang="en-US" dirty="0" err="1">
                <a:solidFill>
                  <a:srgbClr val="00B0F0"/>
                </a:solidFill>
                <a:latin typeface="+mn-lt"/>
              </a:rPr>
              <a:t>detinere</a:t>
            </a:r>
            <a:r>
              <a:rPr lang="en-US" altLang="en-US" dirty="0">
                <a:solidFill>
                  <a:srgbClr val="00B0F0"/>
                </a:solidFill>
                <a:latin typeface="+mn-lt"/>
              </a:rPr>
              <a:t>/</a:t>
            </a:r>
            <a:r>
              <a:rPr lang="en-US" altLang="en-US" dirty="0" err="1">
                <a:solidFill>
                  <a:srgbClr val="00B0F0"/>
                </a:solidFill>
                <a:latin typeface="+mn-lt"/>
              </a:rPr>
              <a:t>producere</a:t>
            </a:r>
            <a:r>
              <a:rPr lang="en-US" altLang="en-US" dirty="0">
                <a:solidFill>
                  <a:srgbClr val="00B0F0"/>
                </a:solidFill>
                <a:latin typeface="+mn-lt"/>
              </a:rPr>
              <a:t> in </a:t>
            </a:r>
            <a:r>
              <a:rPr lang="en-US" altLang="en-US" dirty="0" err="1">
                <a:solidFill>
                  <a:srgbClr val="00B0F0"/>
                </a:solidFill>
                <a:latin typeface="+mn-lt"/>
              </a:rPr>
              <a:t>afara</a:t>
            </a:r>
            <a:r>
              <a:rPr lang="en-US" altLang="en-US" dirty="0">
                <a:solidFill>
                  <a:srgbClr val="00B0F0"/>
                </a:solidFill>
                <a:latin typeface="+mn-lt"/>
              </a:rPr>
              <a:t> </a:t>
            </a:r>
            <a:r>
              <a:rPr lang="en-US" altLang="en-US" dirty="0" err="1">
                <a:solidFill>
                  <a:srgbClr val="00B0F0"/>
                </a:solidFill>
                <a:latin typeface="+mn-lt"/>
              </a:rPr>
              <a:t>regimului</a:t>
            </a:r>
            <a:r>
              <a:rPr lang="en-US" altLang="en-US" dirty="0">
                <a:solidFill>
                  <a:srgbClr val="00B0F0"/>
                </a:solidFill>
                <a:latin typeface="+mn-lt"/>
              </a:rPr>
              <a:t> </a:t>
            </a:r>
            <a:r>
              <a:rPr lang="en-US" altLang="en-US" dirty="0" err="1">
                <a:solidFill>
                  <a:srgbClr val="00B0F0"/>
                </a:solidFill>
                <a:latin typeface="+mn-lt"/>
              </a:rPr>
              <a:t>suspensiv</a:t>
            </a:r>
            <a:r>
              <a:rPr lang="en-US" altLang="en-US" dirty="0">
                <a:solidFill>
                  <a:srgbClr val="00B0F0"/>
                </a:solidFill>
                <a:latin typeface="+mn-lt"/>
              </a:rPr>
              <a:t> </a:t>
            </a:r>
            <a:r>
              <a:rPr lang="en-US" altLang="en-US" dirty="0">
                <a:solidFill>
                  <a:srgbClr val="00B0F0"/>
                </a:solidFill>
                <a:latin typeface="+mn-lt"/>
                <a:sym typeface="Wingdings" panose="05000000000000000000" pitchFamily="2" charset="2"/>
              </a:rPr>
              <a:t></a:t>
            </a:r>
            <a:r>
              <a:rPr lang="en-US" altLang="en-US" dirty="0">
                <a:solidFill>
                  <a:srgbClr val="00B0F0"/>
                </a:solidFill>
                <a:latin typeface="+mn-lt"/>
              </a:rPr>
              <a:t> </a:t>
            </a:r>
            <a:r>
              <a:rPr lang="en-US" altLang="en-US" dirty="0" err="1">
                <a:solidFill>
                  <a:srgbClr val="00B0F0"/>
                </a:solidFill>
                <a:latin typeface="+mn-lt"/>
              </a:rPr>
              <a:t>imediat</a:t>
            </a:r>
            <a:endParaRPr lang="en-US" altLang="en-US" dirty="0">
              <a:solidFill>
                <a:srgbClr val="00B0F0"/>
              </a:solidFill>
              <a:latin typeface="+mn-lt"/>
            </a:endParaRPr>
          </a:p>
          <a:p>
            <a:pPr eaLnBrk="1" hangingPunct="1">
              <a:spcBef>
                <a:spcPts val="600"/>
              </a:spcBef>
              <a:spcAft>
                <a:spcPts val="1200"/>
              </a:spcAft>
              <a:defRPr/>
            </a:pPr>
            <a:r>
              <a:rPr lang="en-US" altLang="en-US" dirty="0">
                <a:solidFill>
                  <a:srgbClr val="002060"/>
                </a:solidFill>
                <a:latin typeface="+mn-lt"/>
              </a:rPr>
              <a:t>		</a:t>
            </a:r>
            <a:r>
              <a:rPr lang="en-US" altLang="en-US" dirty="0">
                <a:solidFill>
                  <a:schemeClr val="tx1">
                    <a:lumMod val="85000"/>
                    <a:lumOff val="15000"/>
                  </a:schemeClr>
                </a:solidFill>
                <a:latin typeface="+mn-lt"/>
              </a:rPr>
              <a:t>! </a:t>
            </a:r>
            <a:r>
              <a:rPr lang="en-US" altLang="en-US" dirty="0" err="1">
                <a:solidFill>
                  <a:schemeClr val="tx1">
                    <a:lumMod val="85000"/>
                    <a:lumOff val="15000"/>
                  </a:schemeClr>
                </a:solidFill>
                <a:latin typeface="+mn-lt"/>
              </a:rPr>
              <a:t>Pierderi</a:t>
            </a:r>
            <a:r>
              <a:rPr lang="en-US" altLang="en-US" dirty="0">
                <a:solidFill>
                  <a:schemeClr val="tx1">
                    <a:lumMod val="85000"/>
                    <a:lumOff val="15000"/>
                  </a:schemeClr>
                </a:solidFill>
                <a:latin typeface="+mn-lt"/>
              </a:rPr>
              <a:t> </a:t>
            </a:r>
            <a:r>
              <a:rPr lang="en-US" altLang="en-US" dirty="0" err="1">
                <a:solidFill>
                  <a:schemeClr val="tx1">
                    <a:lumMod val="85000"/>
                    <a:lumOff val="15000"/>
                  </a:schemeClr>
                </a:solidFill>
                <a:latin typeface="+mn-lt"/>
              </a:rPr>
              <a:t>tehnologice</a:t>
            </a:r>
            <a:endParaRPr lang="en-US" altLang="en-US" dirty="0">
              <a:solidFill>
                <a:schemeClr val="tx1">
                  <a:lumMod val="85000"/>
                  <a:lumOff val="15000"/>
                </a:schemeClr>
              </a:solidFill>
              <a:latin typeface="+mn-lt"/>
            </a:endParaRPr>
          </a:p>
          <a:p>
            <a:pPr eaLnBrk="1" hangingPunct="1">
              <a:spcBef>
                <a:spcPts val="600"/>
              </a:spcBef>
              <a:spcAft>
                <a:spcPts val="1200"/>
              </a:spcAft>
              <a:buFont typeface="Wingdings" panose="05000000000000000000" pitchFamily="2" charset="2"/>
              <a:buChar char="Ø"/>
              <a:defRPr/>
            </a:pPr>
            <a:r>
              <a:rPr lang="en-US" altLang="en-US" dirty="0" err="1">
                <a:solidFill>
                  <a:schemeClr val="tx1">
                    <a:lumMod val="85000"/>
                    <a:lumOff val="15000"/>
                  </a:schemeClr>
                </a:solidFill>
                <a:latin typeface="+mn-lt"/>
              </a:rPr>
              <a:t>Declaratia</a:t>
            </a:r>
            <a:r>
              <a:rPr lang="en-US" altLang="en-US" dirty="0">
                <a:solidFill>
                  <a:schemeClr val="tx1">
                    <a:lumMod val="85000"/>
                    <a:lumOff val="15000"/>
                  </a:schemeClr>
                </a:solidFill>
                <a:latin typeface="+mn-lt"/>
              </a:rPr>
              <a:t> </a:t>
            </a:r>
            <a:r>
              <a:rPr lang="en-US" altLang="en-US" dirty="0" err="1">
                <a:solidFill>
                  <a:schemeClr val="tx1">
                    <a:lumMod val="85000"/>
                    <a:lumOff val="15000"/>
                  </a:schemeClr>
                </a:solidFill>
                <a:latin typeface="+mn-lt"/>
              </a:rPr>
              <a:t>privind</a:t>
            </a:r>
            <a:r>
              <a:rPr lang="en-US" altLang="en-US" dirty="0">
                <a:solidFill>
                  <a:schemeClr val="tx1">
                    <a:lumMod val="85000"/>
                    <a:lumOff val="15000"/>
                  </a:schemeClr>
                </a:solidFill>
                <a:latin typeface="+mn-lt"/>
              </a:rPr>
              <a:t> </a:t>
            </a:r>
            <a:r>
              <a:rPr lang="en-US" altLang="en-US" dirty="0" err="1">
                <a:solidFill>
                  <a:schemeClr val="tx1">
                    <a:lumMod val="85000"/>
                    <a:lumOff val="15000"/>
                  </a:schemeClr>
                </a:solidFill>
                <a:latin typeface="+mn-lt"/>
              </a:rPr>
              <a:t>accizele</a:t>
            </a:r>
            <a:r>
              <a:rPr lang="en-US" altLang="en-US" dirty="0">
                <a:solidFill>
                  <a:schemeClr val="tx1">
                    <a:lumMod val="85000"/>
                    <a:lumOff val="15000"/>
                  </a:schemeClr>
                </a:solidFill>
                <a:latin typeface="+mn-lt"/>
              </a:rPr>
              <a:t> (</a:t>
            </a:r>
            <a:r>
              <a:rPr lang="en-US" altLang="en-US" dirty="0" err="1">
                <a:solidFill>
                  <a:schemeClr val="tx1">
                    <a:lumMod val="85000"/>
                    <a:lumOff val="15000"/>
                  </a:schemeClr>
                </a:solidFill>
                <a:latin typeface="+mn-lt"/>
              </a:rPr>
              <a:t>formular</a:t>
            </a:r>
            <a:r>
              <a:rPr lang="en-US" altLang="en-US" dirty="0">
                <a:solidFill>
                  <a:schemeClr val="tx1">
                    <a:lumMod val="85000"/>
                    <a:lumOff val="15000"/>
                  </a:schemeClr>
                </a:solidFill>
                <a:latin typeface="+mn-lt"/>
              </a:rPr>
              <a:t> 100) </a:t>
            </a:r>
            <a:r>
              <a:rPr lang="en-US" altLang="en-US" dirty="0">
                <a:solidFill>
                  <a:schemeClr val="tx1">
                    <a:lumMod val="85000"/>
                    <a:lumOff val="15000"/>
                  </a:schemeClr>
                </a:solidFill>
                <a:latin typeface="+mn-lt"/>
                <a:sym typeface="Wingdings" panose="05000000000000000000" pitchFamily="2" charset="2"/>
              </a:rPr>
              <a:t> 25 a </a:t>
            </a:r>
            <a:r>
              <a:rPr lang="en-US" altLang="en-US" dirty="0" err="1">
                <a:solidFill>
                  <a:schemeClr val="tx1">
                    <a:lumMod val="85000"/>
                    <a:lumOff val="15000"/>
                  </a:schemeClr>
                </a:solidFill>
                <a:latin typeface="+mn-lt"/>
                <a:sym typeface="Wingdings" panose="05000000000000000000" pitchFamily="2" charset="2"/>
              </a:rPr>
              <a:t>lunii</a:t>
            </a:r>
            <a:r>
              <a:rPr lang="en-US" altLang="en-US" dirty="0">
                <a:solidFill>
                  <a:schemeClr val="tx1">
                    <a:lumMod val="85000"/>
                    <a:lumOff val="15000"/>
                  </a:schemeClr>
                </a:solidFill>
                <a:latin typeface="+mn-lt"/>
                <a:sym typeface="Wingdings" panose="05000000000000000000" pitchFamily="2" charset="2"/>
              </a:rPr>
              <a:t> </a:t>
            </a:r>
            <a:r>
              <a:rPr lang="en-US" altLang="en-US" dirty="0" err="1">
                <a:solidFill>
                  <a:schemeClr val="tx1">
                    <a:lumMod val="85000"/>
                    <a:lumOff val="15000"/>
                  </a:schemeClr>
                </a:solidFill>
                <a:latin typeface="+mn-lt"/>
                <a:sym typeface="Wingdings" panose="05000000000000000000" pitchFamily="2" charset="2"/>
              </a:rPr>
              <a:t>urmatoare</a:t>
            </a:r>
            <a:endParaRPr lang="en-US" altLang="en-US" dirty="0">
              <a:solidFill>
                <a:schemeClr val="tx1">
                  <a:lumMod val="85000"/>
                  <a:lumOff val="15000"/>
                </a:schemeClr>
              </a:solidFill>
              <a:latin typeface="+mn-lt"/>
              <a:sym typeface="Wingdings" panose="05000000000000000000" pitchFamily="2" charset="2"/>
            </a:endParaRPr>
          </a:p>
          <a:p>
            <a:pPr eaLnBrk="1" hangingPunct="1">
              <a:spcBef>
                <a:spcPts val="600"/>
              </a:spcBef>
              <a:spcAft>
                <a:spcPts val="1200"/>
              </a:spcAft>
              <a:defRPr/>
            </a:pPr>
            <a:r>
              <a:rPr lang="en-US" altLang="en-US" dirty="0">
                <a:solidFill>
                  <a:srgbClr val="00B0F0"/>
                </a:solidFill>
                <a:latin typeface="+mn-lt"/>
              </a:rPr>
              <a:t>	   ! </a:t>
            </a:r>
            <a:r>
              <a:rPr lang="en-US" altLang="en-US" dirty="0" err="1">
                <a:solidFill>
                  <a:srgbClr val="00B0F0"/>
                </a:solidFill>
                <a:latin typeface="+mn-lt"/>
              </a:rPr>
              <a:t>Exceptii</a:t>
            </a:r>
            <a:endParaRPr lang="en-US" altLang="en-US" dirty="0">
              <a:solidFill>
                <a:srgbClr val="00B0F0"/>
              </a:solidFill>
              <a:latin typeface="+mn-lt"/>
            </a:endParaRPr>
          </a:p>
          <a:p>
            <a:pPr eaLnBrk="1" hangingPunct="1">
              <a:spcBef>
                <a:spcPts val="600"/>
              </a:spcBef>
              <a:spcAft>
                <a:spcPts val="1200"/>
              </a:spcAft>
              <a:buFont typeface="Wingdings" panose="05000000000000000000" pitchFamily="2" charset="2"/>
              <a:buChar char="Ø"/>
              <a:defRPr/>
            </a:pPr>
            <a:r>
              <a:rPr lang="en-US" altLang="en-US" dirty="0" err="1">
                <a:solidFill>
                  <a:schemeClr val="tx1">
                    <a:lumMod val="85000"/>
                    <a:lumOff val="15000"/>
                  </a:schemeClr>
                </a:solidFill>
                <a:latin typeface="+mn-lt"/>
              </a:rPr>
              <a:t>Decontul</a:t>
            </a:r>
            <a:r>
              <a:rPr lang="en-US" altLang="en-US" dirty="0">
                <a:solidFill>
                  <a:schemeClr val="tx1">
                    <a:lumMod val="85000"/>
                    <a:lumOff val="15000"/>
                  </a:schemeClr>
                </a:solidFill>
                <a:latin typeface="+mn-lt"/>
              </a:rPr>
              <a:t> </a:t>
            </a:r>
            <a:r>
              <a:rPr lang="en-US" altLang="en-US" dirty="0" err="1">
                <a:solidFill>
                  <a:schemeClr val="tx1">
                    <a:lumMod val="85000"/>
                    <a:lumOff val="15000"/>
                  </a:schemeClr>
                </a:solidFill>
                <a:latin typeface="+mn-lt"/>
              </a:rPr>
              <a:t>privind</a:t>
            </a:r>
            <a:r>
              <a:rPr lang="en-US" altLang="en-US" dirty="0">
                <a:solidFill>
                  <a:schemeClr val="tx1">
                    <a:lumMod val="85000"/>
                    <a:lumOff val="15000"/>
                  </a:schemeClr>
                </a:solidFill>
                <a:latin typeface="+mn-lt"/>
              </a:rPr>
              <a:t> </a:t>
            </a:r>
            <a:r>
              <a:rPr lang="en-US" altLang="en-US" dirty="0" err="1">
                <a:solidFill>
                  <a:schemeClr val="tx1">
                    <a:lumMod val="85000"/>
                    <a:lumOff val="15000"/>
                  </a:schemeClr>
                </a:solidFill>
                <a:latin typeface="+mn-lt"/>
              </a:rPr>
              <a:t>accizele</a:t>
            </a:r>
            <a:r>
              <a:rPr lang="en-US" altLang="en-US" dirty="0">
                <a:solidFill>
                  <a:schemeClr val="tx1">
                    <a:lumMod val="85000"/>
                    <a:lumOff val="15000"/>
                  </a:schemeClr>
                </a:solidFill>
                <a:latin typeface="+mn-lt"/>
              </a:rPr>
              <a:t> (</a:t>
            </a:r>
            <a:r>
              <a:rPr lang="en-US" altLang="en-US" dirty="0" err="1">
                <a:solidFill>
                  <a:schemeClr val="tx1">
                    <a:lumMod val="85000"/>
                    <a:lumOff val="15000"/>
                  </a:schemeClr>
                </a:solidFill>
                <a:latin typeface="+mn-lt"/>
              </a:rPr>
              <a:t>formular</a:t>
            </a:r>
            <a:r>
              <a:rPr lang="en-US" altLang="en-US" dirty="0">
                <a:solidFill>
                  <a:schemeClr val="tx1">
                    <a:lumMod val="85000"/>
                    <a:lumOff val="15000"/>
                  </a:schemeClr>
                </a:solidFill>
                <a:latin typeface="+mn-lt"/>
              </a:rPr>
              <a:t> 120) </a:t>
            </a:r>
            <a:r>
              <a:rPr lang="en-US" altLang="en-US" dirty="0">
                <a:solidFill>
                  <a:schemeClr val="tx1">
                    <a:lumMod val="85000"/>
                    <a:lumOff val="15000"/>
                  </a:schemeClr>
                </a:solidFill>
                <a:latin typeface="+mn-lt"/>
                <a:sym typeface="Wingdings" panose="05000000000000000000" pitchFamily="2" charset="2"/>
              </a:rPr>
              <a:t> </a:t>
            </a:r>
            <a:r>
              <a:rPr lang="en-US" altLang="en-US" dirty="0" err="1">
                <a:solidFill>
                  <a:schemeClr val="tx1">
                    <a:lumMod val="85000"/>
                    <a:lumOff val="15000"/>
                  </a:schemeClr>
                </a:solidFill>
                <a:latin typeface="+mn-lt"/>
                <a:sym typeface="Wingdings" panose="05000000000000000000" pitchFamily="2" charset="2"/>
              </a:rPr>
              <a:t>anual</a:t>
            </a:r>
            <a:r>
              <a:rPr lang="en-US" altLang="en-US" dirty="0">
                <a:solidFill>
                  <a:schemeClr val="tx1">
                    <a:lumMod val="85000"/>
                    <a:lumOff val="15000"/>
                  </a:schemeClr>
                </a:solidFill>
                <a:latin typeface="+mn-lt"/>
                <a:sym typeface="Wingdings" panose="05000000000000000000" pitchFamily="2" charset="2"/>
              </a:rPr>
              <a:t> </a:t>
            </a:r>
            <a:r>
              <a:rPr lang="en-US" altLang="en-US" dirty="0" err="1">
                <a:solidFill>
                  <a:schemeClr val="tx1">
                    <a:lumMod val="85000"/>
                    <a:lumOff val="15000"/>
                  </a:schemeClr>
                </a:solidFill>
                <a:latin typeface="+mn-lt"/>
                <a:sym typeface="Wingdings" panose="05000000000000000000" pitchFamily="2" charset="2"/>
              </a:rPr>
              <a:t>pana</a:t>
            </a:r>
            <a:r>
              <a:rPr lang="en-US" altLang="en-US" dirty="0">
                <a:solidFill>
                  <a:schemeClr val="tx1">
                    <a:lumMod val="85000"/>
                    <a:lumOff val="15000"/>
                  </a:schemeClr>
                </a:solidFill>
                <a:latin typeface="+mn-lt"/>
                <a:sym typeface="Wingdings" panose="05000000000000000000" pitchFamily="2" charset="2"/>
              </a:rPr>
              <a:t> </a:t>
            </a:r>
            <a:r>
              <a:rPr lang="en-US" altLang="en-US" dirty="0" err="1">
                <a:solidFill>
                  <a:schemeClr val="tx1">
                    <a:lumMod val="85000"/>
                    <a:lumOff val="15000"/>
                  </a:schemeClr>
                </a:solidFill>
                <a:latin typeface="+mn-lt"/>
                <a:sym typeface="Wingdings" panose="05000000000000000000" pitchFamily="2" charset="2"/>
              </a:rPr>
              <a:t>pe</a:t>
            </a:r>
            <a:r>
              <a:rPr lang="en-US" altLang="en-US" dirty="0">
                <a:solidFill>
                  <a:schemeClr val="tx1">
                    <a:lumMod val="85000"/>
                    <a:lumOff val="15000"/>
                  </a:schemeClr>
                </a:solidFill>
                <a:latin typeface="+mn-lt"/>
                <a:sym typeface="Wingdings" panose="05000000000000000000" pitchFamily="2" charset="2"/>
              </a:rPr>
              <a:t> </a:t>
            </a:r>
            <a:r>
              <a:rPr lang="en-US" altLang="en-US" dirty="0">
                <a:solidFill>
                  <a:schemeClr val="tx1">
                    <a:lumMod val="85000"/>
                    <a:lumOff val="15000"/>
                  </a:schemeClr>
                </a:solidFill>
                <a:latin typeface="+mn-lt"/>
              </a:rPr>
              <a:t>30 </a:t>
            </a:r>
            <a:r>
              <a:rPr lang="en-US" altLang="en-US" dirty="0" err="1">
                <a:solidFill>
                  <a:schemeClr val="tx1">
                    <a:lumMod val="85000"/>
                    <a:lumOff val="15000"/>
                  </a:schemeClr>
                </a:solidFill>
                <a:latin typeface="+mn-lt"/>
              </a:rPr>
              <a:t>aprilie</a:t>
            </a:r>
            <a:endParaRPr lang="en-US" altLang="en-US" dirty="0">
              <a:solidFill>
                <a:schemeClr val="tx1">
                  <a:lumMod val="85000"/>
                  <a:lumOff val="15000"/>
                </a:schemeClr>
              </a:solidFill>
              <a:latin typeface="+mn-lt"/>
            </a:endParaRPr>
          </a:p>
          <a:p>
            <a:pPr eaLnBrk="1" hangingPunct="1">
              <a:spcBef>
                <a:spcPts val="600"/>
              </a:spcBef>
              <a:spcAft>
                <a:spcPts val="1200"/>
              </a:spcAft>
              <a:buFont typeface="Wingdings" panose="05000000000000000000" pitchFamily="2" charset="2"/>
              <a:buChar char="Ø"/>
              <a:defRPr/>
            </a:pPr>
            <a:r>
              <a:rPr lang="en-US" altLang="en-US" dirty="0" err="1">
                <a:solidFill>
                  <a:schemeClr val="tx1">
                    <a:lumMod val="85000"/>
                    <a:lumOff val="15000"/>
                  </a:schemeClr>
                </a:solidFill>
                <a:latin typeface="+mn-lt"/>
              </a:rPr>
              <a:t>Raportari</a:t>
            </a:r>
            <a:r>
              <a:rPr lang="en-US" altLang="en-US" dirty="0">
                <a:solidFill>
                  <a:schemeClr val="tx1">
                    <a:lumMod val="85000"/>
                    <a:lumOff val="15000"/>
                  </a:schemeClr>
                </a:solidFill>
                <a:latin typeface="+mn-lt"/>
              </a:rPr>
              <a:t> </a:t>
            </a:r>
            <a:r>
              <a:rPr lang="en-US" altLang="en-US" dirty="0" err="1">
                <a:solidFill>
                  <a:schemeClr val="tx1">
                    <a:lumMod val="85000"/>
                    <a:lumOff val="15000"/>
                  </a:schemeClr>
                </a:solidFill>
                <a:latin typeface="+mn-lt"/>
              </a:rPr>
              <a:t>lunare</a:t>
            </a:r>
            <a:r>
              <a:rPr lang="en-US" altLang="en-US" dirty="0">
                <a:solidFill>
                  <a:schemeClr val="tx1">
                    <a:lumMod val="85000"/>
                    <a:lumOff val="15000"/>
                  </a:schemeClr>
                </a:solidFill>
                <a:latin typeface="+mn-lt"/>
              </a:rPr>
              <a:t> / </a:t>
            </a:r>
            <a:r>
              <a:rPr lang="en-US" altLang="en-US" dirty="0" err="1">
                <a:solidFill>
                  <a:schemeClr val="tx1">
                    <a:lumMod val="85000"/>
                    <a:lumOff val="15000"/>
                  </a:schemeClr>
                </a:solidFill>
                <a:latin typeface="+mn-lt"/>
              </a:rPr>
              <a:t>trimestriale</a:t>
            </a:r>
            <a:r>
              <a:rPr lang="en-US" altLang="en-US" dirty="0">
                <a:solidFill>
                  <a:schemeClr val="tx1">
                    <a:lumMod val="85000"/>
                    <a:lumOff val="15000"/>
                  </a:schemeClr>
                </a:solidFill>
                <a:latin typeface="+mn-lt"/>
              </a:rPr>
              <a:t> / </a:t>
            </a:r>
            <a:r>
              <a:rPr lang="en-US" altLang="en-US" dirty="0" err="1">
                <a:solidFill>
                  <a:schemeClr val="tx1">
                    <a:lumMod val="85000"/>
                    <a:lumOff val="15000"/>
                  </a:schemeClr>
                </a:solidFill>
                <a:latin typeface="+mn-lt"/>
              </a:rPr>
              <a:t>semestriale</a:t>
            </a:r>
            <a:endParaRPr lang="en-US" altLang="en-US" dirty="0">
              <a:solidFill>
                <a:schemeClr val="tx1">
                  <a:lumMod val="85000"/>
                  <a:lumOff val="15000"/>
                </a:schemeClr>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487712"/>
            <a:ext cx="8007576" cy="630202"/>
          </a:xfrm>
        </p:spPr>
        <p:txBody>
          <a:bodyPr/>
          <a:lstStyle/>
          <a:p>
            <a:r>
              <a:rPr lang="ro-RO" dirty="0" err="1">
                <a:latin typeface="+mn-lt"/>
              </a:rPr>
              <a:t>Conditii</a:t>
            </a:r>
            <a:r>
              <a:rPr lang="ro-RO" dirty="0">
                <a:latin typeface="+mn-lt"/>
              </a:rPr>
              <a:t> de </a:t>
            </a:r>
            <a:r>
              <a:rPr lang="ro-RO" dirty="0" err="1">
                <a:latin typeface="+mn-lt"/>
              </a:rPr>
              <a:t>distributie</a:t>
            </a:r>
            <a:r>
              <a:rPr lang="ro-RO" dirty="0">
                <a:latin typeface="+mn-lt"/>
              </a:rPr>
              <a:t> si comercializare</a:t>
            </a:r>
            <a:br>
              <a:rPr lang="en-US" sz="3000" b="0" dirty="0">
                <a:solidFill>
                  <a:srgbClr val="81BC00"/>
                </a:solidFill>
                <a:latin typeface="+mn-lt"/>
                <a:cs typeface="Arial" charset="0"/>
              </a:rPr>
            </a:br>
            <a:endParaRPr lang="en-US" sz="3000" b="0" dirty="0">
              <a:solidFill>
                <a:srgbClr val="81BC00"/>
              </a:solidFill>
              <a:latin typeface="+mn-lt"/>
              <a:cs typeface="Arial" charset="0"/>
            </a:endParaRPr>
          </a:p>
        </p:txBody>
      </p:sp>
      <p:sp>
        <p:nvSpPr>
          <p:cNvPr id="3" name="Content Placeholder 2"/>
          <p:cNvSpPr>
            <a:spLocks noGrp="1"/>
          </p:cNvSpPr>
          <p:nvPr>
            <p:ph idx="1"/>
          </p:nvPr>
        </p:nvSpPr>
        <p:spPr>
          <a:xfrm>
            <a:off x="152400" y="1231801"/>
            <a:ext cx="8521144" cy="4381274"/>
          </a:xfrm>
        </p:spPr>
        <p:txBody>
          <a:bodyPr>
            <a:noAutofit/>
          </a:bodyPr>
          <a:lstStyle/>
          <a:p>
            <a:r>
              <a:rPr lang="ro-RO" sz="1800" dirty="0">
                <a:latin typeface="+mn-lt"/>
              </a:rPr>
              <a:t>Comercializarea pe </a:t>
            </a:r>
            <a:r>
              <a:rPr lang="ro-RO" sz="1800" dirty="0" err="1">
                <a:latin typeface="+mn-lt"/>
              </a:rPr>
              <a:t>piata</a:t>
            </a:r>
            <a:r>
              <a:rPr lang="ro-RO" sz="1800" dirty="0">
                <a:latin typeface="+mn-lt"/>
              </a:rPr>
              <a:t> </a:t>
            </a:r>
            <a:r>
              <a:rPr lang="ro-RO" sz="1800" dirty="0" err="1">
                <a:latin typeface="+mn-lt"/>
              </a:rPr>
              <a:t>nationala</a:t>
            </a:r>
            <a:r>
              <a:rPr lang="ro-RO" sz="1800" dirty="0">
                <a:latin typeface="+mn-lt"/>
              </a:rPr>
              <a:t> a alcoolului sanitar in vrac este interzisa. </a:t>
            </a:r>
            <a:endParaRPr lang="en-US" sz="1800" dirty="0">
              <a:latin typeface="+mn-lt"/>
            </a:endParaRPr>
          </a:p>
          <a:p>
            <a:r>
              <a:rPr lang="ro-RO" sz="1800" dirty="0">
                <a:latin typeface="+mn-lt"/>
              </a:rPr>
              <a:t> Comercializarea in vrac si utilizarea ca materie prima a alcoolului etilic cu </a:t>
            </a:r>
            <a:r>
              <a:rPr lang="ro-RO" sz="1800" dirty="0" err="1">
                <a:latin typeface="+mn-lt"/>
              </a:rPr>
              <a:t>concentratia</a:t>
            </a:r>
            <a:r>
              <a:rPr lang="ro-RO" sz="1800" dirty="0">
                <a:latin typeface="+mn-lt"/>
              </a:rPr>
              <a:t> alcoolica sub 96,00% in volum, pentru fabricarea </a:t>
            </a:r>
            <a:r>
              <a:rPr lang="ro-RO" sz="1800" dirty="0" err="1">
                <a:latin typeface="+mn-lt"/>
              </a:rPr>
              <a:t>bauturilor</a:t>
            </a:r>
            <a:r>
              <a:rPr lang="ro-RO" sz="1800" dirty="0">
                <a:latin typeface="+mn-lt"/>
              </a:rPr>
              <a:t> alcoolice, este interzisa. </a:t>
            </a:r>
            <a:endParaRPr lang="en-US" sz="1800" dirty="0">
              <a:latin typeface="+mn-lt"/>
            </a:endParaRPr>
          </a:p>
          <a:p>
            <a:endParaRPr lang="en-US" sz="1800" dirty="0">
              <a:latin typeface="+mn-lt"/>
            </a:endParaRPr>
          </a:p>
          <a:p>
            <a:r>
              <a:rPr lang="en-US" sz="1800" dirty="0" err="1">
                <a:latin typeface="+mn-lt"/>
              </a:rPr>
              <a:t>Atestat</a:t>
            </a:r>
            <a:r>
              <a:rPr lang="en-US" sz="1800" dirty="0">
                <a:latin typeface="+mn-lt"/>
              </a:rPr>
              <a:t> de </a:t>
            </a:r>
            <a:r>
              <a:rPr lang="en-US" sz="1800" dirty="0" err="1">
                <a:latin typeface="+mn-lt"/>
              </a:rPr>
              <a:t>comercializare</a:t>
            </a:r>
            <a:endParaRPr lang="en-US" sz="1800" dirty="0">
              <a:latin typeface="+mn-lt"/>
            </a:endParaRPr>
          </a:p>
          <a:p>
            <a:pPr lvl="1"/>
            <a:r>
              <a:rPr lang="ro-RO" dirty="0">
                <a:latin typeface="+mn-lt"/>
              </a:rPr>
              <a:t>Operatorii economici care doresc sa distribuie si sa comercializeze angro </a:t>
            </a:r>
            <a:r>
              <a:rPr lang="ro-RO" dirty="0" err="1">
                <a:latin typeface="+mn-lt"/>
              </a:rPr>
              <a:t>bauturi</a:t>
            </a:r>
            <a:r>
              <a:rPr lang="ro-RO" dirty="0">
                <a:latin typeface="+mn-lt"/>
              </a:rPr>
              <a:t> alcoolice, tutun prelucrat si produse energetice - benzine, motorine, petrol lampant, gaz petrolier lichefiat si biocombustibili - sunt </a:t>
            </a:r>
            <a:r>
              <a:rPr lang="ro-RO" dirty="0" err="1">
                <a:latin typeface="+mn-lt"/>
              </a:rPr>
              <a:t>obligati</a:t>
            </a:r>
            <a:r>
              <a:rPr lang="ro-RO" dirty="0">
                <a:latin typeface="+mn-lt"/>
              </a:rPr>
              <a:t> sa se </a:t>
            </a:r>
            <a:r>
              <a:rPr lang="ro-RO" dirty="0" err="1">
                <a:latin typeface="+mn-lt"/>
              </a:rPr>
              <a:t>inregistreze</a:t>
            </a:r>
            <a:r>
              <a:rPr lang="ro-RO" dirty="0">
                <a:latin typeface="+mn-lt"/>
              </a:rPr>
              <a:t> la autoritatea competenta.</a:t>
            </a:r>
            <a:endParaRPr lang="en-US" dirty="0">
              <a:latin typeface="+mn-lt"/>
            </a:endParaRPr>
          </a:p>
          <a:p>
            <a:pPr lvl="1"/>
            <a:r>
              <a:rPr lang="ro-RO" dirty="0">
                <a:latin typeface="+mn-lt"/>
              </a:rPr>
              <a:t>Operatorii economici care </a:t>
            </a:r>
            <a:r>
              <a:rPr lang="ro-RO" dirty="0" err="1">
                <a:latin typeface="+mn-lt"/>
              </a:rPr>
              <a:t>intentioneaza</a:t>
            </a:r>
            <a:r>
              <a:rPr lang="ro-RO" dirty="0">
                <a:latin typeface="+mn-lt"/>
              </a:rPr>
              <a:t> sa comercializeze in sistem en detail produse energetice - benzine, motorine, petrol lampant, gaz petrolier lichefiat si biocombustibili - sunt </a:t>
            </a:r>
            <a:r>
              <a:rPr lang="ro-RO" dirty="0" err="1">
                <a:latin typeface="+mn-lt"/>
              </a:rPr>
              <a:t>obligati</a:t>
            </a:r>
            <a:r>
              <a:rPr lang="ro-RO" dirty="0">
                <a:latin typeface="+mn-lt"/>
              </a:rPr>
              <a:t> sa se </a:t>
            </a:r>
            <a:r>
              <a:rPr lang="ro-RO" dirty="0" err="1">
                <a:latin typeface="+mn-lt"/>
              </a:rPr>
              <a:t>inregistreze</a:t>
            </a:r>
            <a:r>
              <a:rPr lang="ro-RO" dirty="0">
                <a:latin typeface="+mn-lt"/>
              </a:rPr>
              <a:t> la autoritatea competenta</a:t>
            </a:r>
            <a:endParaRPr lang="en-US" dirty="0">
              <a:latin typeface="+mn-lt"/>
            </a:endParaRPr>
          </a:p>
          <a:p>
            <a:pPr lvl="1"/>
            <a:r>
              <a:rPr lang="ro-RO" dirty="0">
                <a:latin typeface="+mn-lt"/>
              </a:rPr>
              <a:t> Antrepozitarii </a:t>
            </a:r>
            <a:r>
              <a:rPr lang="ro-RO" dirty="0" err="1">
                <a:latin typeface="+mn-lt"/>
              </a:rPr>
              <a:t>autorizati</a:t>
            </a:r>
            <a:r>
              <a:rPr lang="ro-RO" dirty="0">
                <a:latin typeface="+mn-lt"/>
              </a:rPr>
              <a:t> pentru locurile autorizate ca antrepozite fiscale si destinatarii </a:t>
            </a:r>
            <a:r>
              <a:rPr lang="ro-RO" dirty="0" err="1">
                <a:latin typeface="+mn-lt"/>
              </a:rPr>
              <a:t>inregistrati</a:t>
            </a:r>
            <a:r>
              <a:rPr lang="ro-RO" dirty="0">
                <a:latin typeface="+mn-lt"/>
              </a:rPr>
              <a:t> pentru locurile declarate pentru </a:t>
            </a:r>
            <a:r>
              <a:rPr lang="ro-RO" dirty="0" err="1">
                <a:latin typeface="+mn-lt"/>
              </a:rPr>
              <a:t>receptia</a:t>
            </a:r>
            <a:r>
              <a:rPr lang="ro-RO" dirty="0">
                <a:latin typeface="+mn-lt"/>
              </a:rPr>
              <a:t> produselor accizabile nu au </a:t>
            </a:r>
            <a:r>
              <a:rPr lang="ro-RO" dirty="0" err="1">
                <a:latin typeface="+mn-lt"/>
              </a:rPr>
              <a:t>obligatia</a:t>
            </a:r>
            <a:r>
              <a:rPr lang="ro-RO" dirty="0">
                <a:latin typeface="+mn-lt"/>
              </a:rPr>
              <a:t> acestei </a:t>
            </a:r>
            <a:r>
              <a:rPr lang="ro-RO" dirty="0" err="1">
                <a:latin typeface="+mn-lt"/>
              </a:rPr>
              <a:t>inregistrari</a:t>
            </a:r>
            <a:r>
              <a:rPr lang="ro-RO" dirty="0">
                <a:latin typeface="+mn-lt"/>
              </a:rPr>
              <a:t>.</a:t>
            </a:r>
            <a:endParaRPr lang="en-US" dirty="0">
              <a:latin typeface="+mn-lt"/>
            </a:endParaRPr>
          </a:p>
          <a:p>
            <a:pPr lvl="1"/>
            <a:r>
              <a:rPr lang="ro-RO" dirty="0" err="1">
                <a:latin typeface="+mn-lt"/>
              </a:rPr>
              <a:t>Neinregistrarea</a:t>
            </a:r>
            <a:r>
              <a:rPr lang="ro-RO" dirty="0">
                <a:latin typeface="+mn-lt"/>
              </a:rPr>
              <a:t> la </a:t>
            </a:r>
            <a:r>
              <a:rPr lang="ro-RO" dirty="0" err="1">
                <a:latin typeface="+mn-lt"/>
              </a:rPr>
              <a:t>autoritatile</a:t>
            </a:r>
            <a:r>
              <a:rPr lang="ro-RO" dirty="0">
                <a:latin typeface="+mn-lt"/>
              </a:rPr>
              <a:t> competente poate duce la suspendarea </a:t>
            </a:r>
            <a:r>
              <a:rPr lang="ro-RO" dirty="0" err="1">
                <a:latin typeface="+mn-lt"/>
              </a:rPr>
              <a:t>activitatii</a:t>
            </a:r>
            <a:r>
              <a:rPr lang="ro-RO" dirty="0">
                <a:latin typeface="+mn-lt"/>
              </a:rPr>
              <a:t> de comercializare a produselor accizabile pe o perioada de 1 - 3 luni.</a:t>
            </a:r>
            <a:endParaRPr lang="en-US" dirty="0">
              <a:latin typeface="+mn-lt"/>
            </a:endParaRPr>
          </a:p>
        </p:txBody>
      </p:sp>
      <p:sp>
        <p:nvSpPr>
          <p:cNvPr id="4" name="Slide Number Placeholder 3">
            <a:extLst>
              <a:ext uri="{FF2B5EF4-FFF2-40B4-BE49-F238E27FC236}">
                <a16:creationId xmlns:a16="http://schemas.microsoft.com/office/drawing/2014/main" id="{A7E12E8C-040E-4EEC-91CE-1A21C690021A}"/>
              </a:ext>
            </a:extLst>
          </p:cNvPr>
          <p:cNvSpPr>
            <a:spLocks noGrp="1"/>
          </p:cNvSpPr>
          <p:nvPr>
            <p:ph type="sldNum" sz="quarter" idx="11"/>
          </p:nvPr>
        </p:nvSpPr>
        <p:spPr/>
        <p:txBody>
          <a:bodyPr/>
          <a:lstStyle/>
          <a:p>
            <a:pPr>
              <a:defRPr/>
            </a:pPr>
            <a:fld id="{CCA2E915-9A36-40F6-99F7-6FF98824D28F}" type="slidenum">
              <a:rPr lang="en-GB" smtClean="0"/>
              <a:pPr>
                <a:defRPr/>
              </a:pPr>
              <a:t>31</a:t>
            </a:fld>
            <a:endParaRPr lang="en-GB" dirty="0"/>
          </a:p>
        </p:txBody>
      </p:sp>
    </p:spTree>
    <p:extLst>
      <p:ext uri="{BB962C8B-B14F-4D97-AF65-F5344CB8AC3E}">
        <p14:creationId xmlns:p14="http://schemas.microsoft.com/office/powerpoint/2010/main" val="3804745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F27B1-06E8-F5BB-EB42-8BADD6DBC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B56B4-368A-11CC-C925-B057CD5DC292}"/>
              </a:ext>
            </a:extLst>
          </p:cNvPr>
          <p:cNvSpPr>
            <a:spLocks noGrp="1"/>
          </p:cNvSpPr>
          <p:nvPr>
            <p:ph type="title"/>
          </p:nvPr>
        </p:nvSpPr>
        <p:spPr>
          <a:xfrm>
            <a:off x="631371" y="487712"/>
            <a:ext cx="8007576" cy="630202"/>
          </a:xfrm>
        </p:spPr>
        <p:txBody>
          <a:bodyPr/>
          <a:lstStyle/>
          <a:p>
            <a:r>
              <a:rPr lang="ro-RO" dirty="0" err="1">
                <a:latin typeface="+mn-lt"/>
              </a:rPr>
              <a:t>Conditii</a:t>
            </a:r>
            <a:r>
              <a:rPr lang="ro-RO" dirty="0">
                <a:latin typeface="+mn-lt"/>
              </a:rPr>
              <a:t> de </a:t>
            </a:r>
            <a:r>
              <a:rPr lang="ro-RO" dirty="0" err="1">
                <a:latin typeface="+mn-lt"/>
              </a:rPr>
              <a:t>distributie</a:t>
            </a:r>
            <a:r>
              <a:rPr lang="ro-RO" dirty="0">
                <a:latin typeface="+mn-lt"/>
              </a:rPr>
              <a:t> si comercializare</a:t>
            </a:r>
            <a:br>
              <a:rPr lang="en-US" sz="3000" b="0" dirty="0">
                <a:solidFill>
                  <a:srgbClr val="81BC00"/>
                </a:solidFill>
                <a:latin typeface="+mn-lt"/>
                <a:cs typeface="Arial" charset="0"/>
              </a:rPr>
            </a:br>
            <a:endParaRPr lang="en-US" sz="3000" b="0" dirty="0">
              <a:solidFill>
                <a:srgbClr val="81BC00"/>
              </a:solidFill>
              <a:latin typeface="+mn-lt"/>
              <a:cs typeface="Arial" charset="0"/>
            </a:endParaRPr>
          </a:p>
        </p:txBody>
      </p:sp>
      <p:sp>
        <p:nvSpPr>
          <p:cNvPr id="3" name="Content Placeholder 2">
            <a:extLst>
              <a:ext uri="{FF2B5EF4-FFF2-40B4-BE49-F238E27FC236}">
                <a16:creationId xmlns:a16="http://schemas.microsoft.com/office/drawing/2014/main" id="{BDC5A9DE-F733-CCBB-3EA6-F1C7D9BFC209}"/>
              </a:ext>
            </a:extLst>
          </p:cNvPr>
          <p:cNvSpPr>
            <a:spLocks noGrp="1"/>
          </p:cNvSpPr>
          <p:nvPr>
            <p:ph idx="1"/>
          </p:nvPr>
        </p:nvSpPr>
        <p:spPr>
          <a:xfrm>
            <a:off x="152400" y="1231801"/>
            <a:ext cx="8521144" cy="4381274"/>
          </a:xfrm>
        </p:spPr>
        <p:txBody>
          <a:bodyPr>
            <a:noAutofit/>
          </a:bodyPr>
          <a:lstStyle/>
          <a:p>
            <a:r>
              <a:rPr lang="en-US" sz="1800" dirty="0" err="1"/>
              <a:t>atestat</a:t>
            </a:r>
            <a:r>
              <a:rPr lang="en-US" sz="1800" dirty="0"/>
              <a:t> de </a:t>
            </a:r>
            <a:r>
              <a:rPr lang="en-US" sz="1800" dirty="0" err="1"/>
              <a:t>comercializare</a:t>
            </a:r>
            <a:r>
              <a:rPr lang="en-US" sz="1800" dirty="0"/>
              <a:t> </a:t>
            </a:r>
            <a:r>
              <a:rPr lang="en-US" sz="1800" dirty="0" err="1"/>
              <a:t>angro</a:t>
            </a:r>
            <a:r>
              <a:rPr lang="en-US" sz="1800" dirty="0"/>
              <a:t> de </a:t>
            </a:r>
            <a:r>
              <a:rPr lang="en-US" sz="1800" dirty="0" err="1"/>
              <a:t>produse</a:t>
            </a:r>
            <a:r>
              <a:rPr lang="en-US" sz="1800" dirty="0"/>
              <a:t> </a:t>
            </a:r>
            <a:r>
              <a:rPr lang="en-US" sz="1800" dirty="0" err="1"/>
              <a:t>energetice</a:t>
            </a:r>
            <a:r>
              <a:rPr lang="en-US" sz="1800" dirty="0"/>
              <a:t> cu </a:t>
            </a:r>
            <a:r>
              <a:rPr lang="en-US" sz="1800" dirty="0" err="1"/>
              <a:t>depozitare</a:t>
            </a:r>
            <a:r>
              <a:rPr lang="en-US" sz="1800" dirty="0"/>
              <a:t> = </a:t>
            </a:r>
            <a:r>
              <a:rPr lang="en-US" sz="1800" dirty="0" err="1"/>
              <a:t>permite</a:t>
            </a:r>
            <a:r>
              <a:rPr lang="en-US" sz="1800" dirty="0"/>
              <a:t> </a:t>
            </a:r>
            <a:r>
              <a:rPr lang="en-US" sz="1800" dirty="0" err="1"/>
              <a:t>achiziționarea</a:t>
            </a:r>
            <a:r>
              <a:rPr lang="en-US" sz="1800" dirty="0"/>
              <a:t> de </a:t>
            </a:r>
            <a:r>
              <a:rPr lang="en-US" sz="1800" dirty="0" err="1"/>
              <a:t>produse</a:t>
            </a:r>
            <a:r>
              <a:rPr lang="en-US" sz="1800" dirty="0"/>
              <a:t> </a:t>
            </a:r>
            <a:r>
              <a:rPr lang="en-US" sz="1800" dirty="0" err="1"/>
              <a:t>energetice</a:t>
            </a:r>
            <a:r>
              <a:rPr lang="en-US" sz="1800" dirty="0"/>
              <a:t> </a:t>
            </a:r>
            <a:r>
              <a:rPr lang="en-US" sz="1800" dirty="0" err="1"/>
              <a:t>prevăzute</a:t>
            </a:r>
            <a:r>
              <a:rPr lang="en-US" sz="1800" dirty="0"/>
              <a:t> la art. 435 </a:t>
            </a:r>
            <a:r>
              <a:rPr lang="en-US" sz="1800" dirty="0" err="1"/>
              <a:t>alin</a:t>
            </a:r>
            <a:r>
              <a:rPr lang="en-US" sz="1800" dirty="0"/>
              <a:t>. (3) de la un </a:t>
            </a:r>
            <a:r>
              <a:rPr lang="en-US" sz="1800" dirty="0" err="1"/>
              <a:t>antrepozit</a:t>
            </a:r>
            <a:r>
              <a:rPr lang="en-US" sz="1800" dirty="0"/>
              <a:t> fiscal, </a:t>
            </a:r>
            <a:r>
              <a:rPr lang="en-US" sz="1800" dirty="0" err="1"/>
              <a:t>destinatar</a:t>
            </a:r>
            <a:r>
              <a:rPr lang="en-US" sz="1800" dirty="0"/>
              <a:t> </a:t>
            </a:r>
            <a:r>
              <a:rPr lang="en-US" sz="1800" dirty="0" err="1"/>
              <a:t>înregistrat</a:t>
            </a:r>
            <a:r>
              <a:rPr lang="en-US" sz="1800" dirty="0"/>
              <a:t>, </a:t>
            </a:r>
            <a:r>
              <a:rPr lang="en-US" sz="1800" dirty="0" err="1"/>
              <a:t>importator</a:t>
            </a:r>
            <a:r>
              <a:rPr lang="en-US" sz="1800" dirty="0"/>
              <a:t> </a:t>
            </a:r>
            <a:r>
              <a:rPr lang="en-US" sz="1800" dirty="0" err="1"/>
              <a:t>autorizat</a:t>
            </a:r>
            <a:r>
              <a:rPr lang="en-US" sz="1800" dirty="0"/>
              <a:t>, </a:t>
            </a:r>
            <a:r>
              <a:rPr lang="en-US" sz="1800" dirty="0" err="1"/>
              <a:t>distribuitor</a:t>
            </a:r>
            <a:r>
              <a:rPr lang="en-US" sz="1800" dirty="0"/>
              <a:t>, </a:t>
            </a:r>
            <a:r>
              <a:rPr lang="en-US" sz="1800" dirty="0" err="1"/>
              <a:t>în</a:t>
            </a:r>
            <a:r>
              <a:rPr lang="en-US" sz="1800" dirty="0"/>
              <a:t> </a:t>
            </a:r>
            <a:r>
              <a:rPr lang="en-US" sz="1800" dirty="0" err="1"/>
              <a:t>vederea</a:t>
            </a:r>
            <a:r>
              <a:rPr lang="en-US" sz="1800" dirty="0"/>
              <a:t> </a:t>
            </a:r>
            <a:r>
              <a:rPr lang="en-US" sz="1800" dirty="0" err="1"/>
              <a:t>comercializării</a:t>
            </a:r>
            <a:r>
              <a:rPr lang="en-US" sz="1800" dirty="0"/>
              <a:t> </a:t>
            </a:r>
            <a:r>
              <a:rPr lang="en-US" sz="1800" dirty="0" err="1"/>
              <a:t>către</a:t>
            </a:r>
            <a:r>
              <a:rPr lang="en-US" sz="1800" dirty="0"/>
              <a:t> </a:t>
            </a:r>
            <a:r>
              <a:rPr lang="en-US" sz="1800" dirty="0" err="1"/>
              <a:t>angrosiști</a:t>
            </a:r>
            <a:r>
              <a:rPr lang="en-US" sz="1800" dirty="0"/>
              <a:t> de </a:t>
            </a:r>
            <a:r>
              <a:rPr lang="en-US" sz="1800" dirty="0" err="1"/>
              <a:t>produse</a:t>
            </a:r>
            <a:r>
              <a:rPr lang="en-US" sz="1800" dirty="0"/>
              <a:t> </a:t>
            </a:r>
            <a:r>
              <a:rPr lang="en-US" sz="1800" dirty="0" err="1"/>
              <a:t>energetice</a:t>
            </a:r>
            <a:r>
              <a:rPr lang="en-US" sz="1800" dirty="0"/>
              <a:t> </a:t>
            </a:r>
            <a:r>
              <a:rPr lang="en-US" sz="1800" dirty="0" err="1"/>
              <a:t>fără</a:t>
            </a:r>
            <a:r>
              <a:rPr lang="en-US" sz="1800" dirty="0"/>
              <a:t> </a:t>
            </a:r>
            <a:r>
              <a:rPr lang="en-US" sz="1800" dirty="0" err="1"/>
              <a:t>depozitare</a:t>
            </a:r>
            <a:r>
              <a:rPr lang="en-US" sz="1800" dirty="0"/>
              <a:t>, </a:t>
            </a:r>
            <a:r>
              <a:rPr lang="en-US" sz="1800" dirty="0" err="1"/>
              <a:t>consumatori</a:t>
            </a:r>
            <a:r>
              <a:rPr lang="en-US" sz="1800" dirty="0"/>
              <a:t> </a:t>
            </a:r>
            <a:r>
              <a:rPr lang="en-US" sz="1800" dirty="0" err="1"/>
              <a:t>finali</a:t>
            </a:r>
            <a:r>
              <a:rPr lang="en-US" sz="1800" dirty="0"/>
              <a:t> </a:t>
            </a:r>
            <a:r>
              <a:rPr lang="en-US" sz="1800" dirty="0" err="1"/>
              <a:t>sau</a:t>
            </a:r>
            <a:r>
              <a:rPr lang="en-US" sz="1800" dirty="0"/>
              <a:t> </a:t>
            </a:r>
            <a:r>
              <a:rPr lang="en-US" sz="1800" dirty="0" err="1"/>
              <a:t>stații</a:t>
            </a:r>
            <a:r>
              <a:rPr lang="en-US" sz="1800" dirty="0"/>
              <a:t> de </a:t>
            </a:r>
            <a:r>
              <a:rPr lang="en-US" sz="1800" dirty="0" err="1"/>
              <a:t>distribuție</a:t>
            </a:r>
            <a:r>
              <a:rPr lang="en-US" sz="1800" dirty="0"/>
              <a:t> </a:t>
            </a:r>
            <a:r>
              <a:rPr lang="en-US" sz="1800" dirty="0" err="1"/>
              <a:t>carburanți</a:t>
            </a:r>
            <a:r>
              <a:rPr lang="en-US" sz="1800" dirty="0"/>
              <a:t>;</a:t>
            </a:r>
          </a:p>
          <a:p>
            <a:r>
              <a:rPr lang="en-US" sz="1800" dirty="0" err="1"/>
              <a:t>atestat</a:t>
            </a:r>
            <a:r>
              <a:rPr lang="en-US" sz="1800" dirty="0"/>
              <a:t> de </a:t>
            </a:r>
            <a:r>
              <a:rPr lang="en-US" sz="1800" dirty="0" err="1"/>
              <a:t>comercializare</a:t>
            </a:r>
            <a:r>
              <a:rPr lang="en-US" sz="1800" dirty="0"/>
              <a:t> </a:t>
            </a:r>
            <a:r>
              <a:rPr lang="en-US" sz="1800" dirty="0" err="1"/>
              <a:t>angro</a:t>
            </a:r>
            <a:r>
              <a:rPr lang="en-US" sz="1800" dirty="0"/>
              <a:t> de </a:t>
            </a:r>
            <a:r>
              <a:rPr lang="en-US" sz="1800" dirty="0" err="1"/>
              <a:t>produse</a:t>
            </a:r>
            <a:r>
              <a:rPr lang="en-US" sz="1800" dirty="0"/>
              <a:t> </a:t>
            </a:r>
            <a:r>
              <a:rPr lang="en-US" sz="1800" dirty="0" err="1"/>
              <a:t>energetice</a:t>
            </a:r>
            <a:r>
              <a:rPr lang="en-US" sz="1800" dirty="0"/>
              <a:t> </a:t>
            </a:r>
            <a:r>
              <a:rPr lang="en-US" sz="1800" dirty="0" err="1"/>
              <a:t>fără</a:t>
            </a:r>
            <a:r>
              <a:rPr lang="en-US" sz="1800" dirty="0"/>
              <a:t> </a:t>
            </a:r>
            <a:r>
              <a:rPr lang="en-US" sz="1800" dirty="0" err="1"/>
              <a:t>depozitare</a:t>
            </a:r>
            <a:r>
              <a:rPr lang="en-US" sz="1800" dirty="0"/>
              <a:t> = </a:t>
            </a:r>
            <a:r>
              <a:rPr lang="en-US" sz="1800" dirty="0" err="1"/>
              <a:t>permite</a:t>
            </a:r>
            <a:r>
              <a:rPr lang="en-US" sz="1800" dirty="0"/>
              <a:t> </a:t>
            </a:r>
            <a:r>
              <a:rPr lang="en-US" sz="1800" dirty="0" err="1"/>
              <a:t>achiziționarea</a:t>
            </a:r>
            <a:r>
              <a:rPr lang="en-US" sz="1800" dirty="0"/>
              <a:t> de </a:t>
            </a:r>
            <a:r>
              <a:rPr lang="en-US" sz="1800" dirty="0" err="1"/>
              <a:t>produse</a:t>
            </a:r>
            <a:r>
              <a:rPr lang="en-US" sz="1800" dirty="0"/>
              <a:t> </a:t>
            </a:r>
            <a:r>
              <a:rPr lang="en-US" sz="1800" dirty="0" err="1"/>
              <a:t>energetice</a:t>
            </a:r>
            <a:r>
              <a:rPr lang="en-US" sz="1800" dirty="0"/>
              <a:t> </a:t>
            </a:r>
            <a:r>
              <a:rPr lang="en-US" sz="1800" dirty="0" err="1"/>
              <a:t>prevăzute</a:t>
            </a:r>
            <a:r>
              <a:rPr lang="en-US" sz="1800" dirty="0"/>
              <a:t> la art. 435 </a:t>
            </a:r>
            <a:r>
              <a:rPr lang="en-US" sz="1800" dirty="0" err="1"/>
              <a:t>alin</a:t>
            </a:r>
            <a:r>
              <a:rPr lang="en-US" sz="1800" dirty="0"/>
              <a:t>. (3) de la un </a:t>
            </a:r>
            <a:r>
              <a:rPr lang="en-US" sz="1800" dirty="0" err="1"/>
              <a:t>antrepozit</a:t>
            </a:r>
            <a:r>
              <a:rPr lang="en-US" sz="1800" dirty="0"/>
              <a:t> fiscal, </a:t>
            </a:r>
            <a:r>
              <a:rPr lang="en-US" sz="1800" dirty="0" err="1"/>
              <a:t>destinatar</a:t>
            </a:r>
            <a:r>
              <a:rPr lang="en-US" sz="1800" dirty="0"/>
              <a:t> </a:t>
            </a:r>
            <a:r>
              <a:rPr lang="en-US" sz="1800" dirty="0" err="1"/>
              <a:t>înregistrat</a:t>
            </a:r>
            <a:r>
              <a:rPr lang="en-US" sz="1800" dirty="0"/>
              <a:t>, </a:t>
            </a:r>
            <a:r>
              <a:rPr lang="en-US" sz="1800" dirty="0" err="1"/>
              <a:t>importator</a:t>
            </a:r>
            <a:r>
              <a:rPr lang="en-US" sz="1800" dirty="0"/>
              <a:t> </a:t>
            </a:r>
            <a:r>
              <a:rPr lang="en-US" sz="1800" dirty="0" err="1"/>
              <a:t>autorizat</a:t>
            </a:r>
            <a:r>
              <a:rPr lang="en-US" sz="1800" dirty="0"/>
              <a:t>, </a:t>
            </a:r>
            <a:r>
              <a:rPr lang="en-US" sz="1800" dirty="0" err="1"/>
              <a:t>distribuitor</a:t>
            </a:r>
            <a:r>
              <a:rPr lang="en-US" sz="1800" dirty="0"/>
              <a:t>, </a:t>
            </a:r>
            <a:r>
              <a:rPr lang="en-US" sz="1800" dirty="0" err="1"/>
              <a:t>angrosist</a:t>
            </a:r>
            <a:r>
              <a:rPr lang="en-US" sz="1800" dirty="0"/>
              <a:t> de </a:t>
            </a:r>
            <a:r>
              <a:rPr lang="en-US" sz="1800" dirty="0" err="1"/>
              <a:t>produse</a:t>
            </a:r>
            <a:r>
              <a:rPr lang="en-US" sz="1800" dirty="0"/>
              <a:t> </a:t>
            </a:r>
            <a:r>
              <a:rPr lang="en-US" sz="1800" dirty="0" err="1"/>
              <a:t>energetice</a:t>
            </a:r>
            <a:r>
              <a:rPr lang="en-US" sz="1800" dirty="0"/>
              <a:t> cu </a:t>
            </a:r>
            <a:r>
              <a:rPr lang="en-US" sz="1800" dirty="0" err="1"/>
              <a:t>depozitare</a:t>
            </a:r>
            <a:r>
              <a:rPr lang="en-US" sz="1800" dirty="0"/>
              <a:t>, </a:t>
            </a:r>
            <a:r>
              <a:rPr lang="en-US" sz="1800" dirty="0" err="1"/>
              <a:t>în</a:t>
            </a:r>
            <a:r>
              <a:rPr lang="en-US" sz="1800" dirty="0"/>
              <a:t> </a:t>
            </a:r>
            <a:r>
              <a:rPr lang="en-US" sz="1800" dirty="0" err="1"/>
              <a:t>vederea</a:t>
            </a:r>
            <a:r>
              <a:rPr lang="en-US" sz="1800" dirty="0"/>
              <a:t> </a:t>
            </a:r>
            <a:r>
              <a:rPr lang="en-US" sz="1800" dirty="0" err="1"/>
              <a:t>comercializării</a:t>
            </a:r>
            <a:r>
              <a:rPr lang="en-US" sz="1800" dirty="0"/>
              <a:t> </a:t>
            </a:r>
            <a:r>
              <a:rPr lang="en-US" sz="1800" dirty="0" err="1"/>
              <a:t>angro</a:t>
            </a:r>
            <a:r>
              <a:rPr lang="en-US" sz="1800" dirty="0"/>
              <a:t> </a:t>
            </a:r>
            <a:r>
              <a:rPr lang="en-US" sz="1800" dirty="0" err="1"/>
              <a:t>către</a:t>
            </a:r>
            <a:r>
              <a:rPr lang="en-US" sz="1800" dirty="0"/>
              <a:t> </a:t>
            </a:r>
            <a:r>
              <a:rPr lang="en-US" sz="1800" dirty="0" err="1"/>
              <a:t>consumatori</a:t>
            </a:r>
            <a:r>
              <a:rPr lang="en-US" sz="1800" dirty="0"/>
              <a:t> </a:t>
            </a:r>
            <a:r>
              <a:rPr lang="en-US" sz="1800" dirty="0" err="1"/>
              <a:t>finali</a:t>
            </a:r>
            <a:r>
              <a:rPr lang="en-US" sz="1800" dirty="0"/>
              <a:t> </a:t>
            </a:r>
            <a:r>
              <a:rPr lang="en-US" sz="1800" dirty="0" err="1"/>
              <a:t>sau</a:t>
            </a:r>
            <a:r>
              <a:rPr lang="en-US" sz="1800" dirty="0"/>
              <a:t> </a:t>
            </a:r>
            <a:r>
              <a:rPr lang="en-US" sz="1800" dirty="0" err="1"/>
              <a:t>stații</a:t>
            </a:r>
            <a:r>
              <a:rPr lang="en-US" sz="1800" dirty="0"/>
              <a:t> de </a:t>
            </a:r>
            <a:r>
              <a:rPr lang="en-US" sz="1800" dirty="0" err="1"/>
              <a:t>distribuție</a:t>
            </a:r>
            <a:r>
              <a:rPr lang="en-US" sz="1800" dirty="0"/>
              <a:t> </a:t>
            </a:r>
            <a:r>
              <a:rPr lang="en-US" sz="1800" dirty="0" err="1"/>
              <a:t>carburanți</a:t>
            </a:r>
            <a:r>
              <a:rPr lang="en-US" sz="1800" dirty="0"/>
              <a:t>;</a:t>
            </a:r>
          </a:p>
          <a:p>
            <a:r>
              <a:rPr lang="en-US" sz="1800" dirty="0" err="1"/>
              <a:t>atestat</a:t>
            </a:r>
            <a:r>
              <a:rPr lang="en-US" sz="1800" dirty="0"/>
              <a:t> de </a:t>
            </a:r>
            <a:r>
              <a:rPr lang="en-US" sz="1800" dirty="0" err="1"/>
              <a:t>distribuitor</a:t>
            </a:r>
            <a:r>
              <a:rPr lang="en-US" sz="1800" dirty="0"/>
              <a:t> de </a:t>
            </a:r>
            <a:r>
              <a:rPr lang="en-US" sz="1800" dirty="0" err="1"/>
              <a:t>produse</a:t>
            </a:r>
            <a:r>
              <a:rPr lang="en-US" sz="1800" dirty="0"/>
              <a:t> </a:t>
            </a:r>
            <a:r>
              <a:rPr lang="en-US" sz="1800" dirty="0" err="1"/>
              <a:t>energetice</a:t>
            </a:r>
            <a:r>
              <a:rPr lang="en-US" sz="1800" dirty="0"/>
              <a:t> = </a:t>
            </a:r>
            <a:r>
              <a:rPr lang="en-US" sz="1800" dirty="0" err="1"/>
              <a:t>permite</a:t>
            </a:r>
            <a:r>
              <a:rPr lang="en-US" sz="1800" dirty="0"/>
              <a:t> </a:t>
            </a:r>
            <a:r>
              <a:rPr lang="en-US" sz="1800" dirty="0" err="1"/>
              <a:t>distribuția</a:t>
            </a:r>
            <a:r>
              <a:rPr lang="en-US" sz="1800" dirty="0"/>
              <a:t> </a:t>
            </a:r>
            <a:r>
              <a:rPr lang="en-US" sz="1800" dirty="0" err="1"/>
              <a:t>produselor</a:t>
            </a:r>
            <a:r>
              <a:rPr lang="en-US" sz="1800" dirty="0"/>
              <a:t> </a:t>
            </a:r>
            <a:r>
              <a:rPr lang="en-US" sz="1800" dirty="0" err="1"/>
              <a:t>energetice</a:t>
            </a:r>
            <a:r>
              <a:rPr lang="en-US" sz="1800" dirty="0"/>
              <a:t> </a:t>
            </a:r>
            <a:r>
              <a:rPr lang="en-US" sz="1800" dirty="0" err="1"/>
              <a:t>prevăzute</a:t>
            </a:r>
            <a:r>
              <a:rPr lang="en-US" sz="1800" dirty="0"/>
              <a:t> la art. 435 </a:t>
            </a:r>
            <a:r>
              <a:rPr lang="en-US" sz="1800" dirty="0" err="1"/>
              <a:t>alin</a:t>
            </a:r>
            <a:r>
              <a:rPr lang="en-US" sz="1800" dirty="0"/>
              <a:t>. (3) de </a:t>
            </a:r>
            <a:r>
              <a:rPr lang="en-US" sz="1800" dirty="0" err="1"/>
              <a:t>către</a:t>
            </a:r>
            <a:r>
              <a:rPr lang="en-US" sz="1800" dirty="0"/>
              <a:t> un </a:t>
            </a:r>
            <a:r>
              <a:rPr lang="en-US" sz="1800" dirty="0" err="1"/>
              <a:t>distribuitor</a:t>
            </a:r>
            <a:r>
              <a:rPr lang="en-US" sz="1800" dirty="0"/>
              <a:t> de </a:t>
            </a:r>
            <a:r>
              <a:rPr lang="en-US" sz="1800" dirty="0" err="1"/>
              <a:t>produse</a:t>
            </a:r>
            <a:r>
              <a:rPr lang="en-US" sz="1800" dirty="0"/>
              <a:t> </a:t>
            </a:r>
            <a:r>
              <a:rPr lang="en-US" sz="1800" dirty="0" err="1"/>
              <a:t>energetice</a:t>
            </a:r>
            <a:r>
              <a:rPr lang="en-US" sz="1800" dirty="0"/>
              <a:t>;</a:t>
            </a:r>
          </a:p>
          <a:p>
            <a:r>
              <a:rPr lang="en-US" sz="1800" dirty="0" err="1"/>
              <a:t>atestat</a:t>
            </a:r>
            <a:r>
              <a:rPr lang="en-US" sz="1800" dirty="0"/>
              <a:t> de </a:t>
            </a:r>
            <a:r>
              <a:rPr lang="en-US" sz="1800" dirty="0" err="1"/>
              <a:t>exportator</a:t>
            </a:r>
            <a:r>
              <a:rPr lang="en-US" sz="1800" dirty="0"/>
              <a:t> </a:t>
            </a:r>
            <a:r>
              <a:rPr lang="en-US" sz="1800" dirty="0" err="1"/>
              <a:t>înregistrat</a:t>
            </a:r>
            <a:r>
              <a:rPr lang="en-US" sz="1800" dirty="0"/>
              <a:t> de </a:t>
            </a:r>
            <a:r>
              <a:rPr lang="en-US" sz="1800" dirty="0" err="1"/>
              <a:t>produse</a:t>
            </a:r>
            <a:r>
              <a:rPr lang="en-US" sz="1800" dirty="0"/>
              <a:t> </a:t>
            </a:r>
            <a:r>
              <a:rPr lang="en-US" sz="1800" dirty="0" err="1"/>
              <a:t>energetice</a:t>
            </a:r>
            <a:r>
              <a:rPr lang="en-US" sz="1800" dirty="0"/>
              <a:t> = </a:t>
            </a:r>
            <a:r>
              <a:rPr lang="en-US" sz="1800" dirty="0" err="1"/>
              <a:t>permite</a:t>
            </a:r>
            <a:r>
              <a:rPr lang="en-US" sz="1800" dirty="0"/>
              <a:t> </a:t>
            </a:r>
            <a:r>
              <a:rPr lang="en-US" sz="1800" dirty="0" err="1"/>
              <a:t>exportul</a:t>
            </a:r>
            <a:r>
              <a:rPr lang="en-US" sz="1800" dirty="0"/>
              <a:t> </a:t>
            </a:r>
            <a:r>
              <a:rPr lang="en-US" sz="1800" dirty="0" err="1"/>
              <a:t>produselor</a:t>
            </a:r>
            <a:r>
              <a:rPr lang="en-US" sz="1800" dirty="0"/>
              <a:t> </a:t>
            </a:r>
            <a:r>
              <a:rPr lang="en-US" sz="1800" dirty="0" err="1"/>
              <a:t>energetice</a:t>
            </a:r>
            <a:r>
              <a:rPr lang="en-US" sz="1800" dirty="0"/>
              <a:t> </a:t>
            </a:r>
            <a:r>
              <a:rPr lang="en-US" sz="1800" dirty="0" err="1"/>
              <a:t>prevăzute</a:t>
            </a:r>
            <a:r>
              <a:rPr lang="en-US" sz="1800" dirty="0"/>
              <a:t> la art. 435 </a:t>
            </a:r>
            <a:r>
              <a:rPr lang="en-US" sz="1800" dirty="0" err="1"/>
              <a:t>alin</a:t>
            </a:r>
            <a:r>
              <a:rPr lang="en-US" sz="1800" dirty="0"/>
              <a:t>. (3) de </a:t>
            </a:r>
            <a:r>
              <a:rPr lang="en-US" sz="1800" dirty="0" err="1"/>
              <a:t>către</a:t>
            </a:r>
            <a:r>
              <a:rPr lang="en-US" sz="1800" dirty="0"/>
              <a:t> un operator economic care are </a:t>
            </a:r>
            <a:r>
              <a:rPr lang="en-US" sz="1800" dirty="0" err="1"/>
              <a:t>calitatea</a:t>
            </a:r>
            <a:r>
              <a:rPr lang="en-US" sz="1800" dirty="0"/>
              <a:t> de </a:t>
            </a:r>
            <a:r>
              <a:rPr lang="en-US" sz="1800" dirty="0" err="1"/>
              <a:t>exportator</a:t>
            </a:r>
            <a:r>
              <a:rPr lang="en-US" sz="1800" dirty="0"/>
              <a:t> </a:t>
            </a:r>
            <a:r>
              <a:rPr lang="en-US" sz="1800" dirty="0" err="1"/>
              <a:t>înregistrat</a:t>
            </a:r>
            <a:r>
              <a:rPr lang="en-US" sz="1800" dirty="0"/>
              <a:t>;</a:t>
            </a:r>
          </a:p>
          <a:p>
            <a:r>
              <a:rPr lang="en-US" sz="1800" dirty="0" err="1"/>
              <a:t>atestat</a:t>
            </a:r>
            <a:r>
              <a:rPr lang="en-US" sz="1800" dirty="0"/>
              <a:t> de </a:t>
            </a:r>
            <a:r>
              <a:rPr lang="en-US" sz="1800" dirty="0" err="1"/>
              <a:t>distribuție</a:t>
            </a:r>
            <a:r>
              <a:rPr lang="en-US" sz="1800" dirty="0"/>
              <a:t> </a:t>
            </a:r>
            <a:r>
              <a:rPr lang="en-US" sz="1800" dirty="0" err="1"/>
              <a:t>și</a:t>
            </a:r>
            <a:r>
              <a:rPr lang="en-US" sz="1800" dirty="0"/>
              <a:t> </a:t>
            </a:r>
            <a:r>
              <a:rPr lang="en-US" sz="1800" dirty="0" err="1"/>
              <a:t>comercializare</a:t>
            </a:r>
            <a:r>
              <a:rPr lang="en-US" sz="1800" dirty="0"/>
              <a:t> </a:t>
            </a:r>
            <a:r>
              <a:rPr lang="en-US" sz="1800" dirty="0" err="1"/>
              <a:t>angro</a:t>
            </a:r>
            <a:r>
              <a:rPr lang="en-US" sz="1800" dirty="0"/>
              <a:t> de </a:t>
            </a:r>
            <a:r>
              <a:rPr lang="en-US" sz="1800" dirty="0" err="1"/>
              <a:t>băuturi</a:t>
            </a:r>
            <a:r>
              <a:rPr lang="en-US" sz="1800" dirty="0"/>
              <a:t> </a:t>
            </a:r>
            <a:r>
              <a:rPr lang="en-US" sz="1800" dirty="0" err="1"/>
              <a:t>alcoolice</a:t>
            </a:r>
            <a:r>
              <a:rPr lang="en-US" sz="1800" dirty="0"/>
              <a:t> </a:t>
            </a:r>
            <a:r>
              <a:rPr lang="en-US" sz="1800" dirty="0" err="1"/>
              <a:t>și</a:t>
            </a:r>
            <a:r>
              <a:rPr lang="en-US" sz="1800" dirty="0"/>
              <a:t> </a:t>
            </a:r>
            <a:r>
              <a:rPr lang="en-US" sz="1800" dirty="0" err="1"/>
              <a:t>tutun</a:t>
            </a:r>
            <a:r>
              <a:rPr lang="en-US" sz="1800" dirty="0"/>
              <a:t> </a:t>
            </a:r>
            <a:r>
              <a:rPr lang="en-US" sz="1800" dirty="0" err="1"/>
              <a:t>prelucrat</a:t>
            </a:r>
            <a:r>
              <a:rPr lang="en-US" sz="1800" dirty="0"/>
              <a:t> = </a:t>
            </a:r>
            <a:r>
              <a:rPr lang="en-US" sz="1800" dirty="0" err="1"/>
              <a:t>permite</a:t>
            </a:r>
            <a:r>
              <a:rPr lang="en-US" sz="1800" dirty="0"/>
              <a:t> </a:t>
            </a:r>
            <a:r>
              <a:rPr lang="en-US" sz="1800" dirty="0" err="1"/>
              <a:t>distribuția</a:t>
            </a:r>
            <a:r>
              <a:rPr lang="en-US" sz="1800" dirty="0"/>
              <a:t> </a:t>
            </a:r>
            <a:r>
              <a:rPr lang="en-US" sz="1800" dirty="0" err="1"/>
              <a:t>și</a:t>
            </a:r>
            <a:r>
              <a:rPr lang="en-US" sz="1800" dirty="0"/>
              <a:t> </a:t>
            </a:r>
            <a:r>
              <a:rPr lang="en-US" sz="1800" dirty="0" err="1"/>
              <a:t>comercializarea</a:t>
            </a:r>
            <a:r>
              <a:rPr lang="en-US" sz="1800" dirty="0"/>
              <a:t> </a:t>
            </a:r>
            <a:r>
              <a:rPr lang="en-US" sz="1800" dirty="0" err="1"/>
              <a:t>angro</a:t>
            </a:r>
            <a:r>
              <a:rPr lang="en-US" sz="1800" dirty="0"/>
              <a:t> de </a:t>
            </a:r>
            <a:r>
              <a:rPr lang="en-US" sz="1800" dirty="0" err="1"/>
              <a:t>băuturi</a:t>
            </a:r>
            <a:r>
              <a:rPr lang="en-US" sz="1800" dirty="0"/>
              <a:t> </a:t>
            </a:r>
            <a:r>
              <a:rPr lang="en-US" sz="1800" dirty="0" err="1"/>
              <a:t>alcoolice</a:t>
            </a:r>
            <a:r>
              <a:rPr lang="en-US" sz="1800" dirty="0"/>
              <a:t> </a:t>
            </a:r>
            <a:r>
              <a:rPr lang="en-US" sz="1800" dirty="0" err="1"/>
              <a:t>și</a:t>
            </a:r>
            <a:r>
              <a:rPr lang="en-US" sz="1800" dirty="0"/>
              <a:t> </a:t>
            </a:r>
            <a:r>
              <a:rPr lang="en-US" sz="1800" dirty="0" err="1"/>
              <a:t>tutun</a:t>
            </a:r>
            <a:r>
              <a:rPr lang="en-US" sz="1800" dirty="0"/>
              <a:t> </a:t>
            </a:r>
            <a:r>
              <a:rPr lang="en-US" sz="1800" dirty="0" err="1"/>
              <a:t>prelucrat</a:t>
            </a:r>
            <a:r>
              <a:rPr lang="en-US" sz="1800" dirty="0"/>
              <a:t> </a:t>
            </a:r>
            <a:r>
              <a:rPr lang="en-US" sz="1800" dirty="0" err="1"/>
              <a:t>prevăzute</a:t>
            </a:r>
            <a:r>
              <a:rPr lang="en-US" sz="1800" dirty="0"/>
              <a:t> la art. 435 </a:t>
            </a:r>
            <a:r>
              <a:rPr lang="en-US" sz="1800" dirty="0" err="1"/>
              <a:t>alin</a:t>
            </a:r>
            <a:r>
              <a:rPr lang="en-US" sz="1800" dirty="0"/>
              <a:t>. (3)</a:t>
            </a:r>
          </a:p>
        </p:txBody>
      </p:sp>
      <p:sp>
        <p:nvSpPr>
          <p:cNvPr id="4" name="Slide Number Placeholder 3">
            <a:extLst>
              <a:ext uri="{FF2B5EF4-FFF2-40B4-BE49-F238E27FC236}">
                <a16:creationId xmlns:a16="http://schemas.microsoft.com/office/drawing/2014/main" id="{0DFC6693-D3A3-366F-7800-1B50D0C8F0CE}"/>
              </a:ext>
            </a:extLst>
          </p:cNvPr>
          <p:cNvSpPr>
            <a:spLocks noGrp="1"/>
          </p:cNvSpPr>
          <p:nvPr>
            <p:ph type="sldNum" sz="quarter" idx="11"/>
          </p:nvPr>
        </p:nvSpPr>
        <p:spPr/>
        <p:txBody>
          <a:bodyPr/>
          <a:lstStyle/>
          <a:p>
            <a:pPr>
              <a:defRPr/>
            </a:pPr>
            <a:fld id="{CCA2E915-9A36-40F6-99F7-6FF98824D28F}" type="slidenum">
              <a:rPr lang="en-GB" smtClean="0"/>
              <a:pPr>
                <a:defRPr/>
              </a:pPr>
              <a:t>32</a:t>
            </a:fld>
            <a:endParaRPr lang="en-GB" dirty="0"/>
          </a:p>
        </p:txBody>
      </p:sp>
    </p:spTree>
    <p:extLst>
      <p:ext uri="{BB962C8B-B14F-4D97-AF65-F5344CB8AC3E}">
        <p14:creationId xmlns:p14="http://schemas.microsoft.com/office/powerpoint/2010/main" val="152518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36" y="589727"/>
            <a:ext cx="8588178" cy="630202"/>
          </a:xfrm>
        </p:spPr>
        <p:txBody>
          <a:bodyPr/>
          <a:lstStyle/>
          <a:p>
            <a:r>
              <a:rPr lang="en-US" dirty="0" err="1">
                <a:latin typeface="+mn-lt"/>
              </a:rPr>
              <a:t>Nereguli</a:t>
            </a:r>
            <a:r>
              <a:rPr lang="en-US" dirty="0">
                <a:latin typeface="+mn-lt"/>
              </a:rPr>
              <a:t> </a:t>
            </a:r>
            <a:r>
              <a:rPr lang="en-US" dirty="0" err="1">
                <a:latin typeface="+mn-lt"/>
              </a:rPr>
              <a:t>si</a:t>
            </a:r>
            <a:r>
              <a:rPr lang="en-US" dirty="0">
                <a:latin typeface="+mn-lt"/>
              </a:rPr>
              <a:t> </a:t>
            </a:r>
            <a:r>
              <a:rPr lang="en-US" dirty="0" err="1">
                <a:latin typeface="+mn-lt"/>
              </a:rPr>
              <a:t>abateri</a:t>
            </a:r>
            <a:br>
              <a:rPr lang="en-US" dirty="0">
                <a:latin typeface="+mn-lt"/>
              </a:rPr>
            </a:br>
            <a:endParaRPr lang="en-US" dirty="0">
              <a:latin typeface="+mn-lt"/>
            </a:endParaRPr>
          </a:p>
        </p:txBody>
      </p:sp>
      <p:sp>
        <p:nvSpPr>
          <p:cNvPr id="3" name="Content Placeholder 2"/>
          <p:cNvSpPr>
            <a:spLocks noGrp="1"/>
          </p:cNvSpPr>
          <p:nvPr>
            <p:ph idx="1"/>
          </p:nvPr>
        </p:nvSpPr>
        <p:spPr>
          <a:xfrm>
            <a:off x="127591" y="1257526"/>
            <a:ext cx="8864009" cy="4654176"/>
          </a:xfrm>
        </p:spPr>
        <p:txBody>
          <a:bodyPr>
            <a:noAutofit/>
          </a:bodyPr>
          <a:lstStyle/>
          <a:p>
            <a:r>
              <a:rPr lang="ro-RO" sz="2000" dirty="0"/>
              <a:t>Atunci </a:t>
            </a:r>
            <a:r>
              <a:rPr lang="ro-RO" sz="2000" dirty="0" err="1"/>
              <a:t>cand</a:t>
            </a:r>
            <a:r>
              <a:rPr lang="ro-RO" sz="2000" dirty="0"/>
              <a:t> s-a produs o neregula in cursul unei </a:t>
            </a:r>
            <a:r>
              <a:rPr lang="ro-RO" sz="2000" dirty="0" err="1"/>
              <a:t>deplasari</a:t>
            </a:r>
            <a:r>
              <a:rPr lang="ro-RO" sz="2000" dirty="0"/>
              <a:t> de produse accizabile in regim suspensiv de accize care a dus la eliberarea pentru consum, se considera ca eliberarea pentru consum are loc in statul membru in care s-a produs neregula. </a:t>
            </a:r>
            <a:endParaRPr lang="en-US" sz="2000" dirty="0"/>
          </a:p>
          <a:p>
            <a:pPr marL="0" indent="0">
              <a:buNone/>
            </a:pPr>
            <a:endParaRPr lang="en-US" sz="2000" dirty="0"/>
          </a:p>
          <a:p>
            <a:r>
              <a:rPr lang="ro-RO" sz="2000" dirty="0"/>
              <a:t> in cazul in care, pe parcursul unei </a:t>
            </a:r>
            <a:r>
              <a:rPr lang="ro-RO" sz="2000" dirty="0" err="1"/>
              <a:t>deplasari</a:t>
            </a:r>
            <a:r>
              <a:rPr lang="ro-RO" sz="2000" dirty="0"/>
              <a:t> a produselor accizabile in regim suspensiv de accize, a fost depistata o neregula care a dus la eliberarea pentru consum si nu este posibil sa se determine unde s-a produs neregula, se considera ca aceasta s-a produs in statul membru si la momentul in care aceasta a fost depistata.</a:t>
            </a:r>
            <a:endParaRPr lang="en-US" sz="2000" dirty="0"/>
          </a:p>
          <a:p>
            <a:endParaRPr lang="en-US" sz="2000" dirty="0"/>
          </a:p>
          <a:p>
            <a:r>
              <a:rPr lang="ro-RO" sz="2000" dirty="0" err="1"/>
              <a:t>Cand</a:t>
            </a:r>
            <a:r>
              <a:rPr lang="ro-RO" sz="2000" dirty="0"/>
              <a:t> produsele accizabile care se </a:t>
            </a:r>
            <a:r>
              <a:rPr lang="ro-RO" sz="2000" dirty="0" err="1"/>
              <a:t>deplaseaza</a:t>
            </a:r>
            <a:r>
              <a:rPr lang="ro-RO" sz="2000" dirty="0"/>
              <a:t> in regim suspensiv de accize nu au ajuns la </a:t>
            </a:r>
            <a:r>
              <a:rPr lang="ro-RO" sz="2000" dirty="0" err="1"/>
              <a:t>destinatie</a:t>
            </a:r>
            <a:r>
              <a:rPr lang="ro-RO" sz="2000" dirty="0"/>
              <a:t> si pe parcursul </a:t>
            </a:r>
            <a:r>
              <a:rPr lang="ro-RO" sz="2000" dirty="0" err="1"/>
              <a:t>deplasarii</a:t>
            </a:r>
            <a:r>
              <a:rPr lang="ro-RO" sz="2000" dirty="0"/>
              <a:t> nu a fost constatata nicio neregula care sa fie considerata eliberare pentru consum, se considera ca neregula s-a produs in statul membru de </a:t>
            </a:r>
            <a:r>
              <a:rPr lang="ro-RO" sz="2000" dirty="0" err="1"/>
              <a:t>expeditie</a:t>
            </a:r>
            <a:r>
              <a:rPr lang="ro-RO" sz="2000" dirty="0"/>
              <a:t> si in momentul expedierii produselor accizabile.</a:t>
            </a:r>
            <a:endParaRPr lang="en-US" sz="2000" dirty="0"/>
          </a:p>
          <a:p>
            <a:endParaRPr lang="en-US" dirty="0"/>
          </a:p>
        </p:txBody>
      </p:sp>
      <p:sp>
        <p:nvSpPr>
          <p:cNvPr id="4" name="Slide Number Placeholder 3">
            <a:extLst>
              <a:ext uri="{FF2B5EF4-FFF2-40B4-BE49-F238E27FC236}">
                <a16:creationId xmlns:a16="http://schemas.microsoft.com/office/drawing/2014/main" id="{82EA0148-76A8-4B28-9C78-67FF4C6095A2}"/>
              </a:ext>
            </a:extLst>
          </p:cNvPr>
          <p:cNvSpPr>
            <a:spLocks noGrp="1"/>
          </p:cNvSpPr>
          <p:nvPr>
            <p:ph type="sldNum" sz="quarter" idx="11"/>
          </p:nvPr>
        </p:nvSpPr>
        <p:spPr/>
        <p:txBody>
          <a:bodyPr/>
          <a:lstStyle/>
          <a:p>
            <a:pPr>
              <a:defRPr/>
            </a:pPr>
            <a:fld id="{CCA2E915-9A36-40F6-99F7-6FF98824D28F}" type="slidenum">
              <a:rPr lang="en-GB" smtClean="0"/>
              <a:pPr>
                <a:defRPr/>
              </a:pPr>
              <a:t>33</a:t>
            </a:fld>
            <a:endParaRPr lang="en-GB" dirty="0"/>
          </a:p>
        </p:txBody>
      </p:sp>
    </p:spTree>
    <p:extLst>
      <p:ext uri="{BB962C8B-B14F-4D97-AF65-F5344CB8AC3E}">
        <p14:creationId xmlns:p14="http://schemas.microsoft.com/office/powerpoint/2010/main" val="568845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79" y="567956"/>
            <a:ext cx="8588178" cy="630202"/>
          </a:xfrm>
        </p:spPr>
        <p:txBody>
          <a:bodyPr/>
          <a:lstStyle/>
          <a:p>
            <a:r>
              <a:rPr lang="en-US" dirty="0" err="1">
                <a:latin typeface="+mn-lt"/>
              </a:rPr>
              <a:t>Nereguli</a:t>
            </a:r>
            <a:r>
              <a:rPr lang="en-US" dirty="0">
                <a:latin typeface="+mn-lt"/>
              </a:rPr>
              <a:t> </a:t>
            </a:r>
            <a:r>
              <a:rPr lang="en-US" dirty="0" err="1">
                <a:latin typeface="+mn-lt"/>
              </a:rPr>
              <a:t>si</a:t>
            </a:r>
            <a:r>
              <a:rPr lang="en-US" dirty="0">
                <a:latin typeface="+mn-lt"/>
              </a:rPr>
              <a:t> </a:t>
            </a:r>
            <a:r>
              <a:rPr lang="en-US" dirty="0" err="1">
                <a:latin typeface="+mn-lt"/>
              </a:rPr>
              <a:t>abateri</a:t>
            </a:r>
            <a:br>
              <a:rPr lang="en-US" dirty="0">
                <a:latin typeface="+mn-lt"/>
              </a:rPr>
            </a:br>
            <a:endParaRPr lang="en-US" dirty="0">
              <a:latin typeface="+mn-lt"/>
            </a:endParaRPr>
          </a:p>
        </p:txBody>
      </p:sp>
      <p:sp>
        <p:nvSpPr>
          <p:cNvPr id="3" name="Content Placeholder 2"/>
          <p:cNvSpPr>
            <a:spLocks noGrp="1"/>
          </p:cNvSpPr>
          <p:nvPr>
            <p:ph idx="1"/>
          </p:nvPr>
        </p:nvSpPr>
        <p:spPr>
          <a:xfrm>
            <a:off x="127591" y="1257526"/>
            <a:ext cx="8864009" cy="4654176"/>
          </a:xfrm>
        </p:spPr>
        <p:txBody>
          <a:bodyPr>
            <a:noAutofit/>
          </a:bodyPr>
          <a:lstStyle/>
          <a:p>
            <a:r>
              <a:rPr lang="ro-RO" sz="2000" dirty="0"/>
              <a:t>Daca persoana care a constituit </a:t>
            </a:r>
            <a:r>
              <a:rPr lang="ro-RO" sz="2000" dirty="0" err="1"/>
              <a:t>garantia</a:t>
            </a:r>
            <a:r>
              <a:rPr lang="ro-RO" sz="2000" dirty="0"/>
              <a:t> nu a avut sau nu a putut sa </a:t>
            </a:r>
            <a:r>
              <a:rPr lang="ro-RO" sz="2000" dirty="0" err="1"/>
              <a:t>aiba</a:t>
            </a:r>
            <a:r>
              <a:rPr lang="ro-RO" sz="2000" dirty="0"/>
              <a:t> </a:t>
            </a:r>
            <a:r>
              <a:rPr lang="ro-RO" sz="2000" dirty="0" err="1"/>
              <a:t>cunostinta</a:t>
            </a:r>
            <a:r>
              <a:rPr lang="ro-RO" sz="2000" dirty="0"/>
              <a:t> de faptul ca produsele nu au ajuns la </a:t>
            </a:r>
            <a:r>
              <a:rPr lang="ro-RO" sz="2000" dirty="0" err="1"/>
              <a:t>destinatie</a:t>
            </a:r>
            <a:r>
              <a:rPr lang="ro-RO" sz="2000" dirty="0"/>
              <a:t>, acesteia i se acorda un termen de o luna de la comunicarea acestei </a:t>
            </a:r>
            <a:r>
              <a:rPr lang="ro-RO" sz="2000" dirty="0" err="1"/>
              <a:t>informatii</a:t>
            </a:r>
            <a:r>
              <a:rPr lang="ro-RO" sz="2000" dirty="0"/>
              <a:t> de </a:t>
            </a:r>
            <a:r>
              <a:rPr lang="ro-RO" sz="2000" dirty="0" err="1"/>
              <a:t>catre</a:t>
            </a:r>
            <a:r>
              <a:rPr lang="ro-RO" sz="2000" dirty="0"/>
              <a:t> </a:t>
            </a:r>
            <a:r>
              <a:rPr lang="ro-RO" sz="2000" dirty="0" err="1"/>
              <a:t>autoritatile</a:t>
            </a:r>
            <a:r>
              <a:rPr lang="ro-RO" sz="2000" dirty="0"/>
              <a:t> competente din statul membru de </a:t>
            </a:r>
            <a:r>
              <a:rPr lang="ro-RO" sz="2000" dirty="0" err="1"/>
              <a:t>expeditie</a:t>
            </a:r>
            <a:r>
              <a:rPr lang="ro-RO" sz="2000" dirty="0"/>
              <a:t> pentru a-i permite sa </a:t>
            </a:r>
            <a:r>
              <a:rPr lang="ro-RO" sz="2000" dirty="0" err="1"/>
              <a:t>aduca</a:t>
            </a:r>
            <a:r>
              <a:rPr lang="ro-RO" sz="2000" dirty="0"/>
              <a:t> dovada </a:t>
            </a:r>
            <a:r>
              <a:rPr lang="ro-RO" sz="2000" dirty="0" err="1"/>
              <a:t>incheierii</a:t>
            </a:r>
            <a:r>
              <a:rPr lang="ro-RO" sz="2000" dirty="0"/>
              <a:t> </a:t>
            </a:r>
            <a:r>
              <a:rPr lang="ro-RO" sz="2000" dirty="0" err="1"/>
              <a:t>deplasarii</a:t>
            </a:r>
            <a:r>
              <a:rPr lang="ro-RO" sz="2000" dirty="0"/>
              <a:t> sau a locului comiterii neregulii.</a:t>
            </a:r>
            <a:endParaRPr lang="en-US" sz="2000" dirty="0"/>
          </a:p>
          <a:p>
            <a:endParaRPr lang="en-US" sz="2000" dirty="0"/>
          </a:p>
          <a:p>
            <a:r>
              <a:rPr lang="ro-RO" sz="2000" dirty="0"/>
              <a:t>Nu se considera neregula </a:t>
            </a:r>
            <a:r>
              <a:rPr lang="ro-RO" sz="2000" dirty="0" err="1"/>
              <a:t>diferentele</a:t>
            </a:r>
            <a:r>
              <a:rPr lang="ro-RO" sz="2000" dirty="0"/>
              <a:t> constatate intre </a:t>
            </a:r>
            <a:r>
              <a:rPr lang="ro-RO" sz="2000" dirty="0" err="1"/>
              <a:t>cantitatile</a:t>
            </a:r>
            <a:r>
              <a:rPr lang="ro-RO" sz="2000" dirty="0"/>
              <a:t> </a:t>
            </a:r>
            <a:r>
              <a:rPr lang="ro-RO" sz="2000" dirty="0" err="1"/>
              <a:t>inregistrate</a:t>
            </a:r>
            <a:r>
              <a:rPr lang="ro-RO" sz="2000" dirty="0"/>
              <a:t> la expediere, respectiv la </a:t>
            </a:r>
            <a:r>
              <a:rPr lang="ro-RO" sz="2000" dirty="0" err="1"/>
              <a:t>receptie</a:t>
            </a:r>
            <a:r>
              <a:rPr lang="ro-RO" sz="2000" dirty="0"/>
              <a:t>, care pot fi atribuite tolerantelor aparatelor de </a:t>
            </a:r>
            <a:r>
              <a:rPr lang="ro-RO" sz="2000" dirty="0" err="1"/>
              <a:t>masurare</a:t>
            </a:r>
            <a:r>
              <a:rPr lang="ro-RO" sz="2000" dirty="0"/>
              <a:t> si care sunt in limitele claselor de precizie ale aparatelor, stabilite conform </a:t>
            </a:r>
            <a:r>
              <a:rPr lang="ro-RO" sz="2000" dirty="0" err="1"/>
              <a:t>Hotararii</a:t>
            </a:r>
            <a:r>
              <a:rPr lang="ro-RO" sz="2000" dirty="0"/>
              <a:t> Guvernului nr. </a:t>
            </a:r>
            <a:r>
              <a:rPr lang="en-US" sz="2000" dirty="0"/>
              <a:t>711/2015 (</a:t>
            </a:r>
            <a:r>
              <a:rPr lang="en-US" sz="2000" dirty="0" err="1"/>
              <a:t>ce</a:t>
            </a:r>
            <a:r>
              <a:rPr lang="en-US" sz="2000" dirty="0"/>
              <a:t> a abrogate HG </a:t>
            </a:r>
            <a:r>
              <a:rPr lang="ro-RO" sz="2000" dirty="0"/>
              <a:t>264/2006</a:t>
            </a:r>
            <a:r>
              <a:rPr lang="en-US" sz="2000" dirty="0"/>
              <a:t>)</a:t>
            </a:r>
            <a:r>
              <a:rPr lang="ro-RO" sz="2000" dirty="0"/>
              <a:t> privind stabilirea </a:t>
            </a:r>
            <a:r>
              <a:rPr lang="ro-RO" sz="2000" dirty="0" err="1"/>
              <a:t>conditiilor</a:t>
            </a:r>
            <a:r>
              <a:rPr lang="ro-RO" sz="2000" dirty="0"/>
              <a:t> de introducere pe </a:t>
            </a:r>
            <a:r>
              <a:rPr lang="ro-RO" sz="2000" dirty="0" err="1"/>
              <a:t>piata</a:t>
            </a:r>
            <a:r>
              <a:rPr lang="ro-RO" sz="2000" dirty="0"/>
              <a:t> si de punere in </a:t>
            </a:r>
            <a:r>
              <a:rPr lang="ro-RO" sz="2000" dirty="0" err="1"/>
              <a:t>functiune</a:t>
            </a:r>
            <a:r>
              <a:rPr lang="ro-RO" sz="2000" dirty="0"/>
              <a:t> a mijloacelor de </a:t>
            </a:r>
            <a:r>
              <a:rPr lang="ro-RO" sz="2000" dirty="0" err="1"/>
              <a:t>masurare</a:t>
            </a:r>
            <a:r>
              <a:rPr lang="en-US" sz="2000" dirty="0"/>
              <a:t>.</a:t>
            </a:r>
          </a:p>
        </p:txBody>
      </p:sp>
      <p:sp>
        <p:nvSpPr>
          <p:cNvPr id="4" name="Slide Number Placeholder 3">
            <a:extLst>
              <a:ext uri="{FF2B5EF4-FFF2-40B4-BE49-F238E27FC236}">
                <a16:creationId xmlns:a16="http://schemas.microsoft.com/office/drawing/2014/main" id="{1E6F6851-B4EF-4853-96DE-CF3EEEEAACFB}"/>
              </a:ext>
            </a:extLst>
          </p:cNvPr>
          <p:cNvSpPr>
            <a:spLocks noGrp="1"/>
          </p:cNvSpPr>
          <p:nvPr>
            <p:ph type="sldNum" sz="quarter" idx="11"/>
          </p:nvPr>
        </p:nvSpPr>
        <p:spPr/>
        <p:txBody>
          <a:bodyPr/>
          <a:lstStyle/>
          <a:p>
            <a:pPr>
              <a:defRPr/>
            </a:pPr>
            <a:fld id="{CCA2E915-9A36-40F6-99F7-6FF98824D28F}" type="slidenum">
              <a:rPr lang="en-GB" smtClean="0"/>
              <a:pPr>
                <a:defRPr/>
              </a:pPr>
              <a:t>34</a:t>
            </a:fld>
            <a:endParaRPr lang="en-GB" dirty="0"/>
          </a:p>
        </p:txBody>
      </p:sp>
    </p:spTree>
    <p:extLst>
      <p:ext uri="{BB962C8B-B14F-4D97-AF65-F5344CB8AC3E}">
        <p14:creationId xmlns:p14="http://schemas.microsoft.com/office/powerpoint/2010/main" val="730768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3C806-BBB1-39E7-CF33-716E12AD5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E0057-4474-8A0B-3B82-ACC469177F54}"/>
              </a:ext>
            </a:extLst>
          </p:cNvPr>
          <p:cNvSpPr>
            <a:spLocks noGrp="1"/>
          </p:cNvSpPr>
          <p:nvPr>
            <p:ph type="title"/>
          </p:nvPr>
        </p:nvSpPr>
        <p:spPr>
          <a:xfrm>
            <a:off x="664679" y="567956"/>
            <a:ext cx="8588178" cy="630202"/>
          </a:xfrm>
        </p:spPr>
        <p:txBody>
          <a:bodyPr/>
          <a:lstStyle/>
          <a:p>
            <a:r>
              <a:rPr lang="en-US" dirty="0" err="1">
                <a:latin typeface="+mn-lt"/>
              </a:rPr>
              <a:t>Accize</a:t>
            </a:r>
            <a:r>
              <a:rPr lang="en-US" dirty="0">
                <a:latin typeface="+mn-lt"/>
              </a:rPr>
              <a:t> </a:t>
            </a:r>
            <a:r>
              <a:rPr lang="en-US" dirty="0" err="1">
                <a:latin typeface="+mn-lt"/>
              </a:rPr>
              <a:t>nearmonizate</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D823ADDC-DC02-A43F-A8B7-A4975F9BBACD}"/>
              </a:ext>
            </a:extLst>
          </p:cNvPr>
          <p:cNvSpPr>
            <a:spLocks noGrp="1"/>
          </p:cNvSpPr>
          <p:nvPr>
            <p:ph idx="1"/>
          </p:nvPr>
        </p:nvSpPr>
        <p:spPr>
          <a:xfrm>
            <a:off x="127591" y="1257526"/>
            <a:ext cx="8864009" cy="4654176"/>
          </a:xfrm>
        </p:spPr>
        <p:txBody>
          <a:bodyPr>
            <a:noAutofit/>
          </a:bodyPr>
          <a:lstStyle/>
          <a:p>
            <a:pPr marL="0" indent="0">
              <a:buNone/>
            </a:pPr>
            <a:r>
              <a:rPr lang="ro-RO" sz="2000" dirty="0"/>
              <a:t>Faptul generator</a:t>
            </a:r>
          </a:p>
          <a:p>
            <a:endParaRPr lang="ro-RO" sz="2000" dirty="0"/>
          </a:p>
          <a:p>
            <a:pPr>
              <a:buFont typeface="Calibri" panose="020F0502020204030204" pitchFamily="34" charset="0"/>
              <a:buChar char="-"/>
            </a:pPr>
            <a:r>
              <a:rPr lang="ro-RO" sz="2000" dirty="0"/>
              <a:t>Produsele accizabile </a:t>
            </a:r>
            <a:r>
              <a:rPr lang="en-US" sz="2000" dirty="0" err="1"/>
              <a:t>nearmonizate</a:t>
            </a:r>
            <a:r>
              <a:rPr lang="en-US" sz="2000" dirty="0"/>
              <a:t> </a:t>
            </a:r>
            <a:r>
              <a:rPr lang="ro-RO" sz="2000" dirty="0"/>
              <a:t>sunt supuse accizelor la momentul producerii, achiziției intracomunitare sau importului acestora pe teritoriul Comunității</a:t>
            </a:r>
          </a:p>
          <a:p>
            <a:pPr marL="0" indent="0">
              <a:buNone/>
            </a:pPr>
            <a:endParaRPr lang="en-US" sz="2000" dirty="0"/>
          </a:p>
          <a:p>
            <a:pPr marL="0" indent="0">
              <a:buNone/>
            </a:pPr>
            <a:r>
              <a:rPr lang="ro-RO" sz="2000" dirty="0"/>
              <a:t>Exigibilitatea</a:t>
            </a:r>
          </a:p>
          <a:p>
            <a:endParaRPr lang="ro-RO" sz="2000" dirty="0"/>
          </a:p>
          <a:p>
            <a:pPr>
              <a:buFont typeface="Calibri" panose="020F0502020204030204" pitchFamily="34" charset="0"/>
              <a:buChar char="-"/>
            </a:pPr>
            <a:r>
              <a:rPr lang="ro-RO" sz="2000" dirty="0"/>
              <a:t>la data recepționării produselor provenite din achiziții intracomunitare;</a:t>
            </a:r>
          </a:p>
          <a:p>
            <a:pPr>
              <a:buFont typeface="Calibri" panose="020F0502020204030204" pitchFamily="34" charset="0"/>
              <a:buChar char="-"/>
            </a:pPr>
            <a:r>
              <a:rPr lang="ro-RO" sz="2000" dirty="0"/>
              <a:t>la data efectuării formalităților de punere în liberă circulație a produselor provenite din operațiuni de import;</a:t>
            </a:r>
          </a:p>
          <a:p>
            <a:pPr>
              <a:buFont typeface="Calibri" panose="020F0502020204030204" pitchFamily="34" charset="0"/>
              <a:buChar char="-"/>
            </a:pPr>
            <a:r>
              <a:rPr lang="ro-RO" sz="2000" dirty="0"/>
              <a:t>la data vânzării pe piața internă a produselor provenite din producția internă.</a:t>
            </a:r>
            <a:endParaRPr lang="en-US" sz="2000" dirty="0"/>
          </a:p>
        </p:txBody>
      </p:sp>
      <p:sp>
        <p:nvSpPr>
          <p:cNvPr id="4" name="Slide Number Placeholder 3">
            <a:extLst>
              <a:ext uri="{FF2B5EF4-FFF2-40B4-BE49-F238E27FC236}">
                <a16:creationId xmlns:a16="http://schemas.microsoft.com/office/drawing/2014/main" id="{1D7179BF-E1B5-0069-00A8-5A151B11339B}"/>
              </a:ext>
            </a:extLst>
          </p:cNvPr>
          <p:cNvSpPr>
            <a:spLocks noGrp="1"/>
          </p:cNvSpPr>
          <p:nvPr>
            <p:ph type="sldNum" sz="quarter" idx="11"/>
          </p:nvPr>
        </p:nvSpPr>
        <p:spPr/>
        <p:txBody>
          <a:bodyPr/>
          <a:lstStyle/>
          <a:p>
            <a:pPr>
              <a:defRPr/>
            </a:pPr>
            <a:fld id="{CCA2E915-9A36-40F6-99F7-6FF98824D28F}" type="slidenum">
              <a:rPr lang="en-GB" smtClean="0"/>
              <a:pPr>
                <a:defRPr/>
              </a:pPr>
              <a:t>35</a:t>
            </a:fld>
            <a:endParaRPr lang="en-GB" dirty="0"/>
          </a:p>
        </p:txBody>
      </p:sp>
    </p:spTree>
    <p:extLst>
      <p:ext uri="{BB962C8B-B14F-4D97-AF65-F5344CB8AC3E}">
        <p14:creationId xmlns:p14="http://schemas.microsoft.com/office/powerpoint/2010/main" val="3367813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E802B-389B-363A-2142-F3FF963BC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D1853-1AAF-F12E-FEBB-4E7621DDA0CE}"/>
              </a:ext>
            </a:extLst>
          </p:cNvPr>
          <p:cNvSpPr>
            <a:spLocks noGrp="1"/>
          </p:cNvSpPr>
          <p:nvPr>
            <p:ph type="title"/>
          </p:nvPr>
        </p:nvSpPr>
        <p:spPr>
          <a:xfrm>
            <a:off x="664679" y="567956"/>
            <a:ext cx="8588178" cy="630202"/>
          </a:xfrm>
        </p:spPr>
        <p:txBody>
          <a:bodyPr/>
          <a:lstStyle/>
          <a:p>
            <a:r>
              <a:rPr lang="en-US" dirty="0" err="1">
                <a:latin typeface="+mn-lt"/>
              </a:rPr>
              <a:t>Accize</a:t>
            </a:r>
            <a:r>
              <a:rPr lang="en-US" dirty="0">
                <a:latin typeface="+mn-lt"/>
              </a:rPr>
              <a:t> </a:t>
            </a:r>
            <a:r>
              <a:rPr lang="en-US" dirty="0" err="1">
                <a:latin typeface="+mn-lt"/>
              </a:rPr>
              <a:t>nearmonizate</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A80454DB-1D84-7735-7647-7D812451AE2C}"/>
              </a:ext>
            </a:extLst>
          </p:cNvPr>
          <p:cNvSpPr>
            <a:spLocks noGrp="1"/>
          </p:cNvSpPr>
          <p:nvPr>
            <p:ph idx="1"/>
          </p:nvPr>
        </p:nvSpPr>
        <p:spPr>
          <a:xfrm>
            <a:off x="127591" y="1257526"/>
            <a:ext cx="8864009" cy="4654176"/>
          </a:xfrm>
        </p:spPr>
        <p:txBody>
          <a:bodyPr>
            <a:noAutofit/>
          </a:bodyPr>
          <a:lstStyle/>
          <a:p>
            <a:pPr marL="0" indent="0">
              <a:lnSpc>
                <a:spcPct val="100000"/>
              </a:lnSpc>
              <a:spcBef>
                <a:spcPts val="0"/>
              </a:spcBef>
              <a:buNone/>
            </a:pPr>
            <a:r>
              <a:rPr lang="en-US" sz="2000" dirty="0" err="1"/>
              <a:t>Obligatii</a:t>
            </a:r>
            <a:r>
              <a:rPr lang="en-US" sz="2000" dirty="0"/>
              <a:t> o</a:t>
            </a:r>
            <a:r>
              <a:rPr lang="ro-RO" sz="2000" dirty="0" err="1"/>
              <a:t>peratorii</a:t>
            </a:r>
            <a:r>
              <a:rPr lang="ro-RO" sz="2000" dirty="0"/>
              <a:t> economici plătitori de accize </a:t>
            </a:r>
            <a:r>
              <a:rPr lang="en-US" sz="2000" dirty="0" err="1"/>
              <a:t>nearmonizate</a:t>
            </a:r>
            <a:r>
              <a:rPr lang="ro-RO" sz="2000" dirty="0"/>
              <a:t>:</a:t>
            </a:r>
          </a:p>
          <a:p>
            <a:pPr marL="0" indent="0">
              <a:lnSpc>
                <a:spcPct val="100000"/>
              </a:lnSpc>
              <a:spcBef>
                <a:spcPts val="0"/>
              </a:spcBef>
              <a:buNone/>
            </a:pPr>
            <a:endParaRPr lang="ro-RO" sz="2000" dirty="0"/>
          </a:p>
          <a:p>
            <a:pPr>
              <a:lnSpc>
                <a:spcPct val="100000"/>
              </a:lnSpc>
              <a:spcBef>
                <a:spcPts val="0"/>
              </a:spcBef>
              <a:buFont typeface="Calibri" panose="020F0502020204030204" pitchFamily="34" charset="0"/>
              <a:buChar char="-"/>
            </a:pPr>
            <a:r>
              <a:rPr lang="ro-RO" sz="2000" dirty="0"/>
              <a:t>să se înregistreze ca plătitori de accize la autoritatea fiscală competentă;</a:t>
            </a:r>
          </a:p>
          <a:p>
            <a:pPr>
              <a:lnSpc>
                <a:spcPct val="100000"/>
              </a:lnSpc>
              <a:spcBef>
                <a:spcPts val="0"/>
              </a:spcBef>
              <a:buFont typeface="Calibri" panose="020F0502020204030204" pitchFamily="34" charset="0"/>
              <a:buChar char="-"/>
            </a:pPr>
            <a:endParaRPr lang="ro-RO" sz="2000" dirty="0"/>
          </a:p>
          <a:p>
            <a:pPr>
              <a:lnSpc>
                <a:spcPct val="100000"/>
              </a:lnSpc>
              <a:spcBef>
                <a:spcPts val="0"/>
              </a:spcBef>
              <a:buFont typeface="Calibri" panose="020F0502020204030204" pitchFamily="34" charset="0"/>
              <a:buChar char="-"/>
            </a:pPr>
            <a:r>
              <a:rPr lang="ro-RO" sz="2000" dirty="0"/>
              <a:t>să calculeze accizele </a:t>
            </a:r>
            <a:r>
              <a:rPr lang="ro-RO" sz="2000" dirty="0" err="1"/>
              <a:t>şi</a:t>
            </a:r>
            <a:r>
              <a:rPr lang="ro-RO" sz="2000" dirty="0"/>
              <a:t> să le verse la bugetul de stat la termenele stabilite;</a:t>
            </a:r>
            <a:endParaRPr lang="en-US" sz="2000" dirty="0"/>
          </a:p>
          <a:p>
            <a:pPr>
              <a:lnSpc>
                <a:spcPct val="100000"/>
              </a:lnSpc>
              <a:spcBef>
                <a:spcPts val="0"/>
              </a:spcBef>
              <a:buFont typeface="Calibri" panose="020F0502020204030204" pitchFamily="34" charset="0"/>
              <a:buChar char="-"/>
            </a:pPr>
            <a:endParaRPr lang="en-US" sz="2000" dirty="0"/>
          </a:p>
          <a:p>
            <a:pPr>
              <a:lnSpc>
                <a:spcPct val="100000"/>
              </a:lnSpc>
              <a:spcBef>
                <a:spcPts val="0"/>
              </a:spcBef>
              <a:buFont typeface="Calibri" panose="020F0502020204030204" pitchFamily="34" charset="0"/>
              <a:buChar char="-"/>
            </a:pPr>
            <a:r>
              <a:rPr lang="ro-RO" sz="2000" dirty="0"/>
              <a:t>să</a:t>
            </a:r>
            <a:r>
              <a:rPr lang="en-US" sz="2000" dirty="0"/>
              <a:t> </a:t>
            </a:r>
            <a:r>
              <a:rPr lang="en-US" sz="2000" dirty="0" err="1"/>
              <a:t>depun</a:t>
            </a:r>
            <a:r>
              <a:rPr lang="ro-RO" sz="2000" dirty="0"/>
              <a:t>ă</a:t>
            </a:r>
            <a:r>
              <a:rPr lang="en-US" sz="2000" dirty="0"/>
              <a:t> </a:t>
            </a:r>
            <a:r>
              <a:rPr lang="ro-RO" sz="2000" dirty="0"/>
              <a:t>declarați</a:t>
            </a:r>
            <a:r>
              <a:rPr lang="en-US" sz="2000" dirty="0"/>
              <a:t>a lunar</a:t>
            </a:r>
            <a:r>
              <a:rPr lang="ro-RO" sz="2000" dirty="0"/>
              <a:t>ă de accize</a:t>
            </a:r>
            <a:r>
              <a:rPr lang="en-US" sz="2000" dirty="0"/>
              <a:t>,</a:t>
            </a:r>
            <a:r>
              <a:rPr lang="ro-RO" sz="2000" dirty="0"/>
              <a:t> indiferent dacă se datorează sau nu plata accizei pentru luna respectivă, până la data de 25 inclusiv a lunii următoare celei la care se referă declarația.</a:t>
            </a:r>
          </a:p>
          <a:p>
            <a:pPr>
              <a:lnSpc>
                <a:spcPct val="100000"/>
              </a:lnSpc>
              <a:spcBef>
                <a:spcPts val="0"/>
              </a:spcBef>
              <a:buFont typeface="Calibri" panose="020F0502020204030204" pitchFamily="34" charset="0"/>
              <a:buChar char="-"/>
            </a:pPr>
            <a:endParaRPr lang="ro-RO" sz="2000" dirty="0"/>
          </a:p>
          <a:p>
            <a:pPr>
              <a:lnSpc>
                <a:spcPct val="100000"/>
              </a:lnSpc>
              <a:spcBef>
                <a:spcPts val="0"/>
              </a:spcBef>
              <a:buFont typeface="Calibri" panose="020F0502020204030204" pitchFamily="34" charset="0"/>
              <a:buChar char="-"/>
            </a:pPr>
            <a:r>
              <a:rPr lang="ro-RO" sz="2000" dirty="0"/>
              <a:t>să </a:t>
            </a:r>
            <a:r>
              <a:rPr lang="ro-RO" sz="2000" dirty="0" err="1"/>
              <a:t>ţină</a:t>
            </a:r>
            <a:r>
              <a:rPr lang="ro-RO" sz="2000" dirty="0"/>
              <a:t> </a:t>
            </a:r>
            <a:r>
              <a:rPr lang="ro-RO" sz="2000" dirty="0" err="1"/>
              <a:t>evidenţa</a:t>
            </a:r>
            <a:r>
              <a:rPr lang="ro-RO" sz="2000" dirty="0"/>
              <a:t> accizelor </a:t>
            </a:r>
            <a:r>
              <a:rPr lang="ro-RO" sz="2000" dirty="0" err="1"/>
              <a:t>şi</a:t>
            </a:r>
            <a:r>
              <a:rPr lang="ro-RO" sz="2000" dirty="0"/>
              <a:t> să depună anual deconturile privind accizele, până la data de 30 aprilie a anului următor celui de raportare.</a:t>
            </a:r>
          </a:p>
          <a:p>
            <a:pPr>
              <a:lnSpc>
                <a:spcPct val="100000"/>
              </a:lnSpc>
              <a:spcBef>
                <a:spcPts val="0"/>
              </a:spcBef>
              <a:buFont typeface="Calibri" panose="020F0502020204030204" pitchFamily="34" charset="0"/>
              <a:buChar char="-"/>
            </a:pPr>
            <a:endParaRPr lang="ro-RO" sz="2000" dirty="0"/>
          </a:p>
          <a:p>
            <a:pPr>
              <a:lnSpc>
                <a:spcPct val="100000"/>
              </a:lnSpc>
              <a:spcBef>
                <a:spcPts val="0"/>
              </a:spcBef>
              <a:buFont typeface="Calibri" panose="020F0502020204030204" pitchFamily="34" charset="0"/>
              <a:buChar char="-"/>
            </a:pPr>
            <a:r>
              <a:rPr lang="ro-RO" sz="2000" dirty="0"/>
              <a:t>să </a:t>
            </a:r>
            <a:r>
              <a:rPr lang="ro-RO" sz="2000" dirty="0" err="1"/>
              <a:t>evidenţieze</a:t>
            </a:r>
            <a:r>
              <a:rPr lang="ro-RO" sz="2000" dirty="0"/>
              <a:t> distinct accizele în factură în </a:t>
            </a:r>
            <a:r>
              <a:rPr lang="ro-RO" sz="2000" dirty="0" err="1"/>
              <a:t>situaţia</a:t>
            </a:r>
            <a:r>
              <a:rPr lang="ro-RO" sz="2000" dirty="0"/>
              <a:t> în care au </a:t>
            </a:r>
            <a:r>
              <a:rPr lang="ro-RO" sz="2000" dirty="0" err="1"/>
              <a:t>obligaţia</a:t>
            </a:r>
            <a:r>
              <a:rPr lang="ro-RO" sz="2000" dirty="0"/>
              <a:t> emiterii facturii </a:t>
            </a:r>
            <a:r>
              <a:rPr lang="en-US" sz="2000" dirty="0"/>
              <a:t>(</a:t>
            </a:r>
            <a:r>
              <a:rPr lang="ro-RO" sz="2000" dirty="0"/>
              <a:t>conform art. 319</a:t>
            </a:r>
            <a:r>
              <a:rPr lang="en-US" sz="2000" dirty="0"/>
              <a:t>)</a:t>
            </a:r>
            <a:r>
              <a:rPr lang="ro-RO" sz="2000" dirty="0"/>
              <a:t>, în cazul operatoriilor economici care </a:t>
            </a:r>
            <a:r>
              <a:rPr lang="ro-RO" sz="2000" u="sng" dirty="0"/>
              <a:t>produc </a:t>
            </a:r>
            <a:r>
              <a:rPr lang="ro-RO" sz="2000" u="sng" dirty="0" err="1"/>
              <a:t>şi</a:t>
            </a:r>
            <a:r>
              <a:rPr lang="ro-RO" sz="2000" u="sng" dirty="0"/>
              <a:t> comercializează </a:t>
            </a:r>
            <a:r>
              <a:rPr lang="ro-RO" sz="2000" dirty="0"/>
              <a:t>în România produse.</a:t>
            </a:r>
            <a:endParaRPr lang="en-US" sz="2000" dirty="0"/>
          </a:p>
        </p:txBody>
      </p:sp>
      <p:sp>
        <p:nvSpPr>
          <p:cNvPr id="4" name="Slide Number Placeholder 3">
            <a:extLst>
              <a:ext uri="{FF2B5EF4-FFF2-40B4-BE49-F238E27FC236}">
                <a16:creationId xmlns:a16="http://schemas.microsoft.com/office/drawing/2014/main" id="{6DF2EEDA-4DF7-588F-593D-8CFD468772CA}"/>
              </a:ext>
            </a:extLst>
          </p:cNvPr>
          <p:cNvSpPr>
            <a:spLocks noGrp="1"/>
          </p:cNvSpPr>
          <p:nvPr>
            <p:ph type="sldNum" sz="quarter" idx="11"/>
          </p:nvPr>
        </p:nvSpPr>
        <p:spPr/>
        <p:txBody>
          <a:bodyPr/>
          <a:lstStyle/>
          <a:p>
            <a:pPr>
              <a:defRPr/>
            </a:pPr>
            <a:fld id="{CCA2E915-9A36-40F6-99F7-6FF98824D28F}" type="slidenum">
              <a:rPr lang="en-GB" smtClean="0"/>
              <a:pPr>
                <a:defRPr/>
              </a:pPr>
              <a:t>36</a:t>
            </a:fld>
            <a:endParaRPr lang="en-GB" dirty="0"/>
          </a:p>
        </p:txBody>
      </p:sp>
    </p:spTree>
    <p:extLst>
      <p:ext uri="{BB962C8B-B14F-4D97-AF65-F5344CB8AC3E}">
        <p14:creationId xmlns:p14="http://schemas.microsoft.com/office/powerpoint/2010/main" val="3713497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134445-9C4A-4F28-AFB3-2CE4DBDD758E}"/>
              </a:ext>
            </a:extLst>
          </p:cNvPr>
          <p:cNvSpPr/>
          <p:nvPr/>
        </p:nvSpPr>
        <p:spPr>
          <a:xfrm>
            <a:off x="587829" y="1149198"/>
            <a:ext cx="8142514" cy="4412105"/>
          </a:xfrm>
          <a:prstGeom prst="rect">
            <a:avLst/>
          </a:prstGeom>
        </p:spPr>
        <p:txBody>
          <a:bodyPr wrap="square">
            <a:spAutoFit/>
          </a:bodyPr>
          <a:lstStyle/>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hlinkClick r:id="rId3"/>
              </a:rPr>
              <a:t>https://customs.ro/info-publice/accize</a:t>
            </a:r>
            <a:endParaRPr lang="en-GB" altLang="ro-RO" dirty="0">
              <a:solidFill>
                <a:srgbClr val="313131"/>
              </a:solidFill>
              <a:ea typeface="Verdana" panose="020B0604030504040204" pitchFamily="34" charset="0"/>
              <a:cs typeface="Verdana" panose="020B0604030504040204" pitchFamily="34" charset="0"/>
            </a:endParaRP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hlinkClick r:id="rId4"/>
              </a:rPr>
              <a:t>https://customs.ro/info-publice/emcs</a:t>
            </a:r>
            <a:endParaRPr lang="en-GB" altLang="ro-RO" dirty="0">
              <a:solidFill>
                <a:srgbClr val="313131"/>
              </a:solidFill>
              <a:ea typeface="Verdana" panose="020B0604030504040204" pitchFamily="34" charset="0"/>
              <a:cs typeface="Verdana" panose="020B0604030504040204" pitchFamily="34" charset="0"/>
            </a:endParaRP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hlinkClick r:id="rId5"/>
              </a:rPr>
              <a:t>https://mfinante.gov.ro/ro/domenii/fiscalitate/impozite-si-taxe/regim-accize</a:t>
            </a:r>
            <a:endParaRPr lang="en-GB" altLang="ro-RO" dirty="0">
              <a:solidFill>
                <a:srgbClr val="313131"/>
              </a:solidFill>
              <a:ea typeface="Verdana" panose="020B0604030504040204" pitchFamily="34" charset="0"/>
              <a:cs typeface="Verdana" panose="020B0604030504040204" pitchFamily="34" charset="0"/>
            </a:endParaRP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hlinkClick r:id="rId6"/>
              </a:rPr>
              <a:t>https://taxation-customs.ec.europa.eu/taxation-1/excise-duties_en</a:t>
            </a:r>
            <a:endParaRPr lang="en-GB" altLang="ro-RO" dirty="0">
              <a:solidFill>
                <a:srgbClr val="313131"/>
              </a:solidFill>
              <a:ea typeface="Verdana" panose="020B0604030504040204" pitchFamily="34" charset="0"/>
              <a:cs typeface="Verdana" panose="020B0604030504040204" pitchFamily="34" charset="0"/>
            </a:endParaRP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rPr>
              <a:t>www.curia.eu</a:t>
            </a: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rPr>
              <a:t>http://eur-lex.europa.eu</a:t>
            </a:r>
          </a:p>
        </p:txBody>
      </p:sp>
      <p:sp>
        <p:nvSpPr>
          <p:cNvPr id="3" name="Rectangle 2">
            <a:extLst>
              <a:ext uri="{FF2B5EF4-FFF2-40B4-BE49-F238E27FC236}">
                <a16:creationId xmlns:a16="http://schemas.microsoft.com/office/drawing/2014/main" id="{1B682096-31D2-40F7-86B4-001887FE79D0}"/>
              </a:ext>
            </a:extLst>
          </p:cNvPr>
          <p:cNvSpPr/>
          <p:nvPr/>
        </p:nvSpPr>
        <p:spPr>
          <a:xfrm>
            <a:off x="575215" y="577334"/>
            <a:ext cx="2224070" cy="584775"/>
          </a:xfrm>
          <a:prstGeom prst="rect">
            <a:avLst/>
          </a:prstGeom>
        </p:spPr>
        <p:txBody>
          <a:bodyPr wrap="none">
            <a:spAutoFit/>
          </a:bodyPr>
          <a:lstStyle/>
          <a:p>
            <a:r>
              <a:rPr lang="en-US" altLang="en-US" sz="3200" dirty="0">
                <a:solidFill>
                  <a:schemeClr val="tx2">
                    <a:lumMod val="75000"/>
                  </a:schemeClr>
                </a:solidFill>
              </a:rPr>
              <a:t>Site-</a:t>
            </a:r>
            <a:r>
              <a:rPr lang="en-US" altLang="en-US" sz="3200" dirty="0" err="1">
                <a:solidFill>
                  <a:schemeClr val="tx2">
                    <a:lumMod val="75000"/>
                  </a:schemeClr>
                </a:solidFill>
              </a:rPr>
              <a:t>uri</a:t>
            </a:r>
            <a:r>
              <a:rPr lang="en-US" altLang="en-US" sz="3200" dirty="0">
                <a:solidFill>
                  <a:schemeClr val="tx2">
                    <a:lumMod val="75000"/>
                  </a:schemeClr>
                </a:solidFill>
              </a:rPr>
              <a:t> utile</a:t>
            </a:r>
            <a:endParaRPr lang="en-US" sz="3200" dirty="0"/>
          </a:p>
        </p:txBody>
      </p:sp>
      <p:sp>
        <p:nvSpPr>
          <p:cNvPr id="4" name="Slide Number Placeholder 3">
            <a:extLst>
              <a:ext uri="{FF2B5EF4-FFF2-40B4-BE49-F238E27FC236}">
                <a16:creationId xmlns:a16="http://schemas.microsoft.com/office/drawing/2014/main" id="{8C502E60-B5FF-43E6-8306-339E017D2F13}"/>
              </a:ext>
            </a:extLst>
          </p:cNvPr>
          <p:cNvSpPr>
            <a:spLocks noGrp="1"/>
          </p:cNvSpPr>
          <p:nvPr>
            <p:ph type="sldNum" sz="quarter" idx="11"/>
          </p:nvPr>
        </p:nvSpPr>
        <p:spPr/>
        <p:txBody>
          <a:bodyPr/>
          <a:lstStyle/>
          <a:p>
            <a:pPr>
              <a:defRPr/>
            </a:pPr>
            <a:fld id="{CCA2E915-9A36-40F6-99F7-6FF98824D28F}" type="slidenum">
              <a:rPr lang="en-GB" smtClean="0"/>
              <a:pPr>
                <a:defRPr/>
              </a:pPr>
              <a:t>37</a:t>
            </a:fld>
            <a:endParaRPr lang="en-GB" dirty="0"/>
          </a:p>
        </p:txBody>
      </p:sp>
    </p:spTree>
    <p:extLst>
      <p:ext uri="{BB962C8B-B14F-4D97-AF65-F5344CB8AC3E}">
        <p14:creationId xmlns:p14="http://schemas.microsoft.com/office/powerpoint/2010/main" val="289156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b="1" dirty="0"/>
              <a:t>Vama – notiuni generale</a:t>
            </a:r>
            <a:endParaRPr lang="en-GB" dirty="0"/>
          </a:p>
        </p:txBody>
      </p:sp>
    </p:spTree>
    <p:extLst>
      <p:ext uri="{BB962C8B-B14F-4D97-AF65-F5344CB8AC3E}">
        <p14:creationId xmlns:p14="http://schemas.microsoft.com/office/powerpoint/2010/main" val="4193903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a:extLst>
              <a:ext uri="{FF2B5EF4-FFF2-40B4-BE49-F238E27FC236}">
                <a16:creationId xmlns:a16="http://schemas.microsoft.com/office/drawing/2014/main" id="{29DEBAE1-F9BE-4D48-99E6-CDA5422273BD}"/>
              </a:ext>
            </a:extLst>
          </p:cNvPr>
          <p:cNvSpPr txBox="1">
            <a:spLocks noChangeArrowheads="1"/>
          </p:cNvSpPr>
          <p:nvPr/>
        </p:nvSpPr>
        <p:spPr bwMode="auto">
          <a:xfrm>
            <a:off x="379434" y="1065821"/>
            <a:ext cx="79629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342900" indent="-342900">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marL="22796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7368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1940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6512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defRPr/>
            </a:pPr>
            <a:endParaRPr lang="ro-RO" altLang="ro-RO" sz="1200" dirty="0">
              <a:solidFill>
                <a:srgbClr val="002776"/>
              </a:solidFill>
              <a:latin typeface="Verdana" panose="020B0604030504040204" pitchFamily="34" charset="0"/>
            </a:endParaRPr>
          </a:p>
          <a:p>
            <a:pPr lvl="1" algn="just">
              <a:spcBef>
                <a:spcPct val="20000"/>
              </a:spcBef>
              <a:buClr>
                <a:srgbClr val="313131"/>
              </a:buClr>
              <a:buFont typeface="Wingdings" panose="05000000000000000000" pitchFamily="2" charset="2"/>
              <a:buChar char="ü"/>
              <a:defRPr/>
            </a:pPr>
            <a:r>
              <a:rPr lang="it-IT" altLang="ro-RO" sz="1800" dirty="0" err="1">
                <a:solidFill>
                  <a:srgbClr val="000000"/>
                </a:solidFill>
                <a:latin typeface="+mn-lt"/>
              </a:rPr>
              <a:t>Regulamentul</a:t>
            </a:r>
            <a:r>
              <a:rPr lang="it-IT" altLang="ro-RO" sz="1800" dirty="0">
                <a:solidFill>
                  <a:srgbClr val="000000"/>
                </a:solidFill>
                <a:latin typeface="+mn-lt"/>
              </a:rPr>
              <a:t> (UE) nr. 952/2013 de stabilire a </a:t>
            </a:r>
            <a:r>
              <a:rPr lang="it-IT" altLang="ro-RO" sz="1800" dirty="0" err="1">
                <a:solidFill>
                  <a:srgbClr val="000000"/>
                </a:solidFill>
                <a:latin typeface="+mn-lt"/>
              </a:rPr>
              <a:t>Codului</a:t>
            </a:r>
            <a:r>
              <a:rPr lang="it-IT" altLang="ro-RO" sz="1800" dirty="0">
                <a:solidFill>
                  <a:srgbClr val="000000"/>
                </a:solidFill>
                <a:latin typeface="+mn-lt"/>
              </a:rPr>
              <a:t> </a:t>
            </a:r>
            <a:r>
              <a:rPr lang="it-IT" altLang="ro-RO" sz="1800" dirty="0" err="1">
                <a:solidFill>
                  <a:srgbClr val="000000"/>
                </a:solidFill>
                <a:latin typeface="+mn-lt"/>
              </a:rPr>
              <a:t>vamal</a:t>
            </a:r>
            <a:r>
              <a:rPr lang="it-IT" altLang="ro-RO" sz="1800" dirty="0">
                <a:solidFill>
                  <a:srgbClr val="000000"/>
                </a:solidFill>
                <a:latin typeface="+mn-lt"/>
              </a:rPr>
              <a:t> al </a:t>
            </a:r>
            <a:r>
              <a:rPr lang="it-IT" altLang="ro-RO" sz="1800" dirty="0" err="1">
                <a:solidFill>
                  <a:srgbClr val="000000"/>
                </a:solidFill>
                <a:latin typeface="+mn-lt"/>
              </a:rPr>
              <a:t>Uniunii</a:t>
            </a:r>
            <a:endParaRPr lang="it-IT" altLang="ro-RO" sz="1800" dirty="0">
              <a:solidFill>
                <a:srgbClr val="000000"/>
              </a:solidFill>
              <a:latin typeface="+mn-lt"/>
            </a:endParaRPr>
          </a:p>
          <a:p>
            <a:pPr lvl="1" algn="just">
              <a:spcBef>
                <a:spcPct val="20000"/>
              </a:spcBef>
              <a:buClr>
                <a:srgbClr val="313131"/>
              </a:buClr>
              <a:buFont typeface="Wingdings" panose="05000000000000000000" pitchFamily="2" charset="2"/>
              <a:buChar char="ü"/>
              <a:defRPr/>
            </a:pPr>
            <a:r>
              <a:rPr lang="ro-RO" altLang="ro-RO" sz="1800" dirty="0">
                <a:solidFill>
                  <a:srgbClr val="000000"/>
                </a:solidFill>
                <a:latin typeface="+mn-lt"/>
              </a:rPr>
              <a:t>Regulamentul delegat al comisiei (UE) 2015/2446</a:t>
            </a:r>
            <a:r>
              <a:rPr lang="en-US" altLang="ro-RO" sz="1800" dirty="0">
                <a:solidFill>
                  <a:srgbClr val="000000"/>
                </a:solidFill>
                <a:latin typeface="+mn-lt"/>
              </a:rPr>
              <a:t> </a:t>
            </a:r>
            <a:r>
              <a:rPr lang="ro-RO" altLang="ro-RO" sz="1800" dirty="0">
                <a:solidFill>
                  <a:srgbClr val="000000"/>
                </a:solidFill>
                <a:latin typeface="+mn-lt"/>
              </a:rPr>
              <a:t>de completare a Regulamentului (UE) nr. 952/2013 al Parlamentului European si al Consiliului in ceea ce </a:t>
            </a:r>
            <a:r>
              <a:rPr lang="ro-RO" altLang="ro-RO" sz="1800" dirty="0" err="1">
                <a:solidFill>
                  <a:srgbClr val="000000"/>
                </a:solidFill>
                <a:latin typeface="+mn-lt"/>
              </a:rPr>
              <a:t>priveste</a:t>
            </a:r>
            <a:r>
              <a:rPr lang="ro-RO" altLang="ro-RO" sz="1800" dirty="0">
                <a:solidFill>
                  <a:srgbClr val="000000"/>
                </a:solidFill>
                <a:latin typeface="+mn-lt"/>
              </a:rPr>
              <a:t> normele detaliate ale anumitor </a:t>
            </a:r>
            <a:r>
              <a:rPr lang="ro-RO" altLang="ro-RO" sz="1800" dirty="0" err="1">
                <a:solidFill>
                  <a:srgbClr val="000000"/>
                </a:solidFill>
                <a:latin typeface="+mn-lt"/>
              </a:rPr>
              <a:t>dispozitii</a:t>
            </a:r>
            <a:r>
              <a:rPr lang="ro-RO" altLang="ro-RO" sz="1800" dirty="0">
                <a:solidFill>
                  <a:srgbClr val="000000"/>
                </a:solidFill>
                <a:latin typeface="+mn-lt"/>
              </a:rPr>
              <a:t> ale Codului vamal al Uniunii</a:t>
            </a:r>
            <a:endParaRPr lang="en-US" altLang="ro-RO" sz="1800" dirty="0">
              <a:solidFill>
                <a:srgbClr val="000000"/>
              </a:solidFill>
              <a:latin typeface="+mn-lt"/>
            </a:endParaRPr>
          </a:p>
          <a:p>
            <a:pPr lvl="1" algn="just">
              <a:spcBef>
                <a:spcPct val="20000"/>
              </a:spcBef>
              <a:buClr>
                <a:srgbClr val="313131"/>
              </a:buClr>
              <a:buFont typeface="Wingdings" panose="05000000000000000000" pitchFamily="2" charset="2"/>
              <a:buChar char="ü"/>
              <a:defRPr/>
            </a:pPr>
            <a:r>
              <a:rPr lang="ro-RO" altLang="ro-RO" sz="1800" dirty="0">
                <a:solidFill>
                  <a:srgbClr val="000000"/>
                </a:solidFill>
                <a:latin typeface="+mn-lt"/>
              </a:rPr>
              <a:t>Regulamentul de punere in aplicare (UE) 2015/2447 </a:t>
            </a:r>
            <a:r>
              <a:rPr lang="en-US" altLang="ro-RO" sz="1800" dirty="0">
                <a:solidFill>
                  <a:srgbClr val="000000"/>
                </a:solidFill>
                <a:latin typeface="+mn-lt"/>
              </a:rPr>
              <a:t> </a:t>
            </a:r>
            <a:r>
              <a:rPr lang="ro-RO" altLang="ro-RO" sz="1800" dirty="0">
                <a:solidFill>
                  <a:srgbClr val="000000"/>
                </a:solidFill>
                <a:latin typeface="+mn-lt"/>
              </a:rPr>
              <a:t>de stabilire a unor norme pentru punerea in aplicare a anumitor </a:t>
            </a:r>
            <a:r>
              <a:rPr lang="ro-RO" altLang="ro-RO" sz="1800" dirty="0" err="1">
                <a:solidFill>
                  <a:srgbClr val="000000"/>
                </a:solidFill>
                <a:latin typeface="+mn-lt"/>
              </a:rPr>
              <a:t>dispozitii</a:t>
            </a:r>
            <a:r>
              <a:rPr lang="ro-RO" altLang="ro-RO" sz="1800" dirty="0">
                <a:solidFill>
                  <a:srgbClr val="000000"/>
                </a:solidFill>
                <a:latin typeface="+mn-lt"/>
              </a:rPr>
              <a:t> din Regulamentul (UE) nr. 952/2013 al Parlamentului European si al Consiliului de stabilire a Codului vamal al Uniunii</a:t>
            </a:r>
          </a:p>
          <a:p>
            <a:pPr lvl="1" algn="just">
              <a:spcBef>
                <a:spcPct val="20000"/>
              </a:spcBef>
              <a:buClr>
                <a:srgbClr val="313131"/>
              </a:buClr>
              <a:buFont typeface="Wingdings" panose="05000000000000000000" pitchFamily="2" charset="2"/>
              <a:buChar char="ü"/>
              <a:defRPr/>
            </a:pPr>
            <a:r>
              <a:rPr lang="ro-RO" altLang="ro-RO" sz="1800" dirty="0">
                <a:solidFill>
                  <a:srgbClr val="000000"/>
                </a:solidFill>
                <a:latin typeface="+mn-lt"/>
              </a:rPr>
              <a:t>Legea nr. 86/2006 privind Codul vamal al </a:t>
            </a:r>
            <a:r>
              <a:rPr lang="ro-RO" altLang="ro-RO" sz="1800" dirty="0" err="1">
                <a:solidFill>
                  <a:srgbClr val="000000"/>
                </a:solidFill>
                <a:latin typeface="+mn-lt"/>
              </a:rPr>
              <a:t>Romaniei</a:t>
            </a:r>
            <a:endParaRPr lang="ro-RO" altLang="ro-RO" sz="1800" dirty="0">
              <a:solidFill>
                <a:srgbClr val="000000"/>
              </a:solidFill>
              <a:latin typeface="+mn-lt"/>
            </a:endParaRPr>
          </a:p>
          <a:p>
            <a:pPr lvl="1" algn="just">
              <a:spcBef>
                <a:spcPct val="20000"/>
              </a:spcBef>
              <a:buClr>
                <a:srgbClr val="313131"/>
              </a:buClr>
              <a:buFont typeface="Wingdings" panose="05000000000000000000" pitchFamily="2" charset="2"/>
              <a:buChar char="ü"/>
              <a:defRPr/>
            </a:pPr>
            <a:r>
              <a:rPr lang="ro-RO" altLang="ro-RO" sz="1800" dirty="0" err="1">
                <a:solidFill>
                  <a:srgbClr val="000000"/>
                </a:solidFill>
                <a:latin typeface="+mn-lt"/>
              </a:rPr>
              <a:t>Hotararea</a:t>
            </a:r>
            <a:r>
              <a:rPr lang="ro-RO" altLang="ro-RO" sz="1800" dirty="0">
                <a:solidFill>
                  <a:srgbClr val="000000"/>
                </a:solidFill>
                <a:latin typeface="+mn-lt"/>
              </a:rPr>
              <a:t> 707/2006 pentru aprobarea Regulamentului </a:t>
            </a:r>
          </a:p>
          <a:p>
            <a:pPr marL="0" lvl="1" indent="0" algn="just">
              <a:spcBef>
                <a:spcPct val="20000"/>
              </a:spcBef>
              <a:buClr>
                <a:srgbClr val="313131"/>
              </a:buClr>
              <a:defRPr/>
            </a:pPr>
            <a:r>
              <a:rPr lang="en-US" altLang="ro-RO" sz="1800" dirty="0">
                <a:solidFill>
                  <a:srgbClr val="000000"/>
                </a:solidFill>
                <a:latin typeface="+mn-lt"/>
              </a:rPr>
              <a:t>      </a:t>
            </a:r>
            <a:r>
              <a:rPr lang="ro-RO" altLang="ro-RO" sz="1800" dirty="0">
                <a:solidFill>
                  <a:srgbClr val="000000"/>
                </a:solidFill>
                <a:latin typeface="+mn-lt"/>
              </a:rPr>
              <a:t>de aplicare a Codului vamal al </a:t>
            </a:r>
            <a:r>
              <a:rPr lang="ro-RO" altLang="ro-RO" sz="1800" dirty="0" err="1">
                <a:solidFill>
                  <a:srgbClr val="000000"/>
                </a:solidFill>
                <a:latin typeface="+mn-lt"/>
              </a:rPr>
              <a:t>Romaniei</a:t>
            </a:r>
            <a:r>
              <a:rPr lang="ro-RO" altLang="ro-RO" sz="1800" dirty="0">
                <a:solidFill>
                  <a:srgbClr val="000000"/>
                </a:solidFill>
                <a:latin typeface="+mn-lt"/>
              </a:rPr>
              <a:t> </a:t>
            </a:r>
          </a:p>
          <a:p>
            <a:pPr lvl="1" algn="just">
              <a:spcBef>
                <a:spcPct val="20000"/>
              </a:spcBef>
              <a:buClr>
                <a:srgbClr val="313131"/>
              </a:buClr>
              <a:buFont typeface="Wingdings" panose="05000000000000000000" pitchFamily="2" charset="2"/>
              <a:buChar char="ü"/>
              <a:defRPr/>
            </a:pPr>
            <a:r>
              <a:rPr lang="ro-RO" altLang="ro-RO" sz="1800" dirty="0">
                <a:solidFill>
                  <a:srgbClr val="000000"/>
                </a:solidFill>
                <a:latin typeface="+mn-lt"/>
              </a:rPr>
              <a:t> Ordine/Decizii emise de </a:t>
            </a:r>
            <a:r>
              <a:rPr lang="en-US" altLang="ro-RO" sz="1800" dirty="0" err="1">
                <a:solidFill>
                  <a:srgbClr val="000000"/>
                </a:solidFill>
                <a:latin typeface="+mn-lt"/>
              </a:rPr>
              <a:t>Directia</a:t>
            </a:r>
            <a:r>
              <a:rPr lang="en-US" altLang="ro-RO" sz="1800" dirty="0">
                <a:solidFill>
                  <a:srgbClr val="000000"/>
                </a:solidFill>
                <a:latin typeface="+mn-lt"/>
              </a:rPr>
              <a:t> </a:t>
            </a:r>
            <a:r>
              <a:rPr lang="ro-RO" altLang="ro-RO" sz="1800" dirty="0">
                <a:solidFill>
                  <a:srgbClr val="000000"/>
                </a:solidFill>
                <a:latin typeface="+mn-lt"/>
              </a:rPr>
              <a:t>Generala a </a:t>
            </a:r>
            <a:r>
              <a:rPr lang="ro-RO" altLang="ro-RO" sz="1800" dirty="0" err="1">
                <a:solidFill>
                  <a:srgbClr val="000000"/>
                </a:solidFill>
                <a:latin typeface="+mn-lt"/>
              </a:rPr>
              <a:t>Vamilor</a:t>
            </a:r>
            <a:endParaRPr lang="ro-RO" altLang="ro-RO" sz="1800" dirty="0">
              <a:solidFill>
                <a:srgbClr val="000000"/>
              </a:solidFill>
              <a:latin typeface="+mn-lt"/>
            </a:endParaRPr>
          </a:p>
          <a:p>
            <a:pPr lvl="1" algn="just">
              <a:spcBef>
                <a:spcPct val="20000"/>
              </a:spcBef>
              <a:buClr>
                <a:srgbClr val="313131"/>
              </a:buClr>
              <a:buFont typeface="Wingdings" panose="05000000000000000000" pitchFamily="2" charset="2"/>
              <a:buChar char="ü"/>
              <a:defRPr/>
            </a:pPr>
            <a:r>
              <a:rPr lang="ro-RO" altLang="ro-RO" sz="1800" dirty="0">
                <a:solidFill>
                  <a:srgbClr val="000000"/>
                </a:solidFill>
                <a:latin typeface="+mn-lt"/>
              </a:rPr>
              <a:t>Tratate de liber schimb &amp; alte Acorduri</a:t>
            </a:r>
          </a:p>
          <a:p>
            <a:pPr lvl="1" algn="just">
              <a:spcBef>
                <a:spcPct val="20000"/>
              </a:spcBef>
              <a:buClr>
                <a:srgbClr val="313131"/>
              </a:buClr>
              <a:buFont typeface="Wingdings" panose="05000000000000000000" pitchFamily="2" charset="2"/>
              <a:buChar char="ü"/>
              <a:defRPr/>
            </a:pPr>
            <a:r>
              <a:rPr lang="ro-RO" altLang="ro-RO" sz="1800" dirty="0">
                <a:solidFill>
                  <a:srgbClr val="000000"/>
                </a:solidFill>
                <a:latin typeface="+mn-lt"/>
              </a:rPr>
              <a:t>Regulamente emise de Consiliul sau Comisia Europeana</a:t>
            </a:r>
          </a:p>
          <a:p>
            <a:pPr lvl="1" algn="just">
              <a:spcBef>
                <a:spcPct val="20000"/>
              </a:spcBef>
              <a:buClr>
                <a:srgbClr val="313131"/>
              </a:buClr>
              <a:buFont typeface="Wingdings" panose="05000000000000000000" pitchFamily="2" charset="2"/>
              <a:buChar char="ü"/>
              <a:defRPr/>
            </a:pPr>
            <a:r>
              <a:rPr lang="ro-RO" altLang="ro-RO" sz="1800" dirty="0">
                <a:solidFill>
                  <a:srgbClr val="000000"/>
                </a:solidFill>
                <a:latin typeface="+mn-lt"/>
              </a:rPr>
              <a:t>Cazuri ECJ</a:t>
            </a:r>
            <a:endParaRPr lang="en-US" altLang="ro-RO" sz="1800" dirty="0">
              <a:solidFill>
                <a:srgbClr val="000000"/>
              </a:solidFill>
              <a:latin typeface="+mn-lt"/>
            </a:endParaRPr>
          </a:p>
          <a:p>
            <a:pPr lvl="1" algn="just">
              <a:spcBef>
                <a:spcPct val="20000"/>
              </a:spcBef>
              <a:buClr>
                <a:srgbClr val="313131"/>
              </a:buClr>
              <a:buFont typeface="Wingdings" panose="05000000000000000000" pitchFamily="2" charset="2"/>
              <a:buChar char="ü"/>
              <a:defRPr/>
            </a:pPr>
            <a:endParaRPr lang="ro-RO" altLang="ro-RO" sz="1200" dirty="0">
              <a:solidFill>
                <a:srgbClr val="000000"/>
              </a:solidFill>
              <a:latin typeface="Verdana" panose="020B0604030504040204" pitchFamily="34" charset="0"/>
            </a:endParaRPr>
          </a:p>
          <a:p>
            <a:pPr lvl="1" algn="just">
              <a:spcBef>
                <a:spcPct val="20000"/>
              </a:spcBef>
              <a:buClr>
                <a:srgbClr val="313131"/>
              </a:buClr>
              <a:defRPr/>
            </a:pPr>
            <a:endParaRPr lang="ro-RO" altLang="ro-RO" sz="1200" dirty="0">
              <a:solidFill>
                <a:srgbClr val="313131"/>
              </a:solidFill>
              <a:latin typeface="Verdana" panose="020B0604030504040204" pitchFamily="34" charset="0"/>
            </a:endParaRPr>
          </a:p>
          <a:p>
            <a:pPr lvl="1" algn="just">
              <a:spcBef>
                <a:spcPct val="20000"/>
              </a:spcBef>
              <a:buClr>
                <a:srgbClr val="313131"/>
              </a:buClr>
              <a:buFont typeface="Wingdings" panose="05000000000000000000" pitchFamily="2" charset="2"/>
              <a:buChar char="ü"/>
              <a:defRPr/>
            </a:pPr>
            <a:endParaRPr lang="ro-RO" altLang="ro-RO" sz="1200" dirty="0">
              <a:solidFill>
                <a:srgbClr val="313131"/>
              </a:solidFill>
              <a:latin typeface="Verdana" panose="020B0604030504040204" pitchFamily="34" charset="0"/>
            </a:endParaRPr>
          </a:p>
          <a:p>
            <a:pPr lvl="1" algn="just">
              <a:spcBef>
                <a:spcPct val="20000"/>
              </a:spcBef>
              <a:buClr>
                <a:srgbClr val="313131"/>
              </a:buClr>
              <a:defRPr/>
            </a:pPr>
            <a:endParaRPr lang="ro-RO" altLang="ro-RO" sz="1200" dirty="0">
              <a:solidFill>
                <a:srgbClr val="313131"/>
              </a:solidFill>
              <a:latin typeface="Verdana" panose="020B0604030504040204" pitchFamily="34" charset="0"/>
            </a:endParaRPr>
          </a:p>
          <a:p>
            <a:pPr lvl="1" algn="just">
              <a:spcBef>
                <a:spcPct val="20000"/>
              </a:spcBef>
              <a:buFont typeface="Wingdings" panose="05000000000000000000" pitchFamily="2" charset="2"/>
              <a:buChar char="ü"/>
              <a:defRPr/>
            </a:pPr>
            <a:endParaRPr lang="ro-RO" altLang="ro-RO" sz="1200" dirty="0">
              <a:solidFill>
                <a:srgbClr val="00133B"/>
              </a:solidFill>
              <a:latin typeface="Verdana" panose="020B0604030504040204" pitchFamily="34" charset="0"/>
            </a:endParaRPr>
          </a:p>
        </p:txBody>
      </p:sp>
      <p:sp>
        <p:nvSpPr>
          <p:cNvPr id="326660" name="Rectangle 2">
            <a:extLst>
              <a:ext uri="{FF2B5EF4-FFF2-40B4-BE49-F238E27FC236}">
                <a16:creationId xmlns:a16="http://schemas.microsoft.com/office/drawing/2014/main" id="{89ABCC38-5AE8-4CA8-B872-90A0A5C05A13}"/>
              </a:ext>
            </a:extLst>
          </p:cNvPr>
          <p:cNvSpPr>
            <a:spLocks noGrp="1" noChangeArrowheads="1"/>
          </p:cNvSpPr>
          <p:nvPr>
            <p:ph type="title" idx="4294967295"/>
          </p:nvPr>
        </p:nvSpPr>
        <p:spPr>
          <a:xfrm>
            <a:off x="751115" y="261258"/>
            <a:ext cx="8305800" cy="838200"/>
          </a:xfrm>
        </p:spPr>
        <p:txBody>
          <a:bodyPr/>
          <a:lstStyle/>
          <a:p>
            <a:pPr eaLnBrk="1" hangingPunct="1"/>
            <a:r>
              <a:rPr lang="en-AU" altLang="en-US" dirty="0" err="1">
                <a:solidFill>
                  <a:schemeClr val="tx2">
                    <a:lumMod val="75000"/>
                  </a:schemeClr>
                </a:solidFill>
              </a:rPr>
              <a:t>Legislatie</a:t>
            </a:r>
            <a:endParaRPr lang="en-US" altLang="en-US" dirty="0">
              <a:solidFill>
                <a:schemeClr val="tx2">
                  <a:lumMod val="75000"/>
                </a:schemeClr>
              </a:solidFill>
            </a:endParaRPr>
          </a:p>
        </p:txBody>
      </p:sp>
      <p:sp>
        <p:nvSpPr>
          <p:cNvPr id="326661" name="Slide Number Placeholder 5">
            <a:extLst>
              <a:ext uri="{FF2B5EF4-FFF2-40B4-BE49-F238E27FC236}">
                <a16:creationId xmlns:a16="http://schemas.microsoft.com/office/drawing/2014/main" id="{21CCABE3-FCDB-4790-8AFB-956EEF91A2C9}"/>
              </a:ext>
            </a:extLst>
          </p:cNvPr>
          <p:cNvSpPr txBox="1">
            <a:spLocks/>
          </p:cNvSpPr>
          <p:nvPr/>
        </p:nvSpPr>
        <p:spPr bwMode="auto">
          <a:xfrm>
            <a:off x="7972425" y="6529388"/>
            <a:ext cx="7921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rgbClr val="000066"/>
              </a:buClr>
              <a:buChar char="•"/>
              <a:defRPr sz="2000">
                <a:solidFill>
                  <a:srgbClr val="000066"/>
                </a:solidFill>
                <a:latin typeface="Arial" panose="020B0604020202020204" pitchFamily="34" charset="0"/>
              </a:defRPr>
            </a:lvl1pPr>
            <a:lvl2pPr marL="180975" indent="-180975">
              <a:spcBef>
                <a:spcPts val="1200"/>
              </a:spcBef>
              <a:buClr>
                <a:srgbClr val="000066"/>
              </a:buClr>
              <a:buChar char="•"/>
              <a:defRPr>
                <a:solidFill>
                  <a:srgbClr val="000066"/>
                </a:solidFill>
                <a:latin typeface="Arial" panose="020B0604020202020204" pitchFamily="34" charset="0"/>
              </a:defRPr>
            </a:lvl2pPr>
            <a:lvl3pPr marL="355600" indent="-174625">
              <a:spcBef>
                <a:spcPts val="1200"/>
              </a:spcBef>
              <a:buClr>
                <a:srgbClr val="000066"/>
              </a:buClr>
              <a:buChar char="•"/>
              <a:defRPr sz="1600">
                <a:solidFill>
                  <a:srgbClr val="000066"/>
                </a:solidFill>
                <a:latin typeface="Arial" panose="020B0604020202020204" pitchFamily="34" charset="0"/>
              </a:defRPr>
            </a:lvl3pPr>
            <a:lvl4pPr marL="536575" indent="-180975">
              <a:spcBef>
                <a:spcPts val="1200"/>
              </a:spcBef>
              <a:buClr>
                <a:srgbClr val="000066"/>
              </a:buClr>
              <a:buFont typeface="Arial" panose="020B0604020202020204" pitchFamily="34" charset="0"/>
              <a:buChar char="•"/>
              <a:defRPr sz="1400">
                <a:solidFill>
                  <a:srgbClr val="000066"/>
                </a:solidFill>
                <a:latin typeface="Arial" panose="020B0604020202020204" pitchFamily="34" charset="0"/>
              </a:defRPr>
            </a:lvl4pPr>
            <a:lvl5pPr marL="709613" indent="-171450">
              <a:spcBef>
                <a:spcPts val="1200"/>
              </a:spcBef>
              <a:buClr>
                <a:srgbClr val="000066"/>
              </a:buClr>
              <a:buFont typeface="Arial" panose="020B0604020202020204" pitchFamily="34" charset="0"/>
              <a:buChar char="•"/>
              <a:defRPr sz="1200">
                <a:solidFill>
                  <a:srgbClr val="000066"/>
                </a:solidFill>
                <a:latin typeface="Arial" panose="020B0604020202020204" pitchFamily="34" charset="0"/>
              </a:defRPr>
            </a:lvl5pPr>
            <a:lvl6pPr marL="11668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6pPr>
            <a:lvl7pPr marL="16240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7pPr>
            <a:lvl8pPr marL="20812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8pPr>
            <a:lvl9pPr marL="25384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9pPr>
          </a:lstStyle>
          <a:p>
            <a:pPr algn="r" eaLnBrk="1" hangingPunct="1">
              <a:spcBef>
                <a:spcPct val="0"/>
              </a:spcBef>
              <a:buClrTx/>
              <a:buFontTx/>
              <a:buNone/>
            </a:pPr>
            <a:fld id="{CB2D175E-4663-425F-BC0E-375CD816E806}" type="slidenum">
              <a:rPr lang="en-GB" altLang="en-US" sz="800">
                <a:solidFill>
                  <a:srgbClr val="8C8C8C"/>
                </a:solidFill>
              </a:rPr>
              <a:pPr algn="r" eaLnBrk="1" hangingPunct="1">
                <a:spcBef>
                  <a:spcPct val="0"/>
                </a:spcBef>
                <a:buClrTx/>
                <a:buFontTx/>
                <a:buNone/>
              </a:pPr>
              <a:t>39</a:t>
            </a:fld>
            <a:endParaRPr lang="en-GB" altLang="en-US" sz="800">
              <a:solidFill>
                <a:srgbClr val="8C8C8C"/>
              </a:solidFill>
            </a:endParaRPr>
          </a:p>
        </p:txBody>
      </p:sp>
      <p:sp>
        <p:nvSpPr>
          <p:cNvPr id="2" name="Slide Number Placeholder 1">
            <a:extLst>
              <a:ext uri="{FF2B5EF4-FFF2-40B4-BE49-F238E27FC236}">
                <a16:creationId xmlns:a16="http://schemas.microsoft.com/office/drawing/2014/main" id="{6C544CA4-742B-4995-98D9-0AE5CAAD32A9}"/>
              </a:ext>
            </a:extLst>
          </p:cNvPr>
          <p:cNvSpPr>
            <a:spLocks noGrp="1"/>
          </p:cNvSpPr>
          <p:nvPr>
            <p:ph type="sldNum" sz="quarter" idx="11"/>
          </p:nvPr>
        </p:nvSpPr>
        <p:spPr/>
        <p:txBody>
          <a:bodyPr/>
          <a:lstStyle/>
          <a:p>
            <a:pPr>
              <a:defRPr/>
            </a:pPr>
            <a:fld id="{CCA2E915-9A36-40F6-99F7-6FF98824D28F}" type="slidenum">
              <a:rPr lang="en-GB" smtClean="0"/>
              <a:pPr>
                <a:defRPr/>
              </a:pPr>
              <a:t>39</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9">
            <a:extLst>
              <a:ext uri="{FF2B5EF4-FFF2-40B4-BE49-F238E27FC236}">
                <a16:creationId xmlns:a16="http://schemas.microsoft.com/office/drawing/2014/main" id="{994B1D67-D74F-4B60-8D79-7DB1CE8E9F99}"/>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
        <p:nvSpPr>
          <p:cNvPr id="9" name="Rectangle 3">
            <a:extLst>
              <a:ext uri="{FF2B5EF4-FFF2-40B4-BE49-F238E27FC236}">
                <a16:creationId xmlns:a16="http://schemas.microsoft.com/office/drawing/2014/main" id="{979FA4BF-B044-42CE-8D08-F031FCFA0C4C}"/>
              </a:ext>
            </a:extLst>
          </p:cNvPr>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en-US"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en-AU" kern="0" dirty="0">
              <a:solidFill>
                <a:srgbClr val="000066"/>
              </a:solidFill>
              <a:latin typeface="Arial" charset="0"/>
              <a:cs typeface="Arial" charset="0"/>
            </a:endParaRPr>
          </a:p>
        </p:txBody>
      </p:sp>
      <p:sp>
        <p:nvSpPr>
          <p:cNvPr id="7" name="Rectangle 3">
            <a:extLst>
              <a:ext uri="{FF2B5EF4-FFF2-40B4-BE49-F238E27FC236}">
                <a16:creationId xmlns:a16="http://schemas.microsoft.com/office/drawing/2014/main" id="{5BBCB4EC-8241-45B4-8ED1-D4E53A223835}"/>
              </a:ext>
            </a:extLst>
          </p:cNvPr>
          <p:cNvSpPr txBox="1">
            <a:spLocks noChangeArrowheads="1"/>
          </p:cNvSpPr>
          <p:nvPr/>
        </p:nvSpPr>
        <p:spPr bwMode="auto">
          <a:xfrm>
            <a:off x="457200" y="945498"/>
            <a:ext cx="8537510" cy="5410200"/>
          </a:xfrm>
          <a:prstGeom prst="rect">
            <a:avLst/>
          </a:prstGeom>
          <a:noFill/>
          <a:ln w="9525">
            <a:noFill/>
            <a:miter lim="800000"/>
            <a:headEnd/>
            <a:tailEnd/>
          </a:ln>
        </p:spPr>
        <p:txBody>
          <a:bodyPr/>
          <a:lstStyle/>
          <a:p>
            <a:pPr eaLnBrk="1" hangingPunct="1">
              <a:buFont typeface="Arial" charset="0"/>
              <a:buNone/>
              <a:defRPr/>
            </a:pPr>
            <a:endParaRPr lang="ro-RO" sz="2000" dirty="0">
              <a:solidFill>
                <a:srgbClr val="002060"/>
              </a:solidFill>
            </a:endParaRPr>
          </a:p>
          <a:p>
            <a:pPr eaLnBrk="1" hangingPunct="1">
              <a:spcBef>
                <a:spcPts val="0"/>
              </a:spcBef>
              <a:buFont typeface="Arial" charset="0"/>
              <a:buNone/>
              <a:defRPr/>
            </a:pPr>
            <a:r>
              <a:rPr lang="ro-RO" dirty="0">
                <a:solidFill>
                  <a:schemeClr val="tx1">
                    <a:lumMod val="85000"/>
                    <a:lumOff val="15000"/>
                  </a:schemeClr>
                </a:solidFill>
                <a:latin typeface="+mn-lt"/>
              </a:rPr>
              <a:t>Accizele sunt </a:t>
            </a:r>
            <a:r>
              <a:rPr lang="ro-RO" b="1" dirty="0">
                <a:solidFill>
                  <a:schemeClr val="tx1">
                    <a:lumMod val="85000"/>
                    <a:lumOff val="15000"/>
                  </a:schemeClr>
                </a:solidFill>
                <a:latin typeface="+mn-lt"/>
              </a:rPr>
              <a:t>taxe speciale de consum </a:t>
            </a:r>
            <a:r>
              <a:rPr lang="ro-RO" dirty="0">
                <a:solidFill>
                  <a:schemeClr val="tx1">
                    <a:lumMod val="85000"/>
                    <a:lumOff val="15000"/>
                  </a:schemeClr>
                </a:solidFill>
                <a:latin typeface="+mn-lt"/>
              </a:rPr>
              <a:t>care se </a:t>
            </a:r>
            <a:r>
              <a:rPr lang="ro-RO" dirty="0" err="1">
                <a:solidFill>
                  <a:schemeClr val="tx1">
                    <a:lumMod val="85000"/>
                    <a:lumOff val="15000"/>
                  </a:schemeClr>
                </a:solidFill>
                <a:latin typeface="+mn-lt"/>
              </a:rPr>
              <a:t>impart</a:t>
            </a:r>
            <a:r>
              <a:rPr lang="ro-RO" dirty="0">
                <a:solidFill>
                  <a:schemeClr val="tx1">
                    <a:lumMod val="85000"/>
                    <a:lumOff val="15000"/>
                  </a:schemeClr>
                </a:solidFill>
                <a:latin typeface="+mn-lt"/>
              </a:rPr>
              <a:t> in 2 tipuri</a:t>
            </a:r>
            <a:r>
              <a:rPr lang="en-US" dirty="0">
                <a:solidFill>
                  <a:schemeClr val="tx1">
                    <a:lumMod val="85000"/>
                    <a:lumOff val="15000"/>
                  </a:schemeClr>
                </a:solidFill>
                <a:latin typeface="+mn-lt"/>
              </a:rPr>
              <a:t> </a:t>
            </a:r>
            <a:r>
              <a:rPr lang="ro-RO" dirty="0">
                <a:solidFill>
                  <a:schemeClr val="tx1">
                    <a:lumMod val="85000"/>
                    <a:lumOff val="15000"/>
                  </a:schemeClr>
                </a:solidFill>
                <a:latin typeface="+mn-lt"/>
              </a:rPr>
              <a:t>si se </a:t>
            </a:r>
            <a:r>
              <a:rPr lang="ro-RO" dirty="0" err="1">
                <a:solidFill>
                  <a:schemeClr val="tx1">
                    <a:lumMod val="85000"/>
                    <a:lumOff val="15000"/>
                  </a:schemeClr>
                </a:solidFill>
                <a:latin typeface="+mn-lt"/>
              </a:rPr>
              <a:t>datoreaza</a:t>
            </a:r>
            <a:r>
              <a:rPr lang="ro-RO" dirty="0">
                <a:solidFill>
                  <a:schemeClr val="tx1">
                    <a:lumMod val="85000"/>
                    <a:lumOff val="15000"/>
                  </a:schemeClr>
                </a:solidFill>
                <a:latin typeface="+mn-lt"/>
              </a:rPr>
              <a:t> pentru </a:t>
            </a:r>
            <a:r>
              <a:rPr lang="ro-RO" dirty="0" err="1">
                <a:solidFill>
                  <a:schemeClr val="tx1">
                    <a:lumMod val="85000"/>
                    <a:lumOff val="15000"/>
                  </a:schemeClr>
                </a:solidFill>
                <a:latin typeface="+mn-lt"/>
              </a:rPr>
              <a:t>urmatoarele</a:t>
            </a:r>
            <a:r>
              <a:rPr lang="ro-RO" dirty="0">
                <a:solidFill>
                  <a:schemeClr val="tx1">
                    <a:lumMod val="85000"/>
                    <a:lumOff val="15000"/>
                  </a:schemeClr>
                </a:solidFill>
                <a:latin typeface="+mn-lt"/>
              </a:rPr>
              <a:t> produse din </a:t>
            </a:r>
            <a:r>
              <a:rPr lang="ro-RO" dirty="0" err="1">
                <a:solidFill>
                  <a:schemeClr val="tx1">
                    <a:lumMod val="85000"/>
                    <a:lumOff val="15000"/>
                  </a:schemeClr>
                </a:solidFill>
                <a:latin typeface="+mn-lt"/>
              </a:rPr>
              <a:t>productia</a:t>
            </a:r>
            <a:r>
              <a:rPr lang="ro-RO" dirty="0">
                <a:solidFill>
                  <a:schemeClr val="tx1">
                    <a:lumMod val="85000"/>
                    <a:lumOff val="15000"/>
                  </a:schemeClr>
                </a:solidFill>
                <a:latin typeface="+mn-lt"/>
              </a:rPr>
              <a:t> interna sau din import:</a:t>
            </a:r>
            <a:endParaRPr lang="en-US" dirty="0">
              <a:solidFill>
                <a:schemeClr val="tx1">
                  <a:lumMod val="85000"/>
                  <a:lumOff val="15000"/>
                </a:schemeClr>
              </a:solidFill>
              <a:latin typeface="+mn-lt"/>
            </a:endParaRPr>
          </a:p>
          <a:p>
            <a:pPr eaLnBrk="1" hangingPunct="1">
              <a:spcBef>
                <a:spcPts val="0"/>
              </a:spcBef>
              <a:buFont typeface="Arial" charset="0"/>
              <a:buNone/>
              <a:defRPr/>
            </a:pPr>
            <a:endParaRPr lang="ro-RO" dirty="0">
              <a:solidFill>
                <a:schemeClr val="tx1">
                  <a:lumMod val="85000"/>
                  <a:lumOff val="15000"/>
                </a:schemeClr>
              </a:solidFill>
              <a:latin typeface="+mn-lt"/>
            </a:endParaRPr>
          </a:p>
          <a:p>
            <a:pPr eaLnBrk="1" hangingPunct="1">
              <a:spcBef>
                <a:spcPts val="0"/>
              </a:spcBef>
              <a:buFont typeface="Arial" charset="0"/>
              <a:buNone/>
              <a:defRPr/>
            </a:pPr>
            <a:r>
              <a:rPr lang="ro-RO" dirty="0">
                <a:solidFill>
                  <a:srgbClr val="002060"/>
                </a:solidFill>
                <a:latin typeface="+mn-lt"/>
              </a:rPr>
              <a:t> - </a:t>
            </a:r>
            <a:r>
              <a:rPr lang="ro-RO" i="1" dirty="0">
                <a:solidFill>
                  <a:srgbClr val="0070C0"/>
                </a:solidFill>
                <a:latin typeface="+mn-lt"/>
              </a:rPr>
              <a:t>armonizate</a:t>
            </a:r>
            <a:r>
              <a:rPr lang="ro-RO" dirty="0">
                <a:solidFill>
                  <a:srgbClr val="002060"/>
                </a:solidFill>
                <a:latin typeface="+mn-lt"/>
              </a:rPr>
              <a:t> </a:t>
            </a:r>
            <a:r>
              <a:rPr lang="ro-RO" dirty="0">
                <a:solidFill>
                  <a:schemeClr val="tx1">
                    <a:lumMod val="85000"/>
                    <a:lumOff val="15000"/>
                  </a:schemeClr>
                </a:solidFill>
                <a:latin typeface="+mn-lt"/>
              </a:rPr>
              <a:t>(sunt </a:t>
            </a:r>
            <a:r>
              <a:rPr lang="ro-RO" dirty="0" err="1">
                <a:solidFill>
                  <a:schemeClr val="tx1">
                    <a:lumMod val="85000"/>
                    <a:lumOff val="15000"/>
                  </a:schemeClr>
                </a:solidFill>
                <a:latin typeface="+mn-lt"/>
              </a:rPr>
              <a:t>regleme</a:t>
            </a:r>
            <a:r>
              <a:rPr lang="en-US" dirty="0">
                <a:solidFill>
                  <a:schemeClr val="tx1">
                    <a:lumMod val="85000"/>
                    <a:lumOff val="15000"/>
                  </a:schemeClr>
                </a:solidFill>
                <a:latin typeface="+mn-lt"/>
              </a:rPr>
              <a:t>n</a:t>
            </a:r>
            <a:r>
              <a:rPr lang="ro-RO" dirty="0" err="1">
                <a:solidFill>
                  <a:schemeClr val="tx1">
                    <a:lumMod val="85000"/>
                    <a:lumOff val="15000"/>
                  </a:schemeClr>
                </a:solidFill>
                <a:latin typeface="+mn-lt"/>
              </a:rPr>
              <a:t>tate</a:t>
            </a:r>
            <a:r>
              <a:rPr lang="ro-RO" dirty="0">
                <a:solidFill>
                  <a:schemeClr val="tx1">
                    <a:lumMod val="85000"/>
                    <a:lumOff val="15000"/>
                  </a:schemeClr>
                </a:solidFill>
                <a:latin typeface="+mn-lt"/>
              </a:rPr>
              <a:t> la nivel european) </a:t>
            </a:r>
            <a:endParaRPr lang="en-US" dirty="0">
              <a:solidFill>
                <a:schemeClr val="tx1">
                  <a:lumMod val="85000"/>
                  <a:lumOff val="15000"/>
                </a:schemeClr>
              </a:solidFill>
              <a:latin typeface="+mn-lt"/>
            </a:endParaRPr>
          </a:p>
          <a:p>
            <a:pPr lvl="2" indent="-342900" eaLnBrk="1" hangingPunct="1">
              <a:spcBef>
                <a:spcPts val="0"/>
              </a:spcBef>
              <a:buFont typeface="Wingdings" pitchFamily="2" charset="2"/>
              <a:buChar char="ü"/>
              <a:defRPr/>
            </a:pPr>
            <a:r>
              <a:rPr lang="en-US" dirty="0">
                <a:solidFill>
                  <a:schemeClr val="tx1">
                    <a:lumMod val="85000"/>
                    <a:lumOff val="15000"/>
                  </a:schemeClr>
                </a:solidFill>
                <a:latin typeface="+mn-lt"/>
              </a:rPr>
              <a:t>p</a:t>
            </a:r>
            <a:r>
              <a:rPr lang="ro-RO" dirty="0" err="1">
                <a:solidFill>
                  <a:schemeClr val="tx1">
                    <a:lumMod val="85000"/>
                    <a:lumOff val="15000"/>
                  </a:schemeClr>
                </a:solidFill>
                <a:latin typeface="+mn-lt"/>
              </a:rPr>
              <a:t>roduse</a:t>
            </a:r>
            <a:r>
              <a:rPr lang="ro-RO" dirty="0">
                <a:solidFill>
                  <a:schemeClr val="tx1">
                    <a:lumMod val="85000"/>
                    <a:lumOff val="15000"/>
                  </a:schemeClr>
                </a:solidFill>
                <a:latin typeface="+mn-lt"/>
              </a:rPr>
              <a:t> alcoolice</a:t>
            </a:r>
          </a:p>
          <a:p>
            <a:pPr lvl="2" indent="-342900" eaLnBrk="1" hangingPunct="1">
              <a:spcBef>
                <a:spcPts val="0"/>
              </a:spcBef>
              <a:buFont typeface="Wingdings" pitchFamily="2" charset="2"/>
              <a:buChar char="ü"/>
              <a:defRPr/>
            </a:pPr>
            <a:r>
              <a:rPr lang="en-US" dirty="0">
                <a:solidFill>
                  <a:schemeClr val="tx1">
                    <a:lumMod val="85000"/>
                    <a:lumOff val="15000"/>
                  </a:schemeClr>
                </a:solidFill>
                <a:latin typeface="+mn-lt"/>
              </a:rPr>
              <a:t>t</a:t>
            </a:r>
            <a:r>
              <a:rPr lang="ro-RO" dirty="0" err="1">
                <a:solidFill>
                  <a:schemeClr val="tx1">
                    <a:lumMod val="85000"/>
                    <a:lumOff val="15000"/>
                  </a:schemeClr>
                </a:solidFill>
                <a:latin typeface="+mn-lt"/>
              </a:rPr>
              <a:t>utun</a:t>
            </a:r>
            <a:r>
              <a:rPr lang="ro-RO" dirty="0">
                <a:solidFill>
                  <a:schemeClr val="tx1">
                    <a:lumMod val="85000"/>
                    <a:lumOff val="15000"/>
                  </a:schemeClr>
                </a:solidFill>
                <a:latin typeface="+mn-lt"/>
              </a:rPr>
              <a:t> prelucrat</a:t>
            </a:r>
          </a:p>
          <a:p>
            <a:pPr lvl="2" indent="-342900" eaLnBrk="1" hangingPunct="1">
              <a:spcBef>
                <a:spcPts val="0"/>
              </a:spcBef>
              <a:buFont typeface="Wingdings" pitchFamily="2" charset="2"/>
              <a:buChar char="ü"/>
              <a:defRPr/>
            </a:pPr>
            <a:r>
              <a:rPr lang="en-US" dirty="0">
                <a:solidFill>
                  <a:schemeClr val="tx1">
                    <a:lumMod val="85000"/>
                    <a:lumOff val="15000"/>
                  </a:schemeClr>
                </a:solidFill>
                <a:latin typeface="+mn-lt"/>
              </a:rPr>
              <a:t>p</a:t>
            </a:r>
            <a:r>
              <a:rPr lang="ro-RO" dirty="0" err="1">
                <a:solidFill>
                  <a:schemeClr val="tx1">
                    <a:lumMod val="85000"/>
                    <a:lumOff val="15000"/>
                  </a:schemeClr>
                </a:solidFill>
                <a:latin typeface="+mn-lt"/>
              </a:rPr>
              <a:t>roduse</a:t>
            </a:r>
            <a:r>
              <a:rPr lang="ro-RO" dirty="0">
                <a:solidFill>
                  <a:schemeClr val="tx1">
                    <a:lumMod val="85000"/>
                    <a:lumOff val="15000"/>
                  </a:schemeClr>
                </a:solidFill>
                <a:latin typeface="+mn-lt"/>
              </a:rPr>
              <a:t> energetice</a:t>
            </a:r>
          </a:p>
          <a:p>
            <a:pPr lvl="2" indent="-342900" eaLnBrk="1" hangingPunct="1">
              <a:spcBef>
                <a:spcPts val="0"/>
              </a:spcBef>
              <a:buFont typeface="Wingdings" pitchFamily="2" charset="2"/>
              <a:buChar char="ü"/>
              <a:defRPr/>
            </a:pPr>
            <a:r>
              <a:rPr lang="en-US" dirty="0">
                <a:solidFill>
                  <a:schemeClr val="tx1">
                    <a:lumMod val="85000"/>
                    <a:lumOff val="15000"/>
                  </a:schemeClr>
                </a:solidFill>
                <a:latin typeface="+mn-lt"/>
              </a:rPr>
              <a:t>e</a:t>
            </a:r>
            <a:r>
              <a:rPr lang="ro-RO" dirty="0" err="1">
                <a:solidFill>
                  <a:schemeClr val="tx1">
                    <a:lumMod val="85000"/>
                    <a:lumOff val="15000"/>
                  </a:schemeClr>
                </a:solidFill>
                <a:latin typeface="+mn-lt"/>
              </a:rPr>
              <a:t>nergie</a:t>
            </a:r>
            <a:r>
              <a:rPr lang="ro-RO" dirty="0">
                <a:solidFill>
                  <a:schemeClr val="tx1">
                    <a:lumMod val="85000"/>
                    <a:lumOff val="15000"/>
                  </a:schemeClr>
                </a:solidFill>
                <a:latin typeface="+mn-lt"/>
              </a:rPr>
              <a:t> electrica</a:t>
            </a:r>
          </a:p>
          <a:p>
            <a:pPr marL="342900" indent="-342900">
              <a:spcBef>
                <a:spcPts val="0"/>
              </a:spcBef>
              <a:defRPr/>
            </a:pPr>
            <a:r>
              <a:rPr lang="ro-RO" dirty="0">
                <a:solidFill>
                  <a:srgbClr val="002060"/>
                </a:solidFill>
                <a:latin typeface="+mn-lt"/>
              </a:rPr>
              <a:t> - </a:t>
            </a:r>
            <a:r>
              <a:rPr lang="ro-RO" i="1" dirty="0">
                <a:solidFill>
                  <a:srgbClr val="0070C0"/>
                </a:solidFill>
                <a:latin typeface="+mn-lt"/>
              </a:rPr>
              <a:t>nearmonizate</a:t>
            </a:r>
            <a:r>
              <a:rPr lang="ro-RO" dirty="0">
                <a:solidFill>
                  <a:srgbClr val="002060"/>
                </a:solidFill>
                <a:latin typeface="+mn-lt"/>
              </a:rPr>
              <a:t> </a:t>
            </a:r>
            <a:r>
              <a:rPr lang="ro-RO" dirty="0">
                <a:solidFill>
                  <a:schemeClr val="tx1">
                    <a:lumMod val="85000"/>
                    <a:lumOff val="15000"/>
                  </a:schemeClr>
                </a:solidFill>
                <a:latin typeface="+mn-lt"/>
              </a:rPr>
              <a:t>(stabilite prin </a:t>
            </a:r>
            <a:r>
              <a:rPr lang="ro-RO" dirty="0" err="1">
                <a:solidFill>
                  <a:schemeClr val="tx1">
                    <a:lumMod val="85000"/>
                    <a:lumOff val="15000"/>
                  </a:schemeClr>
                </a:solidFill>
                <a:latin typeface="+mn-lt"/>
              </a:rPr>
              <a:t>legislatia</a:t>
            </a:r>
            <a:r>
              <a:rPr lang="ro-RO" dirty="0">
                <a:solidFill>
                  <a:schemeClr val="tx1">
                    <a:lumMod val="85000"/>
                    <a:lumOff val="15000"/>
                  </a:schemeClr>
                </a:solidFill>
                <a:latin typeface="+mn-lt"/>
              </a:rPr>
              <a:t> interna a </a:t>
            </a:r>
            <a:r>
              <a:rPr lang="ro-RO" dirty="0" err="1">
                <a:solidFill>
                  <a:schemeClr val="tx1">
                    <a:lumMod val="85000"/>
                    <a:lumOff val="15000"/>
                  </a:schemeClr>
                </a:solidFill>
                <a:latin typeface="+mn-lt"/>
              </a:rPr>
              <a:t>fiecarui</a:t>
            </a:r>
            <a:r>
              <a:rPr lang="ro-RO" dirty="0">
                <a:solidFill>
                  <a:schemeClr val="tx1">
                    <a:lumMod val="85000"/>
                    <a:lumOff val="15000"/>
                  </a:schemeClr>
                </a:solidFill>
                <a:latin typeface="+mn-lt"/>
              </a:rPr>
              <a:t> stat</a:t>
            </a:r>
            <a:r>
              <a:rPr lang="en-US" dirty="0">
                <a:solidFill>
                  <a:schemeClr val="tx1">
                    <a:lumMod val="85000"/>
                    <a:lumOff val="15000"/>
                  </a:schemeClr>
                </a:solidFill>
                <a:latin typeface="+mn-lt"/>
              </a:rPr>
              <a:t> </a:t>
            </a:r>
            <a:r>
              <a:rPr lang="en-US" dirty="0" err="1">
                <a:solidFill>
                  <a:schemeClr val="tx1">
                    <a:lumMod val="85000"/>
                    <a:lumOff val="15000"/>
                  </a:schemeClr>
                </a:solidFill>
                <a:latin typeface="+mn-lt"/>
              </a:rPr>
              <a:t>membru</a:t>
            </a:r>
            <a:r>
              <a:rPr lang="ro-RO" dirty="0">
                <a:solidFill>
                  <a:schemeClr val="tx1">
                    <a:lumMod val="85000"/>
                    <a:lumOff val="15000"/>
                  </a:schemeClr>
                </a:solidFill>
                <a:latin typeface="+mn-lt"/>
              </a:rPr>
              <a:t>)</a:t>
            </a:r>
            <a:endParaRPr lang="en-US" dirty="0">
              <a:solidFill>
                <a:schemeClr val="tx1">
                  <a:lumMod val="85000"/>
                  <a:lumOff val="15000"/>
                </a:schemeClr>
              </a:solidFill>
              <a:latin typeface="+mn-lt"/>
            </a:endParaRPr>
          </a:p>
          <a:p>
            <a:pPr lvl="2" indent="-342900" eaLnBrk="1" hangingPunct="1">
              <a:spcBef>
                <a:spcPts val="0"/>
              </a:spcBef>
              <a:buFont typeface="Wingdings" pitchFamily="2" charset="2"/>
              <a:buChar char="ü"/>
              <a:defRPr/>
            </a:pPr>
            <a:r>
              <a:rPr lang="en-US" dirty="0" err="1">
                <a:solidFill>
                  <a:schemeClr val="tx1">
                    <a:lumMod val="85000"/>
                    <a:lumOff val="15000"/>
                  </a:schemeClr>
                </a:solidFill>
                <a:latin typeface="+mn-lt"/>
              </a:rPr>
              <a:t>produse</a:t>
            </a:r>
            <a:r>
              <a:rPr lang="en-US" dirty="0">
                <a:solidFill>
                  <a:schemeClr val="tx1">
                    <a:lumMod val="85000"/>
                    <a:lumOff val="15000"/>
                  </a:schemeClr>
                </a:solidFill>
                <a:latin typeface="+mn-lt"/>
              </a:rPr>
              <a:t> din </a:t>
            </a:r>
            <a:r>
              <a:rPr lang="en-US" dirty="0" err="1">
                <a:solidFill>
                  <a:schemeClr val="tx1">
                    <a:lumMod val="85000"/>
                    <a:lumOff val="15000"/>
                  </a:schemeClr>
                </a:solidFill>
                <a:latin typeface="+mn-lt"/>
              </a:rPr>
              <a:t>tutun</a:t>
            </a:r>
            <a:r>
              <a:rPr lang="en-US" dirty="0">
                <a:solidFill>
                  <a:schemeClr val="tx1">
                    <a:lumMod val="85000"/>
                    <a:lumOff val="15000"/>
                  </a:schemeClr>
                </a:solidFill>
                <a:latin typeface="+mn-lt"/>
              </a:rPr>
              <a:t> </a:t>
            </a:r>
            <a:r>
              <a:rPr lang="en-US" dirty="0" err="1">
                <a:solidFill>
                  <a:schemeClr val="tx1">
                    <a:lumMod val="85000"/>
                    <a:lumOff val="15000"/>
                  </a:schemeClr>
                </a:solidFill>
                <a:latin typeface="+mn-lt"/>
              </a:rPr>
              <a:t>incalzit</a:t>
            </a:r>
            <a:r>
              <a:rPr lang="en-US" dirty="0">
                <a:solidFill>
                  <a:schemeClr val="tx1">
                    <a:lumMod val="85000"/>
                    <a:lumOff val="15000"/>
                  </a:schemeClr>
                </a:solidFill>
                <a:latin typeface="+mn-lt"/>
              </a:rPr>
              <a:t> care, </a:t>
            </a:r>
            <a:r>
              <a:rPr lang="en-US" dirty="0" err="1">
                <a:solidFill>
                  <a:schemeClr val="tx1">
                    <a:lumMod val="85000"/>
                    <a:lumOff val="15000"/>
                  </a:schemeClr>
                </a:solidFill>
                <a:latin typeface="+mn-lt"/>
              </a:rPr>
              <a:t>prin</a:t>
            </a:r>
            <a:r>
              <a:rPr lang="en-US" dirty="0">
                <a:solidFill>
                  <a:schemeClr val="tx1">
                    <a:lumMod val="85000"/>
                    <a:lumOff val="15000"/>
                  </a:schemeClr>
                </a:solidFill>
                <a:latin typeface="+mn-lt"/>
              </a:rPr>
              <a:t> </a:t>
            </a:r>
            <a:r>
              <a:rPr lang="en-US" dirty="0" err="1">
                <a:solidFill>
                  <a:schemeClr val="tx1">
                    <a:lumMod val="85000"/>
                    <a:lumOff val="15000"/>
                  </a:schemeClr>
                </a:solidFill>
                <a:latin typeface="+mn-lt"/>
              </a:rPr>
              <a:t>incalzire</a:t>
            </a:r>
            <a:r>
              <a:rPr lang="en-US" dirty="0">
                <a:solidFill>
                  <a:schemeClr val="tx1">
                    <a:lumMod val="85000"/>
                    <a:lumOff val="15000"/>
                  </a:schemeClr>
                </a:solidFill>
                <a:latin typeface="+mn-lt"/>
              </a:rPr>
              <a:t>, emit un aerosol </a:t>
            </a:r>
            <a:r>
              <a:rPr lang="en-US" dirty="0" err="1">
                <a:solidFill>
                  <a:schemeClr val="tx1">
                    <a:lumMod val="85000"/>
                    <a:lumOff val="15000"/>
                  </a:schemeClr>
                </a:solidFill>
                <a:latin typeface="+mn-lt"/>
              </a:rPr>
              <a:t>ce</a:t>
            </a:r>
            <a:r>
              <a:rPr lang="en-US" dirty="0">
                <a:solidFill>
                  <a:schemeClr val="tx1">
                    <a:lumMod val="85000"/>
                    <a:lumOff val="15000"/>
                  </a:schemeClr>
                </a:solidFill>
                <a:latin typeface="+mn-lt"/>
              </a:rPr>
              <a:t> </a:t>
            </a:r>
            <a:r>
              <a:rPr lang="en-US" dirty="0" err="1">
                <a:solidFill>
                  <a:schemeClr val="tx1">
                    <a:lumMod val="85000"/>
                    <a:lumOff val="15000"/>
                  </a:schemeClr>
                </a:solidFill>
                <a:latin typeface="+mn-lt"/>
              </a:rPr>
              <a:t>poate</a:t>
            </a:r>
            <a:r>
              <a:rPr lang="en-US" dirty="0">
                <a:solidFill>
                  <a:schemeClr val="tx1">
                    <a:lumMod val="85000"/>
                    <a:lumOff val="15000"/>
                  </a:schemeClr>
                </a:solidFill>
                <a:latin typeface="+mn-lt"/>
              </a:rPr>
              <a:t> fi </a:t>
            </a:r>
            <a:r>
              <a:rPr lang="en-US" dirty="0" err="1">
                <a:solidFill>
                  <a:schemeClr val="tx1">
                    <a:lumMod val="85000"/>
                    <a:lumOff val="15000"/>
                  </a:schemeClr>
                </a:solidFill>
                <a:latin typeface="+mn-lt"/>
              </a:rPr>
              <a:t>inhalat</a:t>
            </a:r>
            <a:r>
              <a:rPr lang="en-US" dirty="0">
                <a:solidFill>
                  <a:schemeClr val="tx1">
                    <a:lumMod val="85000"/>
                    <a:lumOff val="15000"/>
                  </a:schemeClr>
                </a:solidFill>
                <a:latin typeface="+mn-lt"/>
              </a:rPr>
              <a:t>, </a:t>
            </a:r>
            <a:r>
              <a:rPr lang="en-US" dirty="0" err="1">
                <a:solidFill>
                  <a:schemeClr val="tx1">
                    <a:lumMod val="85000"/>
                    <a:lumOff val="15000"/>
                  </a:schemeClr>
                </a:solidFill>
                <a:latin typeface="+mn-lt"/>
              </a:rPr>
              <a:t>fara</a:t>
            </a:r>
            <a:r>
              <a:rPr lang="en-US" dirty="0">
                <a:solidFill>
                  <a:schemeClr val="tx1">
                    <a:lumMod val="85000"/>
                    <a:lumOff val="15000"/>
                  </a:schemeClr>
                </a:solidFill>
                <a:latin typeface="+mn-lt"/>
              </a:rPr>
              <a:t> a </a:t>
            </a:r>
            <a:r>
              <a:rPr lang="en-US" dirty="0" err="1">
                <a:solidFill>
                  <a:schemeClr val="tx1">
                    <a:lumMod val="85000"/>
                    <a:lumOff val="15000"/>
                  </a:schemeClr>
                </a:solidFill>
                <a:latin typeface="+mn-lt"/>
              </a:rPr>
              <a:t>avea</a:t>
            </a:r>
            <a:r>
              <a:rPr lang="en-US" dirty="0">
                <a:solidFill>
                  <a:schemeClr val="tx1">
                    <a:lumMod val="85000"/>
                    <a:lumOff val="15000"/>
                  </a:schemeClr>
                </a:solidFill>
                <a:latin typeface="+mn-lt"/>
              </a:rPr>
              <a:t> loc </a:t>
            </a:r>
            <a:r>
              <a:rPr lang="en-US" dirty="0" err="1">
                <a:solidFill>
                  <a:schemeClr val="tx1">
                    <a:lumMod val="85000"/>
                    <a:lumOff val="15000"/>
                  </a:schemeClr>
                </a:solidFill>
                <a:latin typeface="+mn-lt"/>
              </a:rPr>
              <a:t>combustia</a:t>
            </a:r>
            <a:r>
              <a:rPr lang="en-US" dirty="0">
                <a:solidFill>
                  <a:schemeClr val="tx1">
                    <a:lumMod val="85000"/>
                    <a:lumOff val="15000"/>
                  </a:schemeClr>
                </a:solidFill>
                <a:latin typeface="+mn-lt"/>
              </a:rPr>
              <a:t> </a:t>
            </a:r>
            <a:r>
              <a:rPr lang="en-US" dirty="0" err="1">
                <a:solidFill>
                  <a:schemeClr val="tx1">
                    <a:lumMod val="85000"/>
                    <a:lumOff val="15000"/>
                  </a:schemeClr>
                </a:solidFill>
                <a:latin typeface="+mn-lt"/>
              </a:rPr>
              <a:t>amestecului</a:t>
            </a:r>
            <a:r>
              <a:rPr lang="en-US" dirty="0">
                <a:solidFill>
                  <a:schemeClr val="tx1">
                    <a:lumMod val="85000"/>
                    <a:lumOff val="15000"/>
                  </a:schemeClr>
                </a:solidFill>
                <a:latin typeface="+mn-lt"/>
              </a:rPr>
              <a:t> de </a:t>
            </a:r>
            <a:r>
              <a:rPr lang="en-US" dirty="0" err="1">
                <a:solidFill>
                  <a:schemeClr val="tx1">
                    <a:lumMod val="85000"/>
                    <a:lumOff val="15000"/>
                  </a:schemeClr>
                </a:solidFill>
                <a:latin typeface="+mn-lt"/>
              </a:rPr>
              <a:t>tutun</a:t>
            </a:r>
            <a:r>
              <a:rPr lang="en-US" dirty="0">
                <a:solidFill>
                  <a:schemeClr val="tx1">
                    <a:lumMod val="85000"/>
                    <a:lumOff val="15000"/>
                  </a:schemeClr>
                </a:solidFill>
                <a:latin typeface="+mn-lt"/>
              </a:rPr>
              <a:t> (2403 99 90)  </a:t>
            </a:r>
          </a:p>
          <a:p>
            <a:pPr lvl="2" indent="-342900" eaLnBrk="1" hangingPunct="1">
              <a:spcBef>
                <a:spcPts val="0"/>
              </a:spcBef>
              <a:buFont typeface="Wingdings" pitchFamily="2" charset="2"/>
              <a:buChar char="ü"/>
              <a:defRPr/>
            </a:pPr>
            <a:r>
              <a:rPr lang="en-US" dirty="0" err="1">
                <a:solidFill>
                  <a:schemeClr val="tx1">
                    <a:lumMod val="85000"/>
                    <a:lumOff val="15000"/>
                  </a:schemeClr>
                </a:solidFill>
                <a:latin typeface="+mn-lt"/>
              </a:rPr>
              <a:t>lichide</a:t>
            </a:r>
            <a:r>
              <a:rPr lang="en-US" dirty="0">
                <a:solidFill>
                  <a:schemeClr val="tx1">
                    <a:lumMod val="85000"/>
                    <a:lumOff val="15000"/>
                  </a:schemeClr>
                </a:solidFill>
                <a:latin typeface="+mn-lt"/>
              </a:rPr>
              <a:t> cu </a:t>
            </a:r>
            <a:r>
              <a:rPr lang="en-US" dirty="0" err="1">
                <a:solidFill>
                  <a:schemeClr val="tx1">
                    <a:lumMod val="85000"/>
                    <a:lumOff val="15000"/>
                  </a:schemeClr>
                </a:solidFill>
                <a:latin typeface="+mn-lt"/>
              </a:rPr>
              <a:t>continut</a:t>
            </a:r>
            <a:r>
              <a:rPr lang="en-US" dirty="0">
                <a:solidFill>
                  <a:schemeClr val="tx1">
                    <a:lumMod val="85000"/>
                    <a:lumOff val="15000"/>
                  </a:schemeClr>
                </a:solidFill>
                <a:latin typeface="+mn-lt"/>
              </a:rPr>
              <a:t> de </a:t>
            </a:r>
            <a:r>
              <a:rPr lang="en-US" dirty="0" err="1">
                <a:solidFill>
                  <a:schemeClr val="tx1">
                    <a:lumMod val="85000"/>
                    <a:lumOff val="15000"/>
                  </a:schemeClr>
                </a:solidFill>
                <a:latin typeface="+mn-lt"/>
              </a:rPr>
              <a:t>nicotina</a:t>
            </a:r>
            <a:r>
              <a:rPr lang="en-US" dirty="0">
                <a:solidFill>
                  <a:schemeClr val="tx1">
                    <a:lumMod val="85000"/>
                    <a:lumOff val="15000"/>
                  </a:schemeClr>
                </a:solidFill>
                <a:latin typeface="+mn-lt"/>
              </a:rPr>
              <a:t> destinate </a:t>
            </a:r>
            <a:r>
              <a:rPr lang="en-US" dirty="0" err="1">
                <a:solidFill>
                  <a:schemeClr val="tx1">
                    <a:lumMod val="85000"/>
                    <a:lumOff val="15000"/>
                  </a:schemeClr>
                </a:solidFill>
                <a:latin typeface="+mn-lt"/>
              </a:rPr>
              <a:t>inhalarii</a:t>
            </a:r>
            <a:r>
              <a:rPr lang="en-US" dirty="0">
                <a:solidFill>
                  <a:schemeClr val="tx1">
                    <a:lumMod val="85000"/>
                    <a:lumOff val="15000"/>
                  </a:schemeClr>
                </a:solidFill>
                <a:latin typeface="+mn-lt"/>
              </a:rPr>
              <a:t> cu </a:t>
            </a:r>
            <a:r>
              <a:rPr lang="en-US" dirty="0" err="1">
                <a:solidFill>
                  <a:schemeClr val="tx1">
                    <a:lumMod val="85000"/>
                    <a:lumOff val="15000"/>
                  </a:schemeClr>
                </a:solidFill>
                <a:latin typeface="+mn-lt"/>
              </a:rPr>
              <a:t>ajutorul</a:t>
            </a:r>
            <a:r>
              <a:rPr lang="en-US" dirty="0">
                <a:solidFill>
                  <a:schemeClr val="tx1">
                    <a:lumMod val="85000"/>
                    <a:lumOff val="15000"/>
                  </a:schemeClr>
                </a:solidFill>
                <a:latin typeface="+mn-lt"/>
              </a:rPr>
              <a:t> </a:t>
            </a:r>
            <a:r>
              <a:rPr lang="en-US" dirty="0" err="1">
                <a:solidFill>
                  <a:schemeClr val="tx1">
                    <a:lumMod val="85000"/>
                    <a:lumOff val="15000"/>
                  </a:schemeClr>
                </a:solidFill>
                <a:latin typeface="+mn-lt"/>
              </a:rPr>
              <a:t>unui</a:t>
            </a:r>
            <a:r>
              <a:rPr lang="en-US" dirty="0">
                <a:solidFill>
                  <a:schemeClr val="tx1">
                    <a:lumMod val="85000"/>
                    <a:lumOff val="15000"/>
                  </a:schemeClr>
                </a:solidFill>
                <a:latin typeface="+mn-lt"/>
              </a:rPr>
              <a:t> </a:t>
            </a:r>
            <a:r>
              <a:rPr lang="en-US" dirty="0" err="1">
                <a:solidFill>
                  <a:schemeClr val="tx1">
                    <a:lumMod val="85000"/>
                    <a:lumOff val="15000"/>
                  </a:schemeClr>
                </a:solidFill>
                <a:latin typeface="+mn-lt"/>
              </a:rPr>
              <a:t>dispozitiv</a:t>
            </a:r>
            <a:r>
              <a:rPr lang="en-US" dirty="0">
                <a:solidFill>
                  <a:schemeClr val="tx1">
                    <a:lumMod val="85000"/>
                    <a:lumOff val="15000"/>
                  </a:schemeClr>
                </a:solidFill>
                <a:latin typeface="+mn-lt"/>
              </a:rPr>
              <a:t> electronic de tip "</a:t>
            </a:r>
            <a:r>
              <a:rPr lang="en-US" dirty="0" err="1">
                <a:solidFill>
                  <a:schemeClr val="tx1">
                    <a:lumMod val="85000"/>
                    <a:lumOff val="15000"/>
                  </a:schemeClr>
                </a:solidFill>
                <a:latin typeface="+mn-lt"/>
              </a:rPr>
              <a:t>tigareta</a:t>
            </a:r>
            <a:r>
              <a:rPr lang="en-US" dirty="0">
                <a:solidFill>
                  <a:schemeClr val="tx1">
                    <a:lumMod val="85000"/>
                    <a:lumOff val="15000"/>
                  </a:schemeClr>
                </a:solidFill>
                <a:latin typeface="+mn-lt"/>
              </a:rPr>
              <a:t> electronica“ (3824 90 96)</a:t>
            </a:r>
          </a:p>
          <a:p>
            <a:pPr lvl="2" indent="-342900" eaLnBrk="1" hangingPunct="1">
              <a:spcBef>
                <a:spcPts val="0"/>
              </a:spcBef>
              <a:buFont typeface="Wingdings" pitchFamily="2" charset="2"/>
              <a:buChar char="ü"/>
              <a:defRPr/>
            </a:pPr>
            <a:r>
              <a:rPr lang="ro-RO" dirty="0">
                <a:solidFill>
                  <a:schemeClr val="tx1">
                    <a:lumMod val="85000"/>
                    <a:lumOff val="15000"/>
                  </a:schemeClr>
                </a:solidFill>
                <a:latin typeface="+mn-lt"/>
              </a:rPr>
              <a:t>băuturi nealcoolice cu zahăr adăugat </a:t>
            </a:r>
            <a:r>
              <a:rPr lang="en-US" dirty="0">
                <a:solidFill>
                  <a:schemeClr val="tx1">
                    <a:lumMod val="85000"/>
                    <a:lumOff val="15000"/>
                  </a:schemeClr>
                </a:solidFill>
                <a:latin typeface="+mn-lt"/>
              </a:rPr>
              <a:t>la</a:t>
            </a:r>
            <a:r>
              <a:rPr lang="ro-RO" dirty="0">
                <a:solidFill>
                  <a:schemeClr val="tx1">
                    <a:lumMod val="85000"/>
                    <a:lumOff val="15000"/>
                  </a:schemeClr>
                </a:solidFill>
                <a:latin typeface="+mn-lt"/>
              </a:rPr>
              <a:t> care nivelul total de zahăr este cuprins între 5g – 8 g/100 ml</a:t>
            </a:r>
            <a:r>
              <a:rPr lang="en-US" dirty="0">
                <a:solidFill>
                  <a:schemeClr val="tx1">
                    <a:lumMod val="85000"/>
                    <a:lumOff val="15000"/>
                  </a:schemeClr>
                </a:solidFill>
                <a:latin typeface="+mn-lt"/>
              </a:rPr>
              <a:t> (</a:t>
            </a:r>
            <a:r>
              <a:rPr lang="ro-RO" dirty="0">
                <a:solidFill>
                  <a:schemeClr val="tx1">
                    <a:lumMod val="85000"/>
                    <a:lumOff val="15000"/>
                  </a:schemeClr>
                </a:solidFill>
                <a:latin typeface="+mn-lt"/>
              </a:rPr>
              <a:t>40 lei/hl</a:t>
            </a:r>
            <a:r>
              <a:rPr lang="en-US" dirty="0">
                <a:solidFill>
                  <a:schemeClr val="tx1">
                    <a:lumMod val="85000"/>
                    <a:lumOff val="15000"/>
                  </a:schemeClr>
                </a:solidFill>
                <a:latin typeface="+mn-lt"/>
              </a:rPr>
              <a:t>)</a:t>
            </a:r>
            <a:r>
              <a:rPr lang="ro-RO" dirty="0">
                <a:solidFill>
                  <a:schemeClr val="tx1">
                    <a:lumMod val="85000"/>
                    <a:lumOff val="15000"/>
                  </a:schemeClr>
                </a:solidFill>
                <a:latin typeface="+mn-lt"/>
              </a:rPr>
              <a:t>, cât și peste 8 g/100 ml </a:t>
            </a:r>
            <a:r>
              <a:rPr lang="en-US" dirty="0">
                <a:solidFill>
                  <a:schemeClr val="tx1">
                    <a:lumMod val="85000"/>
                    <a:lumOff val="15000"/>
                  </a:schemeClr>
                </a:solidFill>
                <a:latin typeface="+mn-lt"/>
              </a:rPr>
              <a:t>(</a:t>
            </a:r>
            <a:r>
              <a:rPr lang="ro-RO" dirty="0">
                <a:solidFill>
                  <a:schemeClr val="tx1">
                    <a:lumMod val="85000"/>
                    <a:lumOff val="15000"/>
                  </a:schemeClr>
                </a:solidFill>
                <a:latin typeface="+mn-lt"/>
              </a:rPr>
              <a:t>60 lei/hl</a:t>
            </a:r>
            <a:r>
              <a:rPr lang="en-US" dirty="0">
                <a:solidFill>
                  <a:schemeClr val="tx1">
                    <a:lumMod val="85000"/>
                    <a:lumOff val="15000"/>
                  </a:schemeClr>
                </a:solidFill>
                <a:latin typeface="+mn-lt"/>
              </a:rPr>
              <a:t>)</a:t>
            </a:r>
          </a:p>
          <a:p>
            <a:pPr lvl="2" indent="-342900" eaLnBrk="1" hangingPunct="1">
              <a:spcBef>
                <a:spcPts val="0"/>
              </a:spcBef>
              <a:buFont typeface="Wingdings" pitchFamily="2" charset="2"/>
              <a:buChar char="ü"/>
              <a:defRPr/>
            </a:pPr>
            <a:r>
              <a:rPr lang="en-US" b="0" i="0" dirty="0" err="1">
                <a:solidFill>
                  <a:srgbClr val="000000"/>
                </a:solidFill>
                <a:effectLst/>
                <a:latin typeface="+mn-lt"/>
              </a:rPr>
              <a:t>produse</a:t>
            </a:r>
            <a:r>
              <a:rPr lang="en-US" b="0" i="0" dirty="0">
                <a:solidFill>
                  <a:srgbClr val="000000"/>
                </a:solidFill>
                <a:effectLst/>
                <a:latin typeface="+mn-lt"/>
              </a:rPr>
              <a:t> cu </a:t>
            </a:r>
            <a:r>
              <a:rPr lang="en-US" b="0" i="0" dirty="0" err="1">
                <a:solidFill>
                  <a:srgbClr val="000000"/>
                </a:solidFill>
                <a:effectLst/>
                <a:latin typeface="+mn-lt"/>
              </a:rPr>
              <a:t>nicotină</a:t>
            </a:r>
            <a:r>
              <a:rPr lang="en-US" b="0" i="0" dirty="0">
                <a:solidFill>
                  <a:srgbClr val="000000"/>
                </a:solidFill>
                <a:effectLst/>
                <a:latin typeface="+mn-lt"/>
              </a:rPr>
              <a:t>, care nu </a:t>
            </a:r>
            <a:r>
              <a:rPr lang="en-US" b="0" i="0" dirty="0" err="1">
                <a:solidFill>
                  <a:srgbClr val="000000"/>
                </a:solidFill>
                <a:effectLst/>
                <a:latin typeface="+mn-lt"/>
              </a:rPr>
              <a:t>conţin</a:t>
            </a:r>
            <a:r>
              <a:rPr lang="en-US" b="0" i="0" dirty="0">
                <a:solidFill>
                  <a:srgbClr val="000000"/>
                </a:solidFill>
                <a:effectLst/>
                <a:latin typeface="+mn-lt"/>
              </a:rPr>
              <a:t> </a:t>
            </a:r>
            <a:r>
              <a:rPr lang="en-US" b="0" i="0" dirty="0" err="1">
                <a:solidFill>
                  <a:srgbClr val="000000"/>
                </a:solidFill>
                <a:effectLst/>
                <a:latin typeface="+mn-lt"/>
              </a:rPr>
              <a:t>tutun</a:t>
            </a:r>
            <a:r>
              <a:rPr lang="en-US" b="0" i="0" dirty="0">
                <a:solidFill>
                  <a:srgbClr val="000000"/>
                </a:solidFill>
                <a:effectLst/>
                <a:latin typeface="+mn-lt"/>
              </a:rPr>
              <a:t>, destinate </a:t>
            </a:r>
            <a:r>
              <a:rPr lang="en-US" b="0" i="0" dirty="0" err="1">
                <a:solidFill>
                  <a:srgbClr val="000000"/>
                </a:solidFill>
                <a:effectLst/>
                <a:latin typeface="+mn-lt"/>
              </a:rPr>
              <a:t>consumului</a:t>
            </a:r>
            <a:r>
              <a:rPr lang="en-US" b="0" i="0" dirty="0">
                <a:solidFill>
                  <a:srgbClr val="000000"/>
                </a:solidFill>
                <a:effectLst/>
                <a:latin typeface="+mn-lt"/>
              </a:rPr>
              <a:t> pe cale </a:t>
            </a:r>
            <a:r>
              <a:rPr lang="en-US" b="0" i="0" dirty="0" err="1">
                <a:solidFill>
                  <a:srgbClr val="000000"/>
                </a:solidFill>
                <a:effectLst/>
                <a:latin typeface="+mn-lt"/>
              </a:rPr>
              <a:t>orală</a:t>
            </a:r>
            <a:r>
              <a:rPr lang="en-US" b="0" i="0" dirty="0">
                <a:solidFill>
                  <a:srgbClr val="000000"/>
                </a:solidFill>
                <a:effectLst/>
                <a:latin typeface="+mn-lt"/>
              </a:rPr>
              <a:t>, </a:t>
            </a:r>
            <a:r>
              <a:rPr lang="en-US" b="0" i="0" dirty="0" err="1">
                <a:solidFill>
                  <a:srgbClr val="000000"/>
                </a:solidFill>
                <a:effectLst/>
                <a:latin typeface="+mn-lt"/>
              </a:rPr>
              <a:t>prezentate</a:t>
            </a:r>
            <a:r>
              <a:rPr lang="en-US" b="0" i="0" dirty="0">
                <a:solidFill>
                  <a:srgbClr val="000000"/>
                </a:solidFill>
                <a:effectLst/>
                <a:latin typeface="+mn-lt"/>
              </a:rPr>
              <a:t> sub </a:t>
            </a:r>
            <a:r>
              <a:rPr lang="en-US" b="0" i="0" dirty="0" err="1">
                <a:solidFill>
                  <a:srgbClr val="000000"/>
                </a:solidFill>
                <a:effectLst/>
                <a:latin typeface="+mn-lt"/>
              </a:rPr>
              <a:t>formă</a:t>
            </a:r>
            <a:r>
              <a:rPr lang="en-US" b="0" i="0" dirty="0">
                <a:solidFill>
                  <a:srgbClr val="000000"/>
                </a:solidFill>
                <a:effectLst/>
                <a:latin typeface="+mn-lt"/>
              </a:rPr>
              <a:t> de </a:t>
            </a:r>
            <a:r>
              <a:rPr lang="en-US" b="0" i="0" dirty="0" err="1">
                <a:solidFill>
                  <a:srgbClr val="000000"/>
                </a:solidFill>
                <a:effectLst/>
                <a:latin typeface="+mn-lt"/>
              </a:rPr>
              <a:t>pulbere</a:t>
            </a:r>
            <a:r>
              <a:rPr lang="en-US" b="0" i="0" dirty="0">
                <a:solidFill>
                  <a:srgbClr val="000000"/>
                </a:solidFill>
                <a:effectLst/>
                <a:latin typeface="+mn-lt"/>
              </a:rPr>
              <a:t> </a:t>
            </a:r>
            <a:r>
              <a:rPr lang="en-US" b="0" i="0" dirty="0" err="1">
                <a:solidFill>
                  <a:srgbClr val="000000"/>
                </a:solidFill>
                <a:effectLst/>
                <a:latin typeface="+mn-lt"/>
              </a:rPr>
              <a:t>sau</a:t>
            </a:r>
            <a:r>
              <a:rPr lang="en-US" b="0" i="0" dirty="0">
                <a:solidFill>
                  <a:srgbClr val="000000"/>
                </a:solidFill>
                <a:effectLst/>
                <a:latin typeface="+mn-lt"/>
              </a:rPr>
              <a:t> </a:t>
            </a:r>
            <a:r>
              <a:rPr lang="en-US" b="0" i="0" dirty="0" err="1">
                <a:solidFill>
                  <a:srgbClr val="000000"/>
                </a:solidFill>
                <a:effectLst/>
                <a:latin typeface="+mn-lt"/>
              </a:rPr>
              <a:t>particule</a:t>
            </a:r>
            <a:r>
              <a:rPr lang="en-US" b="0" i="0" dirty="0">
                <a:solidFill>
                  <a:srgbClr val="000000"/>
                </a:solidFill>
                <a:effectLst/>
                <a:latin typeface="+mn-lt"/>
              </a:rPr>
              <a:t> </a:t>
            </a:r>
            <a:r>
              <a:rPr lang="en-US" b="0" i="0" dirty="0" err="1">
                <a:solidFill>
                  <a:srgbClr val="000000"/>
                </a:solidFill>
                <a:effectLst/>
                <a:latin typeface="+mn-lt"/>
              </a:rPr>
              <a:t>sau</a:t>
            </a:r>
            <a:r>
              <a:rPr lang="en-US" b="0" i="0" dirty="0">
                <a:solidFill>
                  <a:srgbClr val="000000"/>
                </a:solidFill>
                <a:effectLst/>
                <a:latin typeface="+mn-lt"/>
              </a:rPr>
              <a:t> </a:t>
            </a:r>
            <a:r>
              <a:rPr lang="en-US" b="0" i="0" dirty="0" err="1">
                <a:solidFill>
                  <a:srgbClr val="000000"/>
                </a:solidFill>
                <a:effectLst/>
                <a:latin typeface="+mn-lt"/>
              </a:rPr>
              <a:t>în</a:t>
            </a:r>
            <a:r>
              <a:rPr lang="en-US" b="0" i="0" dirty="0">
                <a:solidFill>
                  <a:srgbClr val="000000"/>
                </a:solidFill>
                <a:effectLst/>
                <a:latin typeface="+mn-lt"/>
              </a:rPr>
              <a:t> </a:t>
            </a:r>
            <a:r>
              <a:rPr lang="en-US" b="0" i="0" dirty="0" err="1">
                <a:solidFill>
                  <a:srgbClr val="000000"/>
                </a:solidFill>
                <a:effectLst/>
                <a:latin typeface="+mn-lt"/>
              </a:rPr>
              <a:t>orice</a:t>
            </a:r>
            <a:r>
              <a:rPr lang="en-US" b="0" i="0" dirty="0">
                <a:solidFill>
                  <a:srgbClr val="000000"/>
                </a:solidFill>
                <a:effectLst/>
                <a:latin typeface="+mn-lt"/>
              </a:rPr>
              <a:t> </a:t>
            </a:r>
            <a:r>
              <a:rPr lang="en-US" b="0" i="0" dirty="0" err="1">
                <a:solidFill>
                  <a:srgbClr val="000000"/>
                </a:solidFill>
                <a:effectLst/>
                <a:latin typeface="+mn-lt"/>
              </a:rPr>
              <a:t>combinaţie</a:t>
            </a:r>
            <a:r>
              <a:rPr lang="en-US" b="0" i="0" dirty="0">
                <a:solidFill>
                  <a:srgbClr val="000000"/>
                </a:solidFill>
                <a:effectLst/>
                <a:latin typeface="+mn-lt"/>
              </a:rPr>
              <a:t> a </a:t>
            </a:r>
            <a:r>
              <a:rPr lang="en-US" b="0" i="0" dirty="0" err="1">
                <a:solidFill>
                  <a:srgbClr val="000000"/>
                </a:solidFill>
                <a:effectLst/>
                <a:latin typeface="+mn-lt"/>
              </a:rPr>
              <a:t>formelor</a:t>
            </a:r>
            <a:r>
              <a:rPr lang="en-US" b="0" i="0" dirty="0">
                <a:solidFill>
                  <a:srgbClr val="000000"/>
                </a:solidFill>
                <a:effectLst/>
                <a:latin typeface="+mn-lt"/>
              </a:rPr>
              <a:t> respective, </a:t>
            </a:r>
            <a:r>
              <a:rPr lang="en-US" b="0" i="0" dirty="0" err="1">
                <a:solidFill>
                  <a:srgbClr val="000000"/>
                </a:solidFill>
                <a:effectLst/>
                <a:latin typeface="+mn-lt"/>
              </a:rPr>
              <a:t>comercializate</a:t>
            </a:r>
            <a:r>
              <a:rPr lang="en-US" b="0" i="0" dirty="0">
                <a:solidFill>
                  <a:srgbClr val="000000"/>
                </a:solidFill>
                <a:effectLst/>
                <a:latin typeface="+mn-lt"/>
              </a:rPr>
              <a:t> </a:t>
            </a:r>
            <a:r>
              <a:rPr lang="en-US" b="0" i="0" dirty="0" err="1">
                <a:solidFill>
                  <a:srgbClr val="000000"/>
                </a:solidFill>
                <a:effectLst/>
                <a:latin typeface="+mn-lt"/>
              </a:rPr>
              <a:t>în</a:t>
            </a:r>
            <a:r>
              <a:rPr lang="en-US" b="0" i="0" dirty="0">
                <a:solidFill>
                  <a:srgbClr val="000000"/>
                </a:solidFill>
                <a:effectLst/>
                <a:latin typeface="+mn-lt"/>
              </a:rPr>
              <a:t> </a:t>
            </a:r>
            <a:r>
              <a:rPr lang="en-US" b="0" i="0" dirty="0" err="1">
                <a:solidFill>
                  <a:srgbClr val="000000"/>
                </a:solidFill>
                <a:effectLst/>
                <a:latin typeface="+mn-lt"/>
              </a:rPr>
              <a:t>porţii</a:t>
            </a:r>
            <a:r>
              <a:rPr lang="en-US" b="0" i="0" dirty="0">
                <a:solidFill>
                  <a:srgbClr val="000000"/>
                </a:solidFill>
                <a:effectLst/>
                <a:latin typeface="+mn-lt"/>
              </a:rPr>
              <a:t> </a:t>
            </a:r>
            <a:r>
              <a:rPr lang="en-US" b="0" i="0" dirty="0" err="1">
                <a:solidFill>
                  <a:srgbClr val="000000"/>
                </a:solidFill>
                <a:effectLst/>
                <a:latin typeface="+mn-lt"/>
              </a:rPr>
              <a:t>ambalate</a:t>
            </a:r>
            <a:r>
              <a:rPr lang="en-US" b="0" i="0" dirty="0">
                <a:solidFill>
                  <a:srgbClr val="000000"/>
                </a:solidFill>
                <a:effectLst/>
                <a:latin typeface="+mn-lt"/>
              </a:rPr>
              <a:t> </a:t>
            </a:r>
            <a:r>
              <a:rPr lang="en-US" b="0" i="0" dirty="0" err="1">
                <a:solidFill>
                  <a:srgbClr val="000000"/>
                </a:solidFill>
                <a:effectLst/>
                <a:latin typeface="+mn-lt"/>
              </a:rPr>
              <a:t>în</a:t>
            </a:r>
            <a:r>
              <a:rPr lang="en-US" b="0" i="0" dirty="0">
                <a:solidFill>
                  <a:srgbClr val="000000"/>
                </a:solidFill>
                <a:effectLst/>
                <a:latin typeface="+mn-lt"/>
              </a:rPr>
              <a:t> </a:t>
            </a:r>
            <a:r>
              <a:rPr lang="en-US" b="0" i="0" dirty="0" err="1">
                <a:solidFill>
                  <a:srgbClr val="000000"/>
                </a:solidFill>
                <a:effectLst/>
                <a:latin typeface="+mn-lt"/>
              </a:rPr>
              <a:t>pliculeţe</a:t>
            </a:r>
            <a:r>
              <a:rPr lang="en-US" b="0" i="0" dirty="0">
                <a:solidFill>
                  <a:srgbClr val="000000"/>
                </a:solidFill>
                <a:effectLst/>
                <a:latin typeface="+mn-lt"/>
              </a:rPr>
              <a:t>(2404 91 90)</a:t>
            </a:r>
          </a:p>
          <a:p>
            <a:pPr lvl="2" indent="-342900" eaLnBrk="1" hangingPunct="1">
              <a:spcBef>
                <a:spcPts val="0"/>
              </a:spcBef>
              <a:buFont typeface="Wingdings" pitchFamily="2" charset="2"/>
              <a:buChar char="ü"/>
              <a:defRPr/>
            </a:pPr>
            <a:r>
              <a:rPr lang="en-US" dirty="0" err="1">
                <a:latin typeface="+mn-lt"/>
              </a:rPr>
              <a:t>tutunuri</a:t>
            </a:r>
            <a:r>
              <a:rPr lang="en-US" dirty="0">
                <a:latin typeface="+mn-lt"/>
              </a:rPr>
              <a:t> </a:t>
            </a:r>
            <a:r>
              <a:rPr lang="en-US" dirty="0" err="1">
                <a:latin typeface="+mn-lt"/>
              </a:rPr>
              <a:t>pentru</a:t>
            </a:r>
            <a:r>
              <a:rPr lang="en-US" dirty="0">
                <a:latin typeface="+mn-lt"/>
              </a:rPr>
              <a:t> </a:t>
            </a:r>
            <a:r>
              <a:rPr lang="en-US" dirty="0" err="1">
                <a:latin typeface="+mn-lt"/>
              </a:rPr>
              <a:t>mestecat</a:t>
            </a:r>
            <a:r>
              <a:rPr lang="en-US" dirty="0">
                <a:latin typeface="+mn-lt"/>
              </a:rPr>
              <a:t> </a:t>
            </a:r>
            <a:r>
              <a:rPr lang="en-US" dirty="0" err="1">
                <a:latin typeface="+mn-lt"/>
              </a:rPr>
              <a:t>și</a:t>
            </a:r>
            <a:r>
              <a:rPr lang="en-US" dirty="0">
                <a:latin typeface="+mn-lt"/>
              </a:rPr>
              <a:t> </a:t>
            </a:r>
            <a:r>
              <a:rPr lang="en-US" dirty="0" err="1">
                <a:latin typeface="+mn-lt"/>
              </a:rPr>
              <a:t>tutunuri</a:t>
            </a:r>
            <a:r>
              <a:rPr lang="en-US" dirty="0">
                <a:latin typeface="+mn-lt"/>
              </a:rPr>
              <a:t> </a:t>
            </a:r>
            <a:r>
              <a:rPr lang="en-US" dirty="0" err="1">
                <a:latin typeface="+mn-lt"/>
              </a:rPr>
              <a:t>pentru</a:t>
            </a:r>
            <a:r>
              <a:rPr lang="en-US" dirty="0">
                <a:latin typeface="+mn-lt"/>
              </a:rPr>
              <a:t> </a:t>
            </a:r>
            <a:r>
              <a:rPr lang="en-US" dirty="0" err="1">
                <a:latin typeface="+mn-lt"/>
              </a:rPr>
              <a:t>uz</a:t>
            </a:r>
            <a:r>
              <a:rPr lang="en-US" dirty="0">
                <a:latin typeface="+mn-lt"/>
              </a:rPr>
              <a:t> </a:t>
            </a:r>
            <a:r>
              <a:rPr lang="en-US" dirty="0" err="1">
                <a:latin typeface="+mn-lt"/>
              </a:rPr>
              <a:t>nazal</a:t>
            </a:r>
            <a:r>
              <a:rPr lang="en-US" dirty="0">
                <a:latin typeface="+mn-lt"/>
              </a:rPr>
              <a:t>  (2403 99 10 00)</a:t>
            </a:r>
            <a:endParaRPr lang="en-US" dirty="0">
              <a:solidFill>
                <a:schemeClr val="tx1">
                  <a:lumMod val="85000"/>
                  <a:lumOff val="15000"/>
                </a:schemeClr>
              </a:solidFill>
              <a:latin typeface="+mn-lt"/>
            </a:endParaRPr>
          </a:p>
          <a:p>
            <a:pPr marL="114300" lvl="1" eaLnBrk="1" hangingPunct="1">
              <a:defRPr/>
            </a:pPr>
            <a:endParaRPr lang="en-US" dirty="0">
              <a:solidFill>
                <a:schemeClr val="tx1">
                  <a:lumMod val="85000"/>
                  <a:lumOff val="15000"/>
                </a:schemeClr>
              </a:solidFill>
            </a:endParaRPr>
          </a:p>
          <a:p>
            <a:pPr marL="342900" indent="-342900">
              <a:spcBef>
                <a:spcPct val="20000"/>
              </a:spcBef>
              <a:defRPr/>
            </a:pPr>
            <a:endParaRPr lang="ro-RO" sz="2000" dirty="0">
              <a:solidFill>
                <a:srgbClr val="002060"/>
              </a:solidFill>
            </a:endParaRPr>
          </a:p>
          <a:p>
            <a:pPr marL="342900" indent="-342900">
              <a:spcBef>
                <a:spcPct val="20000"/>
              </a:spcBef>
              <a:defRPr/>
            </a:pPr>
            <a:endParaRPr lang="ro-RO" sz="2000" dirty="0">
              <a:solidFill>
                <a:srgbClr val="002060"/>
              </a:solidFill>
            </a:endParaRPr>
          </a:p>
        </p:txBody>
      </p:sp>
      <p:sp>
        <p:nvSpPr>
          <p:cNvPr id="22533" name="Rectangle 2">
            <a:extLst>
              <a:ext uri="{FF2B5EF4-FFF2-40B4-BE49-F238E27FC236}">
                <a16:creationId xmlns:a16="http://schemas.microsoft.com/office/drawing/2014/main" id="{30C54115-8691-4E0D-A717-78631DD0D22E}"/>
              </a:ext>
            </a:extLst>
          </p:cNvPr>
          <p:cNvSpPr>
            <a:spLocks noGrp="1" noChangeArrowheads="1"/>
          </p:cNvSpPr>
          <p:nvPr>
            <p:ph type="title" idx="4294967295"/>
          </p:nvPr>
        </p:nvSpPr>
        <p:spPr>
          <a:xfrm>
            <a:off x="609600" y="293916"/>
            <a:ext cx="5791200" cy="685800"/>
          </a:xfrm>
        </p:spPr>
        <p:txBody>
          <a:bodyPr/>
          <a:lstStyle/>
          <a:p>
            <a:pPr algn="l" eaLnBrk="1" hangingPunct="1"/>
            <a:br>
              <a:rPr lang="ro-RO" altLang="en-US" sz="3200" b="1" dirty="0">
                <a:solidFill>
                  <a:srgbClr val="000066"/>
                </a:solidFill>
                <a:latin typeface="+mn-lt"/>
              </a:rPr>
            </a:br>
            <a:r>
              <a:rPr lang="en-US" altLang="en-US" dirty="0" err="1">
                <a:solidFill>
                  <a:schemeClr val="tx2">
                    <a:lumMod val="75000"/>
                  </a:schemeClr>
                </a:solidFill>
                <a:latin typeface="+mn-lt"/>
              </a:rPr>
              <a:t>Tipuri</a:t>
            </a:r>
            <a:r>
              <a:rPr lang="en-US" altLang="en-US" dirty="0">
                <a:solidFill>
                  <a:schemeClr val="tx2">
                    <a:lumMod val="75000"/>
                  </a:schemeClr>
                </a:solidFill>
                <a:latin typeface="+mn-lt"/>
              </a:rPr>
              <a:t> de </a:t>
            </a:r>
            <a:r>
              <a:rPr lang="en-US" altLang="en-US" dirty="0" err="1">
                <a:solidFill>
                  <a:schemeClr val="tx2">
                    <a:lumMod val="75000"/>
                  </a:schemeClr>
                </a:solidFill>
                <a:latin typeface="+mn-lt"/>
              </a:rPr>
              <a:t>accize</a:t>
            </a:r>
            <a:br>
              <a:rPr lang="ro-RO" altLang="en-US" sz="3200" b="1" dirty="0">
                <a:solidFill>
                  <a:srgbClr val="000066"/>
                </a:solidFill>
                <a:latin typeface="+mn-lt"/>
              </a:rPr>
            </a:br>
            <a:endParaRPr lang="en-US" altLang="en-US" sz="3200" b="1" dirty="0">
              <a:solidFill>
                <a:srgbClr val="000066"/>
              </a:solidFill>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D5836EC-DC11-4F3C-9DD6-62EB5F555703}"/>
              </a:ext>
            </a:extLst>
          </p:cNvPr>
          <p:cNvSpPr txBox="1">
            <a:spLocks noChangeArrowheads="1"/>
          </p:cNvSpPr>
          <p:nvPr/>
        </p:nvSpPr>
        <p:spPr bwMode="auto">
          <a:xfrm>
            <a:off x="273050" y="1511303"/>
            <a:ext cx="8686800" cy="630238"/>
          </a:xfrm>
          <a:prstGeom prst="rect">
            <a:avLst/>
          </a:prstGeom>
          <a:noFill/>
          <a:ln w="9525">
            <a:noFill/>
            <a:miter lim="800000"/>
            <a:headEnd/>
            <a:tailEnd/>
          </a:ln>
        </p:spPr>
        <p:txBody>
          <a:bodyPr/>
          <a:lstStyle/>
          <a:p>
            <a:pPr marL="0" lvl="1" indent="0">
              <a:spcBef>
                <a:spcPct val="20000"/>
              </a:spcBef>
              <a:defRPr/>
            </a:pPr>
            <a:r>
              <a:rPr lang="ro-RO" sz="2000" dirty="0">
                <a:solidFill>
                  <a:srgbClr val="000000"/>
                </a:solidFill>
                <a:latin typeface="+mn-lt"/>
                <a:ea typeface="Verdana" panose="020B0604030504040204" pitchFamily="34" charset="0"/>
                <a:cs typeface="Verdana" panose="020B0604030504040204" pitchFamily="34" charset="0"/>
              </a:rPr>
              <a:t>! </a:t>
            </a:r>
            <a:r>
              <a:rPr lang="ro-RO" sz="2000" dirty="0" err="1">
                <a:solidFill>
                  <a:srgbClr val="000000"/>
                </a:solidFill>
                <a:latin typeface="+mn-lt"/>
                <a:ea typeface="Verdana" panose="020B0604030504040204" pitchFamily="34" charset="0"/>
                <a:cs typeface="Verdana" panose="020B0604030504040204" pitchFamily="34" charset="0"/>
              </a:rPr>
              <a:t>Tranzactii</a:t>
            </a:r>
            <a:r>
              <a:rPr lang="ro-RO" sz="2000" dirty="0">
                <a:solidFill>
                  <a:srgbClr val="000000"/>
                </a:solidFill>
                <a:latin typeface="+mn-lt"/>
                <a:ea typeface="Verdana" panose="020B0604030504040204" pitchFamily="34" charset="0"/>
                <a:cs typeface="Verdana" panose="020B0604030504040204" pitchFamily="34" charset="0"/>
              </a:rPr>
              <a:t> comerciale cu </a:t>
            </a:r>
            <a:r>
              <a:rPr lang="en-US" sz="2000" dirty="0" err="1">
                <a:solidFill>
                  <a:srgbClr val="000000"/>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produse</a:t>
            </a:r>
            <a:r>
              <a:rPr lang="en-US" sz="2000" dirty="0">
                <a:solidFill>
                  <a:srgbClr val="000000"/>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 </a:t>
            </a:r>
            <a:r>
              <a:rPr lang="en-US" sz="2000" dirty="0" err="1">
                <a:solidFill>
                  <a:srgbClr val="000000"/>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tangibile</a:t>
            </a:r>
            <a:r>
              <a:rPr lang="ro-RO" sz="2000" dirty="0">
                <a:solidFill>
                  <a:srgbClr val="000000"/>
                </a:solidFill>
                <a:latin typeface="+mn-lt"/>
                <a:ea typeface="Verdana" panose="020B0604030504040204" pitchFamily="34" charset="0"/>
                <a:cs typeface="Verdana" panose="020B0604030504040204" pitchFamily="34" charset="0"/>
              </a:rPr>
              <a:t> realizate intre Statele Membre UE si teritorii </a:t>
            </a:r>
            <a:r>
              <a:rPr lang="ro-RO" sz="2000" dirty="0" err="1">
                <a:solidFill>
                  <a:srgbClr val="000000"/>
                </a:solidFill>
                <a:latin typeface="+mn-lt"/>
                <a:ea typeface="Verdana" panose="020B0604030504040204" pitchFamily="34" charset="0"/>
                <a:cs typeface="Verdana" panose="020B0604030504040204" pitchFamily="34" charset="0"/>
              </a:rPr>
              <a:t>terte</a:t>
            </a:r>
            <a:endParaRPr lang="en-US" sz="2000" dirty="0">
              <a:solidFill>
                <a:srgbClr val="000000"/>
              </a:solidFill>
              <a:latin typeface="+mn-lt"/>
              <a:ea typeface="Verdana" panose="020B0604030504040204" pitchFamily="34" charset="0"/>
              <a:cs typeface="Verdana" panose="020B0604030504040204" pitchFamily="34" charset="0"/>
            </a:endParaRPr>
          </a:p>
          <a:p>
            <a:pPr marL="0" lvl="1" indent="0">
              <a:spcBef>
                <a:spcPct val="20000"/>
              </a:spcBef>
              <a:defRPr/>
            </a:pPr>
            <a:endParaRPr lang="en-US" sz="2000" dirty="0">
              <a:latin typeface="+mn-lt"/>
              <a:ea typeface="Verdana" panose="020B0604030504040204" pitchFamily="34" charset="0"/>
              <a:cs typeface="Verdana" panose="020B0604030504040204" pitchFamily="34" charset="0"/>
            </a:endParaRPr>
          </a:p>
          <a:p>
            <a:pPr marL="0" lvl="1">
              <a:spcBef>
                <a:spcPct val="20000"/>
              </a:spcBef>
              <a:defRPr/>
            </a:pPr>
            <a:r>
              <a:rPr lang="en-US" sz="2000" kern="0" dirty="0" err="1">
                <a:latin typeface="+mn-lt"/>
              </a:rPr>
              <a:t>Masuri</a:t>
            </a:r>
            <a:r>
              <a:rPr lang="en-US" sz="2000" kern="0" dirty="0">
                <a:latin typeface="+mn-lt"/>
              </a:rPr>
              <a:t> </a:t>
            </a:r>
            <a:r>
              <a:rPr lang="en-US" sz="2000" kern="0" dirty="0" err="1">
                <a:latin typeface="+mn-lt"/>
              </a:rPr>
              <a:t>tarifare</a:t>
            </a:r>
            <a:endParaRPr lang="en-US" sz="2000" kern="0" dirty="0">
              <a:latin typeface="+mn-lt"/>
            </a:endParaRPr>
          </a:p>
          <a:p>
            <a:pPr marL="0" lvl="1">
              <a:spcBef>
                <a:spcPct val="20000"/>
              </a:spcBef>
              <a:defRPr/>
            </a:pPr>
            <a:endParaRPr lang="en-US" sz="2000" kern="0" dirty="0">
              <a:latin typeface="+mn-lt"/>
            </a:endParaRPr>
          </a:p>
          <a:p>
            <a:pPr marL="742950" lvl="1" indent="-285750" eaLnBrk="1" hangingPunct="1">
              <a:spcBef>
                <a:spcPts val="600"/>
              </a:spcBef>
              <a:buSzPct val="100000"/>
              <a:buFont typeface="Wingdings" panose="05000000000000000000" pitchFamily="2" charset="2"/>
              <a:buChar char="§"/>
              <a:defRPr/>
            </a:pPr>
            <a:r>
              <a:rPr lang="en-US" sz="2000" dirty="0" err="1">
                <a:solidFill>
                  <a:srgbClr val="000000"/>
                </a:solidFill>
                <a:latin typeface="+mn-lt"/>
              </a:rPr>
              <a:t>Taxe</a:t>
            </a:r>
            <a:r>
              <a:rPr lang="en-US" sz="2000" dirty="0">
                <a:solidFill>
                  <a:srgbClr val="000000"/>
                </a:solidFill>
                <a:latin typeface="+mn-lt"/>
              </a:rPr>
              <a:t> </a:t>
            </a:r>
            <a:r>
              <a:rPr lang="en-US" sz="2000" dirty="0" err="1">
                <a:solidFill>
                  <a:srgbClr val="000000"/>
                </a:solidFill>
                <a:latin typeface="+mn-lt"/>
              </a:rPr>
              <a:t>vamale</a:t>
            </a:r>
            <a:endParaRPr lang="en-US" sz="2000" dirty="0">
              <a:solidFill>
                <a:srgbClr val="000000"/>
              </a:solidFill>
              <a:latin typeface="+mn-lt"/>
            </a:endParaRPr>
          </a:p>
          <a:p>
            <a:pPr marL="0" lvl="1">
              <a:spcBef>
                <a:spcPct val="20000"/>
              </a:spcBef>
              <a:defRPr/>
            </a:pPr>
            <a:endParaRPr lang="en-US" sz="2000" kern="0" dirty="0">
              <a:latin typeface="+mn-lt"/>
            </a:endParaRPr>
          </a:p>
          <a:p>
            <a:pPr marL="0" lvl="1">
              <a:spcBef>
                <a:spcPct val="20000"/>
              </a:spcBef>
              <a:defRPr/>
            </a:pPr>
            <a:r>
              <a:rPr lang="en-US" sz="2000" kern="0" dirty="0" err="1">
                <a:latin typeface="+mn-lt"/>
              </a:rPr>
              <a:t>Masuri</a:t>
            </a:r>
            <a:r>
              <a:rPr lang="en-US" sz="2000" kern="0" dirty="0">
                <a:latin typeface="+mn-lt"/>
              </a:rPr>
              <a:t> </a:t>
            </a:r>
            <a:r>
              <a:rPr lang="en-US" sz="2000" kern="0" dirty="0" err="1">
                <a:latin typeface="+mn-lt"/>
              </a:rPr>
              <a:t>netarifare</a:t>
            </a:r>
            <a:endParaRPr lang="en-US" sz="2000" kern="0" dirty="0">
              <a:latin typeface="+mn-lt"/>
            </a:endParaRPr>
          </a:p>
          <a:p>
            <a:pPr marL="0" lvl="1">
              <a:spcBef>
                <a:spcPct val="20000"/>
              </a:spcBef>
              <a:defRPr/>
            </a:pPr>
            <a:endParaRPr lang="en-US" sz="2000" kern="0" dirty="0">
              <a:latin typeface="+mn-lt"/>
            </a:endParaRPr>
          </a:p>
          <a:p>
            <a:pPr marL="742950" lvl="1" indent="-285750" eaLnBrk="1" hangingPunct="1">
              <a:spcBef>
                <a:spcPts val="600"/>
              </a:spcBef>
              <a:buSzPct val="100000"/>
              <a:buFont typeface="Wingdings" panose="05000000000000000000" pitchFamily="2" charset="2"/>
              <a:buChar char="§"/>
            </a:pPr>
            <a:r>
              <a:rPr lang="ro-RO" altLang="ro-RO" sz="2000" dirty="0">
                <a:solidFill>
                  <a:srgbClr val="000000"/>
                </a:solidFill>
                <a:latin typeface="+mn-lt"/>
              </a:rPr>
              <a:t>Contingente </a:t>
            </a:r>
            <a:endParaRPr lang="en-US" altLang="ro-RO" sz="2000" dirty="0">
              <a:solidFill>
                <a:srgbClr val="000000"/>
              </a:solidFill>
              <a:latin typeface="+mn-lt"/>
            </a:endParaRPr>
          </a:p>
          <a:p>
            <a:pPr marL="742950" lvl="1" indent="-285750" eaLnBrk="1" hangingPunct="1">
              <a:spcBef>
                <a:spcPts val="600"/>
              </a:spcBef>
              <a:buSzPct val="100000"/>
              <a:buFont typeface="Wingdings" panose="05000000000000000000" pitchFamily="2" charset="2"/>
              <a:buChar char="§"/>
            </a:pPr>
            <a:r>
              <a:rPr lang="en-US" altLang="ro-RO" sz="2000" dirty="0" err="1">
                <a:solidFill>
                  <a:srgbClr val="000000"/>
                </a:solidFill>
                <a:latin typeface="+mn-lt"/>
              </a:rPr>
              <a:t>Licente</a:t>
            </a:r>
            <a:endParaRPr lang="en-US" altLang="ro-RO" sz="2000" dirty="0">
              <a:solidFill>
                <a:srgbClr val="000000"/>
              </a:solidFill>
              <a:latin typeface="+mn-lt"/>
            </a:endParaRPr>
          </a:p>
          <a:p>
            <a:pPr marL="742950" lvl="1" indent="-285750" eaLnBrk="1" hangingPunct="1">
              <a:spcBef>
                <a:spcPts val="600"/>
              </a:spcBef>
              <a:buSzPct val="100000"/>
              <a:buFont typeface="Wingdings" panose="05000000000000000000" pitchFamily="2" charset="2"/>
              <a:buChar char="§"/>
            </a:pPr>
            <a:r>
              <a:rPr lang="en-US" altLang="ro-RO" sz="2000" dirty="0" err="1">
                <a:solidFill>
                  <a:srgbClr val="000000"/>
                </a:solidFill>
                <a:latin typeface="+mn-lt"/>
              </a:rPr>
              <a:t>Taxe</a:t>
            </a:r>
            <a:r>
              <a:rPr lang="en-US" altLang="ro-RO" sz="2000" dirty="0">
                <a:solidFill>
                  <a:srgbClr val="000000"/>
                </a:solidFill>
                <a:latin typeface="+mn-lt"/>
              </a:rPr>
              <a:t> antidumping</a:t>
            </a:r>
          </a:p>
          <a:p>
            <a:pPr marL="742950" lvl="1" indent="-285750" eaLnBrk="1" hangingPunct="1">
              <a:spcBef>
                <a:spcPts val="600"/>
              </a:spcBef>
              <a:buSzPct val="100000"/>
              <a:buFont typeface="Wingdings" panose="05000000000000000000" pitchFamily="2" charset="2"/>
              <a:buChar char="§"/>
            </a:pPr>
            <a:r>
              <a:rPr lang="en-US" altLang="ro-RO" sz="2000" dirty="0" err="1">
                <a:solidFill>
                  <a:srgbClr val="000000"/>
                </a:solidFill>
                <a:latin typeface="+mn-lt"/>
              </a:rPr>
              <a:t>Masuri</a:t>
            </a:r>
            <a:r>
              <a:rPr lang="en-US" altLang="ro-RO" sz="2000" dirty="0">
                <a:solidFill>
                  <a:srgbClr val="000000"/>
                </a:solidFill>
                <a:latin typeface="+mn-lt"/>
              </a:rPr>
              <a:t> </a:t>
            </a:r>
            <a:r>
              <a:rPr lang="en-US" altLang="ro-RO" sz="2000" dirty="0" err="1">
                <a:solidFill>
                  <a:srgbClr val="000000"/>
                </a:solidFill>
                <a:latin typeface="+mn-lt"/>
              </a:rPr>
              <a:t>compensatorii</a:t>
            </a:r>
            <a:endParaRPr lang="en-US" altLang="ro-RO" sz="2000" dirty="0">
              <a:solidFill>
                <a:srgbClr val="000000"/>
              </a:solidFill>
              <a:latin typeface="+mn-lt"/>
            </a:endParaRPr>
          </a:p>
          <a:p>
            <a:pPr marL="0" lvl="1">
              <a:spcBef>
                <a:spcPct val="20000"/>
              </a:spcBef>
              <a:defRPr/>
            </a:pPr>
            <a:endParaRPr lang="en-US" sz="1400" kern="0" dirty="0">
              <a:latin typeface="Verdana"/>
            </a:endParaRPr>
          </a:p>
          <a:p>
            <a:pPr marL="0" lvl="1" indent="0">
              <a:spcBef>
                <a:spcPct val="20000"/>
              </a:spcBef>
              <a:defRPr/>
            </a:pPr>
            <a:endParaRPr lang="ro-RO" sz="1400" dirty="0">
              <a:latin typeface="Verdana" panose="020B0604030504040204" pitchFamily="34" charset="0"/>
              <a:ea typeface="Verdana" panose="020B0604030504040204" pitchFamily="34" charset="0"/>
              <a:cs typeface="Verdana" panose="020B0604030504040204" pitchFamily="34" charset="0"/>
            </a:endParaRPr>
          </a:p>
          <a:p>
            <a:pPr marL="0" lvl="1" indent="0">
              <a:spcBef>
                <a:spcPct val="20000"/>
              </a:spcBef>
              <a:defRPr/>
            </a:pPr>
            <a:endParaRPr lang="ro-RO"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28707" name="Rectangle 2">
            <a:extLst>
              <a:ext uri="{FF2B5EF4-FFF2-40B4-BE49-F238E27FC236}">
                <a16:creationId xmlns:a16="http://schemas.microsoft.com/office/drawing/2014/main" id="{1BCC1A6A-04B7-4D50-BEDC-286AE20E7CE6}"/>
              </a:ext>
            </a:extLst>
          </p:cNvPr>
          <p:cNvSpPr>
            <a:spLocks noGrp="1" noChangeArrowheads="1"/>
          </p:cNvSpPr>
          <p:nvPr>
            <p:ph type="title"/>
          </p:nvPr>
        </p:nvSpPr>
        <p:spPr>
          <a:xfrm>
            <a:off x="620486" y="620486"/>
            <a:ext cx="7990114" cy="838200"/>
          </a:xfrm>
        </p:spPr>
        <p:txBody>
          <a:bodyPr/>
          <a:lstStyle/>
          <a:p>
            <a:pPr eaLnBrk="1" hangingPunct="1"/>
            <a:r>
              <a:rPr lang="en-AU" altLang="en-US" dirty="0" err="1"/>
              <a:t>Vama</a:t>
            </a:r>
            <a:r>
              <a:rPr lang="en-AU" altLang="en-US" dirty="0"/>
              <a:t> – </a:t>
            </a:r>
            <a:r>
              <a:rPr lang="en-AU" altLang="en-US" dirty="0" err="1"/>
              <a:t>notiuni</a:t>
            </a:r>
            <a:r>
              <a:rPr lang="en-AU" altLang="en-US" dirty="0"/>
              <a:t> </a:t>
            </a:r>
            <a:r>
              <a:rPr lang="en-AU" altLang="en-US" dirty="0" err="1"/>
              <a:t>generale</a:t>
            </a:r>
            <a:br>
              <a:rPr lang="en-AU" altLang="en-US" dirty="0"/>
            </a:br>
            <a:endParaRPr lang="en-US" altLang="en-US" dirty="0"/>
          </a:p>
        </p:txBody>
      </p:sp>
      <p:sp>
        <p:nvSpPr>
          <p:cNvPr id="328708" name="Slide Number Placeholder 5">
            <a:extLst>
              <a:ext uri="{FF2B5EF4-FFF2-40B4-BE49-F238E27FC236}">
                <a16:creationId xmlns:a16="http://schemas.microsoft.com/office/drawing/2014/main" id="{6B9BE668-1394-4276-9DC9-BEC9FCAC03EC}"/>
              </a:ext>
            </a:extLst>
          </p:cNvPr>
          <p:cNvSpPr txBox="1">
            <a:spLocks/>
          </p:cNvSpPr>
          <p:nvPr/>
        </p:nvSpPr>
        <p:spPr bwMode="auto">
          <a:xfrm>
            <a:off x="7972425" y="6529388"/>
            <a:ext cx="7921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rgbClr val="000066"/>
              </a:buClr>
              <a:buChar char="•"/>
              <a:defRPr sz="2000">
                <a:solidFill>
                  <a:srgbClr val="000066"/>
                </a:solidFill>
                <a:latin typeface="Arial" panose="020B0604020202020204" pitchFamily="34" charset="0"/>
              </a:defRPr>
            </a:lvl1pPr>
            <a:lvl2pPr marL="180975" indent="-180975">
              <a:spcBef>
                <a:spcPts val="1200"/>
              </a:spcBef>
              <a:buClr>
                <a:srgbClr val="000066"/>
              </a:buClr>
              <a:buChar char="•"/>
              <a:defRPr>
                <a:solidFill>
                  <a:srgbClr val="000066"/>
                </a:solidFill>
                <a:latin typeface="Arial" panose="020B0604020202020204" pitchFamily="34" charset="0"/>
              </a:defRPr>
            </a:lvl2pPr>
            <a:lvl3pPr marL="355600" indent="-174625">
              <a:spcBef>
                <a:spcPts val="1200"/>
              </a:spcBef>
              <a:buClr>
                <a:srgbClr val="000066"/>
              </a:buClr>
              <a:buChar char="•"/>
              <a:defRPr sz="1600">
                <a:solidFill>
                  <a:srgbClr val="000066"/>
                </a:solidFill>
                <a:latin typeface="Arial" panose="020B0604020202020204" pitchFamily="34" charset="0"/>
              </a:defRPr>
            </a:lvl3pPr>
            <a:lvl4pPr marL="536575" indent="-180975">
              <a:spcBef>
                <a:spcPts val="1200"/>
              </a:spcBef>
              <a:buClr>
                <a:srgbClr val="000066"/>
              </a:buClr>
              <a:buFont typeface="Arial" panose="020B0604020202020204" pitchFamily="34" charset="0"/>
              <a:buChar char="•"/>
              <a:defRPr sz="1400">
                <a:solidFill>
                  <a:srgbClr val="000066"/>
                </a:solidFill>
                <a:latin typeface="Arial" panose="020B0604020202020204" pitchFamily="34" charset="0"/>
              </a:defRPr>
            </a:lvl4pPr>
            <a:lvl5pPr marL="709613" indent="-171450">
              <a:spcBef>
                <a:spcPts val="1200"/>
              </a:spcBef>
              <a:buClr>
                <a:srgbClr val="000066"/>
              </a:buClr>
              <a:buFont typeface="Arial" panose="020B0604020202020204" pitchFamily="34" charset="0"/>
              <a:buChar char="•"/>
              <a:defRPr sz="1200">
                <a:solidFill>
                  <a:srgbClr val="000066"/>
                </a:solidFill>
                <a:latin typeface="Arial" panose="020B0604020202020204" pitchFamily="34" charset="0"/>
              </a:defRPr>
            </a:lvl5pPr>
            <a:lvl6pPr marL="11668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6pPr>
            <a:lvl7pPr marL="16240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7pPr>
            <a:lvl8pPr marL="20812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8pPr>
            <a:lvl9pPr marL="25384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9pPr>
          </a:lstStyle>
          <a:p>
            <a:pPr algn="r" eaLnBrk="1" hangingPunct="1">
              <a:spcBef>
                <a:spcPct val="0"/>
              </a:spcBef>
              <a:buClrTx/>
              <a:buFontTx/>
              <a:buNone/>
            </a:pPr>
            <a:fld id="{EE436680-46A3-45D8-9397-4CACDF974512}" type="slidenum">
              <a:rPr lang="en-GB" altLang="en-US" sz="800">
                <a:solidFill>
                  <a:srgbClr val="8C8C8C"/>
                </a:solidFill>
              </a:rPr>
              <a:pPr algn="r" eaLnBrk="1" hangingPunct="1">
                <a:spcBef>
                  <a:spcPct val="0"/>
                </a:spcBef>
                <a:buClrTx/>
                <a:buFontTx/>
                <a:buNone/>
              </a:pPr>
              <a:t>40</a:t>
            </a:fld>
            <a:endParaRPr lang="en-GB" altLang="en-US" sz="800">
              <a:solidFill>
                <a:srgbClr val="8C8C8C"/>
              </a:solidFill>
            </a:endParaRPr>
          </a:p>
        </p:txBody>
      </p:sp>
      <p:sp>
        <p:nvSpPr>
          <p:cNvPr id="2" name="Slide Number Placeholder 1">
            <a:extLst>
              <a:ext uri="{FF2B5EF4-FFF2-40B4-BE49-F238E27FC236}">
                <a16:creationId xmlns:a16="http://schemas.microsoft.com/office/drawing/2014/main" id="{78802A75-BD50-4D8E-A48C-4F054A4DC7D8}"/>
              </a:ext>
            </a:extLst>
          </p:cNvPr>
          <p:cNvSpPr>
            <a:spLocks noGrp="1"/>
          </p:cNvSpPr>
          <p:nvPr>
            <p:ph type="sldNum" sz="quarter" idx="11"/>
          </p:nvPr>
        </p:nvSpPr>
        <p:spPr/>
        <p:txBody>
          <a:bodyPr/>
          <a:lstStyle/>
          <a:p>
            <a:pPr>
              <a:defRPr/>
            </a:pPr>
            <a:fld id="{CCA2E915-9A36-40F6-99F7-6FF98824D28F}" type="slidenum">
              <a:rPr lang="en-GB" smtClean="0"/>
              <a:pPr>
                <a:defRPr/>
              </a:pPr>
              <a:t>40</a:t>
            </a:fld>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D5836EC-DC11-4F3C-9DD6-62EB5F555703}"/>
              </a:ext>
            </a:extLst>
          </p:cNvPr>
          <p:cNvSpPr txBox="1">
            <a:spLocks noChangeArrowheads="1"/>
          </p:cNvSpPr>
          <p:nvPr/>
        </p:nvSpPr>
        <p:spPr bwMode="auto">
          <a:xfrm>
            <a:off x="273050" y="1511303"/>
            <a:ext cx="8686800" cy="630238"/>
          </a:xfrm>
          <a:prstGeom prst="rect">
            <a:avLst/>
          </a:prstGeom>
          <a:noFill/>
          <a:ln w="9525">
            <a:noFill/>
            <a:miter lim="800000"/>
            <a:headEnd/>
            <a:tailEnd/>
          </a:ln>
        </p:spPr>
        <p:txBody>
          <a:bodyPr/>
          <a:lstStyle/>
          <a:p>
            <a:pPr marL="0" lvl="1" indent="0">
              <a:spcBef>
                <a:spcPct val="20000"/>
              </a:spcBef>
              <a:defRPr/>
            </a:pPr>
            <a:endParaRPr lang="ro-RO" sz="2000" dirty="0">
              <a:solidFill>
                <a:srgbClr val="000000"/>
              </a:solidFill>
              <a:latin typeface="+mn-lt"/>
              <a:ea typeface="Verdana" panose="020B0604030504040204" pitchFamily="34" charset="0"/>
              <a:cs typeface="Verdana" panose="020B0604030504040204" pitchFamily="34" charset="0"/>
            </a:endParaRPr>
          </a:p>
          <a:p>
            <a:pPr marL="0" lvl="1" indent="0">
              <a:spcBef>
                <a:spcPct val="20000"/>
              </a:spcBef>
              <a:defRPr/>
            </a:pPr>
            <a:r>
              <a:rPr lang="ro-RO" sz="2000" dirty="0">
                <a:solidFill>
                  <a:srgbClr val="000000"/>
                </a:solidFill>
                <a:latin typeface="+mn-lt"/>
                <a:ea typeface="Verdana" panose="020B0604030504040204" pitchFamily="34" charset="0"/>
                <a:cs typeface="Verdana" panose="020B0604030504040204" pitchFamily="34" charset="0"/>
              </a:rPr>
              <a:t>Orice persoana </a:t>
            </a:r>
            <a:r>
              <a:rPr lang="ro-RO" sz="2000" dirty="0" err="1">
                <a:solidFill>
                  <a:srgbClr val="000000"/>
                </a:solidFill>
                <a:latin typeface="+mn-lt"/>
                <a:ea typeface="Verdana" panose="020B0604030504040204" pitchFamily="34" charset="0"/>
                <a:cs typeface="Verdana" panose="020B0604030504040204" pitchFamily="34" charset="0"/>
              </a:rPr>
              <a:t>isi</a:t>
            </a:r>
            <a:r>
              <a:rPr lang="ro-RO" sz="2000" dirty="0">
                <a:solidFill>
                  <a:srgbClr val="000000"/>
                </a:solidFill>
                <a:latin typeface="+mn-lt"/>
                <a:ea typeface="Verdana" panose="020B0604030504040204" pitchFamily="34" charset="0"/>
                <a:cs typeface="Verdana" panose="020B0604030504040204" pitchFamily="34" charset="0"/>
              </a:rPr>
              <a:t> poate desemna un reprezentant in </a:t>
            </a:r>
            <a:r>
              <a:rPr lang="ro-RO" sz="2000" dirty="0" err="1">
                <a:solidFill>
                  <a:srgbClr val="000000"/>
                </a:solidFill>
                <a:latin typeface="+mn-lt"/>
                <a:ea typeface="Verdana" panose="020B0604030504040204" pitchFamily="34" charset="0"/>
                <a:cs typeface="Verdana" panose="020B0604030504040204" pitchFamily="34" charset="0"/>
              </a:rPr>
              <a:t>relatia</a:t>
            </a:r>
            <a:r>
              <a:rPr lang="ro-RO" sz="2000" dirty="0">
                <a:solidFill>
                  <a:srgbClr val="000000"/>
                </a:solidFill>
                <a:latin typeface="+mn-lt"/>
                <a:ea typeface="Verdana" panose="020B0604030504040204" pitchFamily="34" charset="0"/>
                <a:cs typeface="Verdana" panose="020B0604030504040204" pitchFamily="34" charset="0"/>
              </a:rPr>
              <a:t> sa cu </a:t>
            </a:r>
            <a:r>
              <a:rPr lang="ro-RO" sz="2000" dirty="0" err="1">
                <a:solidFill>
                  <a:srgbClr val="000000"/>
                </a:solidFill>
                <a:latin typeface="+mn-lt"/>
                <a:ea typeface="Verdana" panose="020B0604030504040204" pitchFamily="34" charset="0"/>
                <a:cs typeface="Verdana" panose="020B0604030504040204" pitchFamily="34" charset="0"/>
              </a:rPr>
              <a:t>autoritatile</a:t>
            </a:r>
            <a:endParaRPr lang="ro-RO" sz="2000" dirty="0">
              <a:solidFill>
                <a:srgbClr val="000000"/>
              </a:solidFill>
              <a:latin typeface="+mn-lt"/>
              <a:ea typeface="Verdana" panose="020B0604030504040204" pitchFamily="34" charset="0"/>
              <a:cs typeface="Verdana" panose="020B0604030504040204" pitchFamily="34" charset="0"/>
            </a:endParaRPr>
          </a:p>
          <a:p>
            <a:pPr marL="0" lvl="1" indent="0">
              <a:spcBef>
                <a:spcPct val="20000"/>
              </a:spcBef>
              <a:defRPr/>
            </a:pPr>
            <a:r>
              <a:rPr lang="ro-RO" sz="2000" dirty="0">
                <a:solidFill>
                  <a:srgbClr val="000000"/>
                </a:solidFill>
                <a:latin typeface="+mn-lt"/>
                <a:ea typeface="Verdana" panose="020B0604030504040204" pitchFamily="34" charset="0"/>
                <a:cs typeface="Verdana" panose="020B0604030504040204" pitchFamily="34" charset="0"/>
              </a:rPr>
              <a:t>vamale</a:t>
            </a:r>
          </a:p>
          <a:p>
            <a:pPr marL="0" lvl="1" indent="0">
              <a:spcBef>
                <a:spcPct val="20000"/>
              </a:spcBef>
              <a:defRPr/>
            </a:pPr>
            <a:r>
              <a:rPr lang="ro-RO" sz="2000" dirty="0">
                <a:solidFill>
                  <a:srgbClr val="000000"/>
                </a:solidFill>
                <a:latin typeface="+mn-lt"/>
                <a:ea typeface="Verdana" panose="020B0604030504040204" pitchFamily="34" charset="0"/>
                <a:cs typeface="Verdana" panose="020B0604030504040204" pitchFamily="34" charset="0"/>
              </a:rPr>
              <a:t>Reprezentarea in vama:</a:t>
            </a:r>
          </a:p>
          <a:p>
            <a:pPr marL="457200" lvl="2">
              <a:spcBef>
                <a:spcPct val="20000"/>
              </a:spcBef>
              <a:defRPr/>
            </a:pPr>
            <a:r>
              <a:rPr lang="ro-RO" sz="2000" dirty="0">
                <a:solidFill>
                  <a:srgbClr val="000000"/>
                </a:solidFill>
                <a:latin typeface="+mn-lt"/>
                <a:ea typeface="Verdana" panose="020B0604030504040204" pitchFamily="34" charset="0"/>
                <a:cs typeface="Verdana" panose="020B0604030504040204" pitchFamily="34" charset="0"/>
              </a:rPr>
              <a:t>- </a:t>
            </a:r>
            <a:r>
              <a:rPr lang="en-US" sz="2000" dirty="0">
                <a:solidFill>
                  <a:srgbClr val="000000"/>
                </a:solidFill>
                <a:latin typeface="+mn-lt"/>
                <a:ea typeface="Verdana" panose="020B0604030504040204" pitchFamily="34" charset="0"/>
                <a:cs typeface="Verdana" panose="020B0604030504040204" pitchFamily="34" charset="0"/>
              </a:rPr>
              <a:t>d</a:t>
            </a:r>
            <a:r>
              <a:rPr lang="ro-RO" sz="2000" dirty="0" err="1">
                <a:solidFill>
                  <a:srgbClr val="000000"/>
                </a:solidFill>
                <a:latin typeface="+mn-lt"/>
                <a:ea typeface="Verdana" panose="020B0604030504040204" pitchFamily="34" charset="0"/>
                <a:cs typeface="Verdana" panose="020B0604030504040204" pitchFamily="34" charset="0"/>
              </a:rPr>
              <a:t>irecta</a:t>
            </a:r>
            <a:r>
              <a:rPr lang="ro-RO" sz="2000" dirty="0">
                <a:solidFill>
                  <a:srgbClr val="000000"/>
                </a:solidFill>
                <a:latin typeface="+mn-lt"/>
                <a:ea typeface="Verdana" panose="020B0604030504040204" pitchFamily="34" charset="0"/>
                <a:cs typeface="Verdana" panose="020B0604030504040204" pitchFamily="34" charset="0"/>
              </a:rPr>
              <a:t> - reprezentantul </a:t>
            </a:r>
            <a:r>
              <a:rPr lang="ro-RO" sz="2000" dirty="0" err="1">
                <a:solidFill>
                  <a:srgbClr val="000000"/>
                </a:solidFill>
                <a:latin typeface="+mn-lt"/>
                <a:ea typeface="Verdana" panose="020B0604030504040204" pitchFamily="34" charset="0"/>
                <a:cs typeface="Verdana" panose="020B0604030504040204" pitchFamily="34" charset="0"/>
              </a:rPr>
              <a:t>actioneaza</a:t>
            </a:r>
            <a:r>
              <a:rPr lang="ro-RO" sz="2000" dirty="0">
                <a:solidFill>
                  <a:srgbClr val="000000"/>
                </a:solidFill>
                <a:latin typeface="+mn-lt"/>
                <a:ea typeface="Verdana" panose="020B0604030504040204" pitchFamily="34" charset="0"/>
                <a:cs typeface="Verdana" panose="020B0604030504040204" pitchFamily="34" charset="0"/>
              </a:rPr>
              <a:t> in numele si pe seama unei alte persoane</a:t>
            </a:r>
          </a:p>
          <a:p>
            <a:pPr marL="457200" lvl="2">
              <a:spcBef>
                <a:spcPct val="20000"/>
              </a:spcBef>
              <a:defRPr/>
            </a:pPr>
            <a:r>
              <a:rPr lang="ro-RO" sz="2000" dirty="0">
                <a:solidFill>
                  <a:srgbClr val="000000"/>
                </a:solidFill>
                <a:latin typeface="+mn-lt"/>
                <a:ea typeface="Verdana" panose="020B0604030504040204" pitchFamily="34" charset="0"/>
                <a:cs typeface="Verdana" panose="020B0604030504040204" pitchFamily="34" charset="0"/>
              </a:rPr>
              <a:t>- </a:t>
            </a:r>
            <a:r>
              <a:rPr lang="en-US" sz="2000" dirty="0">
                <a:solidFill>
                  <a:srgbClr val="000000"/>
                </a:solidFill>
                <a:latin typeface="+mn-lt"/>
                <a:ea typeface="Verdana" panose="020B0604030504040204" pitchFamily="34" charset="0"/>
                <a:cs typeface="Verdana" panose="020B0604030504040204" pitchFamily="34" charset="0"/>
              </a:rPr>
              <a:t>i</a:t>
            </a:r>
            <a:r>
              <a:rPr lang="ro-RO" sz="2000" dirty="0" err="1">
                <a:solidFill>
                  <a:srgbClr val="000000"/>
                </a:solidFill>
                <a:latin typeface="+mn-lt"/>
                <a:ea typeface="Verdana" panose="020B0604030504040204" pitchFamily="34" charset="0"/>
                <a:cs typeface="Verdana" panose="020B0604030504040204" pitchFamily="34" charset="0"/>
              </a:rPr>
              <a:t>ndirecta</a:t>
            </a:r>
            <a:r>
              <a:rPr lang="ro-RO" sz="2000" dirty="0">
                <a:solidFill>
                  <a:srgbClr val="000000"/>
                </a:solidFill>
                <a:latin typeface="+mn-lt"/>
                <a:ea typeface="Verdana" panose="020B0604030504040204" pitchFamily="34" charset="0"/>
                <a:cs typeface="Verdana" panose="020B0604030504040204" pitchFamily="34" charset="0"/>
              </a:rPr>
              <a:t> - reprezentantul </a:t>
            </a:r>
            <a:r>
              <a:rPr lang="ro-RO" sz="2000" dirty="0" err="1">
                <a:solidFill>
                  <a:srgbClr val="000000"/>
                </a:solidFill>
                <a:latin typeface="+mn-lt"/>
                <a:ea typeface="Verdana" panose="020B0604030504040204" pitchFamily="34" charset="0"/>
                <a:cs typeface="Verdana" panose="020B0604030504040204" pitchFamily="34" charset="0"/>
              </a:rPr>
              <a:t>actioneaza</a:t>
            </a:r>
            <a:r>
              <a:rPr lang="ro-RO" sz="2000" dirty="0">
                <a:solidFill>
                  <a:srgbClr val="000000"/>
                </a:solidFill>
                <a:latin typeface="+mn-lt"/>
                <a:ea typeface="Verdana" panose="020B0604030504040204" pitchFamily="34" charset="0"/>
                <a:cs typeface="Verdana" panose="020B0604030504040204" pitchFamily="34" charset="0"/>
              </a:rPr>
              <a:t> in nume propriu, dar pe seama unei alte </a:t>
            </a:r>
            <a:r>
              <a:rPr lang="en-US" sz="2000" dirty="0">
                <a:solidFill>
                  <a:srgbClr val="000000"/>
                </a:solidFill>
                <a:latin typeface="+mn-lt"/>
                <a:ea typeface="Verdana" panose="020B0604030504040204" pitchFamily="34" charset="0"/>
                <a:cs typeface="Verdana" panose="020B0604030504040204" pitchFamily="34" charset="0"/>
              </a:rPr>
              <a:t> </a:t>
            </a:r>
            <a:r>
              <a:rPr lang="ro-RO" sz="2000" dirty="0">
                <a:solidFill>
                  <a:srgbClr val="000000"/>
                </a:solidFill>
                <a:latin typeface="+mn-lt"/>
                <a:ea typeface="Verdana" panose="020B0604030504040204" pitchFamily="34" charset="0"/>
                <a:cs typeface="Verdana" panose="020B0604030504040204" pitchFamily="34" charset="0"/>
              </a:rPr>
              <a:t>persoane</a:t>
            </a:r>
          </a:p>
          <a:p>
            <a:pPr marL="0" lvl="1" indent="0">
              <a:spcBef>
                <a:spcPct val="20000"/>
              </a:spcBef>
              <a:defRPr/>
            </a:pPr>
            <a:endParaRPr lang="ro-RO" sz="2000" dirty="0">
              <a:solidFill>
                <a:srgbClr val="000000"/>
              </a:solidFill>
              <a:latin typeface="+mn-lt"/>
              <a:ea typeface="Verdana" panose="020B0604030504040204" pitchFamily="34" charset="0"/>
              <a:cs typeface="Verdana" panose="020B0604030504040204" pitchFamily="34" charset="0"/>
            </a:endParaRPr>
          </a:p>
          <a:p>
            <a:pPr marL="0" lvl="1" indent="0">
              <a:spcBef>
                <a:spcPct val="20000"/>
              </a:spcBef>
              <a:defRPr/>
            </a:pPr>
            <a:r>
              <a:rPr lang="ro-RO" sz="2000" dirty="0">
                <a:solidFill>
                  <a:srgbClr val="000000"/>
                </a:solidFill>
                <a:latin typeface="+mn-lt"/>
                <a:ea typeface="Verdana" panose="020B0604030504040204" pitchFamily="34" charset="0"/>
                <a:cs typeface="Verdana" panose="020B0604030504040204" pitchFamily="34" charset="0"/>
              </a:rPr>
              <a:t>! Reprezentantul vamal trebuie sa fie stabilit pe teritoriul vamal al</a:t>
            </a:r>
            <a:r>
              <a:rPr lang="en-US" sz="2000" dirty="0">
                <a:solidFill>
                  <a:srgbClr val="000000"/>
                </a:solidFill>
                <a:latin typeface="+mn-lt"/>
                <a:ea typeface="Verdana" panose="020B0604030504040204" pitchFamily="34" charset="0"/>
                <a:cs typeface="Verdana" panose="020B0604030504040204" pitchFamily="34" charset="0"/>
              </a:rPr>
              <a:t> </a:t>
            </a:r>
            <a:r>
              <a:rPr lang="ro-RO" sz="2000" dirty="0">
                <a:solidFill>
                  <a:srgbClr val="000000"/>
                </a:solidFill>
                <a:latin typeface="+mn-lt"/>
                <a:ea typeface="Verdana" panose="020B0604030504040204" pitchFamily="34" charset="0"/>
                <a:cs typeface="Verdana" panose="020B0604030504040204" pitchFamily="34" charset="0"/>
              </a:rPr>
              <a:t>Uniunii</a:t>
            </a:r>
            <a:endParaRPr lang="en-US" sz="2000" dirty="0">
              <a:latin typeface="+mn-lt"/>
              <a:ea typeface="Verdana" panose="020B0604030504040204" pitchFamily="34" charset="0"/>
              <a:cs typeface="Verdana" panose="020B0604030504040204" pitchFamily="34" charset="0"/>
            </a:endParaRPr>
          </a:p>
          <a:p>
            <a:pPr marL="0" lvl="1">
              <a:spcBef>
                <a:spcPct val="20000"/>
              </a:spcBef>
              <a:defRPr/>
            </a:pPr>
            <a:endParaRPr lang="en-US" sz="1400" kern="0" dirty="0">
              <a:latin typeface="Verdana"/>
            </a:endParaRPr>
          </a:p>
          <a:p>
            <a:pPr marL="0" lvl="1">
              <a:spcBef>
                <a:spcPct val="20000"/>
              </a:spcBef>
              <a:defRPr/>
            </a:pPr>
            <a:r>
              <a:rPr lang="en-US" sz="2000" dirty="0">
                <a:solidFill>
                  <a:srgbClr val="000000"/>
                </a:solidFill>
                <a:latin typeface="+mn-lt"/>
                <a:ea typeface="Verdana" panose="020B0604030504040204" pitchFamily="34" charset="0"/>
              </a:rPr>
              <a:t>! </a:t>
            </a:r>
            <a:r>
              <a:rPr lang="en-US" sz="2000" dirty="0" err="1">
                <a:solidFill>
                  <a:srgbClr val="000000"/>
                </a:solidFill>
                <a:latin typeface="+mn-lt"/>
                <a:ea typeface="Verdana" panose="020B0604030504040204" pitchFamily="34" charset="0"/>
              </a:rPr>
              <a:t>Inregistrare</a:t>
            </a:r>
            <a:r>
              <a:rPr lang="en-US" sz="2000" dirty="0">
                <a:solidFill>
                  <a:srgbClr val="000000"/>
                </a:solidFill>
                <a:latin typeface="+mn-lt"/>
                <a:ea typeface="Verdana" panose="020B0604030504040204" pitchFamily="34" charset="0"/>
              </a:rPr>
              <a:t> EORI </a:t>
            </a:r>
            <a:r>
              <a:rPr lang="en-US" sz="2000" dirty="0" err="1">
                <a:solidFill>
                  <a:srgbClr val="000000"/>
                </a:solidFill>
                <a:latin typeface="+mn-lt"/>
                <a:ea typeface="Verdana" panose="020B0604030504040204" pitchFamily="34" charset="0"/>
              </a:rPr>
              <a:t>agenti</a:t>
            </a:r>
            <a:r>
              <a:rPr lang="en-US" sz="2000" dirty="0">
                <a:solidFill>
                  <a:srgbClr val="000000"/>
                </a:solidFill>
                <a:latin typeface="+mn-lt"/>
                <a:ea typeface="Verdana" panose="020B0604030504040204" pitchFamily="34" charset="0"/>
              </a:rPr>
              <a:t> economici/</a:t>
            </a:r>
            <a:r>
              <a:rPr lang="en-US" sz="2000" dirty="0" err="1">
                <a:solidFill>
                  <a:srgbClr val="000000"/>
                </a:solidFill>
                <a:latin typeface="+mn-lt"/>
                <a:ea typeface="Verdana" panose="020B0604030504040204" pitchFamily="34" charset="0"/>
              </a:rPr>
              <a:t>persoane</a:t>
            </a:r>
            <a:r>
              <a:rPr lang="en-US" sz="2000" dirty="0">
                <a:solidFill>
                  <a:srgbClr val="000000"/>
                </a:solidFill>
                <a:latin typeface="+mn-lt"/>
                <a:ea typeface="Verdana" panose="020B0604030504040204" pitchFamily="34" charset="0"/>
              </a:rPr>
              <a:t> </a:t>
            </a:r>
            <a:r>
              <a:rPr lang="en-US" sz="2000" dirty="0" err="1">
                <a:solidFill>
                  <a:srgbClr val="000000"/>
                </a:solidFill>
                <a:latin typeface="+mn-lt"/>
                <a:ea typeface="Verdana" panose="020B0604030504040204" pitchFamily="34" charset="0"/>
              </a:rPr>
              <a:t>fizice</a:t>
            </a:r>
            <a:r>
              <a:rPr lang="en-US" sz="2000" dirty="0">
                <a:solidFill>
                  <a:srgbClr val="000000"/>
                </a:solidFill>
                <a:latin typeface="+mn-lt"/>
                <a:ea typeface="Verdana" panose="020B0604030504040204" pitchFamily="34" charset="0"/>
              </a:rPr>
              <a:t> – nr. EORI </a:t>
            </a:r>
            <a:r>
              <a:rPr lang="en-US" sz="2000" dirty="0" err="1">
                <a:solidFill>
                  <a:srgbClr val="000000"/>
                </a:solidFill>
                <a:latin typeface="+mn-lt"/>
                <a:ea typeface="Verdana" panose="020B0604030504040204" pitchFamily="34" charset="0"/>
              </a:rPr>
              <a:t>este</a:t>
            </a:r>
            <a:r>
              <a:rPr lang="en-US" sz="2000" dirty="0">
                <a:solidFill>
                  <a:srgbClr val="000000"/>
                </a:solidFill>
                <a:latin typeface="+mn-lt"/>
                <a:ea typeface="Verdana" panose="020B0604030504040204" pitchFamily="34" charset="0"/>
              </a:rPr>
              <a:t> valid in </a:t>
            </a:r>
            <a:r>
              <a:rPr lang="en-US" sz="2000" dirty="0" err="1">
                <a:solidFill>
                  <a:srgbClr val="000000"/>
                </a:solidFill>
                <a:latin typeface="+mn-lt"/>
                <a:ea typeface="Verdana" panose="020B0604030504040204" pitchFamily="34" charset="0"/>
              </a:rPr>
              <a:t>toate</a:t>
            </a:r>
            <a:r>
              <a:rPr lang="en-US" sz="2000" dirty="0">
                <a:solidFill>
                  <a:srgbClr val="000000"/>
                </a:solidFill>
                <a:latin typeface="+mn-lt"/>
                <a:ea typeface="Verdana" panose="020B0604030504040204" pitchFamily="34" charset="0"/>
              </a:rPr>
              <a:t> </a:t>
            </a:r>
            <a:r>
              <a:rPr lang="en-US" sz="2000" dirty="0" err="1">
                <a:solidFill>
                  <a:srgbClr val="000000"/>
                </a:solidFill>
                <a:latin typeface="+mn-lt"/>
                <a:ea typeface="Verdana" panose="020B0604030504040204" pitchFamily="34" charset="0"/>
              </a:rPr>
              <a:t>statele</a:t>
            </a:r>
            <a:r>
              <a:rPr lang="en-US" sz="2000" dirty="0">
                <a:solidFill>
                  <a:srgbClr val="000000"/>
                </a:solidFill>
                <a:latin typeface="+mn-lt"/>
                <a:ea typeface="Verdana" panose="020B0604030504040204" pitchFamily="34" charset="0"/>
              </a:rPr>
              <a:t> </a:t>
            </a:r>
            <a:r>
              <a:rPr lang="en-US" sz="2000">
                <a:solidFill>
                  <a:srgbClr val="000000"/>
                </a:solidFill>
                <a:latin typeface="+mn-lt"/>
                <a:ea typeface="Verdana" panose="020B0604030504040204" pitchFamily="34" charset="0"/>
              </a:rPr>
              <a:t>membre </a:t>
            </a:r>
            <a:r>
              <a:rPr lang="en-US" sz="2000" dirty="0">
                <a:solidFill>
                  <a:srgbClr val="000000"/>
                </a:solidFill>
                <a:latin typeface="+mn-lt"/>
                <a:ea typeface="Verdana" panose="020B0604030504040204" pitchFamily="34" charset="0"/>
              </a:rPr>
              <a:t>ale </a:t>
            </a:r>
            <a:r>
              <a:rPr lang="en-US" sz="2000" dirty="0" err="1">
                <a:solidFill>
                  <a:srgbClr val="000000"/>
                </a:solidFill>
                <a:latin typeface="+mn-lt"/>
                <a:ea typeface="Verdana" panose="020B0604030504040204" pitchFamily="34" charset="0"/>
              </a:rPr>
              <a:t>Uniunii</a:t>
            </a:r>
            <a:r>
              <a:rPr lang="en-US" sz="2000" dirty="0">
                <a:solidFill>
                  <a:srgbClr val="000000"/>
                </a:solidFill>
                <a:latin typeface="+mn-lt"/>
                <a:ea typeface="Verdana" panose="020B0604030504040204" pitchFamily="34" charset="0"/>
              </a:rPr>
              <a:t> </a:t>
            </a:r>
            <a:r>
              <a:rPr lang="en-US" sz="2000" dirty="0" err="1">
                <a:solidFill>
                  <a:srgbClr val="000000"/>
                </a:solidFill>
                <a:latin typeface="+mn-lt"/>
                <a:ea typeface="Verdana" panose="020B0604030504040204" pitchFamily="34" charset="0"/>
              </a:rPr>
              <a:t>Europene</a:t>
            </a:r>
            <a:endParaRPr lang="en-US" sz="2000" dirty="0">
              <a:solidFill>
                <a:srgbClr val="000000"/>
              </a:solidFill>
              <a:latin typeface="+mn-lt"/>
              <a:ea typeface="Verdana" panose="020B0604030504040204" pitchFamily="34" charset="0"/>
            </a:endParaRPr>
          </a:p>
          <a:p>
            <a:pPr marL="0" lvl="1" indent="0">
              <a:spcBef>
                <a:spcPct val="20000"/>
              </a:spcBef>
              <a:defRPr/>
            </a:pPr>
            <a:endParaRPr lang="ro-RO" sz="1400" dirty="0">
              <a:latin typeface="Verdana" panose="020B0604030504040204" pitchFamily="34" charset="0"/>
              <a:ea typeface="Verdana" panose="020B0604030504040204" pitchFamily="34" charset="0"/>
              <a:cs typeface="Verdana" panose="020B0604030504040204" pitchFamily="34" charset="0"/>
            </a:endParaRPr>
          </a:p>
          <a:p>
            <a:pPr marL="0" lvl="1" indent="0">
              <a:spcBef>
                <a:spcPct val="20000"/>
              </a:spcBef>
              <a:defRPr/>
            </a:pPr>
            <a:endParaRPr lang="ro-RO"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28707" name="Rectangle 2">
            <a:extLst>
              <a:ext uri="{FF2B5EF4-FFF2-40B4-BE49-F238E27FC236}">
                <a16:creationId xmlns:a16="http://schemas.microsoft.com/office/drawing/2014/main" id="{1BCC1A6A-04B7-4D50-BEDC-286AE20E7CE6}"/>
              </a:ext>
            </a:extLst>
          </p:cNvPr>
          <p:cNvSpPr>
            <a:spLocks noGrp="1" noChangeArrowheads="1"/>
          </p:cNvSpPr>
          <p:nvPr>
            <p:ph type="title"/>
          </p:nvPr>
        </p:nvSpPr>
        <p:spPr>
          <a:xfrm>
            <a:off x="664028" y="337456"/>
            <a:ext cx="7946571" cy="1459445"/>
          </a:xfrm>
        </p:spPr>
        <p:txBody>
          <a:bodyPr/>
          <a:lstStyle/>
          <a:p>
            <a:r>
              <a:rPr lang="en-AU" altLang="en-US" dirty="0"/>
              <a:t>Modul de </a:t>
            </a:r>
            <a:r>
              <a:rPr lang="en-AU" altLang="en-US" dirty="0" err="1"/>
              <a:t>reprezentare</a:t>
            </a:r>
            <a:r>
              <a:rPr lang="en-AU" altLang="en-US" dirty="0"/>
              <a:t> in </a:t>
            </a:r>
            <a:r>
              <a:rPr lang="en-AU" altLang="en-US" dirty="0" err="1"/>
              <a:t>vama</a:t>
            </a:r>
            <a:br>
              <a:rPr lang="en-AU" altLang="en-US" dirty="0"/>
            </a:br>
            <a:br>
              <a:rPr lang="en-AU" altLang="en-US" dirty="0"/>
            </a:br>
            <a:endParaRPr lang="en-US" altLang="en-US" dirty="0"/>
          </a:p>
        </p:txBody>
      </p:sp>
      <p:sp>
        <p:nvSpPr>
          <p:cNvPr id="328708" name="Slide Number Placeholder 5">
            <a:extLst>
              <a:ext uri="{FF2B5EF4-FFF2-40B4-BE49-F238E27FC236}">
                <a16:creationId xmlns:a16="http://schemas.microsoft.com/office/drawing/2014/main" id="{6B9BE668-1394-4276-9DC9-BEC9FCAC03EC}"/>
              </a:ext>
            </a:extLst>
          </p:cNvPr>
          <p:cNvSpPr txBox="1">
            <a:spLocks/>
          </p:cNvSpPr>
          <p:nvPr/>
        </p:nvSpPr>
        <p:spPr bwMode="auto">
          <a:xfrm>
            <a:off x="7972425" y="6529388"/>
            <a:ext cx="7921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rgbClr val="000066"/>
              </a:buClr>
              <a:buChar char="•"/>
              <a:defRPr sz="2000">
                <a:solidFill>
                  <a:srgbClr val="000066"/>
                </a:solidFill>
                <a:latin typeface="Arial" panose="020B0604020202020204" pitchFamily="34" charset="0"/>
              </a:defRPr>
            </a:lvl1pPr>
            <a:lvl2pPr marL="180975" indent="-180975">
              <a:spcBef>
                <a:spcPts val="1200"/>
              </a:spcBef>
              <a:buClr>
                <a:srgbClr val="000066"/>
              </a:buClr>
              <a:buChar char="•"/>
              <a:defRPr>
                <a:solidFill>
                  <a:srgbClr val="000066"/>
                </a:solidFill>
                <a:latin typeface="Arial" panose="020B0604020202020204" pitchFamily="34" charset="0"/>
              </a:defRPr>
            </a:lvl2pPr>
            <a:lvl3pPr marL="355600" indent="-174625">
              <a:spcBef>
                <a:spcPts val="1200"/>
              </a:spcBef>
              <a:buClr>
                <a:srgbClr val="000066"/>
              </a:buClr>
              <a:buChar char="•"/>
              <a:defRPr sz="1600">
                <a:solidFill>
                  <a:srgbClr val="000066"/>
                </a:solidFill>
                <a:latin typeface="Arial" panose="020B0604020202020204" pitchFamily="34" charset="0"/>
              </a:defRPr>
            </a:lvl3pPr>
            <a:lvl4pPr marL="536575" indent="-180975">
              <a:spcBef>
                <a:spcPts val="1200"/>
              </a:spcBef>
              <a:buClr>
                <a:srgbClr val="000066"/>
              </a:buClr>
              <a:buFont typeface="Arial" panose="020B0604020202020204" pitchFamily="34" charset="0"/>
              <a:buChar char="•"/>
              <a:defRPr sz="1400">
                <a:solidFill>
                  <a:srgbClr val="000066"/>
                </a:solidFill>
                <a:latin typeface="Arial" panose="020B0604020202020204" pitchFamily="34" charset="0"/>
              </a:defRPr>
            </a:lvl4pPr>
            <a:lvl5pPr marL="709613" indent="-171450">
              <a:spcBef>
                <a:spcPts val="1200"/>
              </a:spcBef>
              <a:buClr>
                <a:srgbClr val="000066"/>
              </a:buClr>
              <a:buFont typeface="Arial" panose="020B0604020202020204" pitchFamily="34" charset="0"/>
              <a:buChar char="•"/>
              <a:defRPr sz="1200">
                <a:solidFill>
                  <a:srgbClr val="000066"/>
                </a:solidFill>
                <a:latin typeface="Arial" panose="020B0604020202020204" pitchFamily="34" charset="0"/>
              </a:defRPr>
            </a:lvl5pPr>
            <a:lvl6pPr marL="11668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6pPr>
            <a:lvl7pPr marL="16240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7pPr>
            <a:lvl8pPr marL="20812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8pPr>
            <a:lvl9pPr marL="25384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9pPr>
          </a:lstStyle>
          <a:p>
            <a:pPr algn="r" eaLnBrk="1" hangingPunct="1">
              <a:spcBef>
                <a:spcPct val="0"/>
              </a:spcBef>
              <a:buClrTx/>
              <a:buFontTx/>
              <a:buNone/>
            </a:pPr>
            <a:fld id="{EE436680-46A3-45D8-9397-4CACDF974512}" type="slidenum">
              <a:rPr lang="en-GB" altLang="en-US" sz="800">
                <a:solidFill>
                  <a:srgbClr val="8C8C8C"/>
                </a:solidFill>
              </a:rPr>
              <a:pPr algn="r" eaLnBrk="1" hangingPunct="1">
                <a:spcBef>
                  <a:spcPct val="0"/>
                </a:spcBef>
                <a:buClrTx/>
                <a:buFontTx/>
                <a:buNone/>
              </a:pPr>
              <a:t>41</a:t>
            </a:fld>
            <a:endParaRPr lang="en-GB" altLang="en-US" sz="800">
              <a:solidFill>
                <a:srgbClr val="8C8C8C"/>
              </a:solidFill>
            </a:endParaRPr>
          </a:p>
        </p:txBody>
      </p:sp>
      <p:sp>
        <p:nvSpPr>
          <p:cNvPr id="2" name="Slide Number Placeholder 1">
            <a:extLst>
              <a:ext uri="{FF2B5EF4-FFF2-40B4-BE49-F238E27FC236}">
                <a16:creationId xmlns:a16="http://schemas.microsoft.com/office/drawing/2014/main" id="{B38B753A-CB56-4484-9579-FB6A96455945}"/>
              </a:ext>
            </a:extLst>
          </p:cNvPr>
          <p:cNvSpPr>
            <a:spLocks noGrp="1"/>
          </p:cNvSpPr>
          <p:nvPr>
            <p:ph type="sldNum" sz="quarter" idx="11"/>
          </p:nvPr>
        </p:nvSpPr>
        <p:spPr/>
        <p:txBody>
          <a:bodyPr/>
          <a:lstStyle/>
          <a:p>
            <a:pPr>
              <a:defRPr/>
            </a:pPr>
            <a:fld id="{CCA2E915-9A36-40F6-99F7-6FF98824D28F}" type="slidenum">
              <a:rPr lang="en-GB" smtClean="0"/>
              <a:pPr>
                <a:defRPr/>
              </a:pPr>
              <a:t>41</a:t>
            </a:fld>
            <a:endParaRPr lang="en-GB" dirty="0"/>
          </a:p>
        </p:txBody>
      </p:sp>
    </p:spTree>
    <p:extLst>
      <p:ext uri="{BB962C8B-B14F-4D97-AF65-F5344CB8AC3E}">
        <p14:creationId xmlns:p14="http://schemas.microsoft.com/office/powerpoint/2010/main" val="200220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3">
            <a:extLst>
              <a:ext uri="{FF2B5EF4-FFF2-40B4-BE49-F238E27FC236}">
                <a16:creationId xmlns:a16="http://schemas.microsoft.com/office/drawing/2014/main" id="{65A4C906-5746-45EC-8598-1CF47CCE24FA}"/>
              </a:ext>
            </a:extLst>
          </p:cNvPr>
          <p:cNvSpPr txBox="1">
            <a:spLocks noChangeArrowheads="1"/>
          </p:cNvSpPr>
          <p:nvPr/>
        </p:nvSpPr>
        <p:spPr bwMode="auto">
          <a:xfrm>
            <a:off x="581253" y="1439181"/>
            <a:ext cx="784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altLang="ro-RO" sz="2000" dirty="0">
                <a:solidFill>
                  <a:srgbClr val="000000"/>
                </a:solidFill>
                <a:latin typeface="+mn-lt"/>
              </a:rPr>
              <a:t>Taxele vamale se stabilesc in </a:t>
            </a:r>
            <a:r>
              <a:rPr lang="ro-RO" altLang="ro-RO" sz="2000" dirty="0" err="1">
                <a:solidFill>
                  <a:srgbClr val="000000"/>
                </a:solidFill>
                <a:latin typeface="+mn-lt"/>
              </a:rPr>
              <a:t>functie</a:t>
            </a:r>
            <a:r>
              <a:rPr lang="ro-RO" altLang="ro-RO" sz="2000" dirty="0">
                <a:solidFill>
                  <a:srgbClr val="000000"/>
                </a:solidFill>
                <a:latin typeface="+mn-lt"/>
              </a:rPr>
              <a:t> de patru factori</a:t>
            </a:r>
            <a:r>
              <a:rPr lang="en-US" altLang="ro-RO" sz="2000" dirty="0">
                <a:solidFill>
                  <a:srgbClr val="000000"/>
                </a:solidFill>
                <a:latin typeface="+mn-lt"/>
              </a:rPr>
              <a:t>:</a:t>
            </a:r>
            <a:endParaRPr lang="ro-RO" altLang="ro-RO" sz="2000" dirty="0">
              <a:solidFill>
                <a:srgbClr val="000000"/>
              </a:solidFill>
              <a:latin typeface="+mn-lt"/>
            </a:endParaRPr>
          </a:p>
        </p:txBody>
      </p:sp>
      <p:sp>
        <p:nvSpPr>
          <p:cNvPr id="330755" name="Rectangle 2">
            <a:extLst>
              <a:ext uri="{FF2B5EF4-FFF2-40B4-BE49-F238E27FC236}">
                <a16:creationId xmlns:a16="http://schemas.microsoft.com/office/drawing/2014/main" id="{035F3BD3-FC75-42EA-98EB-AB60B7614A41}"/>
              </a:ext>
            </a:extLst>
          </p:cNvPr>
          <p:cNvSpPr>
            <a:spLocks noGrp="1" noChangeArrowheads="1"/>
          </p:cNvSpPr>
          <p:nvPr>
            <p:ph type="title"/>
          </p:nvPr>
        </p:nvSpPr>
        <p:spPr>
          <a:xfrm>
            <a:off x="761998" y="478466"/>
            <a:ext cx="7848601" cy="588334"/>
          </a:xfrm>
        </p:spPr>
        <p:txBody>
          <a:bodyPr/>
          <a:lstStyle/>
          <a:p>
            <a:pPr eaLnBrk="1" hangingPunct="1"/>
            <a:r>
              <a:rPr lang="en-AU" altLang="en-US" dirty="0" err="1"/>
              <a:t>Taxele</a:t>
            </a:r>
            <a:r>
              <a:rPr lang="en-AU" altLang="en-US" dirty="0"/>
              <a:t> </a:t>
            </a:r>
            <a:r>
              <a:rPr lang="en-AU" altLang="en-US" dirty="0" err="1"/>
              <a:t>vamale</a:t>
            </a:r>
            <a:br>
              <a:rPr lang="en-AU" altLang="en-US" sz="2000" b="0" dirty="0">
                <a:solidFill>
                  <a:srgbClr val="000000"/>
                </a:solidFill>
                <a:latin typeface="Verdana" panose="020B0604030504040204" pitchFamily="34" charset="0"/>
                <a:ea typeface="Verdana" panose="020B0604030504040204" pitchFamily="34" charset="0"/>
                <a:cs typeface="Verdana" panose="020B0604030504040204" pitchFamily="34" charset="0"/>
              </a:rPr>
            </a:br>
            <a:endParaRPr lang="en-US" altLang="en-US" sz="20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30756" name="Slide Number Placeholder 5">
            <a:extLst>
              <a:ext uri="{FF2B5EF4-FFF2-40B4-BE49-F238E27FC236}">
                <a16:creationId xmlns:a16="http://schemas.microsoft.com/office/drawing/2014/main" id="{B47F8431-9E8F-4F21-815B-0512AF977954}"/>
              </a:ext>
            </a:extLst>
          </p:cNvPr>
          <p:cNvSpPr txBox="1">
            <a:spLocks/>
          </p:cNvSpPr>
          <p:nvPr/>
        </p:nvSpPr>
        <p:spPr bwMode="auto">
          <a:xfrm>
            <a:off x="7972425" y="6529388"/>
            <a:ext cx="7921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rgbClr val="000066"/>
              </a:buClr>
              <a:buChar char="•"/>
              <a:defRPr sz="2000">
                <a:solidFill>
                  <a:srgbClr val="000066"/>
                </a:solidFill>
                <a:latin typeface="Arial" panose="020B0604020202020204" pitchFamily="34" charset="0"/>
              </a:defRPr>
            </a:lvl1pPr>
            <a:lvl2pPr marL="180975" indent="-180975">
              <a:spcBef>
                <a:spcPts val="1200"/>
              </a:spcBef>
              <a:buClr>
                <a:srgbClr val="000066"/>
              </a:buClr>
              <a:buChar char="•"/>
              <a:defRPr>
                <a:solidFill>
                  <a:srgbClr val="000066"/>
                </a:solidFill>
                <a:latin typeface="Arial" panose="020B0604020202020204" pitchFamily="34" charset="0"/>
              </a:defRPr>
            </a:lvl2pPr>
            <a:lvl3pPr marL="355600" indent="-174625">
              <a:spcBef>
                <a:spcPts val="1200"/>
              </a:spcBef>
              <a:buClr>
                <a:srgbClr val="000066"/>
              </a:buClr>
              <a:buChar char="•"/>
              <a:defRPr sz="1600">
                <a:solidFill>
                  <a:srgbClr val="000066"/>
                </a:solidFill>
                <a:latin typeface="Arial" panose="020B0604020202020204" pitchFamily="34" charset="0"/>
              </a:defRPr>
            </a:lvl3pPr>
            <a:lvl4pPr marL="536575" indent="-180975">
              <a:spcBef>
                <a:spcPts val="1200"/>
              </a:spcBef>
              <a:buClr>
                <a:srgbClr val="000066"/>
              </a:buClr>
              <a:buFont typeface="Arial" panose="020B0604020202020204" pitchFamily="34" charset="0"/>
              <a:buChar char="•"/>
              <a:defRPr sz="1400">
                <a:solidFill>
                  <a:srgbClr val="000066"/>
                </a:solidFill>
                <a:latin typeface="Arial" panose="020B0604020202020204" pitchFamily="34" charset="0"/>
              </a:defRPr>
            </a:lvl4pPr>
            <a:lvl5pPr marL="709613" indent="-171450">
              <a:spcBef>
                <a:spcPts val="1200"/>
              </a:spcBef>
              <a:buClr>
                <a:srgbClr val="000066"/>
              </a:buClr>
              <a:buFont typeface="Arial" panose="020B0604020202020204" pitchFamily="34" charset="0"/>
              <a:buChar char="•"/>
              <a:defRPr sz="1200">
                <a:solidFill>
                  <a:srgbClr val="000066"/>
                </a:solidFill>
                <a:latin typeface="Arial" panose="020B0604020202020204" pitchFamily="34" charset="0"/>
              </a:defRPr>
            </a:lvl5pPr>
            <a:lvl6pPr marL="11668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6pPr>
            <a:lvl7pPr marL="16240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7pPr>
            <a:lvl8pPr marL="20812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8pPr>
            <a:lvl9pPr marL="25384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9pPr>
          </a:lstStyle>
          <a:p>
            <a:pPr algn="r" eaLnBrk="1" hangingPunct="1">
              <a:spcBef>
                <a:spcPct val="0"/>
              </a:spcBef>
              <a:buClrTx/>
              <a:buFontTx/>
              <a:buNone/>
            </a:pPr>
            <a:fld id="{C926DE14-5D75-4923-BBD7-9747440FD42A}" type="slidenum">
              <a:rPr lang="en-GB" altLang="en-US" sz="800">
                <a:solidFill>
                  <a:srgbClr val="8C8C8C"/>
                </a:solidFill>
              </a:rPr>
              <a:pPr algn="r" eaLnBrk="1" hangingPunct="1">
                <a:spcBef>
                  <a:spcPct val="0"/>
                </a:spcBef>
                <a:buClrTx/>
                <a:buFontTx/>
                <a:buNone/>
              </a:pPr>
              <a:t>42</a:t>
            </a:fld>
            <a:endParaRPr lang="en-GB" altLang="en-US" sz="800">
              <a:solidFill>
                <a:srgbClr val="8C8C8C"/>
              </a:solidFill>
            </a:endParaRPr>
          </a:p>
        </p:txBody>
      </p:sp>
      <p:graphicFrame>
        <p:nvGraphicFramePr>
          <p:cNvPr id="2" name="Diagram 1">
            <a:extLst>
              <a:ext uri="{FF2B5EF4-FFF2-40B4-BE49-F238E27FC236}">
                <a16:creationId xmlns:a16="http://schemas.microsoft.com/office/drawing/2014/main" id="{3B38A170-9D64-473B-8166-A16FD00889CF}"/>
              </a:ext>
            </a:extLst>
          </p:cNvPr>
          <p:cNvGraphicFramePr/>
          <p:nvPr/>
        </p:nvGraphicFramePr>
        <p:xfrm>
          <a:off x="1382486" y="1926771"/>
          <a:ext cx="6237514" cy="445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BB1366C-5746-4675-827D-E7717556F64A}"/>
              </a:ext>
            </a:extLst>
          </p:cNvPr>
          <p:cNvSpPr>
            <a:spLocks noGrp="1"/>
          </p:cNvSpPr>
          <p:nvPr>
            <p:ph type="sldNum" sz="quarter" idx="11"/>
          </p:nvPr>
        </p:nvSpPr>
        <p:spPr/>
        <p:txBody>
          <a:bodyPr/>
          <a:lstStyle/>
          <a:p>
            <a:pPr>
              <a:defRPr/>
            </a:pPr>
            <a:fld id="{CCA2E915-9A36-40F6-99F7-6FF98824D28F}" type="slidenum">
              <a:rPr lang="en-GB" smtClean="0"/>
              <a:pPr>
                <a:defRPr/>
              </a:pPr>
              <a:t>42</a:t>
            </a:fld>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3">
            <a:extLst>
              <a:ext uri="{FF2B5EF4-FFF2-40B4-BE49-F238E27FC236}">
                <a16:creationId xmlns:a16="http://schemas.microsoft.com/office/drawing/2014/main" id="{5D837128-FEF0-447C-9D17-3808FA9848F1}"/>
              </a:ext>
            </a:extLst>
          </p:cNvPr>
          <p:cNvSpPr txBox="1">
            <a:spLocks noChangeArrowheads="1"/>
          </p:cNvSpPr>
          <p:nvPr/>
        </p:nvSpPr>
        <p:spPr bwMode="auto">
          <a:xfrm>
            <a:off x="405008" y="1502228"/>
            <a:ext cx="8382000" cy="466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1027113" indent="-285750">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marL="22796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7368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1940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6512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sz="2000" b="1" dirty="0"/>
              <a:t>Ce ne </a:t>
            </a:r>
            <a:r>
              <a:rPr lang="en-US" sz="2000" b="1" dirty="0" err="1"/>
              <a:t>trebuie</a:t>
            </a:r>
            <a:r>
              <a:rPr lang="en-US" sz="2000" b="1" dirty="0"/>
              <a:t> </a:t>
            </a:r>
            <a:r>
              <a:rPr lang="en-US" sz="2000" b="1" dirty="0" err="1"/>
              <a:t>pentru</a:t>
            </a:r>
            <a:r>
              <a:rPr lang="en-US" sz="2000" b="1" dirty="0"/>
              <a:t> a </a:t>
            </a:r>
            <a:r>
              <a:rPr lang="en-US" sz="2000" b="1" dirty="0" err="1"/>
              <a:t>clasifica</a:t>
            </a:r>
            <a:r>
              <a:rPr lang="en-US" sz="2000" b="1" dirty="0"/>
              <a:t> un bun?</a:t>
            </a:r>
          </a:p>
          <a:p>
            <a:pPr marL="462150" lvl="2" indent="-285750">
              <a:buFont typeface="Wingdings" panose="05000000000000000000" pitchFamily="2" charset="2"/>
              <a:buChar char="ü"/>
            </a:pPr>
            <a:r>
              <a:rPr lang="en-US" sz="2000" dirty="0" err="1"/>
              <a:t>Descriere</a:t>
            </a:r>
            <a:r>
              <a:rPr lang="en-US" sz="2000" dirty="0"/>
              <a:t> </a:t>
            </a:r>
            <a:r>
              <a:rPr lang="en-US" sz="2000" dirty="0" err="1"/>
              <a:t>detaliata</a:t>
            </a:r>
            <a:r>
              <a:rPr lang="en-US" sz="2000" dirty="0"/>
              <a:t> (</a:t>
            </a:r>
            <a:r>
              <a:rPr lang="en-US" sz="2000" dirty="0" err="1"/>
              <a:t>compozitie</a:t>
            </a:r>
            <a:r>
              <a:rPr lang="en-US" sz="2000" dirty="0"/>
              <a:t>, </a:t>
            </a:r>
            <a:r>
              <a:rPr lang="en-US" sz="2000" dirty="0" err="1"/>
              <a:t>functii</a:t>
            </a:r>
            <a:r>
              <a:rPr lang="en-US" sz="2000" dirty="0"/>
              <a:t>, </a:t>
            </a:r>
            <a:r>
              <a:rPr lang="en-US" sz="2000" dirty="0" err="1"/>
              <a:t>detalii</a:t>
            </a:r>
            <a:r>
              <a:rPr lang="en-US" sz="2000" dirty="0"/>
              <a:t> </a:t>
            </a:r>
            <a:r>
              <a:rPr lang="en-US" sz="2000" dirty="0" err="1"/>
              <a:t>tehnice</a:t>
            </a:r>
            <a:r>
              <a:rPr lang="en-US" sz="2000" dirty="0"/>
              <a:t>, etc.)</a:t>
            </a:r>
          </a:p>
          <a:p>
            <a:pPr marL="462150" lvl="2" indent="-285750">
              <a:buFont typeface="Wingdings" panose="05000000000000000000" pitchFamily="2" charset="2"/>
              <a:buChar char="ü"/>
            </a:pPr>
            <a:r>
              <a:rPr lang="en-US" sz="2000" dirty="0"/>
              <a:t>O </a:t>
            </a:r>
            <a:r>
              <a:rPr lang="en-US" sz="2000" dirty="0" err="1"/>
              <a:t>cunoastere</a:t>
            </a:r>
            <a:r>
              <a:rPr lang="en-US" sz="2000" dirty="0"/>
              <a:t> a </a:t>
            </a:r>
            <a:r>
              <a:rPr lang="en-US" sz="2000" dirty="0" err="1"/>
              <a:t>regulilor</a:t>
            </a:r>
            <a:r>
              <a:rPr lang="en-US" sz="2000" dirty="0"/>
              <a:t> de </a:t>
            </a:r>
            <a:r>
              <a:rPr lang="en-US" sz="2000" dirty="0" err="1"/>
              <a:t>clasificare</a:t>
            </a:r>
            <a:endParaRPr lang="en-US" sz="2000" dirty="0"/>
          </a:p>
          <a:p>
            <a:pPr marL="462150" lvl="2" indent="-285750">
              <a:buFont typeface="Wingdings" panose="05000000000000000000" pitchFamily="2" charset="2"/>
              <a:buChar char="ü"/>
            </a:pPr>
            <a:r>
              <a:rPr lang="en-US" sz="2000" dirty="0" err="1"/>
              <a:t>Analiza</a:t>
            </a:r>
            <a:r>
              <a:rPr lang="en-US" sz="2000" dirty="0"/>
              <a:t> a </a:t>
            </a:r>
            <a:r>
              <a:rPr lang="en-US" sz="2000" dirty="0" err="1"/>
              <a:t>regulamentelor</a:t>
            </a:r>
            <a:r>
              <a:rPr lang="en-US" sz="2000" dirty="0"/>
              <a:t>/</a:t>
            </a:r>
            <a:r>
              <a:rPr lang="en-US" sz="2000" dirty="0" err="1"/>
              <a:t>avizelor</a:t>
            </a:r>
            <a:r>
              <a:rPr lang="en-US" sz="2000" dirty="0"/>
              <a:t>/</a:t>
            </a:r>
            <a:r>
              <a:rPr lang="en-US" sz="2000" dirty="0" err="1"/>
              <a:t>deciziilor</a:t>
            </a:r>
            <a:r>
              <a:rPr lang="en-US" sz="2000" dirty="0"/>
              <a:t>/ITO </a:t>
            </a:r>
            <a:r>
              <a:rPr lang="en-US" sz="2000" dirty="0" err="1"/>
              <a:t>emise</a:t>
            </a:r>
            <a:r>
              <a:rPr lang="en-US" sz="2000" dirty="0"/>
              <a:t> </a:t>
            </a:r>
            <a:r>
              <a:rPr lang="en-US" sz="2000" dirty="0" err="1"/>
              <a:t>deja</a:t>
            </a:r>
            <a:endParaRPr lang="en-US" sz="2000" dirty="0"/>
          </a:p>
          <a:p>
            <a:pPr marL="285750" indent="-285750">
              <a:buFont typeface="Wingdings" panose="05000000000000000000" pitchFamily="2" charset="2"/>
              <a:buChar char="ü"/>
            </a:pPr>
            <a:endParaRPr lang="en-US" sz="2000" b="1" dirty="0"/>
          </a:p>
          <a:p>
            <a:r>
              <a:rPr lang="en-US" sz="2000" b="1" dirty="0"/>
              <a:t>De </a:t>
            </a:r>
            <a:r>
              <a:rPr lang="en-US" sz="2000" b="1" dirty="0" err="1"/>
              <a:t>ce</a:t>
            </a:r>
            <a:r>
              <a:rPr lang="en-US" sz="2000" b="1" dirty="0"/>
              <a:t> </a:t>
            </a:r>
            <a:r>
              <a:rPr lang="en-US" sz="2000" b="1" dirty="0" err="1"/>
              <a:t>este</a:t>
            </a:r>
            <a:r>
              <a:rPr lang="en-US" sz="2000" b="1" dirty="0"/>
              <a:t> </a:t>
            </a:r>
            <a:r>
              <a:rPr lang="en-US" sz="2000" b="1" dirty="0" err="1"/>
              <a:t>importanta</a:t>
            </a:r>
            <a:r>
              <a:rPr lang="en-US" sz="2000" b="1" dirty="0"/>
              <a:t> </a:t>
            </a:r>
            <a:r>
              <a:rPr lang="en-US" sz="2000" b="1" dirty="0" err="1"/>
              <a:t>clasificarea</a:t>
            </a:r>
            <a:r>
              <a:rPr lang="en-US" sz="2000" b="1" dirty="0"/>
              <a:t> </a:t>
            </a:r>
            <a:r>
              <a:rPr lang="en-US" sz="2000" b="1" dirty="0" err="1"/>
              <a:t>corecta</a:t>
            </a:r>
            <a:r>
              <a:rPr lang="en-US" sz="2000" b="1" dirty="0"/>
              <a:t>?</a:t>
            </a:r>
          </a:p>
          <a:p>
            <a:pPr marL="462150" lvl="2" indent="-285750">
              <a:buFont typeface="Wingdings" panose="05000000000000000000" pitchFamily="2" charset="2"/>
              <a:buChar char="ü"/>
            </a:pPr>
            <a:r>
              <a:rPr lang="en-US" sz="2000" dirty="0" err="1"/>
              <a:t>Taxe</a:t>
            </a:r>
            <a:r>
              <a:rPr lang="en-US" sz="2000" dirty="0"/>
              <a:t> </a:t>
            </a:r>
            <a:r>
              <a:rPr lang="en-US" sz="2000" dirty="0" err="1"/>
              <a:t>vamale</a:t>
            </a:r>
            <a:r>
              <a:rPr lang="en-US" sz="2000" dirty="0"/>
              <a:t> </a:t>
            </a:r>
            <a:r>
              <a:rPr lang="en-US" sz="2000" dirty="0" err="1"/>
              <a:t>platite</a:t>
            </a:r>
            <a:r>
              <a:rPr lang="en-US" sz="2000" dirty="0"/>
              <a:t> in plus</a:t>
            </a:r>
          </a:p>
          <a:p>
            <a:pPr marL="462150" lvl="2" indent="-285750">
              <a:buFont typeface="Wingdings" panose="05000000000000000000" pitchFamily="2" charset="2"/>
              <a:buChar char="ü"/>
            </a:pPr>
            <a:r>
              <a:rPr lang="en-US" sz="2000" dirty="0" err="1"/>
              <a:t>Taxe</a:t>
            </a:r>
            <a:r>
              <a:rPr lang="en-US" sz="2000" dirty="0"/>
              <a:t> </a:t>
            </a:r>
            <a:r>
              <a:rPr lang="en-US" sz="2000" dirty="0" err="1"/>
              <a:t>vamale</a:t>
            </a:r>
            <a:r>
              <a:rPr lang="en-US" sz="2000" dirty="0"/>
              <a:t> de </a:t>
            </a:r>
            <a:r>
              <a:rPr lang="en-US" sz="2000" dirty="0" err="1"/>
              <a:t>platit</a:t>
            </a:r>
            <a:r>
              <a:rPr lang="en-US" sz="2000" dirty="0"/>
              <a:t> + </a:t>
            </a:r>
            <a:r>
              <a:rPr lang="en-US" sz="2000" dirty="0" err="1"/>
              <a:t>penalitati</a:t>
            </a:r>
            <a:r>
              <a:rPr lang="en-US" sz="2000" dirty="0"/>
              <a:t> </a:t>
            </a:r>
            <a:r>
              <a:rPr lang="en-US" sz="2000" dirty="0" err="1"/>
              <a:t>si</a:t>
            </a:r>
            <a:r>
              <a:rPr lang="en-US" sz="2000" dirty="0"/>
              <a:t> </a:t>
            </a:r>
          </a:p>
          <a:p>
            <a:pPr lvl="2" indent="0">
              <a:buNone/>
            </a:pPr>
            <a:r>
              <a:rPr lang="en-US" sz="2000" dirty="0" err="1"/>
              <a:t>dobanzi</a:t>
            </a:r>
            <a:r>
              <a:rPr lang="en-US" sz="2000" dirty="0"/>
              <a:t> de </a:t>
            </a:r>
            <a:r>
              <a:rPr lang="en-US" sz="2000" dirty="0" err="1"/>
              <a:t>intarziere</a:t>
            </a:r>
            <a:endParaRPr lang="en-US" sz="2000" dirty="0"/>
          </a:p>
          <a:p>
            <a:pPr marL="462150" lvl="2" indent="-285750">
              <a:buFont typeface="Wingdings" panose="05000000000000000000" pitchFamily="2" charset="2"/>
              <a:buChar char="ü"/>
            </a:pPr>
            <a:r>
              <a:rPr lang="en-US" sz="2000" dirty="0" err="1"/>
              <a:t>Destinatie</a:t>
            </a:r>
            <a:r>
              <a:rPr lang="en-US" sz="2000" dirty="0"/>
              <a:t> </a:t>
            </a:r>
            <a:r>
              <a:rPr lang="en-US" sz="2000" dirty="0" err="1"/>
              <a:t>finala</a:t>
            </a:r>
            <a:endParaRPr lang="en-US" sz="2000" dirty="0"/>
          </a:p>
          <a:p>
            <a:pPr marL="462150" lvl="2" indent="-285750">
              <a:buFont typeface="Wingdings" panose="05000000000000000000" pitchFamily="2" charset="2"/>
              <a:buChar char="ü"/>
            </a:pPr>
            <a:r>
              <a:rPr lang="en-US" sz="2000" dirty="0" err="1"/>
              <a:t>Autorizatii</a:t>
            </a:r>
            <a:r>
              <a:rPr lang="en-US" sz="2000" dirty="0"/>
              <a:t> (de ex. ANCEX)</a:t>
            </a:r>
          </a:p>
          <a:p>
            <a:pPr marL="462150" lvl="2" indent="-285750">
              <a:buFont typeface="Wingdings" panose="05000000000000000000" pitchFamily="2" charset="2"/>
              <a:buChar char="ü"/>
            </a:pPr>
            <a:r>
              <a:rPr lang="en-US" sz="2000" dirty="0" err="1"/>
              <a:t>Stabilirea</a:t>
            </a:r>
            <a:r>
              <a:rPr lang="en-US" sz="2000" dirty="0"/>
              <a:t> </a:t>
            </a:r>
            <a:r>
              <a:rPr lang="en-US" sz="2000" dirty="0" err="1"/>
              <a:t>originii</a:t>
            </a:r>
            <a:endParaRPr lang="en-US" sz="2000" dirty="0"/>
          </a:p>
          <a:p>
            <a:pPr marL="462150" lvl="2" indent="-285750">
              <a:buFont typeface="Wingdings" panose="05000000000000000000" pitchFamily="2" charset="2"/>
              <a:buChar char="ü"/>
            </a:pPr>
            <a:r>
              <a:rPr lang="en-US" sz="2000" dirty="0" err="1"/>
              <a:t>Amenda</a:t>
            </a:r>
            <a:r>
              <a:rPr lang="en-US" sz="2000" dirty="0">
                <a:solidFill>
                  <a:srgbClr val="00A1DE"/>
                </a:solidFill>
                <a:cs typeface="Arial" pitchFamily="34" charset="0"/>
                <a:sym typeface="Wingdings" panose="05000000000000000000" pitchFamily="2" charset="2"/>
              </a:rPr>
              <a:t> </a:t>
            </a:r>
            <a:r>
              <a:rPr lang="en-US" sz="2000" dirty="0"/>
              <a:t> </a:t>
            </a:r>
            <a:r>
              <a:rPr lang="en-US" sz="2000" dirty="0" err="1"/>
              <a:t>declarare</a:t>
            </a:r>
            <a:r>
              <a:rPr lang="en-US" sz="2000" dirty="0"/>
              <a:t> </a:t>
            </a:r>
            <a:r>
              <a:rPr lang="en-US" sz="2000" dirty="0" err="1"/>
              <a:t>eronata</a:t>
            </a:r>
            <a:endParaRPr lang="en-US" sz="2000" dirty="0"/>
          </a:p>
        </p:txBody>
      </p:sp>
      <p:sp>
        <p:nvSpPr>
          <p:cNvPr id="332803" name="Rectangle 2">
            <a:extLst>
              <a:ext uri="{FF2B5EF4-FFF2-40B4-BE49-F238E27FC236}">
                <a16:creationId xmlns:a16="http://schemas.microsoft.com/office/drawing/2014/main" id="{A63F1340-B8DC-49EA-8A4E-09E77DA3200E}"/>
              </a:ext>
            </a:extLst>
          </p:cNvPr>
          <p:cNvSpPr>
            <a:spLocks noGrp="1" noChangeArrowheads="1"/>
          </p:cNvSpPr>
          <p:nvPr>
            <p:ph type="title"/>
          </p:nvPr>
        </p:nvSpPr>
        <p:spPr>
          <a:xfrm>
            <a:off x="642256" y="381000"/>
            <a:ext cx="7968343" cy="838200"/>
          </a:xfrm>
        </p:spPr>
        <p:txBody>
          <a:bodyPr/>
          <a:lstStyle/>
          <a:p>
            <a:pPr eaLnBrk="1" hangingPunct="1"/>
            <a:r>
              <a:rPr lang="en-AU" altLang="en-US" sz="2000" b="0" dirty="0" err="1">
                <a:solidFill>
                  <a:srgbClr val="000000"/>
                </a:solidFill>
                <a:latin typeface="Verdana" panose="020B0604030504040204" pitchFamily="34" charset="0"/>
                <a:ea typeface="Verdana" panose="020B0604030504040204" pitchFamily="34" charset="0"/>
                <a:cs typeface="Verdana" panose="020B0604030504040204" pitchFamily="34" charset="0"/>
              </a:rPr>
              <a:t>Nomenclatura</a:t>
            </a:r>
            <a:r>
              <a:rPr lang="en-AU" altLang="en-US" sz="20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2000" b="0" dirty="0" err="1">
                <a:solidFill>
                  <a:srgbClr val="000000"/>
                </a:solidFill>
                <a:latin typeface="Verdana" panose="020B0604030504040204" pitchFamily="34" charset="0"/>
                <a:ea typeface="Verdana" panose="020B0604030504040204" pitchFamily="34" charset="0"/>
                <a:cs typeface="Verdana" panose="020B0604030504040204" pitchFamily="34" charset="0"/>
              </a:rPr>
              <a:t>tarifara</a:t>
            </a:r>
            <a:r>
              <a:rPr lang="en-AU" altLang="en-US" sz="2000" b="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2000" b="0" dirty="0" err="1">
                <a:solidFill>
                  <a:srgbClr val="000000"/>
                </a:solidFill>
                <a:latin typeface="Verdana" panose="020B0604030504040204" pitchFamily="34" charset="0"/>
                <a:ea typeface="Verdana" panose="020B0604030504040204" pitchFamily="34" charset="0"/>
                <a:cs typeface="Verdana" panose="020B0604030504040204" pitchFamily="34" charset="0"/>
              </a:rPr>
              <a:t>si</a:t>
            </a:r>
            <a:r>
              <a:rPr lang="en-AU" altLang="en-US" sz="2000" b="0" dirty="0">
                <a:solidFill>
                  <a:srgbClr val="000000"/>
                </a:solidFill>
                <a:latin typeface="Verdana" panose="020B0604030504040204" pitchFamily="34" charset="0"/>
                <a:ea typeface="Verdana" panose="020B0604030504040204" pitchFamily="34" charset="0"/>
                <a:cs typeface="Verdana" panose="020B0604030504040204" pitchFamily="34" charset="0"/>
              </a:rPr>
              <a:t> reguli de </a:t>
            </a:r>
            <a:r>
              <a:rPr lang="en-AU" altLang="en-US" sz="2000" b="0" dirty="0" err="1">
                <a:solidFill>
                  <a:srgbClr val="000000"/>
                </a:solidFill>
                <a:latin typeface="Verdana" panose="020B0604030504040204" pitchFamily="34" charset="0"/>
                <a:ea typeface="Verdana" panose="020B0604030504040204" pitchFamily="34" charset="0"/>
                <a:cs typeface="Verdana" panose="020B0604030504040204" pitchFamily="34" charset="0"/>
              </a:rPr>
              <a:t>clasificare</a:t>
            </a:r>
            <a:br>
              <a:rPr lang="en-AU" altLang="en-US" sz="2000" b="0" dirty="0">
                <a:solidFill>
                  <a:srgbClr val="000000"/>
                </a:solidFill>
                <a:latin typeface="Verdana" panose="020B0604030504040204" pitchFamily="34" charset="0"/>
                <a:ea typeface="Verdana" panose="020B0604030504040204" pitchFamily="34" charset="0"/>
                <a:cs typeface="Verdana" panose="020B0604030504040204" pitchFamily="34" charset="0"/>
              </a:rPr>
            </a:br>
            <a:endParaRPr lang="en-US" altLang="en-US" sz="20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874938BC-7188-41FE-B57C-9D4E4AE6C9C1}"/>
              </a:ext>
            </a:extLst>
          </p:cNvPr>
          <p:cNvSpPr>
            <a:spLocks noGrp="1"/>
          </p:cNvSpPr>
          <p:nvPr>
            <p:ph type="sldNum" sz="quarter" idx="11"/>
          </p:nvPr>
        </p:nvSpPr>
        <p:spPr/>
        <p:txBody>
          <a:bodyPr/>
          <a:lstStyle/>
          <a:p>
            <a:pPr>
              <a:defRPr/>
            </a:pPr>
            <a:fld id="{CCA2E915-9A36-40F6-99F7-6FF98824D28F}" type="slidenum">
              <a:rPr lang="en-GB" smtClean="0"/>
              <a:pPr>
                <a:defRPr/>
              </a:pPr>
              <a:t>43</a:t>
            </a:fld>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3">
            <a:extLst>
              <a:ext uri="{FF2B5EF4-FFF2-40B4-BE49-F238E27FC236}">
                <a16:creationId xmlns:a16="http://schemas.microsoft.com/office/drawing/2014/main" id="{5D837128-FEF0-447C-9D17-3808FA9848F1}"/>
              </a:ext>
            </a:extLst>
          </p:cNvPr>
          <p:cNvSpPr txBox="1">
            <a:spLocks noChangeArrowheads="1"/>
          </p:cNvSpPr>
          <p:nvPr/>
        </p:nvSpPr>
        <p:spPr bwMode="auto">
          <a:xfrm>
            <a:off x="381000" y="1140912"/>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1027113" indent="-285750">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marL="22796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7368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1940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6512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150000"/>
              </a:lnSpc>
            </a:pPr>
            <a:r>
              <a:rPr lang="ro-RO" altLang="en-US" sz="2000" dirty="0">
                <a:solidFill>
                  <a:srgbClr val="000000"/>
                </a:solidFill>
                <a:latin typeface="+mn-lt"/>
              </a:rPr>
              <a:t>Clasificarea se face pe baza:</a:t>
            </a:r>
          </a:p>
          <a:p>
            <a:pPr>
              <a:lnSpc>
                <a:spcPct val="150000"/>
              </a:lnSpc>
            </a:pPr>
            <a:endParaRPr lang="ro-RO" altLang="en-US" sz="2000" dirty="0">
              <a:solidFill>
                <a:srgbClr val="000000"/>
              </a:solidFill>
              <a:latin typeface="+mn-lt"/>
            </a:endParaRPr>
          </a:p>
          <a:p>
            <a:pPr lvl="1">
              <a:lnSpc>
                <a:spcPct val="150000"/>
              </a:lnSpc>
              <a:buFont typeface="Wingdings" panose="05000000000000000000" pitchFamily="2" charset="2"/>
              <a:buChar char="ü"/>
            </a:pPr>
            <a:r>
              <a:rPr lang="ro-RO" altLang="en-US" sz="2000" dirty="0">
                <a:solidFill>
                  <a:srgbClr val="000000"/>
                </a:solidFill>
                <a:latin typeface="+mn-lt"/>
              </a:rPr>
              <a:t>Regulamentului (CEE) nr.2658/87 privind Nomenclatura tarifara si statistica si Tariful vamal comun </a:t>
            </a:r>
          </a:p>
          <a:p>
            <a:pPr lvl="1">
              <a:lnSpc>
                <a:spcPct val="150000"/>
              </a:lnSpc>
              <a:buFont typeface="Wingdings" panose="05000000000000000000" pitchFamily="2" charset="2"/>
              <a:buChar char="ü"/>
            </a:pPr>
            <a:r>
              <a:rPr lang="ro-RO" altLang="en-US" sz="2000" dirty="0">
                <a:solidFill>
                  <a:srgbClr val="000000"/>
                </a:solidFill>
                <a:latin typeface="+mn-lt"/>
              </a:rPr>
              <a:t>Notelor explicative ale Nomenclaturii Combinate (NC)</a:t>
            </a:r>
          </a:p>
          <a:p>
            <a:pPr lvl="1">
              <a:lnSpc>
                <a:spcPct val="150000"/>
              </a:lnSpc>
              <a:buFont typeface="Wingdings" panose="05000000000000000000" pitchFamily="2" charset="2"/>
              <a:buChar char="ü"/>
            </a:pPr>
            <a:r>
              <a:rPr lang="ro-RO" altLang="en-US" sz="2000" dirty="0">
                <a:solidFill>
                  <a:srgbClr val="000000"/>
                </a:solidFill>
                <a:latin typeface="+mn-lt"/>
              </a:rPr>
              <a:t>Regulilor generale de clasificare </a:t>
            </a:r>
            <a:r>
              <a:rPr lang="en-US" altLang="en-US" sz="2000" dirty="0">
                <a:solidFill>
                  <a:srgbClr val="000000"/>
                </a:solidFill>
                <a:latin typeface="+mn-lt"/>
              </a:rPr>
              <a:t>- </a:t>
            </a:r>
            <a:r>
              <a:rPr lang="ro-RO" altLang="en-US" sz="2000" dirty="0">
                <a:solidFill>
                  <a:srgbClr val="000000"/>
                </a:solidFill>
                <a:latin typeface="+mn-lt"/>
              </a:rPr>
              <a:t>6</a:t>
            </a:r>
          </a:p>
          <a:p>
            <a:pPr lvl="1">
              <a:lnSpc>
                <a:spcPct val="150000"/>
              </a:lnSpc>
              <a:buFont typeface="Wingdings" panose="05000000000000000000" pitchFamily="2" charset="2"/>
              <a:buChar char="ü"/>
            </a:pPr>
            <a:r>
              <a:rPr lang="ro-RO" altLang="en-US" sz="2000" dirty="0">
                <a:solidFill>
                  <a:srgbClr val="000000"/>
                </a:solidFill>
                <a:latin typeface="+mn-lt"/>
              </a:rPr>
              <a:t>Regulamentelor privind clasificarea anumitor bunuri in NC</a:t>
            </a:r>
          </a:p>
          <a:p>
            <a:pPr lvl="1">
              <a:lnSpc>
                <a:spcPct val="150000"/>
              </a:lnSpc>
              <a:buFont typeface="Wingdings" panose="05000000000000000000" pitchFamily="2" charset="2"/>
              <a:buChar char="ü"/>
            </a:pPr>
            <a:r>
              <a:rPr lang="ro-RO" altLang="en-US" sz="2000" dirty="0" err="1">
                <a:solidFill>
                  <a:srgbClr val="000000"/>
                </a:solidFill>
                <a:latin typeface="+mn-lt"/>
              </a:rPr>
              <a:t>Informatiilor</a:t>
            </a:r>
            <a:r>
              <a:rPr lang="ro-RO" altLang="en-US" sz="2000" dirty="0">
                <a:solidFill>
                  <a:srgbClr val="000000"/>
                </a:solidFill>
                <a:latin typeface="+mn-lt"/>
              </a:rPr>
              <a:t> tarifare obligatorii </a:t>
            </a:r>
          </a:p>
        </p:txBody>
      </p:sp>
      <p:sp>
        <p:nvSpPr>
          <p:cNvPr id="332803" name="Rectangle 2">
            <a:extLst>
              <a:ext uri="{FF2B5EF4-FFF2-40B4-BE49-F238E27FC236}">
                <a16:creationId xmlns:a16="http://schemas.microsoft.com/office/drawing/2014/main" id="{A63F1340-B8DC-49EA-8A4E-09E77DA3200E}"/>
              </a:ext>
            </a:extLst>
          </p:cNvPr>
          <p:cNvSpPr>
            <a:spLocks noGrp="1" noChangeArrowheads="1"/>
          </p:cNvSpPr>
          <p:nvPr>
            <p:ph type="title"/>
          </p:nvPr>
        </p:nvSpPr>
        <p:spPr>
          <a:xfrm>
            <a:off x="598714" y="489856"/>
            <a:ext cx="8011886" cy="576943"/>
          </a:xfrm>
        </p:spPr>
        <p:txBody>
          <a:bodyPr/>
          <a:lstStyle/>
          <a:p>
            <a:pPr eaLnBrk="1" hangingPunct="1"/>
            <a:r>
              <a:rPr lang="en-AU" altLang="en-US" dirty="0" err="1"/>
              <a:t>Clasificare</a:t>
            </a:r>
            <a:br>
              <a:rPr lang="en-AU" altLang="en-US" sz="2000" b="0" dirty="0">
                <a:solidFill>
                  <a:srgbClr val="000000"/>
                </a:solidFill>
                <a:latin typeface="Verdana" panose="020B0604030504040204" pitchFamily="34" charset="0"/>
                <a:ea typeface="Verdana" panose="020B0604030504040204" pitchFamily="34" charset="0"/>
                <a:cs typeface="Verdana" panose="020B0604030504040204" pitchFamily="34" charset="0"/>
              </a:rPr>
            </a:br>
            <a:endParaRPr lang="en-US" altLang="en-US" sz="20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874938BC-7188-41FE-B57C-9D4E4AE6C9C1}"/>
              </a:ext>
            </a:extLst>
          </p:cNvPr>
          <p:cNvSpPr>
            <a:spLocks noGrp="1"/>
          </p:cNvSpPr>
          <p:nvPr>
            <p:ph type="sldNum" sz="quarter" idx="11"/>
          </p:nvPr>
        </p:nvSpPr>
        <p:spPr/>
        <p:txBody>
          <a:bodyPr/>
          <a:lstStyle/>
          <a:p>
            <a:pPr>
              <a:defRPr/>
            </a:pPr>
            <a:fld id="{CCA2E915-9A36-40F6-99F7-6FF98824D28F}" type="slidenum">
              <a:rPr lang="en-GB" smtClean="0"/>
              <a:pPr>
                <a:defRPr/>
              </a:pPr>
              <a:t>44</a:t>
            </a:fld>
            <a:endParaRPr lang="en-GB" dirty="0"/>
          </a:p>
        </p:txBody>
      </p:sp>
    </p:spTree>
    <p:extLst>
      <p:ext uri="{BB962C8B-B14F-4D97-AF65-F5344CB8AC3E}">
        <p14:creationId xmlns:p14="http://schemas.microsoft.com/office/powerpoint/2010/main" val="2080670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a:xfrm>
            <a:off x="642256" y="274638"/>
            <a:ext cx="7961993" cy="1003300"/>
          </a:xfrm>
        </p:spPr>
        <p:txBody>
          <a:bodyPr/>
          <a:lstStyle/>
          <a:p>
            <a:pPr eaLnBrk="1" hangingPunct="1"/>
            <a:r>
              <a:rPr lang="en-US" altLang="en-US" dirty="0" err="1"/>
              <a:t>Structura</a:t>
            </a:r>
            <a:r>
              <a:rPr lang="en-US" altLang="en-US" dirty="0"/>
              <a:t> </a:t>
            </a:r>
            <a:r>
              <a:rPr lang="en-US" altLang="en-US" dirty="0" err="1"/>
              <a:t>Sistem</a:t>
            </a:r>
            <a:r>
              <a:rPr lang="en-US" altLang="en-US" dirty="0"/>
              <a:t> </a:t>
            </a:r>
            <a:r>
              <a:rPr lang="en-US" altLang="en-US" dirty="0" err="1"/>
              <a:t>Armonizat</a:t>
            </a:r>
            <a:r>
              <a:rPr lang="en-US" altLang="en-US" dirty="0"/>
              <a:t>/</a:t>
            </a:r>
            <a:r>
              <a:rPr lang="en-US" altLang="en-US" dirty="0" err="1"/>
              <a:t>Nomenclatura</a:t>
            </a:r>
            <a:r>
              <a:rPr lang="en-US" altLang="en-US" dirty="0"/>
              <a:t> </a:t>
            </a:r>
            <a:r>
              <a:rPr lang="en-US" altLang="en-US" dirty="0" err="1"/>
              <a:t>Combinata</a:t>
            </a:r>
            <a:endParaRPr lang="en-US" altLang="en-US" dirty="0"/>
          </a:p>
        </p:txBody>
      </p:sp>
      <p:graphicFrame>
        <p:nvGraphicFramePr>
          <p:cNvPr id="2" name="Table 1"/>
          <p:cNvGraphicFramePr>
            <a:graphicFrameLocks noGrp="1"/>
          </p:cNvGraphicFramePr>
          <p:nvPr/>
        </p:nvGraphicFramePr>
        <p:xfrm>
          <a:off x="457201" y="1247096"/>
          <a:ext cx="7814929" cy="4968198"/>
        </p:xfrm>
        <a:graphic>
          <a:graphicData uri="http://schemas.openxmlformats.org/drawingml/2006/table">
            <a:tbl>
              <a:tblPr firstRow="1" bandRow="1">
                <a:tableStyleId>{073A0DAA-6AF3-43AB-8588-CEC1D06C72B9}</a:tableStyleId>
              </a:tblPr>
              <a:tblGrid>
                <a:gridCol w="1242591">
                  <a:extLst>
                    <a:ext uri="{9D8B030D-6E8A-4147-A177-3AD203B41FA5}">
                      <a16:colId xmlns:a16="http://schemas.microsoft.com/office/drawing/2014/main" val="20000"/>
                    </a:ext>
                  </a:extLst>
                </a:gridCol>
                <a:gridCol w="2338996">
                  <a:extLst>
                    <a:ext uri="{9D8B030D-6E8A-4147-A177-3AD203B41FA5}">
                      <a16:colId xmlns:a16="http://schemas.microsoft.com/office/drawing/2014/main" val="20001"/>
                    </a:ext>
                  </a:extLst>
                </a:gridCol>
                <a:gridCol w="1249460">
                  <a:extLst>
                    <a:ext uri="{9D8B030D-6E8A-4147-A177-3AD203B41FA5}">
                      <a16:colId xmlns:a16="http://schemas.microsoft.com/office/drawing/2014/main" val="20002"/>
                    </a:ext>
                  </a:extLst>
                </a:gridCol>
                <a:gridCol w="2983882">
                  <a:extLst>
                    <a:ext uri="{9D8B030D-6E8A-4147-A177-3AD203B41FA5}">
                      <a16:colId xmlns:a16="http://schemas.microsoft.com/office/drawing/2014/main" val="20003"/>
                    </a:ext>
                  </a:extLst>
                </a:gridCol>
              </a:tblGrid>
              <a:tr h="675295">
                <a:tc gridSpan="2">
                  <a:txBody>
                    <a:bodyPr/>
                    <a:lstStyle/>
                    <a:p>
                      <a:pPr algn="ctr"/>
                      <a:endParaRPr lang="en-US" sz="1400" dirty="0"/>
                    </a:p>
                    <a:p>
                      <a:pPr algn="ctr"/>
                      <a:r>
                        <a:rPr lang="en-US" sz="1400" dirty="0"/>
                        <a:t>EUROPA</a:t>
                      </a:r>
                    </a:p>
                    <a:p>
                      <a:pPr algn="ctr"/>
                      <a:endParaRPr lang="ro-RO" sz="1400" dirty="0">
                        <a:latin typeface="Verdana" panose="020B0604030504040204" pitchFamily="34" charset="0"/>
                        <a:ea typeface="Verdana" panose="020B0604030504040204" pitchFamily="34" charset="0"/>
                        <a:cs typeface="Verdana" panose="020B0604030504040204" pitchFamily="34" charset="0"/>
                      </a:endParaRPr>
                    </a:p>
                  </a:txBody>
                  <a:tcPr marT="45713" marB="45713"/>
                </a:tc>
                <a:tc hMerge="1">
                  <a:txBody>
                    <a:bodyPr/>
                    <a:lstStyle/>
                    <a:p>
                      <a:endParaRPr lang="ro-RO" dirty="0"/>
                    </a:p>
                  </a:txBody>
                  <a:tcPr/>
                </a:tc>
                <a:tc gridSpan="2">
                  <a:txBody>
                    <a:bodyPr/>
                    <a:lstStyle/>
                    <a:p>
                      <a:pPr algn="ctr"/>
                      <a:endParaRPr lang="en-US" sz="1400" dirty="0"/>
                    </a:p>
                    <a:p>
                      <a:pPr algn="ctr"/>
                      <a:r>
                        <a:rPr lang="en-US" sz="1400" dirty="0"/>
                        <a:t>SUA</a:t>
                      </a:r>
                      <a:endParaRPr lang="ro-RO" sz="1400" dirty="0">
                        <a:latin typeface="Verdana" panose="020B0604030504040204" pitchFamily="34" charset="0"/>
                        <a:ea typeface="Verdana" panose="020B0604030504040204" pitchFamily="34" charset="0"/>
                        <a:cs typeface="Verdana" panose="020B0604030504040204" pitchFamily="34" charset="0"/>
                      </a:endParaRPr>
                    </a:p>
                  </a:txBody>
                  <a:tcPr marT="45713" marB="45713"/>
                </a:tc>
                <a:tc hMerge="1">
                  <a:txBody>
                    <a:bodyPr/>
                    <a:lstStyle/>
                    <a:p>
                      <a:endParaRPr lang="ro-RO" dirty="0"/>
                    </a:p>
                  </a:txBody>
                  <a:tcPr/>
                </a:tc>
                <a:extLst>
                  <a:ext uri="{0D108BD9-81ED-4DB2-BD59-A6C34878D82A}">
                    <a16:rowId xmlns:a16="http://schemas.microsoft.com/office/drawing/2014/main" val="10000"/>
                  </a:ext>
                </a:extLst>
              </a:tr>
              <a:tr h="675295">
                <a:tc>
                  <a:txBody>
                    <a:bodyPr/>
                    <a:lstStyle/>
                    <a:p>
                      <a:r>
                        <a:rPr lang="en-US" sz="1400" dirty="0"/>
                        <a:t>3919 10 </a:t>
                      </a:r>
                      <a:endParaRPr lang="ro-RO" sz="1400" dirty="0">
                        <a:latin typeface="Verdana" panose="020B0604030504040204" pitchFamily="34" charset="0"/>
                        <a:ea typeface="Verdana" panose="020B0604030504040204" pitchFamily="34" charset="0"/>
                        <a:cs typeface="Verdana" panose="020B0604030504040204" pitchFamily="34" charset="0"/>
                      </a:endParaRPr>
                    </a:p>
                  </a:txBody>
                  <a:tcPr marT="45713" marB="45713"/>
                </a:tc>
                <a:tc>
                  <a:txBody>
                    <a:bodyPr/>
                    <a:lstStyle/>
                    <a:p>
                      <a:pPr marL="0" marR="0" lvl="1" indent="0" algn="l" defTabSz="911326" rtl="0" eaLnBrk="1" fontAlgn="auto" latinLnBrk="0" hangingPunct="1">
                        <a:lnSpc>
                          <a:spcPct val="100000"/>
                        </a:lnSpc>
                        <a:spcBef>
                          <a:spcPts val="0"/>
                        </a:spcBef>
                        <a:spcAft>
                          <a:spcPts val="0"/>
                        </a:spcAft>
                        <a:buClrTx/>
                        <a:buSzTx/>
                        <a:buFontTx/>
                        <a:buNone/>
                        <a:tabLst/>
                        <a:defRPr/>
                      </a:pPr>
                      <a:r>
                        <a:rPr lang="en-US" sz="1400" dirty="0"/>
                        <a:t>- </a:t>
                      </a:r>
                      <a:r>
                        <a:rPr lang="en-US" sz="1400" dirty="0" err="1"/>
                        <a:t>În</a:t>
                      </a:r>
                      <a:r>
                        <a:rPr lang="en-US" sz="1400" dirty="0"/>
                        <a:t> </a:t>
                      </a:r>
                      <a:r>
                        <a:rPr lang="en-US" sz="1400" dirty="0" err="1"/>
                        <a:t>rulouri</a:t>
                      </a:r>
                      <a:r>
                        <a:rPr lang="en-US" sz="1400" dirty="0"/>
                        <a:t> cu o </a:t>
                      </a:r>
                      <a:r>
                        <a:rPr lang="en-US" sz="1400" dirty="0" err="1"/>
                        <a:t>lățime</a:t>
                      </a:r>
                      <a:r>
                        <a:rPr lang="en-US" sz="1400" dirty="0"/>
                        <a:t> de maximum 20 cm: </a:t>
                      </a:r>
                    </a:p>
                    <a:p>
                      <a:endParaRPr lang="ro-RO" sz="1400" dirty="0">
                        <a:latin typeface="Verdana" panose="020B0604030504040204" pitchFamily="34" charset="0"/>
                        <a:ea typeface="Verdana" panose="020B0604030504040204" pitchFamily="34" charset="0"/>
                        <a:cs typeface="Verdana" panose="020B0604030504040204" pitchFamily="34" charset="0"/>
                      </a:endParaRPr>
                    </a:p>
                  </a:txBody>
                  <a:tcPr marT="45713" marB="45713"/>
                </a:tc>
                <a:tc>
                  <a:txBody>
                    <a:bodyPr/>
                    <a:lstStyle/>
                    <a:p>
                      <a:r>
                        <a:rPr lang="en-US" sz="1400" dirty="0"/>
                        <a:t>3919 10 </a:t>
                      </a:r>
                      <a:endParaRPr lang="ro-RO" sz="1400" dirty="0">
                        <a:latin typeface="Verdana" panose="020B0604030504040204" pitchFamily="34" charset="0"/>
                        <a:ea typeface="Verdana" panose="020B0604030504040204" pitchFamily="34" charset="0"/>
                        <a:cs typeface="Verdana" panose="020B0604030504040204" pitchFamily="34" charset="0"/>
                      </a:endParaRPr>
                    </a:p>
                  </a:txBody>
                  <a:tcPr marT="45713" marB="45713"/>
                </a:tc>
                <a:tc>
                  <a:txBody>
                    <a:bodyPr/>
                    <a:lstStyle/>
                    <a:p>
                      <a:pPr marL="0" marR="0" lvl="1" indent="0" algn="l" defTabSz="911326" rtl="0" eaLnBrk="1" fontAlgn="auto" latinLnBrk="0" hangingPunct="1">
                        <a:lnSpc>
                          <a:spcPct val="100000"/>
                        </a:lnSpc>
                        <a:spcBef>
                          <a:spcPts val="0"/>
                        </a:spcBef>
                        <a:spcAft>
                          <a:spcPts val="0"/>
                        </a:spcAft>
                        <a:buClrTx/>
                        <a:buSzTx/>
                        <a:buFontTx/>
                        <a:buNone/>
                        <a:tabLst/>
                        <a:defRPr/>
                      </a:pPr>
                      <a:r>
                        <a:rPr lang="en-US" sz="1400" dirty="0"/>
                        <a:t>- </a:t>
                      </a:r>
                      <a:r>
                        <a:rPr lang="en-US" sz="1400" dirty="0" err="1"/>
                        <a:t>În</a:t>
                      </a:r>
                      <a:r>
                        <a:rPr lang="en-US" sz="1400" dirty="0"/>
                        <a:t> </a:t>
                      </a:r>
                      <a:r>
                        <a:rPr lang="en-US" sz="1400" dirty="0" err="1"/>
                        <a:t>rulouri</a:t>
                      </a:r>
                      <a:r>
                        <a:rPr lang="en-US" sz="1400" dirty="0"/>
                        <a:t> cu o </a:t>
                      </a:r>
                      <a:r>
                        <a:rPr lang="en-US" sz="1400" dirty="0" err="1"/>
                        <a:t>lățime</a:t>
                      </a:r>
                      <a:r>
                        <a:rPr lang="en-US" sz="1400" dirty="0"/>
                        <a:t> de maximum 20 cm: </a:t>
                      </a:r>
                    </a:p>
                    <a:p>
                      <a:endParaRPr lang="ro-RO" sz="1400" dirty="0">
                        <a:latin typeface="Verdana" panose="020B0604030504040204" pitchFamily="34" charset="0"/>
                        <a:ea typeface="Verdana" panose="020B0604030504040204" pitchFamily="34" charset="0"/>
                        <a:cs typeface="Verdana" panose="020B0604030504040204" pitchFamily="34" charset="0"/>
                      </a:endParaRPr>
                    </a:p>
                  </a:txBody>
                  <a:tcPr marT="45713" marB="45713"/>
                </a:tc>
                <a:extLst>
                  <a:ext uri="{0D108BD9-81ED-4DB2-BD59-A6C34878D82A}">
                    <a16:rowId xmlns:a16="http://schemas.microsoft.com/office/drawing/2014/main" val="10001"/>
                  </a:ext>
                </a:extLst>
              </a:tr>
              <a:tr h="3454117">
                <a:tc>
                  <a:txBody>
                    <a:bodyPr/>
                    <a:lstStyle/>
                    <a:p>
                      <a:endParaRPr lang="en-US" sz="1400" dirty="0"/>
                    </a:p>
                    <a:p>
                      <a:endParaRPr lang="en-US" sz="1400" dirty="0"/>
                    </a:p>
                    <a:p>
                      <a:endParaRPr lang="en-US" sz="1400" dirty="0"/>
                    </a:p>
                    <a:p>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3919 10 15 </a:t>
                      </a:r>
                      <a:endParaRPr lang="ro-RO" sz="1400" dirty="0"/>
                    </a:p>
                    <a:p>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3919 10 19</a:t>
                      </a:r>
                      <a:endParaRPr lang="ro-RO" sz="1400" dirty="0"/>
                    </a:p>
                    <a:p>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3919 10 80 </a:t>
                      </a:r>
                    </a:p>
                    <a:p>
                      <a:pPr marL="0" marR="0" indent="0" algn="l" defTabSz="911326"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endParaRPr lang="ro-RO" sz="1400" dirty="0"/>
                    </a:p>
                    <a:p>
                      <a:endParaRPr lang="ro-RO" sz="1400" dirty="0">
                        <a:latin typeface="Verdana" panose="020B0604030504040204" pitchFamily="34" charset="0"/>
                        <a:ea typeface="Verdana" panose="020B0604030504040204" pitchFamily="34" charset="0"/>
                        <a:cs typeface="Verdana" panose="020B0604030504040204" pitchFamily="34" charset="0"/>
                      </a:endParaRPr>
                    </a:p>
                  </a:txBody>
                  <a:tcPr marT="45713" marB="45713"/>
                </a:tc>
                <a:tc>
                  <a:txBody>
                    <a:bodyPr/>
                    <a:lstStyle/>
                    <a:p>
                      <a:r>
                        <a:rPr lang="en-US" sz="1400" dirty="0"/>
                        <a:t>- - </a:t>
                      </a:r>
                      <a:r>
                        <a:rPr lang="en-US" sz="1400" dirty="0" err="1"/>
                        <a:t>Benzi</a:t>
                      </a:r>
                      <a:r>
                        <a:rPr lang="en-US" sz="1400" dirty="0"/>
                        <a:t>, </a:t>
                      </a:r>
                      <a:r>
                        <a:rPr lang="en-US" sz="1400" dirty="0" err="1"/>
                        <a:t>panglici</a:t>
                      </a:r>
                      <a:r>
                        <a:rPr lang="en-US" sz="1400" dirty="0"/>
                        <a:t> </a:t>
                      </a:r>
                      <a:r>
                        <a:rPr lang="en-US" sz="1400" dirty="0" err="1"/>
                        <a:t>acoperite</a:t>
                      </a:r>
                      <a:r>
                        <a:rPr lang="en-US" sz="1400" dirty="0"/>
                        <a:t> cu </a:t>
                      </a:r>
                      <a:r>
                        <a:rPr lang="en-US" sz="1400" dirty="0" err="1"/>
                        <a:t>cauciuc</a:t>
                      </a:r>
                      <a:r>
                        <a:rPr lang="en-US" sz="1400" dirty="0"/>
                        <a:t> natural </a:t>
                      </a:r>
                      <a:r>
                        <a:rPr lang="en-US" sz="1400" dirty="0" err="1"/>
                        <a:t>sau</a:t>
                      </a:r>
                      <a:r>
                        <a:rPr lang="en-US" sz="1400" dirty="0"/>
                        <a:t> </a:t>
                      </a:r>
                      <a:r>
                        <a:rPr lang="en-US" sz="1400" dirty="0" err="1"/>
                        <a:t>sintetic</a:t>
                      </a:r>
                      <a:r>
                        <a:rPr lang="en-US" sz="1400" dirty="0"/>
                        <a:t>, </a:t>
                      </a:r>
                      <a:r>
                        <a:rPr lang="en-US" sz="1400" dirty="0" err="1"/>
                        <a:t>nevulcanizat</a:t>
                      </a:r>
                      <a:r>
                        <a:rPr lang="en-US" sz="1400" dirty="0"/>
                        <a:t>: </a:t>
                      </a:r>
                    </a:p>
                    <a:p>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 - - Din </a:t>
                      </a:r>
                      <a:r>
                        <a:rPr lang="en-US" sz="1400" dirty="0" err="1"/>
                        <a:t>polipropilenă</a:t>
                      </a:r>
                      <a:endParaRPr lang="ro-RO" sz="1400" dirty="0"/>
                    </a:p>
                    <a:p>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 - - </a:t>
                      </a:r>
                      <a:r>
                        <a:rPr lang="en-US" sz="1400" dirty="0" err="1"/>
                        <a:t>Altele</a:t>
                      </a:r>
                      <a:endParaRPr lang="ro-RO" sz="1400" dirty="0"/>
                    </a:p>
                    <a:p>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 -  </a:t>
                      </a:r>
                      <a:r>
                        <a:rPr lang="en-US" sz="1400" dirty="0" err="1"/>
                        <a:t>Altele</a:t>
                      </a:r>
                      <a:endParaRPr lang="ro-RO" sz="1400" dirty="0"/>
                    </a:p>
                    <a:p>
                      <a:endParaRPr lang="en-US" sz="1400" dirty="0"/>
                    </a:p>
                    <a:p>
                      <a:endParaRPr lang="ro-RO" sz="1400" dirty="0">
                        <a:latin typeface="Verdana" panose="020B0604030504040204" pitchFamily="34" charset="0"/>
                        <a:ea typeface="Verdana" panose="020B0604030504040204" pitchFamily="34" charset="0"/>
                        <a:cs typeface="Verdana" panose="020B0604030504040204" pitchFamily="34" charset="0"/>
                      </a:endParaRPr>
                    </a:p>
                  </a:txBody>
                  <a:tcPr marT="45713" marB="45713"/>
                </a:tc>
                <a:tc>
                  <a:txBody>
                    <a:bodyPr/>
                    <a:lstStyle/>
                    <a:p>
                      <a:endParaRPr lang="en-US" sz="1400" dirty="0"/>
                    </a:p>
                    <a:p>
                      <a:endParaRPr lang="en-US" sz="1400" dirty="0"/>
                    </a:p>
                    <a:p>
                      <a:endParaRPr lang="en-US" sz="1400" dirty="0"/>
                    </a:p>
                    <a:p>
                      <a:endParaRPr lang="en-US" sz="1400" dirty="0"/>
                    </a:p>
                    <a:p>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3919 10 10 10</a:t>
                      </a:r>
                    </a:p>
                    <a:p>
                      <a:pPr marL="0" marR="0" indent="0" algn="l" defTabSz="911326"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3919 10 10 50</a:t>
                      </a:r>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3919 10 20</a:t>
                      </a:r>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3919 10 20 10</a:t>
                      </a:r>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3919 10 20 20</a:t>
                      </a:r>
                    </a:p>
                    <a:p>
                      <a:pPr marL="0" marR="0" indent="0" algn="l" defTabSz="911326"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3919 10 20 30</a:t>
                      </a:r>
                    </a:p>
                  </a:txBody>
                  <a:tcPr marT="45713" marB="45713"/>
                </a:tc>
                <a:tc>
                  <a:txBody>
                    <a:bodyPr/>
                    <a:lstStyle/>
                    <a:p>
                      <a:r>
                        <a:rPr lang="en-US" sz="1400" dirty="0"/>
                        <a:t>- - </a:t>
                      </a:r>
                      <a:r>
                        <a:rPr lang="en-US" sz="1400" dirty="0" err="1"/>
                        <a:t>Avand</a:t>
                      </a:r>
                      <a:r>
                        <a:rPr lang="en-US" sz="1400" dirty="0"/>
                        <a:t> o </a:t>
                      </a:r>
                      <a:r>
                        <a:rPr lang="en-US" sz="1400" dirty="0" err="1"/>
                        <a:t>suprafata</a:t>
                      </a:r>
                      <a:r>
                        <a:rPr lang="en-US" sz="1400" baseline="0" dirty="0"/>
                        <a:t> </a:t>
                      </a:r>
                      <a:r>
                        <a:rPr lang="en-US" sz="1400" baseline="0" dirty="0" err="1"/>
                        <a:t>usor</a:t>
                      </a:r>
                      <a:r>
                        <a:rPr lang="en-US" sz="1400" baseline="0" dirty="0"/>
                        <a:t> </a:t>
                      </a:r>
                      <a:r>
                        <a:rPr lang="en-US" sz="1400" baseline="0" dirty="0" err="1"/>
                        <a:t>reflectorizanta</a:t>
                      </a:r>
                      <a:r>
                        <a:rPr lang="en-US" sz="1400" baseline="0" dirty="0"/>
                        <a:t> </a:t>
                      </a:r>
                      <a:r>
                        <a:rPr lang="en-US" sz="1400" baseline="0" dirty="0" err="1"/>
                        <a:t>produsa</a:t>
                      </a:r>
                      <a:r>
                        <a:rPr lang="en-US" sz="1400" baseline="0" dirty="0"/>
                        <a:t> partial </a:t>
                      </a:r>
                      <a:r>
                        <a:rPr lang="en-US" sz="1400" baseline="0" dirty="0" err="1"/>
                        <a:t>sau</a:t>
                      </a:r>
                      <a:r>
                        <a:rPr lang="en-US" sz="1400" baseline="0" dirty="0"/>
                        <a:t> in </a:t>
                      </a:r>
                      <a:r>
                        <a:rPr lang="en-US" sz="1400" baseline="0" dirty="0" err="1"/>
                        <a:t>intregime</a:t>
                      </a:r>
                      <a:r>
                        <a:rPr lang="en-US" sz="1400" baseline="0" dirty="0"/>
                        <a:t> </a:t>
                      </a:r>
                      <a:r>
                        <a:rPr lang="en-US" sz="1400" baseline="0" dirty="0" err="1"/>
                        <a:t>dingranule</a:t>
                      </a:r>
                      <a:r>
                        <a:rPr lang="en-US" sz="1400" baseline="0" dirty="0"/>
                        <a:t> de </a:t>
                      </a:r>
                      <a:r>
                        <a:rPr lang="en-US" sz="1400" baseline="0" dirty="0" err="1"/>
                        <a:t>sticla</a:t>
                      </a:r>
                      <a:r>
                        <a:rPr lang="en-US" sz="1400" baseline="0" dirty="0"/>
                        <a:t> (</a:t>
                      </a:r>
                      <a:r>
                        <a:rPr lang="en-US" sz="1400" baseline="0" dirty="0" err="1"/>
                        <a:t>Ballotini</a:t>
                      </a:r>
                      <a:r>
                        <a:rPr lang="en-US" sz="1400" baseline="0" dirty="0"/>
                        <a:t>)</a:t>
                      </a:r>
                    </a:p>
                    <a:p>
                      <a:pPr marL="0" marR="0" indent="0" algn="l" defTabSz="911326"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1326" rtl="0" eaLnBrk="1" fontAlgn="auto" latinLnBrk="0" hangingPunct="1">
                        <a:lnSpc>
                          <a:spcPct val="100000"/>
                        </a:lnSpc>
                        <a:spcBef>
                          <a:spcPts val="0"/>
                        </a:spcBef>
                        <a:spcAft>
                          <a:spcPts val="0"/>
                        </a:spcAft>
                        <a:buClrTx/>
                        <a:buSzTx/>
                        <a:buFontTx/>
                        <a:buNone/>
                        <a:tabLst/>
                        <a:defRPr/>
                      </a:pPr>
                      <a:r>
                        <a:rPr lang="en-US" sz="1400" dirty="0"/>
                        <a:t>- - - </a:t>
                      </a:r>
                      <a:r>
                        <a:rPr lang="en-US" sz="1400" dirty="0" err="1"/>
                        <a:t>Benzi</a:t>
                      </a:r>
                      <a:r>
                        <a:rPr lang="en-US" sz="1400" dirty="0"/>
                        <a:t> de </a:t>
                      </a:r>
                      <a:r>
                        <a:rPr lang="en-US" sz="1400" dirty="0" err="1"/>
                        <a:t>marcare</a:t>
                      </a:r>
                      <a:r>
                        <a:rPr lang="en-US" sz="1400" dirty="0"/>
                        <a:t> </a:t>
                      </a:r>
                      <a:r>
                        <a:rPr lang="en-US" sz="1400" dirty="0" err="1"/>
                        <a:t>pentru</a:t>
                      </a:r>
                      <a:r>
                        <a:rPr lang="en-US" sz="1400" dirty="0"/>
                        <a:t> </a:t>
                      </a:r>
                      <a:r>
                        <a:rPr lang="en-US" sz="1400" dirty="0" err="1"/>
                        <a:t>pavaj</a:t>
                      </a:r>
                      <a:endParaRPr lang="ro-RO" sz="1400" dirty="0"/>
                    </a:p>
                    <a:p>
                      <a:pPr marL="0" indent="0">
                        <a:buFontTx/>
                        <a:buNone/>
                      </a:pPr>
                      <a:r>
                        <a:rPr lang="en-US" sz="1400" dirty="0"/>
                        <a:t>- - -  </a:t>
                      </a:r>
                      <a:r>
                        <a:rPr lang="en-US" sz="1400" dirty="0" err="1"/>
                        <a:t>Altele</a:t>
                      </a:r>
                      <a:endParaRPr lang="en-US" sz="1400" dirty="0"/>
                    </a:p>
                    <a:p>
                      <a:pPr marL="0" indent="0">
                        <a:buFontTx/>
                        <a:buNone/>
                      </a:pPr>
                      <a:r>
                        <a:rPr lang="en-US" sz="1400" dirty="0"/>
                        <a:t>- -</a:t>
                      </a:r>
                      <a:r>
                        <a:rPr lang="en-US" sz="1400" baseline="0" dirty="0"/>
                        <a:t> </a:t>
                      </a:r>
                      <a:r>
                        <a:rPr lang="en-US" sz="1400" dirty="0" err="1"/>
                        <a:t>Altele</a:t>
                      </a:r>
                      <a:endParaRPr lang="en-US" sz="1400" dirty="0"/>
                    </a:p>
                    <a:p>
                      <a:pPr marL="0" indent="0">
                        <a:buFontTx/>
                        <a:buNone/>
                      </a:pPr>
                      <a:r>
                        <a:rPr lang="en-US" sz="1400" dirty="0"/>
                        <a:t>- - - </a:t>
                      </a:r>
                      <a:r>
                        <a:rPr lang="en-US" sz="1400" dirty="0" err="1"/>
                        <a:t>Ranforsate</a:t>
                      </a:r>
                      <a:r>
                        <a:rPr lang="en-US" sz="1400" dirty="0"/>
                        <a:t> cu filament</a:t>
                      </a:r>
                    </a:p>
                    <a:p>
                      <a:pPr marL="0" indent="0">
                        <a:buFontTx/>
                        <a:buNone/>
                      </a:pPr>
                      <a:r>
                        <a:rPr lang="en-US" sz="1400" dirty="0"/>
                        <a:t>- - - </a:t>
                      </a:r>
                      <a:r>
                        <a:rPr lang="en-US" sz="1400" dirty="0" err="1"/>
                        <a:t>Benzi</a:t>
                      </a:r>
                      <a:r>
                        <a:rPr lang="en-US" sz="1400" dirty="0"/>
                        <a:t> </a:t>
                      </a:r>
                      <a:r>
                        <a:rPr lang="en-US" sz="1400" dirty="0" err="1"/>
                        <a:t>electrice</a:t>
                      </a:r>
                      <a:endParaRPr lang="en-US" sz="1400" dirty="0"/>
                    </a:p>
                    <a:p>
                      <a:pPr marL="0" indent="0">
                        <a:buFontTx/>
                        <a:buNone/>
                      </a:pPr>
                      <a:r>
                        <a:rPr lang="en-US" sz="1400" dirty="0"/>
                        <a:t>- - -  </a:t>
                      </a:r>
                      <a:r>
                        <a:rPr lang="en-US" sz="1400" dirty="0" err="1"/>
                        <a:t>Altele</a:t>
                      </a:r>
                      <a:endParaRPr lang="en-US" sz="1400" dirty="0"/>
                    </a:p>
                    <a:p>
                      <a:pPr marL="0" indent="0">
                        <a:buFontTx/>
                        <a:buNone/>
                      </a:pPr>
                      <a:r>
                        <a:rPr lang="en-US" sz="1400" dirty="0"/>
                        <a:t>- - - -</a:t>
                      </a:r>
                      <a:r>
                        <a:rPr lang="en-US" sz="1400" dirty="0" err="1"/>
                        <a:t>Transparente</a:t>
                      </a:r>
                      <a:r>
                        <a:rPr lang="en-US" sz="1400" dirty="0"/>
                        <a:t> cu o </a:t>
                      </a:r>
                      <a:r>
                        <a:rPr lang="en-US" sz="1400" dirty="0" err="1"/>
                        <a:t>lungime</a:t>
                      </a:r>
                      <a:r>
                        <a:rPr lang="en-US" sz="1400" dirty="0"/>
                        <a:t> sub 55 cm</a:t>
                      </a:r>
                    </a:p>
                    <a:p>
                      <a:pPr marL="0" indent="0">
                        <a:buFontTx/>
                        <a:buNone/>
                      </a:pPr>
                      <a:r>
                        <a:rPr lang="en-US" sz="1400" dirty="0"/>
                        <a:t>- - - - </a:t>
                      </a:r>
                      <a:r>
                        <a:rPr lang="en-US" sz="1400" baseline="0" dirty="0" err="1"/>
                        <a:t>Nedepasind</a:t>
                      </a:r>
                      <a:r>
                        <a:rPr lang="en-US" sz="1400" baseline="0" dirty="0"/>
                        <a:t> 5 cm in </a:t>
                      </a:r>
                      <a:r>
                        <a:rPr lang="en-US" sz="1400" baseline="0" dirty="0" err="1"/>
                        <a:t>lungime</a:t>
                      </a:r>
                      <a:endParaRPr lang="en-US" sz="1400" baseline="0" dirty="0"/>
                    </a:p>
                    <a:p>
                      <a:pPr marL="0" indent="0">
                        <a:buFontTx/>
                        <a:buNone/>
                      </a:pPr>
                      <a:r>
                        <a:rPr lang="en-US" sz="1400" dirty="0"/>
                        <a:t>- - - - </a:t>
                      </a:r>
                      <a:r>
                        <a:rPr lang="en-US" sz="1400" baseline="0" dirty="0" err="1"/>
                        <a:t>Altele</a:t>
                      </a:r>
                      <a:endParaRPr lang="en-US" sz="1400" baseline="0" dirty="0"/>
                    </a:p>
                    <a:p>
                      <a:pPr marL="0" indent="0">
                        <a:buFontTx/>
                        <a:buNone/>
                      </a:pPr>
                      <a:r>
                        <a:rPr lang="en-US" sz="1400" dirty="0"/>
                        <a:t>- - - </a:t>
                      </a:r>
                      <a:r>
                        <a:rPr lang="en-US" sz="1400" baseline="0" dirty="0" err="1"/>
                        <a:t>Altele</a:t>
                      </a:r>
                      <a:endParaRPr lang="ro-RO" sz="1400" dirty="0">
                        <a:latin typeface="Verdana" panose="020B0604030504040204" pitchFamily="34" charset="0"/>
                        <a:ea typeface="Verdana" panose="020B0604030504040204" pitchFamily="34" charset="0"/>
                        <a:cs typeface="Verdana" panose="020B0604030504040204" pitchFamily="34" charset="0"/>
                      </a:endParaRPr>
                    </a:p>
                  </a:txBody>
                  <a:tcPr marT="45713" marB="45713"/>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482EFCAD-B2DF-421B-B227-7A55C052D68D}"/>
              </a:ext>
            </a:extLst>
          </p:cNvPr>
          <p:cNvSpPr>
            <a:spLocks noGrp="1"/>
          </p:cNvSpPr>
          <p:nvPr>
            <p:ph type="sldNum" sz="quarter" idx="11"/>
          </p:nvPr>
        </p:nvSpPr>
        <p:spPr/>
        <p:txBody>
          <a:bodyPr/>
          <a:lstStyle/>
          <a:p>
            <a:pPr>
              <a:defRPr/>
            </a:pPr>
            <a:fld id="{CCA2E915-9A36-40F6-99F7-6FF98824D28F}" type="slidenum">
              <a:rPr lang="en-GB" smtClean="0"/>
              <a:pPr>
                <a:defRPr/>
              </a:pPr>
              <a:t>45</a:t>
            </a:fld>
            <a:endParaRPr lang="en-GB" dirty="0"/>
          </a:p>
        </p:txBody>
      </p:sp>
    </p:spTree>
    <p:extLst>
      <p:ext uri="{BB962C8B-B14F-4D97-AF65-F5344CB8AC3E}">
        <p14:creationId xmlns:p14="http://schemas.microsoft.com/office/powerpoint/2010/main" val="462025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2">
            <a:extLst>
              <a:ext uri="{FF2B5EF4-FFF2-40B4-BE49-F238E27FC236}">
                <a16:creationId xmlns:a16="http://schemas.microsoft.com/office/drawing/2014/main" id="{A63F1340-B8DC-49EA-8A4E-09E77DA3200E}"/>
              </a:ext>
            </a:extLst>
          </p:cNvPr>
          <p:cNvSpPr>
            <a:spLocks noGrp="1" noChangeArrowheads="1"/>
          </p:cNvSpPr>
          <p:nvPr>
            <p:ph type="title"/>
          </p:nvPr>
        </p:nvSpPr>
        <p:spPr>
          <a:xfrm>
            <a:off x="555170" y="478970"/>
            <a:ext cx="8055429" cy="587829"/>
          </a:xfrm>
        </p:spPr>
        <p:txBody>
          <a:bodyPr/>
          <a:lstStyle/>
          <a:p>
            <a:pPr eaLnBrk="1" hangingPunct="1"/>
            <a:r>
              <a:rPr lang="en-AU" altLang="en-US" sz="2800" dirty="0" err="1"/>
              <a:t>Clasificare</a:t>
            </a:r>
            <a:br>
              <a:rPr lang="en-AU" altLang="en-US" sz="2800" b="0" dirty="0">
                <a:solidFill>
                  <a:srgbClr val="000000"/>
                </a:solidFill>
                <a:latin typeface="Verdana" panose="020B0604030504040204" pitchFamily="34" charset="0"/>
                <a:ea typeface="Verdana" panose="020B0604030504040204" pitchFamily="34" charset="0"/>
                <a:cs typeface="Verdana" panose="020B0604030504040204" pitchFamily="34" charset="0"/>
              </a:rPr>
            </a:br>
            <a:endParaRPr lang="en-US" altLang="en-US" sz="28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FE3B96AE-38CF-412F-98AC-495A570DBA2C}"/>
              </a:ext>
            </a:extLst>
          </p:cNvPr>
          <p:cNvSpPr>
            <a:spLocks noGrp="1"/>
          </p:cNvSpPr>
          <p:nvPr>
            <p:ph type="sldNum" sz="quarter" idx="11"/>
          </p:nvPr>
        </p:nvSpPr>
        <p:spPr/>
        <p:txBody>
          <a:bodyPr/>
          <a:lstStyle/>
          <a:p>
            <a:pPr>
              <a:defRPr/>
            </a:pPr>
            <a:fld id="{CCA2E915-9A36-40F6-99F7-6FF98824D28F}" type="slidenum">
              <a:rPr lang="en-GB" smtClean="0"/>
              <a:pPr>
                <a:defRPr/>
              </a:pPr>
              <a:t>46</a:t>
            </a:fld>
            <a:endParaRPr lang="en-GB" dirty="0"/>
          </a:p>
        </p:txBody>
      </p:sp>
      <p:pic>
        <p:nvPicPr>
          <p:cNvPr id="4" name="Picture 3">
            <a:extLst>
              <a:ext uri="{FF2B5EF4-FFF2-40B4-BE49-F238E27FC236}">
                <a16:creationId xmlns:a16="http://schemas.microsoft.com/office/drawing/2014/main" id="{EE91C58C-5412-81A5-68D3-2D86FE1F695A}"/>
              </a:ext>
            </a:extLst>
          </p:cNvPr>
          <p:cNvPicPr>
            <a:picLocks noChangeAspect="1"/>
          </p:cNvPicPr>
          <p:nvPr/>
        </p:nvPicPr>
        <p:blipFill>
          <a:blip r:embed="rId3"/>
          <a:stretch>
            <a:fillRect/>
          </a:stretch>
        </p:blipFill>
        <p:spPr>
          <a:xfrm>
            <a:off x="1676149" y="228322"/>
            <a:ext cx="5791702" cy="6401355"/>
          </a:xfrm>
          <a:prstGeom prst="rect">
            <a:avLst/>
          </a:prstGeom>
        </p:spPr>
      </p:pic>
    </p:spTree>
    <p:extLst>
      <p:ext uri="{BB962C8B-B14F-4D97-AF65-F5344CB8AC3E}">
        <p14:creationId xmlns:p14="http://schemas.microsoft.com/office/powerpoint/2010/main" val="1117057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txBox="1">
            <a:spLocks noChangeArrowheads="1"/>
          </p:cNvSpPr>
          <p:nvPr/>
        </p:nvSpPr>
        <p:spPr bwMode="auto">
          <a:xfrm>
            <a:off x="382588" y="1122363"/>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9" rIns="91279" bIns="45639"/>
          <a:lstStyle>
            <a:lvl1pPr marL="342900" indent="-342900">
              <a:defRPr sz="24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marL="1254125" indent="-342900">
              <a:defRPr sz="2400">
                <a:solidFill>
                  <a:schemeClr val="tx1"/>
                </a:solidFill>
                <a:latin typeface="Times New Roman" panose="02020603050405020304" pitchFamily="18" charset="0"/>
                <a:cs typeface="Arial" panose="020B0604020202020204" pitchFamily="34" charset="0"/>
              </a:defRPr>
            </a:lvl3pPr>
            <a:lvl4pPr>
              <a:defRPr sz="2400">
                <a:solidFill>
                  <a:schemeClr val="tx1"/>
                </a:solidFill>
                <a:latin typeface="Times New Roman" panose="02020603050405020304" pitchFamily="18" charset="0"/>
                <a:cs typeface="Arial" panose="020B0604020202020204" pitchFamily="34" charset="0"/>
              </a:defRPr>
            </a:lvl4pPr>
            <a:lvl5pPr>
              <a:defRPr sz="2400">
                <a:solidFill>
                  <a:schemeClr val="tx1"/>
                </a:solidFill>
                <a:latin typeface="Times New Roman" panose="02020603050405020304" pitchFamily="18" charset="0"/>
                <a:cs typeface="Arial" panose="020B0604020202020204" pitchFamily="34" charset="0"/>
              </a:defRPr>
            </a:lvl5pPr>
            <a:lvl6pPr marL="22796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7368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1940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651250" indent="63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150000"/>
              </a:lnSpc>
              <a:buFont typeface="Arial" panose="020B0604020202020204" pitchFamily="34" charset="0"/>
              <a:buAutoNum type="arabicPeriod"/>
            </a:pPr>
            <a:endParaRPr lang="en-US" altLang="en-US" sz="1600" dirty="0">
              <a:solidFill>
                <a:srgbClr val="313131"/>
              </a:solidFill>
              <a:latin typeface="Verdana" panose="020B0604030504040204" pitchFamily="34" charset="0"/>
            </a:endParaRPr>
          </a:p>
          <a:p>
            <a:pPr>
              <a:lnSpc>
                <a:spcPct val="150000"/>
              </a:lnSpc>
              <a:buFont typeface="Wingdings" panose="05000000000000000000" pitchFamily="2" charset="2"/>
              <a:buChar char="§"/>
            </a:pPr>
            <a:r>
              <a:rPr lang="en-US" altLang="en-US" sz="1800" dirty="0" err="1">
                <a:solidFill>
                  <a:srgbClr val="313131"/>
                </a:solidFill>
                <a:latin typeface="+mn-lt"/>
              </a:rPr>
              <a:t>Stabilite</a:t>
            </a:r>
            <a:r>
              <a:rPr lang="en-US" altLang="en-US" sz="1800" dirty="0">
                <a:solidFill>
                  <a:srgbClr val="313131"/>
                </a:solidFill>
                <a:latin typeface="+mn-lt"/>
              </a:rPr>
              <a:t> de </a:t>
            </a:r>
            <a:r>
              <a:rPr lang="en-US" altLang="en-US" sz="1800" dirty="0" err="1">
                <a:solidFill>
                  <a:srgbClr val="313131"/>
                </a:solidFill>
                <a:latin typeface="+mn-lt"/>
              </a:rPr>
              <a:t>Organizatia</a:t>
            </a:r>
            <a:r>
              <a:rPr lang="en-US" altLang="en-US" sz="1800" dirty="0">
                <a:solidFill>
                  <a:srgbClr val="313131"/>
                </a:solidFill>
                <a:latin typeface="+mn-lt"/>
              </a:rPr>
              <a:t> </a:t>
            </a:r>
            <a:r>
              <a:rPr lang="en-US" altLang="en-US" sz="1800" dirty="0" err="1">
                <a:solidFill>
                  <a:srgbClr val="313131"/>
                </a:solidFill>
                <a:latin typeface="+mn-lt"/>
              </a:rPr>
              <a:t>Mondiala</a:t>
            </a:r>
            <a:r>
              <a:rPr lang="en-US" altLang="en-US" sz="1800" dirty="0">
                <a:solidFill>
                  <a:srgbClr val="313131"/>
                </a:solidFill>
                <a:latin typeface="+mn-lt"/>
              </a:rPr>
              <a:t> a </a:t>
            </a:r>
            <a:r>
              <a:rPr lang="en-US" altLang="en-US" sz="1800" dirty="0" err="1">
                <a:solidFill>
                  <a:srgbClr val="313131"/>
                </a:solidFill>
                <a:latin typeface="+mn-lt"/>
              </a:rPr>
              <a:t>Vamilor</a:t>
            </a:r>
            <a:endParaRPr lang="en-US" altLang="en-US" sz="1800" dirty="0">
              <a:solidFill>
                <a:srgbClr val="313131"/>
              </a:solidFill>
              <a:latin typeface="+mn-lt"/>
            </a:endParaRPr>
          </a:p>
          <a:p>
            <a:pPr>
              <a:lnSpc>
                <a:spcPct val="150000"/>
              </a:lnSpc>
              <a:buFont typeface="Wingdings" panose="05000000000000000000" pitchFamily="2" charset="2"/>
              <a:buChar char="§"/>
            </a:pPr>
            <a:r>
              <a:rPr lang="en-US" altLang="en-US" sz="1800" dirty="0" err="1">
                <a:solidFill>
                  <a:srgbClr val="313131"/>
                </a:solidFill>
                <a:latin typeface="+mn-lt"/>
              </a:rPr>
              <a:t>Preluate</a:t>
            </a:r>
            <a:r>
              <a:rPr lang="en-US" altLang="en-US" sz="1800" dirty="0">
                <a:solidFill>
                  <a:srgbClr val="313131"/>
                </a:solidFill>
                <a:latin typeface="+mn-lt"/>
              </a:rPr>
              <a:t> ca </a:t>
            </a:r>
            <a:r>
              <a:rPr lang="en-US" altLang="en-US" sz="1800" dirty="0" err="1">
                <a:solidFill>
                  <a:srgbClr val="313131"/>
                </a:solidFill>
                <a:latin typeface="+mn-lt"/>
              </a:rPr>
              <a:t>atare</a:t>
            </a:r>
            <a:r>
              <a:rPr lang="en-US" altLang="en-US" sz="1800" dirty="0">
                <a:solidFill>
                  <a:srgbClr val="313131"/>
                </a:solidFill>
                <a:latin typeface="+mn-lt"/>
              </a:rPr>
              <a:t> de </a:t>
            </a:r>
            <a:r>
              <a:rPr lang="en-US" altLang="en-US" sz="1800" dirty="0" err="1">
                <a:solidFill>
                  <a:srgbClr val="313131"/>
                </a:solidFill>
                <a:latin typeface="+mn-lt"/>
              </a:rPr>
              <a:t>Uniunea</a:t>
            </a:r>
            <a:r>
              <a:rPr lang="en-US" altLang="en-US" sz="1800" dirty="0">
                <a:solidFill>
                  <a:srgbClr val="313131"/>
                </a:solidFill>
                <a:latin typeface="+mn-lt"/>
              </a:rPr>
              <a:t> </a:t>
            </a:r>
            <a:r>
              <a:rPr lang="en-US" altLang="en-US" sz="1800" dirty="0" err="1">
                <a:solidFill>
                  <a:srgbClr val="313131"/>
                </a:solidFill>
                <a:latin typeface="+mn-lt"/>
              </a:rPr>
              <a:t>Europeana</a:t>
            </a:r>
            <a:endParaRPr lang="en-US" altLang="en-US" sz="1800" dirty="0">
              <a:solidFill>
                <a:srgbClr val="313131"/>
              </a:solidFill>
              <a:latin typeface="+mn-lt"/>
            </a:endParaRPr>
          </a:p>
          <a:p>
            <a:pPr>
              <a:lnSpc>
                <a:spcPct val="150000"/>
              </a:lnSpc>
              <a:buFont typeface="Wingdings" panose="05000000000000000000" pitchFamily="2" charset="2"/>
              <a:buChar char="§"/>
            </a:pPr>
            <a:r>
              <a:rPr lang="en-US" altLang="en-US" sz="1800" dirty="0">
                <a:solidFill>
                  <a:srgbClr val="313131"/>
                </a:solidFill>
                <a:latin typeface="+mn-lt"/>
              </a:rPr>
              <a:t>6 reguli </a:t>
            </a:r>
            <a:r>
              <a:rPr lang="en-US" altLang="en-US" sz="1800" dirty="0" err="1">
                <a:solidFill>
                  <a:srgbClr val="313131"/>
                </a:solidFill>
                <a:latin typeface="+mn-lt"/>
              </a:rPr>
              <a:t>ce</a:t>
            </a:r>
            <a:r>
              <a:rPr lang="en-US" altLang="en-US" sz="1800" dirty="0">
                <a:solidFill>
                  <a:srgbClr val="313131"/>
                </a:solidFill>
                <a:latin typeface="+mn-lt"/>
              </a:rPr>
              <a:t> se </a:t>
            </a:r>
            <a:r>
              <a:rPr lang="en-US" altLang="en-US" sz="1800" dirty="0" err="1">
                <a:solidFill>
                  <a:srgbClr val="313131"/>
                </a:solidFill>
                <a:latin typeface="+mn-lt"/>
              </a:rPr>
              <a:t>aplica</a:t>
            </a:r>
            <a:r>
              <a:rPr lang="en-US" altLang="en-US" sz="1800" dirty="0">
                <a:solidFill>
                  <a:srgbClr val="313131"/>
                </a:solidFill>
                <a:latin typeface="+mn-lt"/>
              </a:rPr>
              <a:t> </a:t>
            </a:r>
            <a:r>
              <a:rPr lang="en-US" altLang="en-US" sz="1800" dirty="0" err="1">
                <a:solidFill>
                  <a:srgbClr val="313131"/>
                </a:solidFill>
                <a:latin typeface="+mn-lt"/>
              </a:rPr>
              <a:t>ordinea</a:t>
            </a:r>
            <a:r>
              <a:rPr lang="en-US" altLang="en-US" sz="1800" dirty="0">
                <a:solidFill>
                  <a:srgbClr val="313131"/>
                </a:solidFill>
                <a:latin typeface="+mn-lt"/>
              </a:rPr>
              <a:t> </a:t>
            </a:r>
            <a:r>
              <a:rPr lang="en-US" altLang="en-US" sz="1800" dirty="0" err="1">
                <a:solidFill>
                  <a:srgbClr val="313131"/>
                </a:solidFill>
                <a:latin typeface="+mn-lt"/>
              </a:rPr>
              <a:t>numerotarii</a:t>
            </a:r>
            <a:endParaRPr lang="en-US" altLang="en-US" sz="1800" dirty="0">
              <a:solidFill>
                <a:srgbClr val="313131"/>
              </a:solidFill>
              <a:latin typeface="+mn-lt"/>
            </a:endParaRPr>
          </a:p>
          <a:p>
            <a:pPr>
              <a:lnSpc>
                <a:spcPct val="150000"/>
              </a:lnSpc>
              <a:buFont typeface="Wingdings" panose="05000000000000000000" pitchFamily="2" charset="2"/>
              <a:buChar char="§"/>
            </a:pPr>
            <a:endParaRPr lang="en-US" altLang="en-US" sz="1800" dirty="0">
              <a:solidFill>
                <a:srgbClr val="313131"/>
              </a:solidFill>
              <a:latin typeface="+mn-lt"/>
            </a:endParaRPr>
          </a:p>
          <a:p>
            <a:pPr lvl="2">
              <a:lnSpc>
                <a:spcPct val="150000"/>
              </a:lnSpc>
              <a:buFont typeface="Arial" panose="020B0604020202020204" pitchFamily="34" charset="0"/>
              <a:buAutoNum type="arabicPeriod"/>
            </a:pPr>
            <a:r>
              <a:rPr lang="en-US" altLang="en-US" sz="1800" dirty="0" err="1">
                <a:solidFill>
                  <a:srgbClr val="313131"/>
                </a:solidFill>
                <a:latin typeface="+mn-lt"/>
              </a:rPr>
              <a:t>Concordanta</a:t>
            </a:r>
            <a:r>
              <a:rPr lang="en-US" altLang="en-US" sz="1800" dirty="0">
                <a:solidFill>
                  <a:srgbClr val="313131"/>
                </a:solidFill>
                <a:latin typeface="+mn-lt"/>
              </a:rPr>
              <a:t> cu </a:t>
            </a:r>
            <a:r>
              <a:rPr lang="en-US" altLang="en-US" sz="1800" dirty="0" err="1">
                <a:solidFill>
                  <a:srgbClr val="313131"/>
                </a:solidFill>
                <a:latin typeface="+mn-lt"/>
              </a:rPr>
              <a:t>texul</a:t>
            </a:r>
            <a:r>
              <a:rPr lang="en-US" altLang="en-US" sz="1800" dirty="0">
                <a:solidFill>
                  <a:srgbClr val="313131"/>
                </a:solidFill>
                <a:latin typeface="+mn-lt"/>
              </a:rPr>
              <a:t> </a:t>
            </a:r>
            <a:r>
              <a:rPr lang="en-US" altLang="en-US" sz="1800" dirty="0" err="1">
                <a:solidFill>
                  <a:srgbClr val="313131"/>
                </a:solidFill>
                <a:latin typeface="+mn-lt"/>
              </a:rPr>
              <a:t>pozitiei</a:t>
            </a:r>
            <a:r>
              <a:rPr lang="en-US" altLang="en-US" sz="1800" dirty="0">
                <a:solidFill>
                  <a:srgbClr val="313131"/>
                </a:solidFill>
                <a:latin typeface="+mn-lt"/>
              </a:rPr>
              <a:t> </a:t>
            </a:r>
            <a:r>
              <a:rPr lang="en-US" altLang="en-US" sz="1800" dirty="0" err="1">
                <a:solidFill>
                  <a:srgbClr val="313131"/>
                </a:solidFill>
                <a:latin typeface="+mn-lt"/>
              </a:rPr>
              <a:t>tarifare</a:t>
            </a:r>
            <a:endParaRPr lang="vi-VN" altLang="en-US" sz="1800" dirty="0">
              <a:solidFill>
                <a:srgbClr val="313131"/>
              </a:solidFill>
              <a:latin typeface="+mn-lt"/>
            </a:endParaRPr>
          </a:p>
          <a:p>
            <a:pPr lvl="2">
              <a:lnSpc>
                <a:spcPct val="150000"/>
              </a:lnSpc>
              <a:buFont typeface="Arial" panose="020B0604020202020204" pitchFamily="34" charset="0"/>
              <a:buAutoNum type="arabicPeriod"/>
            </a:pPr>
            <a:r>
              <a:rPr lang="en-US" altLang="en-US" sz="1800" dirty="0">
                <a:solidFill>
                  <a:srgbClr val="313131"/>
                </a:solidFill>
                <a:latin typeface="+mn-lt"/>
              </a:rPr>
              <a:t>A</a:t>
            </a:r>
            <a:r>
              <a:rPr lang="vi-VN" altLang="en-US" sz="1800" dirty="0">
                <a:solidFill>
                  <a:srgbClr val="313131"/>
                </a:solidFill>
                <a:latin typeface="+mn-lt"/>
              </a:rPr>
              <a:t>rticole din materiale mixte sau </a:t>
            </a:r>
            <a:r>
              <a:rPr lang="en-US" altLang="en-US" sz="1800" dirty="0" err="1">
                <a:solidFill>
                  <a:srgbClr val="313131"/>
                </a:solidFill>
                <a:latin typeface="+mn-lt"/>
              </a:rPr>
              <a:t>produse</a:t>
            </a:r>
            <a:r>
              <a:rPr lang="vi-VN" altLang="en-US" sz="1800" dirty="0">
                <a:solidFill>
                  <a:srgbClr val="313131"/>
                </a:solidFill>
                <a:latin typeface="+mn-lt"/>
              </a:rPr>
              <a:t> incomplete sau neterminate</a:t>
            </a:r>
          </a:p>
          <a:p>
            <a:pPr lvl="2">
              <a:lnSpc>
                <a:spcPct val="150000"/>
              </a:lnSpc>
              <a:buFont typeface="Arial" panose="020B0604020202020204" pitchFamily="34" charset="0"/>
              <a:buAutoNum type="arabicPeriod"/>
            </a:pPr>
            <a:r>
              <a:rPr lang="vi-VN" altLang="en-US" sz="1800" dirty="0">
                <a:solidFill>
                  <a:srgbClr val="313131"/>
                </a:solidFill>
                <a:latin typeface="Calibri" panose="020F0502020204030204" pitchFamily="34" charset="0"/>
                <a:cs typeface="Calibri" panose="020F0502020204030204" pitchFamily="34" charset="0"/>
              </a:rPr>
              <a:t>Mărfurile care pot fi clasificate </a:t>
            </a:r>
            <a:r>
              <a:rPr lang="en-US" altLang="en-US" sz="1800" dirty="0">
                <a:solidFill>
                  <a:srgbClr val="313131"/>
                </a:solidFill>
                <a:latin typeface="Calibri" panose="020F0502020204030204" pitchFamily="34" charset="0"/>
                <a:cs typeface="Calibri" panose="020F0502020204030204" pitchFamily="34" charset="0"/>
              </a:rPr>
              <a:t>la </a:t>
            </a:r>
            <a:r>
              <a:rPr lang="en-US" altLang="en-US" sz="1800" dirty="0" err="1">
                <a:solidFill>
                  <a:srgbClr val="313131"/>
                </a:solidFill>
                <a:latin typeface="Calibri" panose="020F0502020204030204" pitchFamily="34" charset="0"/>
                <a:cs typeface="Calibri" panose="020F0502020204030204" pitchFamily="34" charset="0"/>
              </a:rPr>
              <a:t>mai</a:t>
            </a:r>
            <a:r>
              <a:rPr lang="en-US" altLang="en-US" sz="1800" dirty="0">
                <a:solidFill>
                  <a:srgbClr val="313131"/>
                </a:solidFill>
                <a:latin typeface="Calibri" panose="020F0502020204030204" pitchFamily="34" charset="0"/>
                <a:cs typeface="Calibri" panose="020F0502020204030204" pitchFamily="34" charset="0"/>
              </a:rPr>
              <a:t> </a:t>
            </a:r>
            <a:r>
              <a:rPr lang="en-US" altLang="en-US" sz="1800" dirty="0" err="1">
                <a:solidFill>
                  <a:srgbClr val="313131"/>
                </a:solidFill>
                <a:latin typeface="Calibri" panose="020F0502020204030204" pitchFamily="34" charset="0"/>
                <a:cs typeface="Calibri" panose="020F0502020204030204" pitchFamily="34" charset="0"/>
              </a:rPr>
              <a:t>multe</a:t>
            </a:r>
            <a:r>
              <a:rPr lang="en-US" altLang="en-US" sz="1800" dirty="0">
                <a:solidFill>
                  <a:srgbClr val="313131"/>
                </a:solidFill>
                <a:latin typeface="Calibri" panose="020F0502020204030204" pitchFamily="34" charset="0"/>
                <a:cs typeface="Calibri" panose="020F0502020204030204" pitchFamily="34" charset="0"/>
              </a:rPr>
              <a:t> </a:t>
            </a:r>
            <a:r>
              <a:rPr lang="en-US" altLang="en-US" sz="1800" dirty="0" err="1">
                <a:solidFill>
                  <a:srgbClr val="313131"/>
                </a:solidFill>
                <a:latin typeface="Calibri" panose="020F0502020204030204" pitchFamily="34" charset="0"/>
                <a:cs typeface="Calibri" panose="020F0502020204030204" pitchFamily="34" charset="0"/>
              </a:rPr>
              <a:t>pozitii</a:t>
            </a:r>
            <a:r>
              <a:rPr lang="en-US" altLang="en-US" sz="1800" dirty="0">
                <a:solidFill>
                  <a:srgbClr val="313131"/>
                </a:solidFill>
                <a:latin typeface="Calibri" panose="020F0502020204030204" pitchFamily="34" charset="0"/>
                <a:cs typeface="Calibri" panose="020F0502020204030204" pitchFamily="34" charset="0"/>
              </a:rPr>
              <a:t> </a:t>
            </a:r>
            <a:r>
              <a:rPr lang="en-US" altLang="en-US" sz="1800" dirty="0" err="1">
                <a:solidFill>
                  <a:srgbClr val="313131"/>
                </a:solidFill>
                <a:latin typeface="Calibri" panose="020F0502020204030204" pitchFamily="34" charset="0"/>
                <a:cs typeface="Calibri" panose="020F0502020204030204" pitchFamily="34" charset="0"/>
              </a:rPr>
              <a:t>tarifare</a:t>
            </a:r>
            <a:r>
              <a:rPr lang="vi-VN" altLang="en-US" sz="1800" dirty="0">
                <a:solidFill>
                  <a:srgbClr val="313131"/>
                </a:solidFill>
                <a:latin typeface="Calibri" panose="020F0502020204030204" pitchFamily="34" charset="0"/>
                <a:cs typeface="Calibri" panose="020F0502020204030204" pitchFamily="34" charset="0"/>
              </a:rPr>
              <a:t>, produse compuse din diferite materiale și seturi pentru vanzare cu amănuntul</a:t>
            </a:r>
          </a:p>
          <a:p>
            <a:pPr lvl="2">
              <a:lnSpc>
                <a:spcPct val="150000"/>
              </a:lnSpc>
              <a:buFont typeface="Arial" panose="020B0604020202020204" pitchFamily="34" charset="0"/>
              <a:buAutoNum type="arabicPeriod"/>
            </a:pPr>
            <a:r>
              <a:rPr lang="vi-VN" altLang="en-US" sz="1800" dirty="0">
                <a:solidFill>
                  <a:srgbClr val="313131"/>
                </a:solidFill>
                <a:latin typeface="Calibri" panose="020F0502020204030204" pitchFamily="34" charset="0"/>
                <a:cs typeface="Calibri" panose="020F0502020204030204" pitchFamily="34" charset="0"/>
              </a:rPr>
              <a:t>Mărfurile care nu pot fi clasificate folosind primele 3 reguli</a:t>
            </a:r>
          </a:p>
          <a:p>
            <a:pPr lvl="2">
              <a:lnSpc>
                <a:spcPct val="150000"/>
              </a:lnSpc>
              <a:buFont typeface="Arial" panose="020B0604020202020204" pitchFamily="34" charset="0"/>
              <a:buAutoNum type="arabicPeriod"/>
            </a:pPr>
            <a:r>
              <a:rPr lang="en-US" altLang="en-US" sz="1800" dirty="0" err="1">
                <a:solidFill>
                  <a:srgbClr val="313131"/>
                </a:solidFill>
                <a:latin typeface="+mn-lt"/>
              </a:rPr>
              <a:t>Clasificarea</a:t>
            </a:r>
            <a:r>
              <a:rPr lang="en-US" altLang="en-US" sz="1800" dirty="0">
                <a:solidFill>
                  <a:srgbClr val="313131"/>
                </a:solidFill>
                <a:latin typeface="+mn-lt"/>
              </a:rPr>
              <a:t> </a:t>
            </a:r>
            <a:r>
              <a:rPr lang="en-US" altLang="en-US" sz="1800" dirty="0" err="1">
                <a:solidFill>
                  <a:srgbClr val="313131"/>
                </a:solidFill>
                <a:latin typeface="+mn-lt"/>
              </a:rPr>
              <a:t>ambalajelor</a:t>
            </a:r>
            <a:endParaRPr lang="vi-VN" altLang="en-US" sz="1800" dirty="0">
              <a:solidFill>
                <a:srgbClr val="313131"/>
              </a:solidFill>
              <a:latin typeface="+mn-lt"/>
            </a:endParaRPr>
          </a:p>
          <a:p>
            <a:pPr lvl="2">
              <a:lnSpc>
                <a:spcPct val="150000"/>
              </a:lnSpc>
              <a:buFont typeface="Arial" panose="020B0604020202020204" pitchFamily="34" charset="0"/>
              <a:buAutoNum type="arabicPeriod"/>
            </a:pPr>
            <a:r>
              <a:rPr lang="en-US" altLang="en-US" sz="1800" dirty="0" err="1">
                <a:solidFill>
                  <a:srgbClr val="313131"/>
                </a:solidFill>
                <a:latin typeface="+mn-lt"/>
              </a:rPr>
              <a:t>Clasificarea</a:t>
            </a:r>
            <a:r>
              <a:rPr lang="en-US" altLang="en-US" sz="1800" dirty="0">
                <a:solidFill>
                  <a:srgbClr val="313131"/>
                </a:solidFill>
                <a:latin typeface="+mn-lt"/>
              </a:rPr>
              <a:t> la </a:t>
            </a:r>
            <a:r>
              <a:rPr lang="en-US" altLang="en-US" sz="1800" dirty="0" err="1">
                <a:solidFill>
                  <a:srgbClr val="313131"/>
                </a:solidFill>
                <a:latin typeface="+mn-lt"/>
              </a:rPr>
              <a:t>subpozitia</a:t>
            </a:r>
            <a:r>
              <a:rPr lang="en-US" altLang="en-US" sz="1800" dirty="0">
                <a:solidFill>
                  <a:srgbClr val="313131"/>
                </a:solidFill>
                <a:latin typeface="+mn-lt"/>
              </a:rPr>
              <a:t> </a:t>
            </a:r>
            <a:r>
              <a:rPr lang="en-US" altLang="en-US" sz="1800" dirty="0" err="1">
                <a:solidFill>
                  <a:srgbClr val="313131"/>
                </a:solidFill>
                <a:latin typeface="+mn-lt"/>
              </a:rPr>
              <a:t>tarifara</a:t>
            </a:r>
            <a:endParaRPr lang="ro-RO" altLang="en-US" sz="1800" dirty="0">
              <a:solidFill>
                <a:srgbClr val="313131"/>
              </a:solidFill>
              <a:latin typeface="+mn-lt"/>
            </a:endParaRPr>
          </a:p>
        </p:txBody>
      </p:sp>
      <p:sp>
        <p:nvSpPr>
          <p:cNvPr id="207875" name="Rectangle 2"/>
          <p:cNvSpPr>
            <a:spLocks noGrp="1" noChangeArrowheads="1"/>
          </p:cNvSpPr>
          <p:nvPr>
            <p:ph type="title" idx="4294967295"/>
          </p:nvPr>
        </p:nvSpPr>
        <p:spPr>
          <a:xfrm>
            <a:off x="587828" y="468086"/>
            <a:ext cx="8106909" cy="409802"/>
          </a:xfrm>
        </p:spPr>
        <p:txBody>
          <a:bodyPr/>
          <a:lstStyle/>
          <a:p>
            <a:pPr eaLnBrk="1" hangingPunct="1"/>
            <a:r>
              <a:rPr lang="en-AU" altLang="en-US" dirty="0">
                <a:solidFill>
                  <a:schemeClr val="tx2">
                    <a:lumMod val="75000"/>
                  </a:schemeClr>
                </a:solidFill>
              </a:rPr>
              <a:t>Reguli </a:t>
            </a:r>
            <a:r>
              <a:rPr lang="en-AU" altLang="en-US" dirty="0" err="1">
                <a:solidFill>
                  <a:schemeClr val="tx2">
                    <a:lumMod val="75000"/>
                  </a:schemeClr>
                </a:solidFill>
              </a:rPr>
              <a:t>generale</a:t>
            </a:r>
            <a:r>
              <a:rPr lang="en-AU" altLang="en-US" dirty="0">
                <a:solidFill>
                  <a:schemeClr val="tx2">
                    <a:lumMod val="75000"/>
                  </a:schemeClr>
                </a:solidFill>
              </a:rPr>
              <a:t> de </a:t>
            </a:r>
            <a:r>
              <a:rPr lang="en-AU" altLang="en-US" dirty="0" err="1">
                <a:solidFill>
                  <a:schemeClr val="tx2">
                    <a:lumMod val="75000"/>
                  </a:schemeClr>
                </a:solidFill>
              </a:rPr>
              <a:t>interpretare</a:t>
            </a:r>
            <a:endParaRPr lang="en-US" alt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6335A426-730A-4F3F-8FD1-33012951FEE7}"/>
              </a:ext>
            </a:extLst>
          </p:cNvPr>
          <p:cNvSpPr>
            <a:spLocks noGrp="1"/>
          </p:cNvSpPr>
          <p:nvPr>
            <p:ph type="sldNum" sz="quarter" idx="11"/>
          </p:nvPr>
        </p:nvSpPr>
        <p:spPr/>
        <p:txBody>
          <a:bodyPr/>
          <a:lstStyle/>
          <a:p>
            <a:pPr>
              <a:defRPr/>
            </a:pPr>
            <a:fld id="{CCA2E915-9A36-40F6-99F7-6FF98824D28F}" type="slidenum">
              <a:rPr lang="en-GB" smtClean="0"/>
              <a:pPr>
                <a:defRPr/>
              </a:pPr>
              <a:t>47</a:t>
            </a:fld>
            <a:endParaRPr lang="en-GB" dirty="0"/>
          </a:p>
        </p:txBody>
      </p:sp>
    </p:spTree>
    <p:extLst>
      <p:ext uri="{BB962C8B-B14F-4D97-AF65-F5344CB8AC3E}">
        <p14:creationId xmlns:p14="http://schemas.microsoft.com/office/powerpoint/2010/main" val="1123459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idx="4294967295"/>
          </p:nvPr>
        </p:nvSpPr>
        <p:spPr>
          <a:xfrm>
            <a:off x="674913" y="533400"/>
            <a:ext cx="7320771" cy="393700"/>
          </a:xfrm>
        </p:spPr>
        <p:txBody>
          <a:bodyPr/>
          <a:lstStyle/>
          <a:p>
            <a:pPr eaLnBrk="1" hangingPunct="1"/>
            <a:r>
              <a:rPr lang="en-AU" altLang="en-US" dirty="0">
                <a:solidFill>
                  <a:schemeClr val="tx2">
                    <a:lumMod val="75000"/>
                  </a:schemeClr>
                </a:solidFill>
              </a:rPr>
              <a:t>Reguli </a:t>
            </a:r>
            <a:r>
              <a:rPr lang="en-AU" altLang="en-US" dirty="0" err="1">
                <a:solidFill>
                  <a:schemeClr val="tx2">
                    <a:lumMod val="75000"/>
                  </a:schemeClr>
                </a:solidFill>
              </a:rPr>
              <a:t>generale</a:t>
            </a:r>
            <a:r>
              <a:rPr lang="en-AU" altLang="en-US" dirty="0">
                <a:solidFill>
                  <a:schemeClr val="tx2">
                    <a:lumMod val="75000"/>
                  </a:schemeClr>
                </a:solidFill>
              </a:rPr>
              <a:t> de </a:t>
            </a:r>
            <a:r>
              <a:rPr lang="en-AU" altLang="en-US" dirty="0" err="1">
                <a:solidFill>
                  <a:schemeClr val="tx2">
                    <a:lumMod val="75000"/>
                  </a:schemeClr>
                </a:solidFill>
              </a:rPr>
              <a:t>interpretare</a:t>
            </a:r>
            <a:r>
              <a:rPr lang="en-AU" altLang="en-US" dirty="0">
                <a:solidFill>
                  <a:schemeClr val="tx2">
                    <a:lumMod val="75000"/>
                  </a:schemeClr>
                </a:solidFill>
              </a:rPr>
              <a:t> - </a:t>
            </a:r>
            <a:r>
              <a:rPr lang="en-AU" altLang="en-US" dirty="0" err="1">
                <a:solidFill>
                  <a:schemeClr val="tx2">
                    <a:lumMod val="75000"/>
                  </a:schemeClr>
                </a:solidFill>
              </a:rPr>
              <a:t>Studiu</a:t>
            </a:r>
            <a:r>
              <a:rPr lang="en-AU" altLang="en-US" dirty="0">
                <a:solidFill>
                  <a:schemeClr val="tx2">
                    <a:lumMod val="75000"/>
                  </a:schemeClr>
                </a:solidFill>
              </a:rPr>
              <a:t> de </a:t>
            </a:r>
            <a:r>
              <a:rPr lang="en-AU" altLang="en-US" dirty="0" err="1">
                <a:solidFill>
                  <a:schemeClr val="tx2">
                    <a:lumMod val="75000"/>
                  </a:schemeClr>
                </a:solidFill>
              </a:rPr>
              <a:t>caz</a:t>
            </a:r>
            <a:endParaRPr lang="en-US" altLang="en-US" dirty="0">
              <a:solidFill>
                <a:schemeClr val="tx2">
                  <a:lumMod val="75000"/>
                </a:schemeClr>
              </a:solidFill>
            </a:endParaRPr>
          </a:p>
        </p:txBody>
      </p:sp>
      <p:pic>
        <p:nvPicPr>
          <p:cNvPr id="223237" name="Picture 7" descr="Imagini pentru guma or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1371600"/>
            <a:ext cx="5830887"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7866D8C-520F-49BE-895D-0FA98D9B82F2}"/>
              </a:ext>
            </a:extLst>
          </p:cNvPr>
          <p:cNvSpPr>
            <a:spLocks noGrp="1"/>
          </p:cNvSpPr>
          <p:nvPr>
            <p:ph type="sldNum" sz="quarter" idx="11"/>
          </p:nvPr>
        </p:nvSpPr>
        <p:spPr/>
        <p:txBody>
          <a:bodyPr/>
          <a:lstStyle/>
          <a:p>
            <a:pPr>
              <a:defRPr/>
            </a:pPr>
            <a:fld id="{CCA2E915-9A36-40F6-99F7-6FF98824D28F}" type="slidenum">
              <a:rPr lang="en-GB" smtClean="0"/>
              <a:pPr>
                <a:defRPr/>
              </a:pPr>
              <a:t>48</a:t>
            </a:fld>
            <a:endParaRPr lang="en-GB" dirty="0"/>
          </a:p>
        </p:txBody>
      </p:sp>
    </p:spTree>
    <p:extLst>
      <p:ext uri="{BB962C8B-B14F-4D97-AF65-F5344CB8AC3E}">
        <p14:creationId xmlns:p14="http://schemas.microsoft.com/office/powerpoint/2010/main" val="2383050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xfrm>
            <a:off x="587829" y="457429"/>
            <a:ext cx="8121196" cy="611187"/>
          </a:xfrm>
        </p:spPr>
        <p:txBody>
          <a:bodyPr/>
          <a:lstStyle/>
          <a:p>
            <a:pPr eaLnBrk="1" hangingPunct="1"/>
            <a:r>
              <a:rPr lang="en-AU" altLang="en-US" dirty="0">
                <a:solidFill>
                  <a:schemeClr val="tx2">
                    <a:lumMod val="75000"/>
                  </a:schemeClr>
                </a:solidFill>
              </a:rPr>
              <a:t>Reguli </a:t>
            </a:r>
            <a:r>
              <a:rPr lang="en-AU" altLang="en-US" dirty="0" err="1">
                <a:solidFill>
                  <a:schemeClr val="tx2">
                    <a:lumMod val="75000"/>
                  </a:schemeClr>
                </a:solidFill>
              </a:rPr>
              <a:t>generale</a:t>
            </a:r>
            <a:r>
              <a:rPr lang="en-AU" altLang="en-US" dirty="0">
                <a:solidFill>
                  <a:schemeClr val="tx2">
                    <a:lumMod val="75000"/>
                  </a:schemeClr>
                </a:solidFill>
              </a:rPr>
              <a:t> de </a:t>
            </a:r>
            <a:r>
              <a:rPr lang="en-AU" altLang="en-US" dirty="0" err="1">
                <a:solidFill>
                  <a:schemeClr val="tx2">
                    <a:lumMod val="75000"/>
                  </a:schemeClr>
                </a:solidFill>
              </a:rPr>
              <a:t>interpretare</a:t>
            </a:r>
            <a:r>
              <a:rPr lang="en-AU" altLang="en-US" dirty="0">
                <a:solidFill>
                  <a:schemeClr val="tx2">
                    <a:lumMod val="75000"/>
                  </a:schemeClr>
                </a:solidFill>
              </a:rPr>
              <a:t> – </a:t>
            </a:r>
            <a:br>
              <a:rPr lang="en-AU" altLang="en-US" dirty="0">
                <a:solidFill>
                  <a:schemeClr val="tx2">
                    <a:lumMod val="75000"/>
                  </a:schemeClr>
                </a:solidFill>
              </a:rPr>
            </a:br>
            <a:r>
              <a:rPr lang="en-AU" altLang="en-US" dirty="0" err="1">
                <a:solidFill>
                  <a:schemeClr val="tx2">
                    <a:lumMod val="75000"/>
                  </a:schemeClr>
                </a:solidFill>
              </a:rPr>
              <a:t>Studiu</a:t>
            </a:r>
            <a:r>
              <a:rPr lang="en-AU" altLang="en-US" dirty="0">
                <a:solidFill>
                  <a:schemeClr val="tx2">
                    <a:lumMod val="75000"/>
                  </a:schemeClr>
                </a:solidFill>
              </a:rPr>
              <a:t> de </a:t>
            </a:r>
            <a:r>
              <a:rPr lang="en-AU" altLang="en-US" dirty="0" err="1">
                <a:solidFill>
                  <a:schemeClr val="tx2">
                    <a:lumMod val="75000"/>
                  </a:schemeClr>
                </a:solidFill>
              </a:rPr>
              <a:t>caz</a:t>
            </a:r>
            <a:endParaRPr lang="en-US" altLang="en-US" dirty="0">
              <a:solidFill>
                <a:schemeClr val="tx2">
                  <a:lumMod val="75000"/>
                </a:schemeClr>
              </a:solidFill>
            </a:endParaRPr>
          </a:p>
        </p:txBody>
      </p:sp>
      <p:pic>
        <p:nvPicPr>
          <p:cNvPr id="225285" name="Picture 1"/>
          <p:cNvPicPr>
            <a:picLocks noChangeAspect="1"/>
          </p:cNvPicPr>
          <p:nvPr/>
        </p:nvPicPr>
        <p:blipFill>
          <a:blip r:embed="rId3">
            <a:extLst>
              <a:ext uri="{28A0092B-C50C-407E-A947-70E740481C1C}">
                <a14:useLocalDpi xmlns:a14="http://schemas.microsoft.com/office/drawing/2010/main" val="0"/>
              </a:ext>
            </a:extLst>
          </a:blip>
          <a:srcRect l="24252" t="11458" r="26793" b="38542"/>
          <a:stretch>
            <a:fillRect/>
          </a:stretch>
        </p:blipFill>
        <p:spPr bwMode="auto">
          <a:xfrm>
            <a:off x="403225" y="1371600"/>
            <a:ext cx="8377238"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AF54527-1C5A-499B-B342-3004E09EB472}"/>
              </a:ext>
            </a:extLst>
          </p:cNvPr>
          <p:cNvSpPr>
            <a:spLocks noGrp="1"/>
          </p:cNvSpPr>
          <p:nvPr>
            <p:ph type="sldNum" sz="quarter" idx="11"/>
          </p:nvPr>
        </p:nvSpPr>
        <p:spPr/>
        <p:txBody>
          <a:bodyPr/>
          <a:lstStyle/>
          <a:p>
            <a:pPr>
              <a:defRPr/>
            </a:pPr>
            <a:fld id="{CCA2E915-9A36-40F6-99F7-6FF98824D28F}" type="slidenum">
              <a:rPr lang="en-GB" smtClean="0"/>
              <a:pPr>
                <a:defRPr/>
              </a:pPr>
              <a:t>49</a:t>
            </a:fld>
            <a:endParaRPr lang="en-GB" dirty="0"/>
          </a:p>
        </p:txBody>
      </p:sp>
    </p:spTree>
    <p:extLst>
      <p:ext uri="{BB962C8B-B14F-4D97-AF65-F5344CB8AC3E}">
        <p14:creationId xmlns:p14="http://schemas.microsoft.com/office/powerpoint/2010/main" val="397591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9">
            <a:extLst>
              <a:ext uri="{FF2B5EF4-FFF2-40B4-BE49-F238E27FC236}">
                <a16:creationId xmlns:a16="http://schemas.microsoft.com/office/drawing/2014/main" id="{BDE1F665-5164-4E7C-B0B9-F28F13E42068}"/>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
        <p:nvSpPr>
          <p:cNvPr id="9" name="Rectangle 3">
            <a:extLst>
              <a:ext uri="{FF2B5EF4-FFF2-40B4-BE49-F238E27FC236}">
                <a16:creationId xmlns:a16="http://schemas.microsoft.com/office/drawing/2014/main" id="{2541F93B-8D00-4085-805D-F7AF2B122C72}"/>
              </a:ext>
            </a:extLst>
          </p:cNvPr>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en-US"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en-AU" kern="0" dirty="0">
              <a:solidFill>
                <a:srgbClr val="000066"/>
              </a:solidFill>
              <a:latin typeface="Arial" charset="0"/>
              <a:cs typeface="Arial" charset="0"/>
            </a:endParaRPr>
          </a:p>
        </p:txBody>
      </p:sp>
      <p:sp>
        <p:nvSpPr>
          <p:cNvPr id="24580" name="Rectangle 2">
            <a:extLst>
              <a:ext uri="{FF2B5EF4-FFF2-40B4-BE49-F238E27FC236}">
                <a16:creationId xmlns:a16="http://schemas.microsoft.com/office/drawing/2014/main" id="{4E970D3B-0348-4C59-9E0A-5EEC47D711E6}"/>
              </a:ext>
            </a:extLst>
          </p:cNvPr>
          <p:cNvSpPr>
            <a:spLocks noGrp="1" noChangeArrowheads="1"/>
          </p:cNvSpPr>
          <p:nvPr>
            <p:ph type="title" idx="4294967295"/>
          </p:nvPr>
        </p:nvSpPr>
        <p:spPr>
          <a:xfrm>
            <a:off x="620484" y="783772"/>
            <a:ext cx="7313613" cy="457200"/>
          </a:xfrm>
        </p:spPr>
        <p:txBody>
          <a:bodyPr/>
          <a:lstStyle/>
          <a:p>
            <a:pPr algn="l" eaLnBrk="1" hangingPunct="1"/>
            <a:r>
              <a:rPr lang="en-US" altLang="en-US" dirty="0" err="1">
                <a:solidFill>
                  <a:schemeClr val="tx2">
                    <a:lumMod val="75000"/>
                  </a:schemeClr>
                </a:solidFill>
                <a:latin typeface="+mn-lt"/>
              </a:rPr>
              <a:t>Faptul</a:t>
            </a:r>
            <a:r>
              <a:rPr lang="en-US" altLang="en-US" dirty="0">
                <a:solidFill>
                  <a:schemeClr val="tx2">
                    <a:lumMod val="75000"/>
                  </a:schemeClr>
                </a:solidFill>
                <a:latin typeface="+mn-lt"/>
              </a:rPr>
              <a:t> generator</a:t>
            </a:r>
            <a:br>
              <a:rPr lang="en-US" altLang="en-US" dirty="0">
                <a:solidFill>
                  <a:schemeClr val="tx2">
                    <a:lumMod val="75000"/>
                  </a:schemeClr>
                </a:solidFill>
                <a:latin typeface="+mn-lt"/>
              </a:rPr>
            </a:br>
            <a:endParaRPr lang="en-US" altLang="en-US" dirty="0">
              <a:solidFill>
                <a:schemeClr val="tx2">
                  <a:lumMod val="75000"/>
                </a:schemeClr>
              </a:solidFill>
              <a:latin typeface="+mn-lt"/>
            </a:endParaRPr>
          </a:p>
        </p:txBody>
      </p:sp>
      <p:graphicFrame>
        <p:nvGraphicFramePr>
          <p:cNvPr id="2" name="Table 1">
            <a:extLst>
              <a:ext uri="{FF2B5EF4-FFF2-40B4-BE49-F238E27FC236}">
                <a16:creationId xmlns:a16="http://schemas.microsoft.com/office/drawing/2014/main" id="{BD5A004A-2999-45AF-AA92-E2914C9B1BF9}"/>
              </a:ext>
            </a:extLst>
          </p:cNvPr>
          <p:cNvGraphicFramePr>
            <a:graphicFrameLocks noGrp="1"/>
          </p:cNvGraphicFramePr>
          <p:nvPr/>
        </p:nvGraphicFramePr>
        <p:xfrm>
          <a:off x="1603375" y="3516820"/>
          <a:ext cx="5937250" cy="205740"/>
        </p:xfrm>
        <a:graphic>
          <a:graphicData uri="http://schemas.openxmlformats.org/drawingml/2006/table">
            <a:tbl>
              <a:tblPr firstRow="1" firstCol="1" bandRow="1">
                <a:tableStyleId>{5C22544A-7EE6-4342-B048-85BDC9FD1C3A}</a:tableStyleId>
              </a:tblPr>
              <a:tblGrid>
                <a:gridCol w="1196975">
                  <a:extLst>
                    <a:ext uri="{9D8B030D-6E8A-4147-A177-3AD203B41FA5}">
                      <a16:colId xmlns:a16="http://schemas.microsoft.com/office/drawing/2014/main" val="353020110"/>
                    </a:ext>
                  </a:extLst>
                </a:gridCol>
                <a:gridCol w="4740275">
                  <a:extLst>
                    <a:ext uri="{9D8B030D-6E8A-4147-A177-3AD203B41FA5}">
                      <a16:colId xmlns:a16="http://schemas.microsoft.com/office/drawing/2014/main" val="901431098"/>
                    </a:ext>
                  </a:extLst>
                </a:gridCol>
              </a:tblGrid>
              <a:tr h="0">
                <a:tc>
                  <a:txBody>
                    <a:bodyPr/>
                    <a:lstStyle/>
                    <a:p>
                      <a:endParaRPr lang="en-US"/>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4182013948"/>
                  </a:ext>
                </a:extLst>
              </a:tr>
            </a:tbl>
          </a:graphicData>
        </a:graphic>
      </p:graphicFrame>
      <p:graphicFrame>
        <p:nvGraphicFramePr>
          <p:cNvPr id="4" name="Table 3">
            <a:extLst>
              <a:ext uri="{FF2B5EF4-FFF2-40B4-BE49-F238E27FC236}">
                <a16:creationId xmlns:a16="http://schemas.microsoft.com/office/drawing/2014/main" id="{5761103A-4932-42BA-9C02-BFB4B12FF134}"/>
              </a:ext>
            </a:extLst>
          </p:cNvPr>
          <p:cNvGraphicFramePr>
            <a:graphicFrameLocks noGrp="1"/>
          </p:cNvGraphicFramePr>
          <p:nvPr/>
        </p:nvGraphicFramePr>
        <p:xfrm>
          <a:off x="457199" y="1600200"/>
          <a:ext cx="8431620" cy="4641112"/>
        </p:xfrm>
        <a:graphic>
          <a:graphicData uri="http://schemas.openxmlformats.org/drawingml/2006/table">
            <a:tbl>
              <a:tblPr firstRow="1" bandRow="1">
                <a:tableStyleId>{00A15C55-8517-42AA-B614-E9B94910E393}</a:tableStyleId>
              </a:tblPr>
              <a:tblGrid>
                <a:gridCol w="1690578">
                  <a:extLst>
                    <a:ext uri="{9D8B030D-6E8A-4147-A177-3AD203B41FA5}">
                      <a16:colId xmlns:a16="http://schemas.microsoft.com/office/drawing/2014/main" val="4039711027"/>
                    </a:ext>
                  </a:extLst>
                </a:gridCol>
                <a:gridCol w="6741042">
                  <a:extLst>
                    <a:ext uri="{9D8B030D-6E8A-4147-A177-3AD203B41FA5}">
                      <a16:colId xmlns:a16="http://schemas.microsoft.com/office/drawing/2014/main" val="1460451883"/>
                    </a:ext>
                  </a:extLst>
                </a:gridCol>
              </a:tblGrid>
              <a:tr h="15199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o-RO" sz="1800" dirty="0"/>
                        <a:t>Produsele accizabile sunt supuse regimului accizelor</a:t>
                      </a:r>
                      <a:r>
                        <a:rPr lang="en-US" sz="1800" dirty="0"/>
                        <a:t>:</a:t>
                      </a:r>
                    </a:p>
                  </a:txBody>
                  <a:tcPr/>
                </a:tc>
                <a:tc>
                  <a:txBody>
                    <a:bodyPr/>
                    <a:lstStyle/>
                    <a:p>
                      <a:pPr marL="285750" indent="-285750">
                        <a:buFontTx/>
                        <a:buChar char="-"/>
                      </a:pPr>
                      <a:r>
                        <a:rPr lang="ro-RO" sz="1800" dirty="0"/>
                        <a:t>la momentul  producerii acestora pe teritoriul Uniunii Europene</a:t>
                      </a:r>
                      <a:endParaRPr lang="en-US" sz="1800" dirty="0"/>
                    </a:p>
                    <a:p>
                      <a:pPr marL="0" indent="0">
                        <a:buFontTx/>
                        <a:buNone/>
                      </a:pPr>
                      <a:r>
                        <a:rPr lang="ro-RO" sz="1800" dirty="0"/>
                        <a:t> sau</a:t>
                      </a:r>
                      <a:endParaRPr lang="en-US" sz="1800" dirty="0"/>
                    </a:p>
                    <a:p>
                      <a:pPr marL="285750" indent="-285750">
                        <a:buFontTx/>
                        <a:buChar char="-"/>
                      </a:pPr>
                      <a:r>
                        <a:rPr lang="ro-RO" sz="1800" dirty="0"/>
                        <a:t>la momentul importului acestora pe teritoriul Uniunii Europene.</a:t>
                      </a:r>
                      <a:endParaRPr lang="en-US" sz="1800" dirty="0"/>
                    </a:p>
                  </a:txBody>
                  <a:tcPr/>
                </a:tc>
                <a:extLst>
                  <a:ext uri="{0D108BD9-81ED-4DB2-BD59-A6C34878D82A}">
                    <a16:rowId xmlns:a16="http://schemas.microsoft.com/office/drawing/2014/main" val="947921319"/>
                  </a:ext>
                </a:extLst>
              </a:tr>
              <a:tr h="1560577">
                <a:tc>
                  <a:txBody>
                    <a:bodyPr/>
                    <a:lstStyle/>
                    <a:p>
                      <a:pPr marL="0" marR="0">
                        <a:lnSpc>
                          <a:spcPct val="107000"/>
                        </a:lnSpc>
                        <a:spcBef>
                          <a:spcPts val="0"/>
                        </a:spcBef>
                        <a:spcAft>
                          <a:spcPts val="0"/>
                        </a:spcAft>
                      </a:pPr>
                      <a:r>
                        <a:rPr lang="ro-RO" sz="1800" dirty="0">
                          <a:effectLst/>
                        </a:rPr>
                        <a:t>Import de produse accizabile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I</a:t>
                      </a:r>
                      <a:r>
                        <a:rPr lang="ro-RO" sz="1800" dirty="0" err="1">
                          <a:effectLst/>
                        </a:rPr>
                        <a:t>ntrarea</a:t>
                      </a:r>
                      <a:r>
                        <a:rPr lang="ro-RO" sz="1800" dirty="0">
                          <a:effectLst/>
                        </a:rPr>
                        <a:t> pe teritoriul Uniunii Europene de produse accizabile, cu </a:t>
                      </a:r>
                      <a:r>
                        <a:rPr lang="ro-RO" sz="1800" dirty="0" err="1">
                          <a:effectLst/>
                        </a:rPr>
                        <a:t>exceptia</a:t>
                      </a:r>
                      <a:r>
                        <a:rPr lang="ro-RO" sz="1800" dirty="0">
                          <a:effectLst/>
                        </a:rPr>
                        <a:t> cazului in care produsele, la intrarea lor pe teritoriul Uniunii Europene, sunt plasate sub un regim sau sub o procedura vamala suspensiva, precum si </a:t>
                      </a:r>
                      <a:r>
                        <a:rPr lang="ro-RO" sz="1800" dirty="0" err="1">
                          <a:effectLst/>
                        </a:rPr>
                        <a:t>iesirea</a:t>
                      </a:r>
                      <a:r>
                        <a:rPr lang="ro-RO" sz="1800" dirty="0">
                          <a:effectLst/>
                        </a:rPr>
                        <a:t> lor dintr-un regim ori o procedura vamala suspensiva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2016318"/>
                  </a:ext>
                </a:extLst>
              </a:tr>
              <a:tr h="1560577">
                <a:tc>
                  <a:txBody>
                    <a:bodyPr/>
                    <a:lstStyle/>
                    <a:p>
                      <a:pPr marL="0" marR="0">
                        <a:lnSpc>
                          <a:spcPct val="107000"/>
                        </a:lnSpc>
                        <a:spcBef>
                          <a:spcPts val="0"/>
                        </a:spcBef>
                        <a:spcAft>
                          <a:spcPts val="0"/>
                        </a:spcAft>
                      </a:pPr>
                      <a:r>
                        <a:rPr lang="ro-RO" sz="1800" dirty="0" err="1">
                          <a:effectLst/>
                        </a:rPr>
                        <a:t>Productia</a:t>
                      </a:r>
                      <a:r>
                        <a:rPr lang="ro-RO" sz="1800" dirty="0">
                          <a:effectLst/>
                        </a:rPr>
                        <a:t> si transformarea produselor accizabile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O</a:t>
                      </a:r>
                      <a:r>
                        <a:rPr lang="ro-RO" sz="1800" dirty="0" err="1">
                          <a:effectLst/>
                        </a:rPr>
                        <a:t>rice</a:t>
                      </a:r>
                      <a:r>
                        <a:rPr lang="ro-RO" sz="1800" dirty="0">
                          <a:effectLst/>
                        </a:rPr>
                        <a:t> </a:t>
                      </a:r>
                      <a:r>
                        <a:rPr lang="ro-RO" sz="1800" dirty="0" err="1">
                          <a:effectLst/>
                        </a:rPr>
                        <a:t>operatiune</a:t>
                      </a:r>
                      <a:r>
                        <a:rPr lang="ro-RO" sz="1800" dirty="0">
                          <a:effectLst/>
                        </a:rPr>
                        <a:t> prin care aceste produse sunt fabricate, procesate sau transformate sub orice forma, inclusiv </a:t>
                      </a:r>
                      <a:r>
                        <a:rPr lang="ro-RO" sz="1800" dirty="0" err="1">
                          <a:effectLst/>
                        </a:rPr>
                        <a:t>operatiunile</a:t>
                      </a:r>
                      <a:r>
                        <a:rPr lang="ro-RO" sz="1800" dirty="0">
                          <a:effectLst/>
                        </a:rPr>
                        <a:t> de </a:t>
                      </a:r>
                      <a:r>
                        <a:rPr lang="ro-RO" sz="1800" dirty="0" err="1">
                          <a:effectLst/>
                        </a:rPr>
                        <a:t>imbuteliere</a:t>
                      </a:r>
                      <a:r>
                        <a:rPr lang="ro-RO" sz="1800" dirty="0">
                          <a:effectLst/>
                        </a:rPr>
                        <a:t> si ambalare a produselor accizabile in vederea </a:t>
                      </a:r>
                      <a:r>
                        <a:rPr lang="ro-RO" sz="1800" dirty="0" err="1">
                          <a:effectLst/>
                        </a:rPr>
                        <a:t>eliberarii</a:t>
                      </a:r>
                      <a:r>
                        <a:rPr lang="ro-RO" sz="1800" dirty="0">
                          <a:effectLst/>
                        </a:rPr>
                        <a:t> pentru consum, precum si </a:t>
                      </a:r>
                      <a:r>
                        <a:rPr lang="ro-RO" sz="1800" dirty="0" err="1">
                          <a:effectLst/>
                        </a:rPr>
                        <a:t>operatiunile</a:t>
                      </a:r>
                      <a:r>
                        <a:rPr lang="ro-RO" sz="1800" dirty="0">
                          <a:effectLst/>
                        </a:rPr>
                        <a:t> de </a:t>
                      </a:r>
                      <a:r>
                        <a:rPr lang="ro-RO" sz="1800" dirty="0" err="1">
                          <a:effectLst/>
                        </a:rPr>
                        <a:t>extractie</a:t>
                      </a:r>
                      <a:r>
                        <a:rPr lang="ro-RO" sz="1800" dirty="0">
                          <a:effectLst/>
                        </a:rPr>
                        <a:t> a produselor energetice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0120040"/>
                  </a:ext>
                </a:extLst>
              </a:tr>
            </a:tbl>
          </a:graphicData>
        </a:graphic>
      </p:graphicFrame>
    </p:spTree>
    <p:extLst>
      <p:ext uri="{BB962C8B-B14F-4D97-AF65-F5344CB8AC3E}">
        <p14:creationId xmlns:p14="http://schemas.microsoft.com/office/powerpoint/2010/main" val="3417829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xfrm>
            <a:off x="838200" y="438950"/>
            <a:ext cx="7886700" cy="611187"/>
          </a:xfrm>
        </p:spPr>
        <p:txBody>
          <a:bodyPr/>
          <a:lstStyle/>
          <a:p>
            <a:pPr eaLnBrk="1" hangingPunct="1"/>
            <a:r>
              <a:rPr lang="en-AU" altLang="en-US" dirty="0">
                <a:solidFill>
                  <a:schemeClr val="tx2">
                    <a:lumMod val="75000"/>
                  </a:schemeClr>
                </a:solidFill>
              </a:rPr>
              <a:t>Reguli </a:t>
            </a:r>
            <a:r>
              <a:rPr lang="en-AU" altLang="en-US" dirty="0" err="1">
                <a:solidFill>
                  <a:schemeClr val="tx2">
                    <a:lumMod val="75000"/>
                  </a:schemeClr>
                </a:solidFill>
              </a:rPr>
              <a:t>generale</a:t>
            </a:r>
            <a:r>
              <a:rPr lang="en-AU" altLang="en-US" dirty="0">
                <a:solidFill>
                  <a:schemeClr val="tx2">
                    <a:lumMod val="75000"/>
                  </a:schemeClr>
                </a:solidFill>
              </a:rPr>
              <a:t> de </a:t>
            </a:r>
            <a:r>
              <a:rPr lang="en-AU" altLang="en-US" dirty="0" err="1">
                <a:solidFill>
                  <a:schemeClr val="tx2">
                    <a:lumMod val="75000"/>
                  </a:schemeClr>
                </a:solidFill>
              </a:rPr>
              <a:t>interpretare</a:t>
            </a:r>
            <a:r>
              <a:rPr lang="en-AU" altLang="en-US" dirty="0">
                <a:solidFill>
                  <a:schemeClr val="tx2">
                    <a:lumMod val="75000"/>
                  </a:schemeClr>
                </a:solidFill>
              </a:rPr>
              <a:t> – </a:t>
            </a:r>
            <a:br>
              <a:rPr lang="en-AU" altLang="en-US" dirty="0">
                <a:solidFill>
                  <a:schemeClr val="tx2">
                    <a:lumMod val="75000"/>
                  </a:schemeClr>
                </a:solidFill>
              </a:rPr>
            </a:br>
            <a:r>
              <a:rPr lang="en-AU" altLang="en-US" dirty="0" err="1">
                <a:solidFill>
                  <a:schemeClr val="tx2">
                    <a:lumMod val="75000"/>
                  </a:schemeClr>
                </a:solidFill>
              </a:rPr>
              <a:t>Studiu</a:t>
            </a:r>
            <a:r>
              <a:rPr lang="en-AU" altLang="en-US" dirty="0">
                <a:solidFill>
                  <a:schemeClr val="tx2">
                    <a:lumMod val="75000"/>
                  </a:schemeClr>
                </a:solidFill>
              </a:rPr>
              <a:t> de </a:t>
            </a:r>
            <a:r>
              <a:rPr lang="en-AU" altLang="en-US" dirty="0" err="1">
                <a:solidFill>
                  <a:schemeClr val="tx2">
                    <a:lumMod val="75000"/>
                  </a:schemeClr>
                </a:solidFill>
              </a:rPr>
              <a:t>caz</a:t>
            </a:r>
            <a:endParaRPr lang="en-US" altLang="en-US" dirty="0">
              <a:solidFill>
                <a:schemeClr val="tx2">
                  <a:lumMod val="75000"/>
                </a:schemeClr>
              </a:solidFill>
            </a:endParaRPr>
          </a:p>
        </p:txBody>
      </p:sp>
      <p:pic>
        <p:nvPicPr>
          <p:cNvPr id="2" name="Picture 1">
            <a:extLst>
              <a:ext uri="{FF2B5EF4-FFF2-40B4-BE49-F238E27FC236}">
                <a16:creationId xmlns:a16="http://schemas.microsoft.com/office/drawing/2014/main" id="{06C03F48-0020-4AF0-B214-774B0D959770}"/>
              </a:ext>
            </a:extLst>
          </p:cNvPr>
          <p:cNvPicPr>
            <a:picLocks noChangeAspect="1"/>
          </p:cNvPicPr>
          <p:nvPr/>
        </p:nvPicPr>
        <p:blipFill>
          <a:blip r:embed="rId3"/>
          <a:stretch>
            <a:fillRect/>
          </a:stretch>
        </p:blipFill>
        <p:spPr>
          <a:xfrm>
            <a:off x="200480" y="1505504"/>
            <a:ext cx="8562975" cy="5229225"/>
          </a:xfrm>
          <a:prstGeom prst="rect">
            <a:avLst/>
          </a:prstGeom>
        </p:spPr>
      </p:pic>
      <p:sp>
        <p:nvSpPr>
          <p:cNvPr id="3" name="Slide Number Placeholder 2">
            <a:extLst>
              <a:ext uri="{FF2B5EF4-FFF2-40B4-BE49-F238E27FC236}">
                <a16:creationId xmlns:a16="http://schemas.microsoft.com/office/drawing/2014/main" id="{718FE123-31EF-4166-B4BE-DDB42412C96F}"/>
              </a:ext>
            </a:extLst>
          </p:cNvPr>
          <p:cNvSpPr>
            <a:spLocks noGrp="1"/>
          </p:cNvSpPr>
          <p:nvPr>
            <p:ph type="sldNum" sz="quarter" idx="11"/>
          </p:nvPr>
        </p:nvSpPr>
        <p:spPr/>
        <p:txBody>
          <a:bodyPr/>
          <a:lstStyle/>
          <a:p>
            <a:pPr>
              <a:defRPr/>
            </a:pPr>
            <a:fld id="{CCA2E915-9A36-40F6-99F7-6FF98824D28F}" type="slidenum">
              <a:rPr lang="en-GB" smtClean="0"/>
              <a:pPr>
                <a:defRPr/>
              </a:pPr>
              <a:t>50</a:t>
            </a:fld>
            <a:endParaRPr lang="en-GB" dirty="0"/>
          </a:p>
        </p:txBody>
      </p:sp>
    </p:spTree>
    <p:extLst>
      <p:ext uri="{BB962C8B-B14F-4D97-AF65-F5344CB8AC3E}">
        <p14:creationId xmlns:p14="http://schemas.microsoft.com/office/powerpoint/2010/main" val="1506540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ChangeArrowheads="1"/>
          </p:cNvSpPr>
          <p:nvPr/>
        </p:nvSpPr>
        <p:spPr bwMode="auto">
          <a:xfrm>
            <a:off x="317500" y="1058863"/>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9" rIns="91279" bIns="45639"/>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defRPr/>
            </a:pPr>
            <a:endParaRPr lang="en-US" sz="1600" b="1" dirty="0">
              <a:solidFill>
                <a:srgbClr val="313131"/>
              </a:solidFill>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US" sz="1800" b="1" dirty="0" err="1">
                <a:solidFill>
                  <a:srgbClr val="313131"/>
                </a:solidFill>
                <a:latin typeface="+mn-lt"/>
                <a:ea typeface="Verdana" panose="020B0604030504040204" pitchFamily="34" charset="0"/>
                <a:cs typeface="Verdana" panose="020B0604030504040204" pitchFamily="34" charset="0"/>
              </a:rPr>
              <a:t>Produs</a:t>
            </a:r>
            <a:r>
              <a:rPr lang="en-US" sz="1800" b="1" dirty="0">
                <a:solidFill>
                  <a:srgbClr val="313131"/>
                </a:solidFill>
                <a:latin typeface="+mn-lt"/>
                <a:ea typeface="Verdana" panose="020B0604030504040204" pitchFamily="34" charset="0"/>
                <a:cs typeface="Verdana" panose="020B0604030504040204" pitchFamily="34" charset="0"/>
              </a:rPr>
              <a:t>: </a:t>
            </a:r>
            <a:r>
              <a:rPr lang="en-US" sz="1800" dirty="0" err="1">
                <a:solidFill>
                  <a:srgbClr val="313131"/>
                </a:solidFill>
                <a:latin typeface="+mn-lt"/>
                <a:ea typeface="Verdana" panose="020B0604030504040204" pitchFamily="34" charset="0"/>
                <a:cs typeface="Verdana" panose="020B0604030504040204" pitchFamily="34" charset="0"/>
              </a:rPr>
              <a:t>Covorase</a:t>
            </a:r>
            <a:r>
              <a:rPr lang="en-US" sz="1800" dirty="0">
                <a:solidFill>
                  <a:srgbClr val="313131"/>
                </a:solidFill>
                <a:latin typeface="+mn-lt"/>
                <a:ea typeface="Verdana" panose="020B0604030504040204" pitchFamily="34" charset="0"/>
                <a:cs typeface="Verdana" panose="020B0604030504040204" pitchFamily="34" charset="0"/>
              </a:rPr>
              <a:t> din material </a:t>
            </a:r>
            <a:r>
              <a:rPr lang="en-US" sz="1800" dirty="0" err="1">
                <a:solidFill>
                  <a:srgbClr val="313131"/>
                </a:solidFill>
                <a:latin typeface="+mn-lt"/>
                <a:ea typeface="Verdana" panose="020B0604030504040204" pitchFamily="34" charset="0"/>
                <a:cs typeface="Verdana" panose="020B0604030504040204" pitchFamily="34" charset="0"/>
              </a:rPr>
              <a:t>textil</a:t>
            </a:r>
            <a:r>
              <a:rPr lang="en-US" sz="1800" dirty="0">
                <a:solidFill>
                  <a:srgbClr val="313131"/>
                </a:solidFill>
                <a:latin typeface="+mn-lt"/>
                <a:ea typeface="Verdana" panose="020B0604030504040204" pitchFamily="34" charset="0"/>
                <a:cs typeface="Verdana" panose="020B0604030504040204" pitchFamily="34" charset="0"/>
              </a:rPr>
              <a:t> </a:t>
            </a:r>
            <a:r>
              <a:rPr lang="en-US" sz="1800" dirty="0" err="1">
                <a:solidFill>
                  <a:srgbClr val="313131"/>
                </a:solidFill>
                <a:latin typeface="+mn-lt"/>
                <a:ea typeface="Verdana" panose="020B0604030504040204" pitchFamily="34" charset="0"/>
                <a:cs typeface="Verdana" panose="020B0604030504040204" pitchFamily="34" charset="0"/>
              </a:rPr>
              <a:t>identificabile</a:t>
            </a:r>
            <a:r>
              <a:rPr lang="en-US" sz="1800" dirty="0">
                <a:solidFill>
                  <a:srgbClr val="313131"/>
                </a:solidFill>
                <a:latin typeface="+mn-lt"/>
                <a:ea typeface="Verdana" panose="020B0604030504040204" pitchFamily="34" charset="0"/>
                <a:cs typeface="Verdana" panose="020B0604030504040204" pitchFamily="34" charset="0"/>
              </a:rPr>
              <a:t> ca </a:t>
            </a:r>
            <a:r>
              <a:rPr lang="en-US" sz="1800" dirty="0" err="1">
                <a:solidFill>
                  <a:srgbClr val="313131"/>
                </a:solidFill>
                <a:latin typeface="+mn-lt"/>
                <a:ea typeface="Verdana" panose="020B0604030504040204" pitchFamily="34" charset="0"/>
                <a:cs typeface="Verdana" panose="020B0604030504040204" pitchFamily="34" charset="0"/>
              </a:rPr>
              <a:t>fiind</a:t>
            </a:r>
            <a:r>
              <a:rPr lang="en-US" sz="1800" dirty="0">
                <a:solidFill>
                  <a:srgbClr val="313131"/>
                </a:solidFill>
                <a:latin typeface="+mn-lt"/>
                <a:ea typeface="Verdana" panose="020B0604030504040204" pitchFamily="34" charset="0"/>
                <a:cs typeface="Verdana" panose="020B0604030504040204" pitchFamily="34" charset="0"/>
              </a:rPr>
              <a:t> </a:t>
            </a:r>
            <a:r>
              <a:rPr lang="en-US" sz="1800" dirty="0" err="1">
                <a:solidFill>
                  <a:srgbClr val="313131"/>
                </a:solidFill>
                <a:latin typeface="+mn-lt"/>
                <a:ea typeface="Verdana" panose="020B0604030504040204" pitchFamily="34" charset="0"/>
                <a:cs typeface="Verdana" panose="020B0604030504040204" pitchFamily="34" charset="0"/>
              </a:rPr>
              <a:t>utilizabile</a:t>
            </a:r>
            <a:r>
              <a:rPr lang="en-US" sz="1800" dirty="0">
                <a:solidFill>
                  <a:srgbClr val="313131"/>
                </a:solidFill>
                <a:latin typeface="+mn-lt"/>
                <a:ea typeface="Verdana" panose="020B0604030504040204" pitchFamily="34" charset="0"/>
                <a:cs typeface="Verdana" panose="020B0604030504040204" pitchFamily="34" charset="0"/>
              </a:rPr>
              <a:t> in </a:t>
            </a:r>
            <a:r>
              <a:rPr lang="en-US" sz="1800" dirty="0" err="1">
                <a:solidFill>
                  <a:srgbClr val="313131"/>
                </a:solidFill>
                <a:latin typeface="+mn-lt"/>
                <a:ea typeface="Verdana" panose="020B0604030504040204" pitchFamily="34" charset="0"/>
                <a:cs typeface="Verdana" panose="020B0604030504040204" pitchFamily="34" charset="0"/>
              </a:rPr>
              <a:t>autovehicule</a:t>
            </a:r>
            <a:r>
              <a:rPr lang="vi-VN" sz="1800" dirty="0">
                <a:solidFill>
                  <a:srgbClr val="313131"/>
                </a:solidFill>
                <a:latin typeface="+mn-lt"/>
                <a:ea typeface="Verdana" panose="020B0604030504040204" pitchFamily="34" charset="0"/>
                <a:cs typeface="Verdana" panose="020B0604030504040204" pitchFamily="34" charset="0"/>
              </a:rPr>
              <a:t> </a:t>
            </a:r>
            <a:endParaRPr lang="en-US" sz="1800" dirty="0">
              <a:solidFill>
                <a:srgbClr val="313131"/>
              </a:solidFill>
              <a:latin typeface="+mn-lt"/>
              <a:ea typeface="Verdana" panose="020B0604030504040204" pitchFamily="34" charset="0"/>
              <a:cs typeface="Verdana" panose="020B0604030504040204" pitchFamily="34" charset="0"/>
            </a:endParaRPr>
          </a:p>
          <a:p>
            <a:pPr eaLnBrk="1" hangingPunct="1">
              <a:defRPr/>
            </a:pPr>
            <a:endParaRPr lang="en-US" sz="1800" dirty="0">
              <a:solidFill>
                <a:srgbClr val="313131"/>
              </a:solidFill>
              <a:latin typeface="+mn-lt"/>
              <a:ea typeface="Verdana" panose="020B0604030504040204" pitchFamily="34" charset="0"/>
              <a:cs typeface="Verdana" panose="020B0604030504040204" pitchFamily="34" charset="0"/>
            </a:endParaRPr>
          </a:p>
          <a:p>
            <a:pPr eaLnBrk="1" hangingPunct="1">
              <a:defRPr/>
            </a:pPr>
            <a:r>
              <a:rPr lang="en-US" sz="1800" b="1" dirty="0" err="1">
                <a:solidFill>
                  <a:srgbClr val="313131"/>
                </a:solidFill>
                <a:latin typeface="+mn-lt"/>
                <a:ea typeface="Verdana" panose="020B0604030504040204" pitchFamily="34" charset="0"/>
                <a:cs typeface="Verdana" panose="020B0604030504040204" pitchFamily="34" charset="0"/>
              </a:rPr>
              <a:t>Coduri</a:t>
            </a:r>
            <a:r>
              <a:rPr lang="en-US" sz="1800" b="1" dirty="0">
                <a:solidFill>
                  <a:srgbClr val="313131"/>
                </a:solidFill>
                <a:latin typeface="+mn-lt"/>
                <a:ea typeface="Verdana" panose="020B0604030504040204" pitchFamily="34" charset="0"/>
                <a:cs typeface="Verdana" panose="020B0604030504040204" pitchFamily="34" charset="0"/>
              </a:rPr>
              <a:t> </a:t>
            </a:r>
            <a:r>
              <a:rPr lang="en-US" sz="1800" b="1" dirty="0" err="1">
                <a:solidFill>
                  <a:srgbClr val="313131"/>
                </a:solidFill>
                <a:latin typeface="+mn-lt"/>
                <a:ea typeface="Verdana" panose="020B0604030504040204" pitchFamily="34" charset="0"/>
                <a:cs typeface="Verdana" panose="020B0604030504040204" pitchFamily="34" charset="0"/>
              </a:rPr>
              <a:t>avute</a:t>
            </a:r>
            <a:r>
              <a:rPr lang="en-US" sz="1800" b="1" dirty="0">
                <a:solidFill>
                  <a:srgbClr val="313131"/>
                </a:solidFill>
                <a:latin typeface="+mn-lt"/>
                <a:ea typeface="Verdana" panose="020B0604030504040204" pitchFamily="34" charset="0"/>
                <a:cs typeface="Verdana" panose="020B0604030504040204" pitchFamily="34" charset="0"/>
              </a:rPr>
              <a:t> in </a:t>
            </a:r>
            <a:r>
              <a:rPr lang="en-US" sz="1800" b="1" dirty="0" err="1">
                <a:solidFill>
                  <a:srgbClr val="313131"/>
                </a:solidFill>
                <a:latin typeface="+mn-lt"/>
                <a:ea typeface="Verdana" panose="020B0604030504040204" pitchFamily="34" charset="0"/>
                <a:cs typeface="Verdana" panose="020B0604030504040204" pitchFamily="34" charset="0"/>
              </a:rPr>
              <a:t>vedere</a:t>
            </a:r>
            <a:r>
              <a:rPr lang="en-US" sz="1800" b="1" dirty="0">
                <a:solidFill>
                  <a:srgbClr val="313131"/>
                </a:solidFill>
                <a:latin typeface="+mn-lt"/>
                <a:ea typeface="Verdana" panose="020B0604030504040204" pitchFamily="34" charset="0"/>
                <a:cs typeface="Verdana" panose="020B0604030504040204" pitchFamily="34" charset="0"/>
              </a:rPr>
              <a:t>: </a:t>
            </a:r>
          </a:p>
          <a:p>
            <a:pPr marL="2723822" indent="-2723822" eaLnBrk="1" hangingPunct="1">
              <a:defRPr/>
            </a:pPr>
            <a:r>
              <a:rPr lang="en-US" sz="1800" b="1" dirty="0">
                <a:solidFill>
                  <a:srgbClr val="313131"/>
                </a:solidFill>
                <a:latin typeface="+mn-lt"/>
                <a:ea typeface="Verdana" panose="020B0604030504040204" pitchFamily="34" charset="0"/>
                <a:cs typeface="Verdana" panose="020B0604030504040204" pitchFamily="34" charset="0"/>
              </a:rPr>
              <a:t>	87.08 – </a:t>
            </a:r>
            <a:r>
              <a:rPr lang="en-US" sz="1800" dirty="0" err="1">
                <a:solidFill>
                  <a:srgbClr val="313131"/>
                </a:solidFill>
                <a:latin typeface="+mn-lt"/>
                <a:ea typeface="Verdana" panose="020B0604030504040204" pitchFamily="34" charset="0"/>
                <a:cs typeface="Verdana" panose="020B0604030504040204" pitchFamily="34" charset="0"/>
              </a:rPr>
              <a:t>parti</a:t>
            </a:r>
            <a:r>
              <a:rPr lang="en-US" sz="1800" dirty="0">
                <a:solidFill>
                  <a:srgbClr val="313131"/>
                </a:solidFill>
                <a:latin typeface="+mn-lt"/>
                <a:ea typeface="Verdana" panose="020B0604030504040204" pitchFamily="34" charset="0"/>
                <a:cs typeface="Verdana" panose="020B0604030504040204" pitchFamily="34" charset="0"/>
              </a:rPr>
              <a:t> de </a:t>
            </a:r>
            <a:r>
              <a:rPr lang="en-US" sz="1800" dirty="0" err="1">
                <a:solidFill>
                  <a:srgbClr val="313131"/>
                </a:solidFill>
                <a:latin typeface="+mn-lt"/>
                <a:ea typeface="Verdana" panose="020B0604030504040204" pitchFamily="34" charset="0"/>
                <a:cs typeface="Verdana" panose="020B0604030504040204" pitchFamily="34" charset="0"/>
              </a:rPr>
              <a:t>vehicule</a:t>
            </a:r>
            <a:endParaRPr lang="en-US" sz="1800" dirty="0">
              <a:solidFill>
                <a:srgbClr val="313131"/>
              </a:solidFill>
              <a:latin typeface="+mn-lt"/>
              <a:ea typeface="Verdana" panose="020B0604030504040204" pitchFamily="34" charset="0"/>
              <a:cs typeface="Verdana" panose="020B0604030504040204" pitchFamily="34" charset="0"/>
            </a:endParaRPr>
          </a:p>
          <a:p>
            <a:pPr marL="2723822" indent="-2723822" eaLnBrk="1" hangingPunct="1">
              <a:defRPr/>
            </a:pPr>
            <a:r>
              <a:rPr lang="en-US" sz="1800" b="1" dirty="0">
                <a:solidFill>
                  <a:srgbClr val="313131"/>
                </a:solidFill>
                <a:latin typeface="+mn-lt"/>
                <a:ea typeface="Verdana" panose="020B0604030504040204" pitchFamily="34" charset="0"/>
                <a:cs typeface="Verdana" panose="020B0604030504040204" pitchFamily="34" charset="0"/>
              </a:rPr>
              <a:t>	57.03 – </a:t>
            </a:r>
            <a:r>
              <a:rPr lang="en-US" sz="1800" dirty="0" err="1">
                <a:solidFill>
                  <a:srgbClr val="313131"/>
                </a:solidFill>
                <a:latin typeface="+mn-lt"/>
                <a:ea typeface="Verdana" panose="020B0604030504040204" pitchFamily="34" charset="0"/>
                <a:cs typeface="Verdana" panose="020B0604030504040204" pitchFamily="34" charset="0"/>
              </a:rPr>
              <a:t>covorase</a:t>
            </a:r>
            <a:r>
              <a:rPr lang="en-US" sz="1800" dirty="0">
                <a:solidFill>
                  <a:srgbClr val="313131"/>
                </a:solidFill>
                <a:latin typeface="+mn-lt"/>
                <a:ea typeface="Verdana" panose="020B0604030504040204" pitchFamily="34" charset="0"/>
                <a:cs typeface="Verdana" panose="020B0604030504040204" pitchFamily="34" charset="0"/>
              </a:rPr>
              <a:t> din </a:t>
            </a:r>
            <a:r>
              <a:rPr lang="en-US" sz="1800" dirty="0" err="1">
                <a:solidFill>
                  <a:srgbClr val="313131"/>
                </a:solidFill>
                <a:latin typeface="+mn-lt"/>
                <a:ea typeface="Verdana" panose="020B0604030504040204" pitchFamily="34" charset="0"/>
                <a:cs typeface="Verdana" panose="020B0604030504040204" pitchFamily="34" charset="0"/>
              </a:rPr>
              <a:t>materiale</a:t>
            </a:r>
            <a:r>
              <a:rPr lang="en-US" sz="1800" dirty="0">
                <a:solidFill>
                  <a:srgbClr val="313131"/>
                </a:solidFill>
                <a:latin typeface="+mn-lt"/>
                <a:ea typeface="Verdana" panose="020B0604030504040204" pitchFamily="34" charset="0"/>
                <a:cs typeface="Verdana" panose="020B0604030504040204" pitchFamily="34" charset="0"/>
              </a:rPr>
              <a:t> textile</a:t>
            </a:r>
          </a:p>
          <a:p>
            <a:pPr eaLnBrk="1" hangingPunct="1">
              <a:defRPr/>
            </a:pPr>
            <a:endParaRPr lang="en-US" sz="1800" dirty="0">
              <a:solidFill>
                <a:srgbClr val="313131"/>
              </a:solidFill>
              <a:latin typeface="+mn-lt"/>
              <a:ea typeface="Verdana" panose="020B0604030504040204" pitchFamily="34" charset="0"/>
              <a:cs typeface="Verdana" panose="020B0604030504040204" pitchFamily="34" charset="0"/>
            </a:endParaRPr>
          </a:p>
          <a:p>
            <a:pPr eaLnBrk="1" hangingPunct="1">
              <a:defRPr/>
            </a:pPr>
            <a:r>
              <a:rPr lang="en-US" sz="1800" dirty="0" err="1">
                <a:solidFill>
                  <a:srgbClr val="313131"/>
                </a:solidFill>
                <a:latin typeface="+mn-lt"/>
                <a:ea typeface="Verdana" panose="020B0604030504040204" pitchFamily="34" charset="0"/>
                <a:cs typeface="Verdana" panose="020B0604030504040204" pitchFamily="34" charset="0"/>
              </a:rPr>
              <a:t>Mult</a:t>
            </a:r>
            <a:r>
              <a:rPr lang="en-US" sz="1800" dirty="0">
                <a:solidFill>
                  <a:srgbClr val="313131"/>
                </a:solidFill>
                <a:latin typeface="+mn-lt"/>
                <a:ea typeface="Verdana" panose="020B0604030504040204" pitchFamily="34" charset="0"/>
                <a:cs typeface="Verdana" panose="020B0604030504040204" pitchFamily="34" charset="0"/>
              </a:rPr>
              <a:t> </a:t>
            </a:r>
            <a:r>
              <a:rPr lang="en-US" sz="1800" dirty="0" err="1">
                <a:solidFill>
                  <a:srgbClr val="313131"/>
                </a:solidFill>
                <a:latin typeface="+mn-lt"/>
                <a:ea typeface="Verdana" panose="020B0604030504040204" pitchFamily="34" charset="0"/>
                <a:cs typeface="Verdana" panose="020B0604030504040204" pitchFamily="34" charset="0"/>
              </a:rPr>
              <a:t>mai</a:t>
            </a:r>
            <a:r>
              <a:rPr lang="en-US" sz="1800" dirty="0">
                <a:solidFill>
                  <a:srgbClr val="313131"/>
                </a:solidFill>
                <a:latin typeface="+mn-lt"/>
                <a:ea typeface="Verdana" panose="020B0604030504040204" pitchFamily="34" charset="0"/>
                <a:cs typeface="Verdana" panose="020B0604030504040204" pitchFamily="34" charset="0"/>
              </a:rPr>
              <a:t> specific </a:t>
            </a:r>
            <a:r>
              <a:rPr lang="en-US" sz="1800" dirty="0" err="1">
                <a:solidFill>
                  <a:srgbClr val="313131"/>
                </a:solidFill>
                <a:latin typeface="+mn-lt"/>
                <a:ea typeface="Verdana" panose="020B0604030504040204" pitchFamily="34" charset="0"/>
                <a:cs typeface="Verdana" panose="020B0604030504040204" pitchFamily="34" charset="0"/>
              </a:rPr>
              <a:t>descrisa</a:t>
            </a:r>
            <a:r>
              <a:rPr lang="en-US" sz="1800" dirty="0">
                <a:solidFill>
                  <a:srgbClr val="313131"/>
                </a:solidFill>
                <a:latin typeface="+mn-lt"/>
                <a:ea typeface="Verdana" panose="020B0604030504040204" pitchFamily="34" charset="0"/>
                <a:cs typeface="Verdana" panose="020B0604030504040204" pitchFamily="34" charset="0"/>
              </a:rPr>
              <a:t> </a:t>
            </a:r>
            <a:r>
              <a:rPr lang="en-US" sz="1800" dirty="0" err="1">
                <a:solidFill>
                  <a:srgbClr val="313131"/>
                </a:solidFill>
                <a:latin typeface="+mn-lt"/>
                <a:ea typeface="Verdana" panose="020B0604030504040204" pitchFamily="34" charset="0"/>
                <a:cs typeface="Verdana" panose="020B0604030504040204" pitchFamily="34" charset="0"/>
              </a:rPr>
              <a:t>ca</a:t>
            </a:r>
            <a:r>
              <a:rPr lang="en-US" sz="1800" dirty="0">
                <a:solidFill>
                  <a:srgbClr val="313131"/>
                </a:solidFill>
                <a:latin typeface="+mn-lt"/>
                <a:ea typeface="Verdana" panose="020B0604030504040204" pitchFamily="34" charset="0"/>
                <a:cs typeface="Verdana" panose="020B0604030504040204" pitchFamily="34" charset="0"/>
              </a:rPr>
              <a:t> </a:t>
            </a:r>
            <a:r>
              <a:rPr lang="en-US" sz="1800" dirty="0" err="1">
                <a:solidFill>
                  <a:srgbClr val="313131"/>
                </a:solidFill>
                <a:latin typeface="+mn-lt"/>
                <a:ea typeface="Verdana" panose="020B0604030504040204" pitchFamily="34" charset="0"/>
                <a:cs typeface="Verdana" panose="020B0604030504040204" pitchFamily="34" charset="0"/>
              </a:rPr>
              <a:t>si</a:t>
            </a:r>
            <a:r>
              <a:rPr lang="en-US" sz="1800" dirty="0">
                <a:solidFill>
                  <a:srgbClr val="313131"/>
                </a:solidFill>
                <a:latin typeface="+mn-lt"/>
                <a:ea typeface="Verdana" panose="020B0604030504040204" pitchFamily="34" charset="0"/>
                <a:cs typeface="Verdana" panose="020B0604030504040204" pitchFamily="34" charset="0"/>
              </a:rPr>
              <a:t> </a:t>
            </a:r>
            <a:r>
              <a:rPr lang="en-US" sz="1800" dirty="0" err="1">
                <a:solidFill>
                  <a:srgbClr val="313131"/>
                </a:solidFill>
                <a:latin typeface="+mn-lt"/>
                <a:ea typeface="Verdana" panose="020B0604030504040204" pitchFamily="34" charset="0"/>
                <a:cs typeface="Verdana" panose="020B0604030504040204" pitchFamily="34" charset="0"/>
              </a:rPr>
              <a:t>covorase</a:t>
            </a:r>
            <a:r>
              <a:rPr lang="en-US" sz="1800" dirty="0">
                <a:solidFill>
                  <a:srgbClr val="313131"/>
                </a:solidFill>
                <a:latin typeface="+mn-lt"/>
                <a:ea typeface="Verdana" panose="020B0604030504040204" pitchFamily="34" charset="0"/>
                <a:cs typeface="Verdana" panose="020B0604030504040204" pitchFamily="34" charset="0"/>
              </a:rPr>
              <a:t> </a:t>
            </a:r>
            <a:r>
              <a:rPr lang="en-US" sz="1800" dirty="0">
                <a:latin typeface="+mn-lt"/>
                <a:ea typeface="Verdana" panose="020B0604030504040204" pitchFamily="34" charset="0"/>
                <a:cs typeface="Verdana" panose="020B0604030504040204" pitchFamily="34" charset="0"/>
                <a:sym typeface="Wingdings" pitchFamily="2" charset="2"/>
              </a:rPr>
              <a:t></a:t>
            </a:r>
            <a:r>
              <a:rPr lang="en-US" sz="1800" dirty="0">
                <a:solidFill>
                  <a:srgbClr val="002776"/>
                </a:solidFill>
                <a:latin typeface="+mn-lt"/>
                <a:ea typeface="Verdana" panose="020B0604030504040204" pitchFamily="34" charset="0"/>
                <a:cs typeface="Verdana" panose="020B0604030504040204" pitchFamily="34" charset="0"/>
                <a:sym typeface="Wingdings" pitchFamily="2" charset="2"/>
              </a:rPr>
              <a:t> </a:t>
            </a:r>
            <a:r>
              <a:rPr lang="en-US" sz="1800" dirty="0">
                <a:solidFill>
                  <a:srgbClr val="313131"/>
                </a:solidFill>
                <a:latin typeface="+mn-lt"/>
                <a:ea typeface="Verdana" panose="020B0604030504040204" pitchFamily="34" charset="0"/>
                <a:cs typeface="Verdana" panose="020B0604030504040204" pitchFamily="34" charset="0"/>
                <a:sym typeface="Wingdings" pitchFamily="2" charset="2"/>
              </a:rPr>
              <a:t>57.03</a:t>
            </a:r>
            <a:endParaRPr lang="vi-VN" sz="1800" dirty="0">
              <a:solidFill>
                <a:srgbClr val="313131"/>
              </a:solidFill>
              <a:latin typeface="+mn-lt"/>
              <a:ea typeface="Verdana" panose="020B0604030504040204" pitchFamily="34" charset="0"/>
              <a:cs typeface="Verdana" panose="020B0604030504040204" pitchFamily="34" charset="0"/>
            </a:endParaRPr>
          </a:p>
        </p:txBody>
      </p:sp>
      <p:sp>
        <p:nvSpPr>
          <p:cNvPr id="235523" name="Rectangle 2"/>
          <p:cNvSpPr>
            <a:spLocks noGrp="1" noChangeArrowheads="1"/>
          </p:cNvSpPr>
          <p:nvPr>
            <p:ph type="title" idx="4294967295"/>
          </p:nvPr>
        </p:nvSpPr>
        <p:spPr>
          <a:xfrm>
            <a:off x="468087" y="522514"/>
            <a:ext cx="8661400" cy="609600"/>
          </a:xfrm>
        </p:spPr>
        <p:txBody>
          <a:bodyPr/>
          <a:lstStyle/>
          <a:p>
            <a:r>
              <a:rPr lang="en-AU" altLang="en-US" dirty="0">
                <a:solidFill>
                  <a:schemeClr val="tx2">
                    <a:lumMod val="75000"/>
                  </a:schemeClr>
                </a:solidFill>
              </a:rPr>
              <a:t>Reguli </a:t>
            </a:r>
            <a:r>
              <a:rPr lang="en-AU" altLang="en-US" dirty="0" err="1">
                <a:solidFill>
                  <a:schemeClr val="tx2">
                    <a:lumMod val="75000"/>
                  </a:schemeClr>
                </a:solidFill>
              </a:rPr>
              <a:t>generale</a:t>
            </a:r>
            <a:r>
              <a:rPr lang="en-AU" altLang="en-US" dirty="0">
                <a:solidFill>
                  <a:schemeClr val="tx2">
                    <a:lumMod val="75000"/>
                  </a:schemeClr>
                </a:solidFill>
              </a:rPr>
              <a:t> de </a:t>
            </a:r>
            <a:r>
              <a:rPr lang="en-AU" altLang="en-US" dirty="0" err="1">
                <a:solidFill>
                  <a:schemeClr val="tx2">
                    <a:lumMod val="75000"/>
                  </a:schemeClr>
                </a:solidFill>
              </a:rPr>
              <a:t>interpretare</a:t>
            </a:r>
            <a:r>
              <a:rPr lang="en-AU" altLang="en-US" dirty="0">
                <a:solidFill>
                  <a:schemeClr val="tx2">
                    <a:lumMod val="75000"/>
                  </a:schemeClr>
                </a:solidFill>
              </a:rPr>
              <a:t> - </a:t>
            </a:r>
            <a:r>
              <a:rPr lang="en-AU" altLang="en-US" dirty="0" err="1">
                <a:solidFill>
                  <a:schemeClr val="tx2">
                    <a:lumMod val="75000"/>
                  </a:schemeClr>
                </a:solidFill>
              </a:rPr>
              <a:t>Studiu</a:t>
            </a:r>
            <a:r>
              <a:rPr lang="en-AU" altLang="en-US" dirty="0">
                <a:solidFill>
                  <a:schemeClr val="tx2">
                    <a:lumMod val="75000"/>
                  </a:schemeClr>
                </a:solidFill>
              </a:rPr>
              <a:t> de </a:t>
            </a:r>
            <a:r>
              <a:rPr lang="en-AU" altLang="en-US" dirty="0" err="1">
                <a:solidFill>
                  <a:schemeClr val="tx2">
                    <a:lumMod val="75000"/>
                  </a:schemeClr>
                </a:solidFill>
              </a:rPr>
              <a:t>caz</a:t>
            </a:r>
            <a:endParaRPr lang="en-US" alt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9A213FDA-93F4-49F8-8196-0DA3987EE849}"/>
              </a:ext>
            </a:extLst>
          </p:cNvPr>
          <p:cNvSpPr>
            <a:spLocks noGrp="1"/>
          </p:cNvSpPr>
          <p:nvPr>
            <p:ph type="sldNum" sz="quarter" idx="11"/>
          </p:nvPr>
        </p:nvSpPr>
        <p:spPr/>
        <p:txBody>
          <a:bodyPr/>
          <a:lstStyle/>
          <a:p>
            <a:pPr>
              <a:defRPr/>
            </a:pPr>
            <a:fld id="{CCA2E915-9A36-40F6-99F7-6FF98824D28F}" type="slidenum">
              <a:rPr lang="en-GB" smtClean="0"/>
              <a:pPr>
                <a:defRPr/>
              </a:pPr>
              <a:t>51</a:t>
            </a:fld>
            <a:endParaRPr lang="en-GB" dirty="0"/>
          </a:p>
        </p:txBody>
      </p:sp>
    </p:spTree>
    <p:extLst>
      <p:ext uri="{BB962C8B-B14F-4D97-AF65-F5344CB8AC3E}">
        <p14:creationId xmlns:p14="http://schemas.microsoft.com/office/powerpoint/2010/main" val="3724338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371600"/>
            <a:ext cx="8382000" cy="4495800"/>
          </a:xfrm>
          <a:prstGeom prst="rect">
            <a:avLst/>
          </a:prstGeom>
          <a:noFill/>
          <a:ln w="9525">
            <a:noFill/>
            <a:miter lim="800000"/>
            <a:headEnd/>
            <a:tailEnd/>
          </a:ln>
        </p:spPr>
        <p:txBody>
          <a:bodyPr lIns="91279" tIns="45639" rIns="91279" bIns="45639"/>
          <a:lstStyle/>
          <a:p>
            <a:pPr marL="355962" indent="-355962" defTabSz="912788" fontAlgn="auto">
              <a:spcBef>
                <a:spcPct val="20000"/>
              </a:spcBef>
              <a:spcAft>
                <a:spcPts val="0"/>
              </a:spcAft>
              <a:buFont typeface="Wingdings" pitchFamily="2" charset="2"/>
              <a:buChar char="ü"/>
              <a:defRPr/>
            </a:pPr>
            <a:r>
              <a:rPr lang="en-US" dirty="0">
                <a:solidFill>
                  <a:srgbClr val="313131"/>
                </a:solidFill>
                <a:latin typeface="+mn-lt"/>
                <a:ea typeface="Verdana" panose="020B0604030504040204" pitchFamily="34" charset="0"/>
                <a:cs typeface="Verdana" panose="020B0604030504040204" pitchFamily="34" charset="0"/>
              </a:rPr>
              <a:t>O </a:t>
            </a:r>
            <a:r>
              <a:rPr lang="en-US" dirty="0" err="1">
                <a:solidFill>
                  <a:srgbClr val="313131"/>
                </a:solidFill>
                <a:latin typeface="+mn-lt"/>
                <a:ea typeface="Verdana" panose="020B0604030504040204" pitchFamily="34" charset="0"/>
                <a:cs typeface="Verdana" panose="020B0604030504040204" pitchFamily="34" charset="0"/>
              </a:rPr>
              <a:t>unealta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foarte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importanta</a:t>
            </a:r>
            <a:r>
              <a:rPr lang="en-US" dirty="0">
                <a:solidFill>
                  <a:srgbClr val="313131"/>
                </a:solidFill>
                <a:latin typeface="+mn-lt"/>
                <a:ea typeface="Verdana" panose="020B0604030504040204" pitchFamily="34" charset="0"/>
                <a:cs typeface="Verdana" panose="020B0604030504040204" pitchFamily="34" charset="0"/>
              </a:rPr>
              <a:t> la </a:t>
            </a:r>
            <a:r>
              <a:rPr lang="en-US" dirty="0" err="1">
                <a:solidFill>
                  <a:srgbClr val="313131"/>
                </a:solidFill>
                <a:latin typeface="+mn-lt"/>
                <a:ea typeface="Verdana" panose="020B0604030504040204" pitchFamily="34" charset="0"/>
                <a:cs typeface="Verdana" panose="020B0604030504040204" pitchFamily="34" charset="0"/>
              </a:rPr>
              <a:t>dispozitia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operatorilor</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economici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pentru</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determinarea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clasificarii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tarifare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si</a:t>
            </a:r>
            <a:r>
              <a:rPr lang="en-US" dirty="0">
                <a:solidFill>
                  <a:srgbClr val="313131"/>
                </a:solidFill>
                <a:latin typeface="+mn-lt"/>
                <a:ea typeface="Verdana" panose="020B0604030504040204" pitchFamily="34" charset="0"/>
                <a:cs typeface="Verdana" panose="020B0604030504040204" pitchFamily="34" charset="0"/>
              </a:rPr>
              <a:t> a </a:t>
            </a:r>
            <a:r>
              <a:rPr lang="en-US" dirty="0" err="1">
                <a:solidFill>
                  <a:srgbClr val="313131"/>
                </a:solidFill>
                <a:latin typeface="+mn-lt"/>
                <a:ea typeface="Verdana" panose="020B0604030504040204" pitchFamily="34" charset="0"/>
                <a:cs typeface="Verdana" panose="020B0604030504040204" pitchFamily="34" charset="0"/>
              </a:rPr>
              <a:t>originii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marfurilor</a:t>
            </a:r>
            <a:endParaRPr lang="en-US" dirty="0">
              <a:solidFill>
                <a:srgbClr val="313131"/>
              </a:solidFill>
              <a:latin typeface="+mn-lt"/>
              <a:ea typeface="Verdana" panose="020B0604030504040204" pitchFamily="34" charset="0"/>
              <a:cs typeface="Verdana" panose="020B0604030504040204" pitchFamily="34" charset="0"/>
            </a:endParaRPr>
          </a:p>
          <a:p>
            <a:pPr marL="355962" indent="-355962" defTabSz="912788" fontAlgn="auto">
              <a:spcBef>
                <a:spcPct val="20000"/>
              </a:spcBef>
              <a:spcAft>
                <a:spcPts val="0"/>
              </a:spcAft>
              <a:buFont typeface="Wingdings" pitchFamily="2" charset="2"/>
              <a:buChar char="ü"/>
              <a:defRPr/>
            </a:pPr>
            <a:endParaRPr lang="en-US" dirty="0">
              <a:solidFill>
                <a:srgbClr val="313131"/>
              </a:solidFill>
              <a:latin typeface="+mn-lt"/>
              <a:ea typeface="Verdana" panose="020B0604030504040204" pitchFamily="34" charset="0"/>
              <a:cs typeface="Verdana" panose="020B0604030504040204" pitchFamily="34" charset="0"/>
            </a:endParaRPr>
          </a:p>
          <a:p>
            <a:pPr marL="355962" indent="-355962" defTabSz="912788" fontAlgn="auto">
              <a:spcBef>
                <a:spcPct val="20000"/>
              </a:spcBef>
              <a:spcAft>
                <a:spcPts val="0"/>
              </a:spcAft>
              <a:buFont typeface="Wingdings" pitchFamily="2" charset="2"/>
              <a:buChar char="ü"/>
              <a:defRPr/>
            </a:pPr>
            <a:r>
              <a:rPr lang="en-US" dirty="0" err="1">
                <a:solidFill>
                  <a:srgbClr val="313131"/>
                </a:solidFill>
                <a:latin typeface="+mn-lt"/>
                <a:ea typeface="Verdana" panose="020B0604030504040204" pitchFamily="34" charset="0"/>
                <a:cs typeface="Verdana" panose="020B0604030504040204" pitchFamily="34" charset="0"/>
              </a:rPr>
              <a:t>Odata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obtinute</a:t>
            </a:r>
            <a:r>
              <a:rPr lang="en-US" dirty="0">
                <a:solidFill>
                  <a:srgbClr val="313131"/>
                </a:solidFill>
                <a:latin typeface="+mn-lt"/>
                <a:ea typeface="Verdana" panose="020B0604030504040204" pitchFamily="34" charset="0"/>
                <a:cs typeface="Verdana" panose="020B0604030504040204" pitchFamily="34" charset="0"/>
              </a:rPr>
              <a:t> pot fi </a:t>
            </a:r>
            <a:r>
              <a:rPr lang="en-US" dirty="0" err="1">
                <a:solidFill>
                  <a:srgbClr val="313131"/>
                </a:solidFill>
                <a:latin typeface="+mn-lt"/>
                <a:ea typeface="Verdana" panose="020B0604030504040204" pitchFamily="34" charset="0"/>
                <a:cs typeface="Verdana" panose="020B0604030504040204" pitchFamily="34" charset="0"/>
              </a:rPr>
              <a:t>utilizate</a:t>
            </a:r>
            <a:r>
              <a:rPr lang="en-US" dirty="0">
                <a:solidFill>
                  <a:srgbClr val="313131"/>
                </a:solidFill>
                <a:latin typeface="+mn-lt"/>
                <a:ea typeface="Verdana" panose="020B0604030504040204" pitchFamily="34" charset="0"/>
                <a:cs typeface="Verdana" panose="020B0604030504040204" pitchFamily="34" charset="0"/>
              </a:rPr>
              <a:t> la </a:t>
            </a:r>
            <a:r>
              <a:rPr lang="en-US" dirty="0" err="1">
                <a:solidFill>
                  <a:srgbClr val="313131"/>
                </a:solidFill>
                <a:latin typeface="+mn-lt"/>
                <a:ea typeface="Verdana" panose="020B0604030504040204" pitchFamily="34" charset="0"/>
                <a:cs typeface="Verdana" panose="020B0604030504040204" pitchFamily="34" charset="0"/>
              </a:rPr>
              <a:t>orice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birou</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vamal</a:t>
            </a:r>
            <a:r>
              <a:rPr lang="en-US" dirty="0">
                <a:solidFill>
                  <a:srgbClr val="313131"/>
                </a:solidFill>
                <a:latin typeface="+mn-lt"/>
                <a:ea typeface="Verdana" panose="020B0604030504040204" pitchFamily="34" charset="0"/>
                <a:cs typeface="Verdana" panose="020B0604030504040204" pitchFamily="34" charset="0"/>
              </a:rPr>
              <a:t> din </a:t>
            </a:r>
            <a:r>
              <a:rPr lang="en-US" dirty="0" err="1">
                <a:solidFill>
                  <a:srgbClr val="313131"/>
                </a:solidFill>
                <a:latin typeface="+mn-lt"/>
                <a:ea typeface="Verdana" panose="020B0604030504040204" pitchFamily="34" charset="0"/>
                <a:cs typeface="Verdana" panose="020B0604030504040204" pitchFamily="34" charset="0"/>
              </a:rPr>
              <a:t>Uniune</a:t>
            </a:r>
            <a:endParaRPr lang="en-US" dirty="0">
              <a:solidFill>
                <a:srgbClr val="313131"/>
              </a:solidFill>
              <a:latin typeface="+mn-lt"/>
              <a:ea typeface="Verdana" panose="020B0604030504040204" pitchFamily="34" charset="0"/>
              <a:cs typeface="Verdana" panose="020B0604030504040204" pitchFamily="34" charset="0"/>
            </a:endParaRPr>
          </a:p>
          <a:p>
            <a:pPr marL="355962" indent="-355962" defTabSz="912788" fontAlgn="auto">
              <a:spcBef>
                <a:spcPct val="20000"/>
              </a:spcBef>
              <a:spcAft>
                <a:spcPts val="0"/>
              </a:spcAft>
              <a:buFont typeface="Wingdings" pitchFamily="2" charset="2"/>
              <a:buChar char="ü"/>
              <a:defRPr/>
            </a:pPr>
            <a:endParaRPr lang="en-US" dirty="0">
              <a:solidFill>
                <a:srgbClr val="313131"/>
              </a:solidFill>
              <a:latin typeface="+mn-lt"/>
              <a:ea typeface="Verdana" panose="020B0604030504040204" pitchFamily="34" charset="0"/>
              <a:cs typeface="Verdana" panose="020B0604030504040204" pitchFamily="34" charset="0"/>
            </a:endParaRPr>
          </a:p>
          <a:p>
            <a:pPr marL="355962" indent="-355962" defTabSz="912788" fontAlgn="auto">
              <a:spcBef>
                <a:spcPct val="20000"/>
              </a:spcBef>
              <a:spcAft>
                <a:spcPts val="0"/>
              </a:spcAft>
              <a:buFont typeface="Wingdings" pitchFamily="2" charset="2"/>
              <a:buChar char="ü"/>
              <a:defRPr/>
            </a:pPr>
            <a:r>
              <a:rPr lang="en-US" dirty="0" err="1">
                <a:solidFill>
                  <a:srgbClr val="313131"/>
                </a:solidFill>
                <a:latin typeface="+mn-lt"/>
                <a:ea typeface="Verdana" panose="020B0604030504040204" pitchFamily="34" charset="0"/>
                <a:cs typeface="Verdana" panose="020B0604030504040204" pitchFamily="34" charset="0"/>
              </a:rPr>
              <a:t>Aplicabilitate</a:t>
            </a:r>
            <a:r>
              <a:rPr lang="en-US" dirty="0">
                <a:solidFill>
                  <a:srgbClr val="313131"/>
                </a:solidFill>
                <a:latin typeface="+mn-lt"/>
                <a:ea typeface="Verdana" panose="020B0604030504040204" pitchFamily="34" charset="0"/>
                <a:cs typeface="Verdana" panose="020B0604030504040204" pitchFamily="34" charset="0"/>
              </a:rPr>
              <a:t>:</a:t>
            </a:r>
          </a:p>
          <a:p>
            <a:pPr marL="568116" lvl="1" indent="-212154" defTabSz="912788" fontAlgn="auto">
              <a:spcBef>
                <a:spcPct val="20000"/>
              </a:spcBef>
              <a:spcAft>
                <a:spcPts val="0"/>
              </a:spcAft>
              <a:buFont typeface="Arial" pitchFamily="34" charset="0"/>
              <a:buChar char="•"/>
              <a:defRPr/>
            </a:pPr>
            <a:r>
              <a:rPr lang="en-US" dirty="0" err="1">
                <a:solidFill>
                  <a:srgbClr val="313131"/>
                </a:solidFill>
                <a:latin typeface="+mn-lt"/>
                <a:ea typeface="Verdana" panose="020B0604030504040204" pitchFamily="34" charset="0"/>
                <a:cs typeface="Verdana" panose="020B0604030504040204" pitchFamily="34" charset="0"/>
              </a:rPr>
              <a:t>Pentru</a:t>
            </a:r>
            <a:r>
              <a:rPr lang="en-US" dirty="0">
                <a:solidFill>
                  <a:srgbClr val="313131"/>
                </a:solidFill>
                <a:latin typeface="+mn-lt"/>
                <a:ea typeface="Verdana" panose="020B0604030504040204" pitchFamily="34" charset="0"/>
                <a:cs typeface="Verdana" panose="020B0604030504040204" pitchFamily="34" charset="0"/>
              </a:rPr>
              <a:t> a </a:t>
            </a:r>
            <a:r>
              <a:rPr lang="en-US" dirty="0" err="1">
                <a:solidFill>
                  <a:srgbClr val="313131"/>
                </a:solidFill>
                <a:latin typeface="+mn-lt"/>
                <a:ea typeface="Verdana" panose="020B0604030504040204" pitchFamily="34" charset="0"/>
                <a:cs typeface="Verdana" panose="020B0604030504040204" pitchFamily="34" charset="0"/>
              </a:rPr>
              <a:t>preveni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cazurile</a:t>
            </a:r>
            <a:r>
              <a:rPr lang="en-US" dirty="0">
                <a:solidFill>
                  <a:srgbClr val="313131"/>
                </a:solidFill>
                <a:latin typeface="+mn-lt"/>
                <a:ea typeface="Verdana" panose="020B0604030504040204" pitchFamily="34" charset="0"/>
                <a:cs typeface="Verdana" panose="020B0604030504040204" pitchFamily="34" charset="0"/>
              </a:rPr>
              <a:t> in care </a:t>
            </a:r>
            <a:r>
              <a:rPr lang="en-US" dirty="0" err="1">
                <a:solidFill>
                  <a:srgbClr val="313131"/>
                </a:solidFill>
                <a:latin typeface="+mn-lt"/>
                <a:ea typeface="Verdana" panose="020B0604030504040204" pitchFamily="34" charset="0"/>
                <a:cs typeface="Verdana" panose="020B0604030504040204" pitchFamily="34" charset="0"/>
              </a:rPr>
              <a:t>organul</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vamal</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solicita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modificarea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nejustificata</a:t>
            </a:r>
            <a:r>
              <a:rPr lang="en-US" dirty="0">
                <a:solidFill>
                  <a:srgbClr val="313131"/>
                </a:solidFill>
                <a:latin typeface="+mn-lt"/>
                <a:ea typeface="Verdana" panose="020B0604030504040204" pitchFamily="34" charset="0"/>
                <a:cs typeface="Verdana" panose="020B0604030504040204" pitchFamily="34" charset="0"/>
              </a:rPr>
              <a:t> a </a:t>
            </a:r>
            <a:r>
              <a:rPr lang="en-US" dirty="0" err="1">
                <a:solidFill>
                  <a:srgbClr val="313131"/>
                </a:solidFill>
                <a:latin typeface="+mn-lt"/>
                <a:ea typeface="Verdana" panose="020B0604030504040204" pitchFamily="34" charset="0"/>
                <a:cs typeface="Verdana" panose="020B0604030504040204" pitchFamily="34" charset="0"/>
              </a:rPr>
              <a:t>clasificarii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tarifare</a:t>
            </a:r>
            <a:r>
              <a:rPr lang="en-US" dirty="0">
                <a:solidFill>
                  <a:srgbClr val="313131"/>
                </a:solidFill>
                <a:latin typeface="+mn-lt"/>
                <a:ea typeface="Verdana" panose="020B0604030504040204" pitchFamily="34" charset="0"/>
                <a:cs typeface="Verdana" panose="020B0604030504040204" pitchFamily="34" charset="0"/>
              </a:rPr>
              <a:t> ca o </a:t>
            </a:r>
            <a:r>
              <a:rPr lang="en-US" dirty="0" err="1">
                <a:solidFill>
                  <a:srgbClr val="313131"/>
                </a:solidFill>
                <a:latin typeface="+mn-lt"/>
                <a:ea typeface="Verdana" panose="020B0604030504040204" pitchFamily="34" charset="0"/>
                <a:cs typeface="Verdana" panose="020B0604030504040204" pitchFamily="34" charset="0"/>
              </a:rPr>
              <a:t>conditie</a:t>
            </a:r>
            <a:r>
              <a:rPr lang="en-US" dirty="0">
                <a:solidFill>
                  <a:srgbClr val="313131"/>
                </a:solidFill>
                <a:latin typeface="+mn-lt"/>
                <a:ea typeface="Verdana" panose="020B0604030504040204" pitchFamily="34" charset="0"/>
                <a:cs typeface="Verdana" panose="020B0604030504040204" pitchFamily="34" charset="0"/>
              </a:rPr>
              <a:t> a </a:t>
            </a:r>
            <a:r>
              <a:rPr lang="en-US" dirty="0" err="1">
                <a:solidFill>
                  <a:srgbClr val="313131"/>
                </a:solidFill>
                <a:latin typeface="+mn-lt"/>
                <a:ea typeface="Verdana" panose="020B0604030504040204" pitchFamily="34" charset="0"/>
                <a:cs typeface="Verdana" panose="020B0604030504040204" pitchFamily="34" charset="0"/>
              </a:rPr>
              <a:t>acceptarii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declaratiei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vamale</a:t>
            </a:r>
            <a:endParaRPr lang="en-US" dirty="0">
              <a:solidFill>
                <a:srgbClr val="313131"/>
              </a:solidFill>
              <a:latin typeface="+mn-lt"/>
              <a:ea typeface="Verdana" panose="020B0604030504040204" pitchFamily="34" charset="0"/>
              <a:cs typeface="Verdana" panose="020B0604030504040204" pitchFamily="34" charset="0"/>
            </a:endParaRPr>
          </a:p>
          <a:p>
            <a:pPr marL="568116" lvl="1" indent="-212154" defTabSz="912788" fontAlgn="auto">
              <a:spcBef>
                <a:spcPct val="20000"/>
              </a:spcBef>
              <a:spcAft>
                <a:spcPts val="0"/>
              </a:spcAft>
              <a:buFont typeface="Arial" pitchFamily="34" charset="0"/>
              <a:buChar char="•"/>
              <a:defRPr/>
            </a:pPr>
            <a:endParaRPr lang="en-US" dirty="0">
              <a:solidFill>
                <a:srgbClr val="002776"/>
              </a:solidFill>
              <a:latin typeface="+mn-lt"/>
              <a:ea typeface="Verdana" panose="020B0604030504040204" pitchFamily="34" charset="0"/>
              <a:cs typeface="Verdana" panose="020B0604030504040204" pitchFamily="34" charset="0"/>
            </a:endParaRPr>
          </a:p>
          <a:p>
            <a:pPr marL="568116" lvl="1" indent="-212154" defTabSz="912788" fontAlgn="auto">
              <a:spcBef>
                <a:spcPct val="20000"/>
              </a:spcBef>
              <a:spcAft>
                <a:spcPts val="0"/>
              </a:spcAft>
              <a:buFont typeface="Arial" pitchFamily="34" charset="0"/>
              <a:buChar char="•"/>
              <a:defRPr/>
            </a:pPr>
            <a:r>
              <a:rPr lang="en-US" dirty="0" err="1">
                <a:solidFill>
                  <a:srgbClr val="313131"/>
                </a:solidFill>
                <a:latin typeface="+mn-lt"/>
                <a:ea typeface="Verdana" panose="020B0604030504040204" pitchFamily="34" charset="0"/>
                <a:cs typeface="Verdana" panose="020B0604030504040204" pitchFamily="34" charset="0"/>
              </a:rPr>
              <a:t>Pentru</a:t>
            </a:r>
            <a:r>
              <a:rPr lang="en-US" dirty="0">
                <a:solidFill>
                  <a:srgbClr val="313131"/>
                </a:solidFill>
                <a:latin typeface="+mn-lt"/>
                <a:ea typeface="Verdana" panose="020B0604030504040204" pitchFamily="34" charset="0"/>
                <a:cs typeface="Verdana" panose="020B0604030504040204" pitchFamily="34" charset="0"/>
              </a:rPr>
              <a:t> a </a:t>
            </a:r>
            <a:r>
              <a:rPr lang="en-US" dirty="0" err="1">
                <a:solidFill>
                  <a:srgbClr val="313131"/>
                </a:solidFill>
                <a:latin typeface="+mn-lt"/>
                <a:ea typeface="Verdana" panose="020B0604030504040204" pitchFamily="34" charset="0"/>
                <a:cs typeface="Verdana" panose="020B0604030504040204" pitchFamily="34" charset="0"/>
              </a:rPr>
              <a:t>preveni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viitoarele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litigii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intre</a:t>
            </a:r>
            <a:r>
              <a:rPr lang="en-US" dirty="0">
                <a:solidFill>
                  <a:srgbClr val="313131"/>
                </a:solidFill>
                <a:latin typeface="+mn-lt"/>
                <a:ea typeface="Verdana" panose="020B0604030504040204" pitchFamily="34" charset="0"/>
                <a:cs typeface="Verdana" panose="020B0604030504040204" pitchFamily="34" charset="0"/>
              </a:rPr>
              <a:t> declarant </a:t>
            </a:r>
            <a:r>
              <a:rPr lang="en-US" dirty="0" err="1">
                <a:solidFill>
                  <a:srgbClr val="313131"/>
                </a:solidFill>
                <a:latin typeface="+mn-lt"/>
                <a:ea typeface="Verdana" panose="020B0604030504040204" pitchFamily="34" charset="0"/>
                <a:cs typeface="Verdana" panose="020B0604030504040204" pitchFamily="34" charset="0"/>
              </a:rPr>
              <a:t>si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autoritate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vamala</a:t>
            </a:r>
            <a:r>
              <a:rPr lang="en-US" dirty="0">
                <a:solidFill>
                  <a:srgbClr val="313131"/>
                </a:solidFill>
                <a:latin typeface="+mn-lt"/>
                <a:ea typeface="Verdana" panose="020B0604030504040204" pitchFamily="34" charset="0"/>
                <a:cs typeface="Verdana" panose="020B0604030504040204" pitchFamily="34" charset="0"/>
              </a:rPr>
              <a:t> </a:t>
            </a:r>
          </a:p>
          <a:p>
            <a:pPr defTabSz="912788" fontAlgn="auto">
              <a:spcBef>
                <a:spcPct val="20000"/>
              </a:spcBef>
              <a:spcAft>
                <a:spcPts val="0"/>
              </a:spcAft>
              <a:defRPr/>
            </a:pPr>
            <a:endParaRPr lang="en-US" dirty="0">
              <a:solidFill>
                <a:srgbClr val="002060"/>
              </a:solidFill>
              <a:latin typeface="+mn-lt"/>
              <a:ea typeface="Verdana" panose="020B0604030504040204" pitchFamily="34" charset="0"/>
              <a:cs typeface="Verdana" panose="020B0604030504040204" pitchFamily="34" charset="0"/>
            </a:endParaRPr>
          </a:p>
          <a:p>
            <a:pPr marL="358809" indent="-358809" defTabSz="912788" fontAlgn="auto">
              <a:spcBef>
                <a:spcPct val="20000"/>
              </a:spcBef>
              <a:spcAft>
                <a:spcPts val="0"/>
              </a:spcAft>
              <a:buFont typeface="Wingdings" pitchFamily="2" charset="2"/>
              <a:buChar char="ü"/>
              <a:defRPr/>
            </a:pPr>
            <a:r>
              <a:rPr lang="en-US" dirty="0" err="1">
                <a:solidFill>
                  <a:srgbClr val="313131"/>
                </a:solidFill>
                <a:latin typeface="+mn-lt"/>
                <a:ea typeface="Verdana" panose="020B0604030504040204" pitchFamily="34" charset="0"/>
                <a:cs typeface="Verdana" panose="020B0604030504040204" pitchFamily="34" charset="0"/>
              </a:rPr>
              <a:t>Procedura</a:t>
            </a:r>
            <a:r>
              <a:rPr lang="en-US" dirty="0">
                <a:solidFill>
                  <a:srgbClr val="313131"/>
                </a:solidFill>
                <a:latin typeface="+mn-lt"/>
                <a:ea typeface="Verdana" panose="020B0604030504040204" pitchFamily="34" charset="0"/>
                <a:cs typeface="Verdana" panose="020B0604030504040204" pitchFamily="34" charset="0"/>
              </a:rPr>
              <a:t>:</a:t>
            </a:r>
          </a:p>
          <a:p>
            <a:pPr marL="568116" lvl="1" indent="-212154" defTabSz="912788" fontAlgn="auto">
              <a:spcBef>
                <a:spcPct val="20000"/>
              </a:spcBef>
              <a:spcAft>
                <a:spcPts val="0"/>
              </a:spcAft>
              <a:buFont typeface="Arial" pitchFamily="34" charset="0"/>
              <a:buChar char="•"/>
              <a:tabLst>
                <a:tab pos="556726" algn="l"/>
              </a:tabLst>
              <a:defRPr/>
            </a:pPr>
            <a:r>
              <a:rPr lang="en-US" dirty="0" err="1">
                <a:solidFill>
                  <a:srgbClr val="313131"/>
                </a:solidFill>
                <a:latin typeface="+mn-lt"/>
                <a:ea typeface="Verdana" panose="020B0604030504040204" pitchFamily="34" charset="0"/>
                <a:cs typeface="Verdana" panose="020B0604030504040204" pitchFamily="34" charset="0"/>
              </a:rPr>
              <a:t>Aplicatie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documentata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pentru</a:t>
            </a:r>
            <a:r>
              <a:rPr lang="en-US" dirty="0">
                <a:solidFill>
                  <a:srgbClr val="313131"/>
                </a:solidFill>
                <a:latin typeface="+mn-lt"/>
                <a:ea typeface="Verdana" panose="020B0604030504040204" pitchFamily="34" charset="0"/>
                <a:cs typeface="Verdana" panose="020B0604030504040204" pitchFamily="34" charset="0"/>
              </a:rPr>
              <a:t> ITO la </a:t>
            </a:r>
            <a:r>
              <a:rPr lang="en-US" dirty="0" err="1">
                <a:solidFill>
                  <a:srgbClr val="313131"/>
                </a:solidFill>
                <a:latin typeface="+mn-lt"/>
                <a:ea typeface="Verdana" panose="020B0604030504040204" pitchFamily="34" charset="0"/>
                <a:cs typeface="Verdana" panose="020B0604030504040204" pitchFamily="34" charset="0"/>
              </a:rPr>
              <a:t>autoritatea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vamala</a:t>
            </a:r>
            <a:endParaRPr lang="en-US" dirty="0">
              <a:solidFill>
                <a:srgbClr val="313131"/>
              </a:solidFill>
              <a:latin typeface="+mn-lt"/>
              <a:ea typeface="Verdana" panose="020B0604030504040204" pitchFamily="34" charset="0"/>
              <a:cs typeface="Verdana" panose="020B0604030504040204" pitchFamily="34" charset="0"/>
            </a:endParaRPr>
          </a:p>
          <a:p>
            <a:pPr marL="568116" lvl="1" indent="-212154" defTabSz="912788" fontAlgn="auto">
              <a:spcBef>
                <a:spcPct val="20000"/>
              </a:spcBef>
              <a:spcAft>
                <a:spcPts val="0"/>
              </a:spcAft>
              <a:buFont typeface="Arial" pitchFamily="34" charset="0"/>
              <a:buChar char="•"/>
              <a:tabLst>
                <a:tab pos="556726" algn="l"/>
              </a:tabLst>
              <a:defRPr/>
            </a:pPr>
            <a:r>
              <a:rPr lang="en-US" dirty="0" err="1">
                <a:solidFill>
                  <a:srgbClr val="313131"/>
                </a:solidFill>
                <a:latin typeface="+mn-lt"/>
                <a:ea typeface="Verdana" panose="020B0604030504040204" pitchFamily="34" charset="0"/>
                <a:cs typeface="Verdana" panose="020B0604030504040204" pitchFamily="34" charset="0"/>
              </a:rPr>
              <a:t>Descriere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produs</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fisa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tehnica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compozitie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functii</a:t>
            </a:r>
            <a:r>
              <a:rPr lang="en-US" dirty="0">
                <a:solidFill>
                  <a:srgbClr val="313131"/>
                </a:solidFill>
                <a:latin typeface="+mn-lt"/>
                <a:ea typeface="Verdana" panose="020B0604030504040204" pitchFamily="34" charset="0"/>
                <a:cs typeface="Verdana" panose="020B0604030504040204" pitchFamily="34" charset="0"/>
              </a:rPr>
              <a:t>/</a:t>
            </a:r>
            <a:r>
              <a:rPr lang="en-US" dirty="0" err="1">
                <a:solidFill>
                  <a:srgbClr val="313131"/>
                </a:solidFill>
                <a:latin typeface="+mn-lt"/>
                <a:ea typeface="Verdana" panose="020B0604030504040204" pitchFamily="34" charset="0"/>
                <a:cs typeface="Verdana" panose="020B0604030504040204" pitchFamily="34" charset="0"/>
              </a:rPr>
              <a:t>utilizare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mostre</a:t>
            </a:r>
            <a:r>
              <a:rPr lang="en-US" dirty="0">
                <a:solidFill>
                  <a:srgbClr val="313131"/>
                </a:solidFill>
                <a:latin typeface="+mn-lt"/>
                <a:ea typeface="Verdana" panose="020B0604030504040204" pitchFamily="34" charset="0"/>
                <a:cs typeface="Verdana" panose="020B0604030504040204" pitchFamily="34" charset="0"/>
              </a:rPr>
              <a:t>/</a:t>
            </a:r>
            <a:r>
              <a:rPr lang="en-US" dirty="0" err="1">
                <a:solidFill>
                  <a:srgbClr val="313131"/>
                </a:solidFill>
                <a:latin typeface="+mn-lt"/>
                <a:ea typeface="Verdana" panose="020B0604030504040204" pitchFamily="34" charset="0"/>
                <a:cs typeface="Verdana" panose="020B0604030504040204" pitchFamily="34" charset="0"/>
              </a:rPr>
              <a:t>fotografii</a:t>
            </a:r>
            <a:endParaRPr lang="en-US" dirty="0">
              <a:solidFill>
                <a:srgbClr val="313131"/>
              </a:solidFill>
              <a:latin typeface="+mn-lt"/>
              <a:ea typeface="Verdana" panose="020B0604030504040204" pitchFamily="34" charset="0"/>
              <a:cs typeface="Verdana" panose="020B0604030504040204" pitchFamily="34" charset="0"/>
            </a:endParaRPr>
          </a:p>
        </p:txBody>
      </p:sp>
      <p:sp>
        <p:nvSpPr>
          <p:cNvPr id="273411" name="Rectangle 2"/>
          <p:cNvSpPr>
            <a:spLocks noGrp="1" noChangeArrowheads="1"/>
          </p:cNvSpPr>
          <p:nvPr>
            <p:ph type="title" idx="4294967295"/>
          </p:nvPr>
        </p:nvSpPr>
        <p:spPr>
          <a:xfrm>
            <a:off x="642257" y="228600"/>
            <a:ext cx="8092168" cy="838200"/>
          </a:xfrm>
        </p:spPr>
        <p:txBody>
          <a:bodyPr/>
          <a:lstStyle/>
          <a:p>
            <a:pPr eaLnBrk="1" hangingPunct="1"/>
            <a:r>
              <a:rPr lang="en-AU" altLang="en-US" dirty="0" err="1">
                <a:solidFill>
                  <a:schemeClr val="tx2">
                    <a:lumMod val="75000"/>
                  </a:schemeClr>
                </a:solidFill>
              </a:rPr>
              <a:t>Informatii</a:t>
            </a:r>
            <a:r>
              <a:rPr lang="en-AU" altLang="en-US" dirty="0">
                <a:solidFill>
                  <a:schemeClr val="tx2">
                    <a:lumMod val="75000"/>
                  </a:schemeClr>
                </a:solidFill>
              </a:rPr>
              <a:t> </a:t>
            </a:r>
            <a:r>
              <a:rPr lang="en-AU" altLang="en-US" dirty="0" err="1">
                <a:solidFill>
                  <a:schemeClr val="tx2">
                    <a:lumMod val="75000"/>
                  </a:schemeClr>
                </a:solidFill>
              </a:rPr>
              <a:t>Tarifare</a:t>
            </a:r>
            <a:r>
              <a:rPr lang="en-AU" altLang="en-US" dirty="0">
                <a:solidFill>
                  <a:schemeClr val="tx2">
                    <a:lumMod val="75000"/>
                  </a:schemeClr>
                </a:solidFill>
              </a:rPr>
              <a:t> </a:t>
            </a:r>
            <a:r>
              <a:rPr lang="en-AU" altLang="en-US" dirty="0" err="1">
                <a:solidFill>
                  <a:schemeClr val="tx2">
                    <a:lumMod val="75000"/>
                  </a:schemeClr>
                </a:solidFill>
              </a:rPr>
              <a:t>Obligatorii</a:t>
            </a:r>
            <a:endParaRPr lang="en-US" alt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E65C79C6-05C5-4990-94B3-CAABEB2EC831}"/>
              </a:ext>
            </a:extLst>
          </p:cNvPr>
          <p:cNvSpPr>
            <a:spLocks noGrp="1"/>
          </p:cNvSpPr>
          <p:nvPr>
            <p:ph type="sldNum" sz="quarter" idx="11"/>
          </p:nvPr>
        </p:nvSpPr>
        <p:spPr/>
        <p:txBody>
          <a:bodyPr/>
          <a:lstStyle/>
          <a:p>
            <a:pPr>
              <a:defRPr/>
            </a:pPr>
            <a:fld id="{CCA2E915-9A36-40F6-99F7-6FF98824D28F}" type="slidenum">
              <a:rPr lang="en-GB" smtClean="0"/>
              <a:pPr>
                <a:defRPr/>
              </a:pPr>
              <a:t>52</a:t>
            </a:fld>
            <a:endParaRPr lang="en-GB" dirty="0"/>
          </a:p>
        </p:txBody>
      </p:sp>
    </p:spTree>
    <p:extLst>
      <p:ext uri="{BB962C8B-B14F-4D97-AF65-F5344CB8AC3E}">
        <p14:creationId xmlns:p14="http://schemas.microsoft.com/office/powerpoint/2010/main" val="307308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299257"/>
            <a:ext cx="8382000" cy="4495800"/>
          </a:xfrm>
          <a:prstGeom prst="rect">
            <a:avLst/>
          </a:prstGeom>
          <a:noFill/>
          <a:ln w="9525">
            <a:noFill/>
            <a:miter lim="800000"/>
            <a:headEnd/>
            <a:tailEnd/>
          </a:ln>
        </p:spPr>
        <p:txBody>
          <a:bodyPr lIns="91279" tIns="45639" rIns="91279" bIns="45639"/>
          <a:lstStyle/>
          <a:p>
            <a:pPr marL="355962" indent="-355962" defTabSz="912788" fontAlgn="auto">
              <a:spcBef>
                <a:spcPct val="20000"/>
              </a:spcBef>
              <a:spcAft>
                <a:spcPts val="0"/>
              </a:spcAft>
              <a:buFont typeface="Wingdings" pitchFamily="2" charset="2"/>
              <a:buChar char="ü"/>
              <a:defRPr/>
            </a:pPr>
            <a:r>
              <a:rPr lang="en-US" dirty="0" err="1">
                <a:solidFill>
                  <a:srgbClr val="313131"/>
                </a:solidFill>
                <a:latin typeface="+mn-lt"/>
                <a:ea typeface="Verdana" panose="020B0604030504040204" pitchFamily="34" charset="0"/>
                <a:cs typeface="Verdana" panose="020B0604030504040204" pitchFamily="34" charset="0"/>
              </a:rPr>
              <a:t>Efect</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juridic</a:t>
            </a:r>
            <a:r>
              <a:rPr lang="en-US" dirty="0">
                <a:solidFill>
                  <a:srgbClr val="313131"/>
                </a:solidFill>
                <a:latin typeface="+mn-lt"/>
                <a:ea typeface="Verdana" panose="020B0604030504040204" pitchFamily="34" charset="0"/>
                <a:cs typeface="Verdana" panose="020B0604030504040204" pitchFamily="34" charset="0"/>
              </a:rPr>
              <a:t>:</a:t>
            </a:r>
          </a:p>
          <a:p>
            <a:pPr marL="568116" lvl="1" indent="-212154" defTabSz="912788" fontAlgn="auto">
              <a:spcBef>
                <a:spcPct val="20000"/>
              </a:spcBef>
              <a:spcAft>
                <a:spcPts val="0"/>
              </a:spcAft>
              <a:buFont typeface="Arial" pitchFamily="34" charset="0"/>
              <a:buChar char="•"/>
              <a:defRPr/>
            </a:pPr>
            <a:r>
              <a:rPr lang="en-US" dirty="0">
                <a:solidFill>
                  <a:srgbClr val="313131"/>
                </a:solidFill>
                <a:latin typeface="+mn-lt"/>
                <a:ea typeface="Verdana" panose="020B0604030504040204" pitchFamily="34" charset="0"/>
                <a:cs typeface="Verdana" panose="020B0604030504040204" pitchFamily="34" charset="0"/>
              </a:rPr>
              <a:t>Pot fi invocate </a:t>
            </a:r>
            <a:r>
              <a:rPr lang="en-US" dirty="0" err="1">
                <a:solidFill>
                  <a:srgbClr val="313131"/>
                </a:solidFill>
                <a:latin typeface="+mn-lt"/>
                <a:ea typeface="Verdana" panose="020B0604030504040204" pitchFamily="34" charset="0"/>
                <a:cs typeface="Verdana" panose="020B0604030504040204" pitchFamily="34" charset="0"/>
              </a:rPr>
              <a:t>numai</a:t>
            </a:r>
            <a:r>
              <a:rPr lang="en-US" dirty="0">
                <a:solidFill>
                  <a:srgbClr val="313131"/>
                </a:solidFill>
                <a:latin typeface="+mn-lt"/>
                <a:ea typeface="Verdana" panose="020B0604030504040204" pitchFamily="34" charset="0"/>
                <a:cs typeface="Verdana" panose="020B0604030504040204" pitchFamily="34" charset="0"/>
              </a:rPr>
              <a:t> de </a:t>
            </a:r>
            <a:r>
              <a:rPr lang="en-US" dirty="0" err="1">
                <a:solidFill>
                  <a:srgbClr val="313131"/>
                </a:solidFill>
                <a:latin typeface="+mn-lt"/>
                <a:ea typeface="Verdana" panose="020B0604030504040204" pitchFamily="34" charset="0"/>
                <a:cs typeface="Verdana" panose="020B0604030504040204" pitchFamily="34" charset="0"/>
              </a:rPr>
              <a:t>catre</a:t>
            </a:r>
            <a:r>
              <a:rPr lang="en-US" dirty="0">
                <a:solidFill>
                  <a:srgbClr val="313131"/>
                </a:solidFill>
                <a:latin typeface="+mn-lt"/>
                <a:ea typeface="Verdana" panose="020B0604030504040204" pitchFamily="34" charset="0"/>
                <a:cs typeface="Verdana" panose="020B0604030504040204" pitchFamily="34" charset="0"/>
              </a:rPr>
              <a:t> titular</a:t>
            </a:r>
          </a:p>
          <a:p>
            <a:pPr marL="568116" lvl="1" indent="-212154" defTabSz="912788" fontAlgn="auto">
              <a:spcBef>
                <a:spcPct val="20000"/>
              </a:spcBef>
              <a:spcAft>
                <a:spcPts val="0"/>
              </a:spcAft>
              <a:buFont typeface="Arial" pitchFamily="34" charset="0"/>
              <a:buChar char="•"/>
              <a:defRPr/>
            </a:pPr>
            <a:r>
              <a:rPr lang="en-US" dirty="0" err="1">
                <a:solidFill>
                  <a:srgbClr val="313131"/>
                </a:solidFill>
                <a:latin typeface="+mn-lt"/>
                <a:ea typeface="Verdana" panose="020B0604030504040204" pitchFamily="34" charset="0"/>
                <a:cs typeface="Verdana" panose="020B0604030504040204" pitchFamily="34" charset="0"/>
              </a:rPr>
              <a:t>Obligatorii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pentru</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administratiile</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tuturor</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statelor</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membre</a:t>
            </a:r>
            <a:r>
              <a:rPr lang="en-US" dirty="0">
                <a:solidFill>
                  <a:srgbClr val="313131"/>
                </a:solidFill>
                <a:latin typeface="+mn-lt"/>
                <a:ea typeface="Verdana" panose="020B0604030504040204" pitchFamily="34" charset="0"/>
                <a:cs typeface="Verdana" panose="020B0604030504040204" pitchFamily="34" charset="0"/>
              </a:rPr>
              <a:t> (in </a:t>
            </a:r>
            <a:r>
              <a:rPr lang="en-US" dirty="0" err="1">
                <a:solidFill>
                  <a:srgbClr val="313131"/>
                </a:solidFill>
                <a:latin typeface="+mn-lt"/>
                <a:ea typeface="Verdana" panose="020B0604030504040204" pitchFamily="34" charset="0"/>
                <a:cs typeface="Verdana" panose="020B0604030504040204" pitchFamily="34" charset="0"/>
              </a:rPr>
              <a:t>aceleasi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conditii</a:t>
            </a:r>
            <a:r>
              <a:rPr lang="en-US" dirty="0">
                <a:solidFill>
                  <a:srgbClr val="313131"/>
                </a:solidFill>
                <a:latin typeface="+mn-lt"/>
                <a:ea typeface="Verdana" panose="020B0604030504040204" pitchFamily="34" charset="0"/>
                <a:cs typeface="Verdana" panose="020B0604030504040204" pitchFamily="34" charset="0"/>
              </a:rPr>
              <a:t>)</a:t>
            </a:r>
          </a:p>
          <a:p>
            <a:pPr marL="568116" lvl="1" indent="-212154" defTabSz="912788" fontAlgn="auto">
              <a:spcBef>
                <a:spcPct val="20000"/>
              </a:spcBef>
              <a:spcAft>
                <a:spcPts val="0"/>
              </a:spcAft>
              <a:buFont typeface="Arial" pitchFamily="34" charset="0"/>
              <a:buChar char="•"/>
              <a:defRPr/>
            </a:pPr>
            <a:endParaRPr lang="en-US" dirty="0">
              <a:solidFill>
                <a:srgbClr val="313131"/>
              </a:solidFill>
              <a:latin typeface="+mn-lt"/>
              <a:ea typeface="Verdana" panose="020B0604030504040204" pitchFamily="34" charset="0"/>
              <a:cs typeface="Verdana" panose="020B0604030504040204" pitchFamily="34" charset="0"/>
            </a:endParaRPr>
          </a:p>
          <a:p>
            <a:pPr marL="358809" lvl="1" indent="-358809" defTabSz="912788" fontAlgn="auto">
              <a:spcBef>
                <a:spcPct val="20000"/>
              </a:spcBef>
              <a:spcAft>
                <a:spcPts val="0"/>
              </a:spcAft>
              <a:buFont typeface="Wingdings" pitchFamily="2" charset="2"/>
              <a:buChar char="ü"/>
              <a:defRPr/>
            </a:pPr>
            <a:r>
              <a:rPr lang="en-US" dirty="0" err="1">
                <a:solidFill>
                  <a:srgbClr val="313131"/>
                </a:solidFill>
                <a:latin typeface="+mn-lt"/>
                <a:ea typeface="Verdana" panose="020B0604030504040204" pitchFamily="34" charset="0"/>
                <a:cs typeface="Verdana" panose="020B0604030504040204" pitchFamily="34" charset="0"/>
              </a:rPr>
              <a:t>Emitere</a:t>
            </a:r>
            <a:endParaRPr lang="en-US" dirty="0">
              <a:solidFill>
                <a:srgbClr val="313131"/>
              </a:solidFill>
              <a:latin typeface="+mn-lt"/>
              <a:ea typeface="Verdana" panose="020B0604030504040204" pitchFamily="34" charset="0"/>
              <a:cs typeface="Verdana" panose="020B0604030504040204" pitchFamily="34" charset="0"/>
            </a:endParaRPr>
          </a:p>
          <a:p>
            <a:pPr marL="568116" lvl="1" indent="-212154" defTabSz="912788" fontAlgn="auto">
              <a:spcBef>
                <a:spcPct val="20000"/>
              </a:spcBef>
              <a:spcAft>
                <a:spcPts val="0"/>
              </a:spcAft>
              <a:buFont typeface="Arial" pitchFamily="34" charset="0"/>
              <a:buChar char="•"/>
              <a:defRPr/>
            </a:pPr>
            <a:r>
              <a:rPr lang="en-US" dirty="0">
                <a:solidFill>
                  <a:srgbClr val="313131"/>
                </a:solidFill>
                <a:latin typeface="+mn-lt"/>
                <a:ea typeface="Verdana" panose="020B0604030504040204" pitchFamily="34" charset="0"/>
                <a:cs typeface="Verdana" panose="020B0604030504040204" pitchFamily="34" charset="0"/>
              </a:rPr>
              <a:t>Maxim 3 </a:t>
            </a:r>
            <a:r>
              <a:rPr lang="en-US" dirty="0" err="1">
                <a:solidFill>
                  <a:srgbClr val="313131"/>
                </a:solidFill>
                <a:latin typeface="+mn-lt"/>
                <a:ea typeface="Verdana" panose="020B0604030504040204" pitchFamily="34" charset="0"/>
                <a:cs typeface="Verdana" panose="020B0604030504040204" pitchFamily="34" charset="0"/>
              </a:rPr>
              <a:t>luni</a:t>
            </a:r>
            <a:r>
              <a:rPr lang="en-US" dirty="0">
                <a:solidFill>
                  <a:srgbClr val="313131"/>
                </a:solidFill>
                <a:latin typeface="+mn-lt"/>
                <a:ea typeface="Verdana" panose="020B0604030504040204" pitchFamily="34" charset="0"/>
                <a:cs typeface="Verdana" panose="020B0604030504040204" pitchFamily="34" charset="0"/>
              </a:rPr>
              <a:t> de la </a:t>
            </a:r>
            <a:r>
              <a:rPr lang="en-US" dirty="0" err="1">
                <a:solidFill>
                  <a:srgbClr val="313131"/>
                </a:solidFill>
                <a:latin typeface="+mn-lt"/>
                <a:ea typeface="Verdana" panose="020B0604030504040204" pitchFamily="34" charset="0"/>
                <a:cs typeface="Verdana" panose="020B0604030504040204" pitchFamily="34" charset="0"/>
              </a:rPr>
              <a:t>acceptarea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cererii</a:t>
            </a:r>
            <a:endParaRPr lang="en-US" dirty="0">
              <a:solidFill>
                <a:srgbClr val="313131"/>
              </a:solidFill>
              <a:latin typeface="+mn-lt"/>
              <a:ea typeface="Verdana" panose="020B0604030504040204" pitchFamily="34" charset="0"/>
              <a:cs typeface="Verdana" panose="020B0604030504040204" pitchFamily="34" charset="0"/>
            </a:endParaRPr>
          </a:p>
          <a:p>
            <a:pPr defTabSz="912788" fontAlgn="auto">
              <a:spcBef>
                <a:spcPct val="20000"/>
              </a:spcBef>
              <a:spcAft>
                <a:spcPts val="0"/>
              </a:spcAft>
              <a:buFont typeface="Wingdings" pitchFamily="2" charset="2"/>
              <a:buChar char="ü"/>
              <a:defRPr/>
            </a:pPr>
            <a:endParaRPr lang="en-US" dirty="0">
              <a:solidFill>
                <a:srgbClr val="313131"/>
              </a:solidFill>
              <a:latin typeface="+mn-lt"/>
              <a:ea typeface="Verdana" panose="020B0604030504040204" pitchFamily="34" charset="0"/>
              <a:cs typeface="Verdana" panose="020B0604030504040204" pitchFamily="34" charset="0"/>
            </a:endParaRPr>
          </a:p>
          <a:p>
            <a:pPr marL="358809" indent="-358809" defTabSz="912788" fontAlgn="auto">
              <a:spcBef>
                <a:spcPct val="20000"/>
              </a:spcBef>
              <a:spcAft>
                <a:spcPts val="0"/>
              </a:spcAft>
              <a:buFont typeface="Wingdings" pitchFamily="2" charset="2"/>
              <a:buChar char="ü"/>
              <a:defRPr/>
            </a:pPr>
            <a:r>
              <a:rPr lang="en-US" dirty="0" err="1">
                <a:solidFill>
                  <a:srgbClr val="313131"/>
                </a:solidFill>
                <a:latin typeface="+mn-lt"/>
                <a:ea typeface="Verdana" panose="020B0604030504040204" pitchFamily="34" charset="0"/>
                <a:cs typeface="Verdana" panose="020B0604030504040204" pitchFamily="34" charset="0"/>
              </a:rPr>
              <a:t>Valabilitate</a:t>
            </a:r>
            <a:r>
              <a:rPr lang="en-US" dirty="0">
                <a:solidFill>
                  <a:srgbClr val="313131"/>
                </a:solidFill>
                <a:latin typeface="+mn-lt"/>
                <a:ea typeface="Verdana" panose="020B0604030504040204" pitchFamily="34" charset="0"/>
                <a:cs typeface="Verdana" panose="020B0604030504040204" pitchFamily="34" charset="0"/>
              </a:rPr>
              <a:t>:</a:t>
            </a:r>
          </a:p>
          <a:p>
            <a:pPr marL="568116" lvl="1" indent="-212154" defTabSz="912788" fontAlgn="auto">
              <a:spcBef>
                <a:spcPct val="20000"/>
              </a:spcBef>
              <a:spcAft>
                <a:spcPts val="0"/>
              </a:spcAft>
              <a:buFont typeface="Arial" pitchFamily="34" charset="0"/>
              <a:buChar char="•"/>
              <a:tabLst>
                <a:tab pos="556726" algn="l"/>
              </a:tabLst>
              <a:defRPr/>
            </a:pPr>
            <a:r>
              <a:rPr lang="it-IT" dirty="0">
                <a:solidFill>
                  <a:srgbClr val="313131"/>
                </a:solidFill>
                <a:latin typeface="+mn-lt"/>
                <a:ea typeface="Verdana" panose="020B0604030504040204" pitchFamily="34" charset="0"/>
                <a:cs typeface="Verdana" panose="020B0604030504040204" pitchFamily="34" charset="0"/>
              </a:rPr>
              <a:t>3 ani, posibilitate prelungire 6 luni</a:t>
            </a:r>
          </a:p>
          <a:p>
            <a:pPr marL="568116" lvl="1" indent="-212154" defTabSz="912788" fontAlgn="auto">
              <a:spcBef>
                <a:spcPct val="20000"/>
              </a:spcBef>
              <a:spcAft>
                <a:spcPts val="0"/>
              </a:spcAft>
              <a:buFont typeface="Arial" pitchFamily="34" charset="0"/>
              <a:buChar char="•"/>
              <a:tabLst>
                <a:tab pos="556726" algn="l"/>
              </a:tabLst>
              <a:defRPr/>
            </a:pPr>
            <a:r>
              <a:rPr lang="en-US" dirty="0">
                <a:solidFill>
                  <a:srgbClr val="313131"/>
                </a:solidFill>
                <a:latin typeface="+mn-lt"/>
                <a:ea typeface="Verdana" panose="020B0604030504040204" pitchFamily="34" charset="0"/>
                <a:cs typeface="Verdana" panose="020B0604030504040204" pitchFamily="34" charset="0"/>
              </a:rPr>
              <a:t>Pana la </a:t>
            </a:r>
            <a:r>
              <a:rPr lang="en-US" dirty="0" err="1">
                <a:solidFill>
                  <a:srgbClr val="313131"/>
                </a:solidFill>
                <a:latin typeface="+mn-lt"/>
                <a:ea typeface="Verdana" panose="020B0604030504040204" pitchFamily="34" charset="0"/>
                <a:cs typeface="Verdana" panose="020B0604030504040204" pitchFamily="34" charset="0"/>
              </a:rPr>
              <a:t>adoptarea</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unui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regulament</a:t>
            </a:r>
            <a:r>
              <a:rPr lang="en-US" dirty="0">
                <a:solidFill>
                  <a:srgbClr val="313131"/>
                </a:solidFill>
                <a:latin typeface="+mn-lt"/>
                <a:ea typeface="Verdana" panose="020B0604030504040204" pitchFamily="34" charset="0"/>
                <a:cs typeface="Verdana" panose="020B0604030504040204" pitchFamily="34" charset="0"/>
              </a:rPr>
              <a:t>/</a:t>
            </a:r>
            <a:r>
              <a:rPr lang="en-US" dirty="0" err="1">
                <a:solidFill>
                  <a:srgbClr val="313131"/>
                </a:solidFill>
                <a:latin typeface="+mn-lt"/>
                <a:ea typeface="Verdana" panose="020B0604030504040204" pitchFamily="34" charset="0"/>
                <a:cs typeface="Verdana" panose="020B0604030504040204" pitchFamily="34" charset="0"/>
              </a:rPr>
              <a:t>dispozitie</a:t>
            </a:r>
            <a:r>
              <a:rPr lang="en-US" dirty="0">
                <a:solidFill>
                  <a:srgbClr val="313131"/>
                </a:solidFill>
                <a:latin typeface="+mn-lt"/>
                <a:ea typeface="Verdana" panose="020B0604030504040204" pitchFamily="34" charset="0"/>
                <a:cs typeface="Verdana" panose="020B0604030504040204" pitchFamily="34" charset="0"/>
              </a:rPr>
              <a:t> cu care ITO nu </a:t>
            </a:r>
            <a:r>
              <a:rPr lang="en-US" dirty="0" err="1">
                <a:solidFill>
                  <a:srgbClr val="313131"/>
                </a:solidFill>
                <a:latin typeface="+mn-lt"/>
                <a:ea typeface="Verdana" panose="020B0604030504040204" pitchFamily="34" charset="0"/>
                <a:cs typeface="Verdana" panose="020B0604030504040204" pitchFamily="34" charset="0"/>
              </a:rPr>
              <a:t>mai</a:t>
            </a:r>
            <a:r>
              <a:rPr lang="en-US" dirty="0">
                <a:solidFill>
                  <a:srgbClr val="313131"/>
                </a:solidFill>
                <a:latin typeface="+mn-lt"/>
                <a:ea typeface="Verdana" panose="020B0604030504040204" pitchFamily="34" charset="0"/>
                <a:cs typeface="Verdana" panose="020B0604030504040204" pitchFamily="34" charset="0"/>
              </a:rPr>
              <a:t> </a:t>
            </a:r>
            <a:r>
              <a:rPr lang="en-US" dirty="0" err="1">
                <a:solidFill>
                  <a:srgbClr val="313131"/>
                </a:solidFill>
                <a:latin typeface="+mn-lt"/>
                <a:ea typeface="Verdana" panose="020B0604030504040204" pitchFamily="34" charset="0"/>
                <a:cs typeface="Verdana" panose="020B0604030504040204" pitchFamily="34" charset="0"/>
              </a:rPr>
              <a:t>este</a:t>
            </a:r>
            <a:r>
              <a:rPr lang="en-US" dirty="0">
                <a:solidFill>
                  <a:srgbClr val="313131"/>
                </a:solidFill>
                <a:latin typeface="+mn-lt"/>
                <a:ea typeface="Verdana" panose="020B0604030504040204" pitchFamily="34" charset="0"/>
                <a:cs typeface="Verdana" panose="020B0604030504040204" pitchFamily="34" charset="0"/>
              </a:rPr>
              <a:t> conform</a:t>
            </a:r>
          </a:p>
          <a:p>
            <a:pPr defTabSz="912788" fontAlgn="auto">
              <a:spcBef>
                <a:spcPct val="20000"/>
              </a:spcBef>
              <a:spcAft>
                <a:spcPts val="0"/>
              </a:spcAft>
              <a:buFont typeface="Wingdings" pitchFamily="2" charset="2"/>
              <a:buChar char="ü"/>
              <a:defRPr/>
            </a:pPr>
            <a:endParaRPr lang="en-US" sz="1800" dirty="0">
              <a:solidFill>
                <a:srgbClr val="313131"/>
              </a:solidFill>
              <a:latin typeface="Arial" pitchFamily="34" charset="0"/>
            </a:endParaRPr>
          </a:p>
        </p:txBody>
      </p:sp>
      <p:sp>
        <p:nvSpPr>
          <p:cNvPr id="275459" name="Rectangle 2"/>
          <p:cNvSpPr>
            <a:spLocks noGrp="1" noChangeArrowheads="1"/>
          </p:cNvSpPr>
          <p:nvPr>
            <p:ph type="title" idx="4294967295"/>
          </p:nvPr>
        </p:nvSpPr>
        <p:spPr>
          <a:xfrm>
            <a:off x="674913" y="228600"/>
            <a:ext cx="8116661" cy="838200"/>
          </a:xfrm>
        </p:spPr>
        <p:txBody>
          <a:bodyPr/>
          <a:lstStyle/>
          <a:p>
            <a:pPr eaLnBrk="1" hangingPunct="1"/>
            <a:r>
              <a:rPr lang="en-AU" altLang="en-US" dirty="0" err="1">
                <a:solidFill>
                  <a:schemeClr val="tx2">
                    <a:lumMod val="75000"/>
                  </a:schemeClr>
                </a:solidFill>
              </a:rPr>
              <a:t>Informatii</a:t>
            </a:r>
            <a:r>
              <a:rPr lang="en-AU" altLang="en-US" dirty="0">
                <a:solidFill>
                  <a:schemeClr val="tx2">
                    <a:lumMod val="75000"/>
                  </a:schemeClr>
                </a:solidFill>
              </a:rPr>
              <a:t> </a:t>
            </a:r>
            <a:r>
              <a:rPr lang="en-AU" altLang="en-US" dirty="0" err="1">
                <a:solidFill>
                  <a:schemeClr val="tx2">
                    <a:lumMod val="75000"/>
                  </a:schemeClr>
                </a:solidFill>
              </a:rPr>
              <a:t>Tarifare</a:t>
            </a:r>
            <a:r>
              <a:rPr lang="en-AU" altLang="en-US" dirty="0">
                <a:solidFill>
                  <a:schemeClr val="tx2">
                    <a:lumMod val="75000"/>
                  </a:schemeClr>
                </a:solidFill>
              </a:rPr>
              <a:t> </a:t>
            </a:r>
            <a:r>
              <a:rPr lang="en-AU" altLang="en-US" dirty="0" err="1">
                <a:solidFill>
                  <a:schemeClr val="tx2">
                    <a:lumMod val="75000"/>
                  </a:schemeClr>
                </a:solidFill>
              </a:rPr>
              <a:t>Obligatorii</a:t>
            </a:r>
            <a:endParaRPr lang="en-US" alt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ACA31491-DD8A-46B6-8BF7-5E0CC219E01E}"/>
              </a:ext>
            </a:extLst>
          </p:cNvPr>
          <p:cNvSpPr>
            <a:spLocks noGrp="1"/>
          </p:cNvSpPr>
          <p:nvPr>
            <p:ph type="sldNum" sz="quarter" idx="11"/>
          </p:nvPr>
        </p:nvSpPr>
        <p:spPr/>
        <p:txBody>
          <a:bodyPr/>
          <a:lstStyle/>
          <a:p>
            <a:pPr>
              <a:defRPr/>
            </a:pPr>
            <a:fld id="{CCA2E915-9A36-40F6-99F7-6FF98824D28F}" type="slidenum">
              <a:rPr lang="en-GB" smtClean="0"/>
              <a:pPr>
                <a:defRPr/>
              </a:pPr>
              <a:t>53</a:t>
            </a:fld>
            <a:endParaRPr lang="en-GB" dirty="0"/>
          </a:p>
        </p:txBody>
      </p:sp>
    </p:spTree>
    <p:extLst>
      <p:ext uri="{BB962C8B-B14F-4D97-AF65-F5344CB8AC3E}">
        <p14:creationId xmlns:p14="http://schemas.microsoft.com/office/powerpoint/2010/main" val="2798374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299257"/>
            <a:ext cx="8382000" cy="4495800"/>
          </a:xfrm>
          <a:prstGeom prst="rect">
            <a:avLst/>
          </a:prstGeom>
          <a:noFill/>
          <a:ln w="9525">
            <a:noFill/>
            <a:miter lim="800000"/>
            <a:headEnd/>
            <a:tailEnd/>
          </a:ln>
        </p:spPr>
        <p:txBody>
          <a:bodyPr lIns="91279" tIns="45639" rIns="91279" bIns="45639"/>
          <a:lstStyle/>
          <a:p>
            <a:pPr marL="342900" lvl="1" indent="-342900">
              <a:spcBef>
                <a:spcPct val="20000"/>
              </a:spcBef>
              <a:buClr>
                <a:srgbClr val="313131"/>
              </a:buClr>
              <a:buFont typeface="Wingdings" panose="05000000000000000000" pitchFamily="2" charset="2"/>
              <a:buChar char="ü"/>
              <a:defRPr/>
            </a:pPr>
            <a:r>
              <a:rPr lang="ro-RO" dirty="0" err="1">
                <a:solidFill>
                  <a:srgbClr val="000000"/>
                </a:solidFill>
                <a:ea typeface="Verdana" panose="020B0604030504040204" pitchFamily="34" charset="0"/>
                <a:cs typeface="Verdana" panose="020B0604030504040204" pitchFamily="34" charset="0"/>
              </a:rPr>
              <a:t>Importan</a:t>
            </a:r>
            <a:r>
              <a:rPr lang="en-US" dirty="0">
                <a:solidFill>
                  <a:srgbClr val="000000"/>
                </a:solidFill>
                <a:ea typeface="Verdana" panose="020B0604030504040204" pitchFamily="34" charset="0"/>
                <a:cs typeface="Verdana" panose="020B0604030504040204" pitchFamily="34" charset="0"/>
              </a:rPr>
              <a:t>t</a:t>
            </a:r>
            <a:r>
              <a:rPr lang="ro-RO" dirty="0">
                <a:solidFill>
                  <a:srgbClr val="000000"/>
                </a:solidFill>
                <a:ea typeface="Verdana" panose="020B0604030504040204" pitchFamily="34" charset="0"/>
                <a:cs typeface="Verdana" panose="020B0604030504040204" pitchFamily="34" charset="0"/>
              </a:rPr>
              <a:t>a stabilirii valorii </a:t>
            </a:r>
            <a:r>
              <a:rPr lang="en-US" dirty="0">
                <a:solidFill>
                  <a:srgbClr val="000000"/>
                </a:solidFill>
                <a:ea typeface="Verdana" panose="020B0604030504040204" pitchFamily="34" charset="0"/>
                <a:cs typeface="Verdana" panose="020B0604030504040204" pitchFamily="34" charset="0"/>
              </a:rPr>
              <a:t>i</a:t>
            </a:r>
            <a:r>
              <a:rPr lang="ro-RO" dirty="0">
                <a:solidFill>
                  <a:srgbClr val="000000"/>
                </a:solidFill>
                <a:ea typeface="Verdana" panose="020B0604030504040204" pitchFamily="34" charset="0"/>
                <a:cs typeface="Verdana" panose="020B0604030504040204" pitchFamily="34" charset="0"/>
              </a:rPr>
              <a:t>n </a:t>
            </a:r>
            <a:r>
              <a:rPr lang="ro-RO" dirty="0" err="1">
                <a:solidFill>
                  <a:srgbClr val="000000"/>
                </a:solidFill>
                <a:ea typeface="Verdana" panose="020B0604030504040204" pitchFamily="34" charset="0"/>
                <a:cs typeface="Verdana" panose="020B0604030504040204" pitchFamily="34" charset="0"/>
              </a:rPr>
              <a:t>vam</a:t>
            </a:r>
            <a:r>
              <a:rPr lang="en-US" dirty="0">
                <a:solidFill>
                  <a:srgbClr val="000000"/>
                </a:solidFill>
                <a:ea typeface="Verdana" panose="020B0604030504040204" pitchFamily="34" charset="0"/>
                <a:cs typeface="Verdana" panose="020B0604030504040204" pitchFamily="34" charset="0"/>
              </a:rPr>
              <a:t>a</a:t>
            </a:r>
            <a:r>
              <a:rPr lang="ro-RO" dirty="0">
                <a:solidFill>
                  <a:srgbClr val="000000"/>
                </a:solidFill>
                <a:ea typeface="Verdana" panose="020B0604030504040204" pitchFamily="34" charset="0"/>
                <a:cs typeface="Verdana" panose="020B0604030504040204" pitchFamily="34" charset="0"/>
              </a:rPr>
              <a:t>:</a:t>
            </a:r>
          </a:p>
          <a:p>
            <a:pPr marL="171450" indent="-171450">
              <a:buFont typeface="Arial" panose="020B0604020202020204" pitchFamily="34" charset="0"/>
              <a:buChar char="•"/>
            </a:pPr>
            <a:endParaRPr lang="ro-RO" sz="1800" dirty="0"/>
          </a:p>
          <a:p>
            <a:pPr marL="818550" lvl="5" indent="-285750">
              <a:buFont typeface="Wingdings" panose="05000000000000000000" pitchFamily="2" charset="2"/>
              <a:buChar char="§"/>
            </a:pPr>
            <a:r>
              <a:rPr lang="ro-RO" sz="1800" dirty="0"/>
              <a:t>calculul taxelor vamale/TVA/</a:t>
            </a:r>
            <a:r>
              <a:rPr lang="ro-RO" sz="1800" dirty="0" err="1"/>
              <a:t>garan</a:t>
            </a:r>
            <a:r>
              <a:rPr lang="en-US" sz="1800" dirty="0"/>
              <a:t>t</a:t>
            </a:r>
            <a:r>
              <a:rPr lang="ro-RO" sz="1800" dirty="0"/>
              <a:t>ii;</a:t>
            </a:r>
          </a:p>
          <a:p>
            <a:pPr marL="818550" lvl="5" indent="-285750">
              <a:buFont typeface="Wingdings" panose="05000000000000000000" pitchFamily="2" charset="2"/>
              <a:buChar char="§"/>
            </a:pPr>
            <a:r>
              <a:rPr lang="ro-RO" sz="1800" dirty="0"/>
              <a:t>taxe antidumping;</a:t>
            </a:r>
          </a:p>
          <a:p>
            <a:pPr marL="818550" lvl="5" indent="-285750">
              <a:buFont typeface="Wingdings" panose="05000000000000000000" pitchFamily="2" charset="2"/>
              <a:buChar char="§"/>
            </a:pPr>
            <a:r>
              <a:rPr lang="ro-RO" sz="1800" dirty="0"/>
              <a:t>amenda – declarare eronat</a:t>
            </a:r>
            <a:r>
              <a:rPr lang="en-US" sz="1800" dirty="0"/>
              <a:t>a</a:t>
            </a:r>
            <a:r>
              <a:rPr lang="ro-RO" sz="1800" dirty="0"/>
              <a:t>;</a:t>
            </a:r>
          </a:p>
          <a:p>
            <a:pPr marL="818550" lvl="5" indent="-285750">
              <a:buFont typeface="Wingdings" panose="05000000000000000000" pitchFamily="2" charset="2"/>
              <a:buChar char="§"/>
            </a:pPr>
            <a:r>
              <a:rPr lang="ro-RO" sz="1800" dirty="0"/>
              <a:t>stabilirea codului tarifar – pentru o categorie </a:t>
            </a:r>
            <a:r>
              <a:rPr lang="ro-RO" sz="1800" dirty="0" err="1"/>
              <a:t>restr</a:t>
            </a:r>
            <a:r>
              <a:rPr lang="en-US" sz="1800" dirty="0"/>
              <a:t>a</a:t>
            </a:r>
            <a:r>
              <a:rPr lang="ro-RO" sz="1800" dirty="0"/>
              <a:t>ns</a:t>
            </a:r>
            <a:r>
              <a:rPr lang="en-US" sz="1800" dirty="0"/>
              <a:t>a</a:t>
            </a:r>
            <a:r>
              <a:rPr lang="ro-RO" sz="1800" dirty="0"/>
              <a:t> de produse alimentare (ex. sucuri de fructe “cu o valoare de maximum 30 Euro/100kg”).</a:t>
            </a:r>
          </a:p>
          <a:p>
            <a:pPr marL="171450" indent="-171450">
              <a:buFont typeface="Arial" panose="020B0604020202020204" pitchFamily="34" charset="0"/>
              <a:buChar char="•"/>
            </a:pPr>
            <a:endParaRPr lang="ro-RO" sz="1800" dirty="0"/>
          </a:p>
          <a:p>
            <a:pPr marL="342900" lvl="1" indent="-342900">
              <a:spcBef>
                <a:spcPct val="20000"/>
              </a:spcBef>
              <a:buClr>
                <a:srgbClr val="313131"/>
              </a:buClr>
              <a:buFont typeface="Wingdings" panose="05000000000000000000" pitchFamily="2" charset="2"/>
              <a:buChar char="ü"/>
              <a:defRPr/>
            </a:pPr>
            <a:r>
              <a:rPr lang="ro-RO" dirty="0" err="1">
                <a:solidFill>
                  <a:srgbClr val="000000"/>
                </a:solidFill>
                <a:ea typeface="Verdana" panose="020B0604030504040204" pitchFamily="34" charset="0"/>
                <a:cs typeface="Verdana" panose="020B0604030504040204" pitchFamily="34" charset="0"/>
              </a:rPr>
              <a:t>Dou</a:t>
            </a:r>
            <a:r>
              <a:rPr lang="en-US" dirty="0">
                <a:solidFill>
                  <a:srgbClr val="000000"/>
                </a:solidFill>
                <a:ea typeface="Verdana" panose="020B0604030504040204" pitchFamily="34" charset="0"/>
                <a:cs typeface="Verdana" panose="020B0604030504040204" pitchFamily="34" charset="0"/>
              </a:rPr>
              <a:t>a</a:t>
            </a:r>
            <a:r>
              <a:rPr lang="ro-RO" dirty="0">
                <a:solidFill>
                  <a:srgbClr val="000000"/>
                </a:solidFill>
                <a:ea typeface="Verdana" panose="020B0604030504040204" pitchFamily="34" charset="0"/>
                <a:cs typeface="Verdana" panose="020B0604030504040204" pitchFamily="34" charset="0"/>
              </a:rPr>
              <a:t> momente c</a:t>
            </a:r>
            <a:r>
              <a:rPr lang="en-US" dirty="0">
                <a:solidFill>
                  <a:srgbClr val="000000"/>
                </a:solidFill>
                <a:ea typeface="Verdana" panose="020B0604030504040204" pitchFamily="34" charset="0"/>
                <a:cs typeface="Verdana" panose="020B0604030504040204" pitchFamily="34" charset="0"/>
              </a:rPr>
              <a:t>a</a:t>
            </a:r>
            <a:r>
              <a:rPr lang="ro-RO" dirty="0" err="1">
                <a:solidFill>
                  <a:srgbClr val="000000"/>
                </a:solidFill>
                <a:ea typeface="Verdana" panose="020B0604030504040204" pitchFamily="34" charset="0"/>
                <a:cs typeface="Verdana" panose="020B0604030504040204" pitchFamily="34" charset="0"/>
              </a:rPr>
              <a:t>nd</a:t>
            </a:r>
            <a:r>
              <a:rPr lang="ro-RO" dirty="0">
                <a:solidFill>
                  <a:srgbClr val="000000"/>
                </a:solidFill>
                <a:ea typeface="Verdana" panose="020B0604030504040204" pitchFamily="34" charset="0"/>
                <a:cs typeface="Verdana" panose="020B0604030504040204" pitchFamily="34" charset="0"/>
              </a:rPr>
              <a:t> trebuie s</a:t>
            </a:r>
            <a:r>
              <a:rPr lang="en-US" dirty="0">
                <a:solidFill>
                  <a:srgbClr val="000000"/>
                </a:solidFill>
                <a:ea typeface="Verdana" panose="020B0604030504040204" pitchFamily="34" charset="0"/>
                <a:cs typeface="Verdana" panose="020B0604030504040204" pitchFamily="34" charset="0"/>
              </a:rPr>
              <a:t>a</a:t>
            </a:r>
            <a:r>
              <a:rPr lang="ro-RO" dirty="0">
                <a:solidFill>
                  <a:srgbClr val="000000"/>
                </a:solidFill>
                <a:ea typeface="Verdana" panose="020B0604030504040204" pitchFamily="34" charset="0"/>
                <a:cs typeface="Verdana" panose="020B0604030504040204" pitchFamily="34" charset="0"/>
              </a:rPr>
              <a:t> determin</a:t>
            </a:r>
            <a:r>
              <a:rPr lang="en-US" dirty="0">
                <a:solidFill>
                  <a:srgbClr val="000000"/>
                </a:solidFill>
                <a:ea typeface="Verdana" panose="020B0604030504040204" pitchFamily="34" charset="0"/>
                <a:cs typeface="Verdana" panose="020B0604030504040204" pitchFamily="34" charset="0"/>
              </a:rPr>
              <a:t>a</a:t>
            </a:r>
            <a:r>
              <a:rPr lang="ro-RO" dirty="0">
                <a:solidFill>
                  <a:srgbClr val="000000"/>
                </a:solidFill>
                <a:ea typeface="Verdana" panose="020B0604030504040204" pitchFamily="34" charset="0"/>
                <a:cs typeface="Verdana" panose="020B0604030504040204" pitchFamily="34" charset="0"/>
              </a:rPr>
              <a:t>m valoarea </a:t>
            </a:r>
            <a:r>
              <a:rPr lang="en-US" dirty="0">
                <a:solidFill>
                  <a:srgbClr val="000000"/>
                </a:solidFill>
                <a:ea typeface="Verdana" panose="020B0604030504040204" pitchFamily="34" charset="0"/>
                <a:cs typeface="Verdana" panose="020B0604030504040204" pitchFamily="34" charset="0"/>
              </a:rPr>
              <a:t>i</a:t>
            </a:r>
            <a:r>
              <a:rPr lang="ro-RO" dirty="0">
                <a:solidFill>
                  <a:srgbClr val="000000"/>
                </a:solidFill>
                <a:ea typeface="Verdana" panose="020B0604030504040204" pitchFamily="34" charset="0"/>
                <a:cs typeface="Verdana" panose="020B0604030504040204" pitchFamily="34" charset="0"/>
              </a:rPr>
              <a:t>n </a:t>
            </a:r>
            <a:r>
              <a:rPr lang="ro-RO" dirty="0" err="1">
                <a:solidFill>
                  <a:srgbClr val="000000"/>
                </a:solidFill>
                <a:ea typeface="Verdana" panose="020B0604030504040204" pitchFamily="34" charset="0"/>
                <a:cs typeface="Verdana" panose="020B0604030504040204" pitchFamily="34" charset="0"/>
              </a:rPr>
              <a:t>vam</a:t>
            </a:r>
            <a:r>
              <a:rPr lang="en-US" dirty="0">
                <a:solidFill>
                  <a:srgbClr val="000000"/>
                </a:solidFill>
                <a:ea typeface="Verdana" panose="020B0604030504040204" pitchFamily="34" charset="0"/>
                <a:cs typeface="Verdana" panose="020B0604030504040204" pitchFamily="34" charset="0"/>
              </a:rPr>
              <a:t>a</a:t>
            </a:r>
            <a:r>
              <a:rPr lang="ro-RO" dirty="0">
                <a:solidFill>
                  <a:srgbClr val="000000"/>
                </a:solidFill>
                <a:ea typeface="Verdana" panose="020B0604030504040204" pitchFamily="34" charset="0"/>
                <a:cs typeface="Verdana" panose="020B0604030504040204" pitchFamily="34" charset="0"/>
              </a:rPr>
              <a:t>:</a:t>
            </a:r>
          </a:p>
          <a:p>
            <a:pPr marL="818550" lvl="5" indent="-285750">
              <a:buFont typeface="Wingdings" panose="05000000000000000000" pitchFamily="2" charset="2"/>
              <a:buChar char="§"/>
            </a:pPr>
            <a:r>
              <a:rPr lang="ro-RO" sz="1800" dirty="0"/>
              <a:t>la momentul importului;</a:t>
            </a:r>
          </a:p>
          <a:p>
            <a:pPr marL="818550" lvl="5" indent="-285750">
              <a:buFont typeface="Wingdings" panose="05000000000000000000" pitchFamily="2" charset="2"/>
              <a:buChar char="§"/>
            </a:pPr>
            <a:r>
              <a:rPr lang="ro-RO" sz="1800" dirty="0"/>
              <a:t>ulterior importului.</a:t>
            </a:r>
          </a:p>
          <a:p>
            <a:pPr defTabSz="912788" fontAlgn="auto">
              <a:spcBef>
                <a:spcPct val="20000"/>
              </a:spcBef>
              <a:spcAft>
                <a:spcPts val="0"/>
              </a:spcAft>
              <a:buFont typeface="Wingdings" pitchFamily="2" charset="2"/>
              <a:buChar char="ü"/>
              <a:defRPr/>
            </a:pPr>
            <a:endParaRPr lang="en-US" sz="1800" dirty="0">
              <a:solidFill>
                <a:srgbClr val="313131"/>
              </a:solidFill>
              <a:latin typeface="Arial" pitchFamily="34" charset="0"/>
            </a:endParaRPr>
          </a:p>
        </p:txBody>
      </p:sp>
      <p:sp>
        <p:nvSpPr>
          <p:cNvPr id="275459" name="Rectangle 2"/>
          <p:cNvSpPr>
            <a:spLocks noGrp="1" noChangeArrowheads="1"/>
          </p:cNvSpPr>
          <p:nvPr>
            <p:ph type="title" idx="4294967295"/>
          </p:nvPr>
        </p:nvSpPr>
        <p:spPr>
          <a:xfrm>
            <a:off x="674913" y="228600"/>
            <a:ext cx="8116661" cy="838200"/>
          </a:xfrm>
        </p:spPr>
        <p:txBody>
          <a:bodyPr/>
          <a:lstStyle/>
          <a:p>
            <a:pPr eaLnBrk="1" hangingPunct="1"/>
            <a:r>
              <a:rPr lang="ro-RO" dirty="0">
                <a:solidFill>
                  <a:schemeClr val="tx2">
                    <a:lumMod val="75000"/>
                  </a:schemeClr>
                </a:solidFill>
              </a:rPr>
              <a:t>Valoare </a:t>
            </a:r>
            <a:r>
              <a:rPr lang="en-US" dirty="0">
                <a:solidFill>
                  <a:schemeClr val="tx2">
                    <a:lumMod val="75000"/>
                  </a:schemeClr>
                </a:solidFill>
              </a:rPr>
              <a:t>i</a:t>
            </a:r>
            <a:r>
              <a:rPr lang="ro-RO" dirty="0">
                <a:solidFill>
                  <a:schemeClr val="tx2">
                    <a:lumMod val="75000"/>
                  </a:schemeClr>
                </a:solidFill>
              </a:rPr>
              <a:t>n </a:t>
            </a:r>
            <a:r>
              <a:rPr lang="ro-RO" dirty="0" err="1">
                <a:solidFill>
                  <a:schemeClr val="tx2">
                    <a:lumMod val="75000"/>
                  </a:schemeClr>
                </a:solidFill>
              </a:rPr>
              <a:t>vam</a:t>
            </a:r>
            <a:r>
              <a:rPr lang="en-US" dirty="0">
                <a:solidFill>
                  <a:schemeClr val="tx2">
                    <a:lumMod val="75000"/>
                  </a:schemeClr>
                </a:solidFill>
              </a:rPr>
              <a:t>a – </a:t>
            </a:r>
            <a:r>
              <a:rPr lang="en-US" dirty="0" err="1">
                <a:solidFill>
                  <a:schemeClr val="tx2">
                    <a:lumMod val="75000"/>
                  </a:schemeClr>
                </a:solidFill>
              </a:rPr>
              <a:t>aspecte</a:t>
            </a:r>
            <a:r>
              <a:rPr lang="en-US" dirty="0">
                <a:solidFill>
                  <a:schemeClr val="tx2">
                    <a:lumMod val="75000"/>
                  </a:schemeClr>
                </a:solidFill>
              </a:rPr>
              <a:t> </a:t>
            </a:r>
            <a:r>
              <a:rPr lang="en-US" dirty="0" err="1">
                <a:solidFill>
                  <a:schemeClr val="tx2">
                    <a:lumMod val="75000"/>
                  </a:schemeClr>
                </a:solidFill>
              </a:rPr>
              <a:t>generale</a:t>
            </a:r>
            <a:endParaRPr lang="en-US" alt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ACA31491-DD8A-46B6-8BF7-5E0CC219E01E}"/>
              </a:ext>
            </a:extLst>
          </p:cNvPr>
          <p:cNvSpPr>
            <a:spLocks noGrp="1"/>
          </p:cNvSpPr>
          <p:nvPr>
            <p:ph type="sldNum" sz="quarter" idx="11"/>
          </p:nvPr>
        </p:nvSpPr>
        <p:spPr/>
        <p:txBody>
          <a:bodyPr/>
          <a:lstStyle/>
          <a:p>
            <a:pPr>
              <a:defRPr/>
            </a:pPr>
            <a:fld id="{CCA2E915-9A36-40F6-99F7-6FF98824D28F}" type="slidenum">
              <a:rPr lang="en-GB" smtClean="0"/>
              <a:pPr>
                <a:defRPr/>
              </a:pPr>
              <a:t>54</a:t>
            </a:fld>
            <a:endParaRPr lang="en-GB" dirty="0"/>
          </a:p>
        </p:txBody>
      </p:sp>
    </p:spTree>
    <p:extLst>
      <p:ext uri="{BB962C8B-B14F-4D97-AF65-F5344CB8AC3E}">
        <p14:creationId xmlns:p14="http://schemas.microsoft.com/office/powerpoint/2010/main" val="2408650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342801"/>
            <a:ext cx="8382000" cy="4495800"/>
          </a:xfrm>
          <a:prstGeom prst="rect">
            <a:avLst/>
          </a:prstGeom>
          <a:noFill/>
          <a:ln w="9525">
            <a:noFill/>
            <a:miter lim="800000"/>
            <a:headEnd/>
            <a:tailEnd/>
          </a:ln>
        </p:spPr>
        <p:txBody>
          <a:bodyPr lIns="91279" tIns="45639" rIns="91279" bIns="45639"/>
          <a:lstStyle/>
          <a:p>
            <a:pPr marL="342900" lvl="1" indent="-342900">
              <a:spcBef>
                <a:spcPct val="20000"/>
              </a:spcBef>
              <a:buClr>
                <a:srgbClr val="313131"/>
              </a:buClr>
              <a:buFont typeface="Wingdings" panose="05000000000000000000" pitchFamily="2" charset="2"/>
              <a:buChar char="ü"/>
              <a:defRPr/>
            </a:pPr>
            <a:r>
              <a:rPr lang="ro-RO" dirty="0" err="1">
                <a:solidFill>
                  <a:srgbClr val="000000"/>
                </a:solidFill>
                <a:ea typeface="Verdana" panose="020B0604030504040204" pitchFamily="34" charset="0"/>
                <a:cs typeface="Verdana" panose="020B0604030504040204" pitchFamily="34" charset="0"/>
              </a:rPr>
              <a:t>Valorea</a:t>
            </a:r>
            <a:r>
              <a:rPr lang="ro-RO" dirty="0">
                <a:solidFill>
                  <a:srgbClr val="000000"/>
                </a:solidFill>
                <a:ea typeface="Verdana" panose="020B0604030504040204" pitchFamily="34" charset="0"/>
                <a:cs typeface="Verdana" panose="020B0604030504040204" pitchFamily="34" charset="0"/>
              </a:rPr>
              <a:t> </a:t>
            </a:r>
            <a:r>
              <a:rPr lang="en-US" dirty="0">
                <a:solidFill>
                  <a:srgbClr val="000000"/>
                </a:solidFill>
                <a:ea typeface="Verdana" panose="020B0604030504040204" pitchFamily="34" charset="0"/>
                <a:cs typeface="Verdana" panose="020B0604030504040204" pitchFamily="34" charset="0"/>
              </a:rPr>
              <a:t>i</a:t>
            </a:r>
            <a:r>
              <a:rPr lang="ro-RO" dirty="0">
                <a:solidFill>
                  <a:srgbClr val="000000"/>
                </a:solidFill>
                <a:ea typeface="Verdana" panose="020B0604030504040204" pitchFamily="34" charset="0"/>
                <a:cs typeface="Verdana" panose="020B0604030504040204" pitchFamily="34" charset="0"/>
              </a:rPr>
              <a:t>n </a:t>
            </a:r>
            <a:r>
              <a:rPr lang="ro-RO" dirty="0" err="1">
                <a:solidFill>
                  <a:srgbClr val="000000"/>
                </a:solidFill>
                <a:ea typeface="Verdana" panose="020B0604030504040204" pitchFamily="34" charset="0"/>
                <a:cs typeface="Verdana" panose="020B0604030504040204" pitchFamily="34" charset="0"/>
              </a:rPr>
              <a:t>vam</a:t>
            </a:r>
            <a:r>
              <a:rPr lang="en-US" dirty="0">
                <a:solidFill>
                  <a:srgbClr val="000000"/>
                </a:solidFill>
                <a:ea typeface="Verdana" panose="020B0604030504040204" pitchFamily="34" charset="0"/>
                <a:cs typeface="Verdana" panose="020B0604030504040204" pitchFamily="34" charset="0"/>
              </a:rPr>
              <a:t>a</a:t>
            </a:r>
            <a:r>
              <a:rPr lang="ro-RO" dirty="0">
                <a:solidFill>
                  <a:srgbClr val="000000"/>
                </a:solidFill>
                <a:ea typeface="Verdana" panose="020B0604030504040204" pitchFamily="34" charset="0"/>
                <a:cs typeface="Verdana" panose="020B0604030504040204" pitchFamily="34" charset="0"/>
              </a:rPr>
              <a:t> </a:t>
            </a:r>
            <a:r>
              <a:rPr lang="ro-RO" b="0" dirty="0">
                <a:solidFill>
                  <a:srgbClr val="000000"/>
                </a:solidFill>
                <a:ea typeface="Verdana" panose="020B0604030504040204" pitchFamily="34" charset="0"/>
                <a:cs typeface="Verdana" panose="020B0604030504040204" pitchFamily="34" charset="0"/>
              </a:rPr>
              <a:t>– baza pentru calculul taxelor vamale, accizelor </a:t>
            </a:r>
            <a:r>
              <a:rPr lang="en-US" b="0" dirty="0">
                <a:solidFill>
                  <a:srgbClr val="000000"/>
                </a:solidFill>
                <a:ea typeface="Verdana" panose="020B0604030504040204" pitchFamily="34" charset="0"/>
                <a:cs typeface="Verdana" panose="020B0604030504040204" pitchFamily="34" charset="0"/>
              </a:rPr>
              <a:t>s</a:t>
            </a:r>
            <a:r>
              <a:rPr lang="ro-RO" b="0" dirty="0">
                <a:solidFill>
                  <a:srgbClr val="000000"/>
                </a:solidFill>
                <a:ea typeface="Verdana" panose="020B0604030504040204" pitchFamily="34" charset="0"/>
                <a:cs typeface="Verdana" panose="020B0604030504040204" pitchFamily="34" charset="0"/>
              </a:rPr>
              <a:t>i a TVA in </a:t>
            </a:r>
            <a:r>
              <a:rPr lang="ro-RO" b="0" dirty="0" err="1">
                <a:solidFill>
                  <a:srgbClr val="000000"/>
                </a:solidFill>
                <a:ea typeface="Verdana" panose="020B0604030504040204" pitchFamily="34" charset="0"/>
                <a:cs typeface="Verdana" panose="020B0604030504040204" pitchFamily="34" charset="0"/>
              </a:rPr>
              <a:t>vam</a:t>
            </a:r>
            <a:r>
              <a:rPr lang="en-US" b="0" dirty="0">
                <a:solidFill>
                  <a:srgbClr val="000000"/>
                </a:solidFill>
                <a:ea typeface="Verdana" panose="020B0604030504040204" pitchFamily="34" charset="0"/>
                <a:cs typeface="Verdana" panose="020B0604030504040204" pitchFamily="34" charset="0"/>
              </a:rPr>
              <a:t>a</a:t>
            </a:r>
            <a:r>
              <a:rPr lang="ro-RO" b="0" dirty="0">
                <a:solidFill>
                  <a:srgbClr val="000000"/>
                </a:solidFill>
                <a:ea typeface="Verdana" panose="020B0604030504040204" pitchFamily="34" charset="0"/>
                <a:cs typeface="Verdana" panose="020B0604030504040204" pitchFamily="34" charset="0"/>
              </a:rPr>
              <a:t> </a:t>
            </a:r>
            <a:r>
              <a:rPr lang="ro-RO" b="0" dirty="0">
                <a:solidFill>
                  <a:srgbClr val="000000"/>
                </a:solidFill>
                <a:ea typeface="Verdana" panose="020B0604030504040204" pitchFamily="34" charset="0"/>
                <a:cs typeface="Verdana" panose="020B0604030504040204" pitchFamily="34" charset="0"/>
                <a:sym typeface="Wingdings" pitchFamily="2" charset="2"/>
              </a:rPr>
              <a:t> </a:t>
            </a:r>
            <a:r>
              <a:rPr lang="en-US" b="0" dirty="0">
                <a:solidFill>
                  <a:srgbClr val="000000"/>
                </a:solidFill>
                <a:ea typeface="Verdana" panose="020B0604030504040204" pitchFamily="34" charset="0"/>
                <a:cs typeface="Verdana" panose="020B0604030504040204" pitchFamily="34" charset="0"/>
                <a:sym typeface="Wingdings" pitchFamily="2" charset="2"/>
              </a:rPr>
              <a:t>v</a:t>
            </a:r>
            <a:r>
              <a:rPr lang="ro-RO" b="0" dirty="0" err="1">
                <a:solidFill>
                  <a:srgbClr val="000000"/>
                </a:solidFill>
                <a:ea typeface="Verdana" panose="020B0604030504040204" pitchFamily="34" charset="0"/>
                <a:cs typeface="Verdana" panose="020B0604030504040204" pitchFamily="34" charset="0"/>
              </a:rPr>
              <a:t>aloarea</a:t>
            </a:r>
            <a:r>
              <a:rPr lang="ro-RO" b="0" dirty="0">
                <a:solidFill>
                  <a:srgbClr val="000000"/>
                </a:solidFill>
                <a:ea typeface="Verdana" panose="020B0604030504040204" pitchFamily="34" charset="0"/>
                <a:cs typeface="Verdana" panose="020B0604030504040204" pitchFamily="34" charset="0"/>
              </a:rPr>
              <a:t> de </a:t>
            </a:r>
            <a:r>
              <a:rPr lang="ro-RO" b="0" dirty="0" err="1">
                <a:solidFill>
                  <a:srgbClr val="000000"/>
                </a:solidFill>
                <a:ea typeface="Verdana" panose="020B0604030504040204" pitchFamily="34" charset="0"/>
                <a:cs typeface="Verdana" panose="020B0604030504040204" pitchFamily="34" charset="0"/>
              </a:rPr>
              <a:t>tranzac</a:t>
            </a:r>
            <a:r>
              <a:rPr lang="en-US" b="0" dirty="0">
                <a:solidFill>
                  <a:srgbClr val="000000"/>
                </a:solidFill>
                <a:ea typeface="Verdana" panose="020B0604030504040204" pitchFamily="34" charset="0"/>
                <a:cs typeface="Verdana" panose="020B0604030504040204" pitchFamily="34" charset="0"/>
              </a:rPr>
              <a:t>t</a:t>
            </a:r>
            <a:r>
              <a:rPr lang="ro-RO" b="0" dirty="0">
                <a:solidFill>
                  <a:srgbClr val="000000"/>
                </a:solidFill>
                <a:ea typeface="Verdana" panose="020B0604030504040204" pitchFamily="34" charset="0"/>
                <a:cs typeface="Verdana" panose="020B0604030504040204" pitchFamily="34" charset="0"/>
              </a:rPr>
              <a:t>ie</a:t>
            </a:r>
            <a:endParaRPr lang="en-US" b="0" dirty="0">
              <a:solidFill>
                <a:srgbClr val="000000"/>
              </a:solidFill>
              <a:ea typeface="Verdana" panose="020B0604030504040204" pitchFamily="34" charset="0"/>
              <a:cs typeface="Verdana" panose="020B0604030504040204" pitchFamily="34" charset="0"/>
            </a:endParaRPr>
          </a:p>
          <a:p>
            <a:pPr lvl="1">
              <a:spcBef>
                <a:spcPct val="20000"/>
              </a:spcBef>
              <a:buClr>
                <a:srgbClr val="313131"/>
              </a:buClr>
              <a:defRPr/>
            </a:pPr>
            <a:endParaRPr lang="ro-RO" b="0" dirty="0">
              <a:solidFill>
                <a:srgbClr val="000000"/>
              </a:solidFill>
              <a:ea typeface="Verdana" panose="020B0604030504040204" pitchFamily="34" charset="0"/>
              <a:cs typeface="Verdana" panose="020B0604030504040204" pitchFamily="34" charset="0"/>
            </a:endParaRPr>
          </a:p>
          <a:p>
            <a:pPr marL="342900" lvl="1" indent="-342900">
              <a:spcBef>
                <a:spcPct val="20000"/>
              </a:spcBef>
              <a:buClr>
                <a:srgbClr val="313131"/>
              </a:buClr>
              <a:buFont typeface="Wingdings" panose="05000000000000000000" pitchFamily="2" charset="2"/>
              <a:buChar char="ü"/>
              <a:defRPr/>
            </a:pPr>
            <a:r>
              <a:rPr lang="ro-RO" b="0" dirty="0">
                <a:solidFill>
                  <a:srgbClr val="000000"/>
                </a:solidFill>
                <a:ea typeface="Verdana" panose="020B0604030504040204" pitchFamily="34" charset="0"/>
                <a:cs typeface="Verdana" panose="020B0604030504040204" pitchFamily="34" charset="0"/>
              </a:rPr>
              <a:t>Acord privind stabilirea valorii </a:t>
            </a:r>
            <a:r>
              <a:rPr lang="en-US" b="0" dirty="0">
                <a:solidFill>
                  <a:srgbClr val="000000"/>
                </a:solidFill>
                <a:ea typeface="Verdana" panose="020B0604030504040204" pitchFamily="34" charset="0"/>
                <a:cs typeface="Verdana" panose="020B0604030504040204" pitchFamily="34" charset="0"/>
              </a:rPr>
              <a:t>i</a:t>
            </a:r>
            <a:r>
              <a:rPr lang="ro-RO" b="0" dirty="0">
                <a:solidFill>
                  <a:srgbClr val="000000"/>
                </a:solidFill>
                <a:ea typeface="Verdana" panose="020B0604030504040204" pitchFamily="34" charset="0"/>
                <a:cs typeface="Verdana" panose="020B0604030504040204" pitchFamily="34" charset="0"/>
              </a:rPr>
              <a:t>n </a:t>
            </a:r>
            <a:r>
              <a:rPr lang="ro-RO" b="0" dirty="0" err="1">
                <a:solidFill>
                  <a:srgbClr val="000000"/>
                </a:solidFill>
                <a:ea typeface="Verdana" panose="020B0604030504040204" pitchFamily="34" charset="0"/>
                <a:cs typeface="Verdana" panose="020B0604030504040204" pitchFamily="34" charset="0"/>
              </a:rPr>
              <a:t>vam</a:t>
            </a:r>
            <a:r>
              <a:rPr lang="en-US" b="0" dirty="0">
                <a:solidFill>
                  <a:srgbClr val="000000"/>
                </a:solidFill>
                <a:ea typeface="Verdana" panose="020B0604030504040204" pitchFamily="34" charset="0"/>
                <a:cs typeface="Verdana" panose="020B0604030504040204" pitchFamily="34" charset="0"/>
              </a:rPr>
              <a:t>a</a:t>
            </a:r>
            <a:r>
              <a:rPr lang="ro-RO" b="0" dirty="0">
                <a:solidFill>
                  <a:srgbClr val="000000"/>
                </a:solidFill>
                <a:ea typeface="Verdana" panose="020B0604030504040204" pitchFamily="34" charset="0"/>
                <a:cs typeface="Verdana" panose="020B0604030504040204" pitchFamily="34" charset="0"/>
              </a:rPr>
              <a:t> (art. VII din GATT - OMC):</a:t>
            </a:r>
          </a:p>
          <a:p>
            <a:pPr marL="818550" lvl="5" indent="-285750">
              <a:buFont typeface="Wingdings" panose="05000000000000000000" pitchFamily="2" charset="2"/>
              <a:buChar char="§"/>
            </a:pPr>
            <a:r>
              <a:rPr lang="ro-RO" sz="1800" dirty="0"/>
              <a:t>uniformitate la nivel na</a:t>
            </a:r>
            <a:r>
              <a:rPr lang="en-US" sz="1800" dirty="0"/>
              <a:t>t</a:t>
            </a:r>
            <a:r>
              <a:rPr lang="ro-RO" sz="1800" dirty="0" err="1"/>
              <a:t>ional</a:t>
            </a:r>
            <a:r>
              <a:rPr lang="ro-RO" sz="1800" dirty="0"/>
              <a:t>;</a:t>
            </a:r>
          </a:p>
          <a:p>
            <a:pPr marL="818550" lvl="5" indent="-285750">
              <a:buFont typeface="Wingdings" panose="05000000000000000000" pitchFamily="2" charset="2"/>
              <a:buChar char="§"/>
            </a:pPr>
            <a:r>
              <a:rPr lang="ro-RO" sz="1800" dirty="0" err="1"/>
              <a:t>transparen</a:t>
            </a:r>
            <a:r>
              <a:rPr lang="en-US" sz="1800" dirty="0"/>
              <a:t>ta</a:t>
            </a:r>
            <a:r>
              <a:rPr lang="ro-RO" sz="1800" dirty="0"/>
              <a:t> </a:t>
            </a:r>
            <a:r>
              <a:rPr lang="en-US" sz="1800" dirty="0"/>
              <a:t>i</a:t>
            </a:r>
            <a:r>
              <a:rPr lang="ro-RO" sz="1800" dirty="0"/>
              <a:t>n determinarea valorii </a:t>
            </a:r>
            <a:r>
              <a:rPr lang="en-US" sz="1800" dirty="0"/>
              <a:t>i</a:t>
            </a:r>
            <a:r>
              <a:rPr lang="ro-RO" sz="1800" dirty="0"/>
              <a:t>n </a:t>
            </a:r>
            <a:r>
              <a:rPr lang="ro-RO" sz="1800" dirty="0" err="1"/>
              <a:t>vam</a:t>
            </a:r>
            <a:r>
              <a:rPr lang="en-US" sz="1800" dirty="0"/>
              <a:t>a</a:t>
            </a:r>
            <a:r>
              <a:rPr lang="ro-RO" sz="1800" dirty="0"/>
              <a:t>;</a:t>
            </a:r>
          </a:p>
          <a:p>
            <a:pPr marL="818550" lvl="5" indent="-285750">
              <a:buFont typeface="Wingdings" panose="05000000000000000000" pitchFamily="2" charset="2"/>
              <a:buChar char="§"/>
            </a:pPr>
            <a:r>
              <a:rPr lang="ro-RO" sz="1800" dirty="0"/>
              <a:t>sistem neutru pentru evaluarea m</a:t>
            </a:r>
            <a:r>
              <a:rPr lang="en-US" sz="1800" dirty="0"/>
              <a:t>a</a:t>
            </a:r>
            <a:r>
              <a:rPr lang="ro-RO" sz="1800" dirty="0" err="1"/>
              <a:t>rfurilor</a:t>
            </a:r>
            <a:r>
              <a:rPr lang="ro-RO" sz="1800" dirty="0"/>
              <a:t>;</a:t>
            </a:r>
          </a:p>
          <a:p>
            <a:pPr marL="818550" lvl="5" indent="-285750">
              <a:buFont typeface="Wingdings" panose="05000000000000000000" pitchFamily="2" charset="2"/>
              <a:buChar char="§"/>
            </a:pPr>
            <a:r>
              <a:rPr lang="ro-RO" sz="1800" dirty="0"/>
              <a:t>regula de </a:t>
            </a:r>
            <a:r>
              <a:rPr lang="ro-RO" sz="1800" dirty="0" err="1"/>
              <a:t>baz</a:t>
            </a:r>
            <a:r>
              <a:rPr lang="en-US" sz="1800" dirty="0"/>
              <a:t>a</a:t>
            </a:r>
            <a:r>
              <a:rPr lang="ro-RO" sz="1800" dirty="0"/>
              <a:t> = valoarea de </a:t>
            </a:r>
            <a:r>
              <a:rPr lang="ro-RO" sz="1800" dirty="0" err="1"/>
              <a:t>tranzac</a:t>
            </a:r>
            <a:r>
              <a:rPr lang="en-US" sz="1800" dirty="0"/>
              <a:t>t</a:t>
            </a:r>
            <a:r>
              <a:rPr lang="ro-RO" sz="1800" dirty="0"/>
              <a:t>ie.</a:t>
            </a:r>
          </a:p>
          <a:p>
            <a:pPr defTabSz="912788" fontAlgn="auto">
              <a:spcBef>
                <a:spcPct val="20000"/>
              </a:spcBef>
              <a:spcAft>
                <a:spcPts val="0"/>
              </a:spcAft>
              <a:buFont typeface="Wingdings" pitchFamily="2" charset="2"/>
              <a:buChar char="ü"/>
              <a:defRPr/>
            </a:pPr>
            <a:endParaRPr lang="en-US" sz="1800" dirty="0">
              <a:solidFill>
                <a:srgbClr val="313131"/>
              </a:solidFill>
              <a:latin typeface="Arial" pitchFamily="34" charset="0"/>
            </a:endParaRPr>
          </a:p>
        </p:txBody>
      </p:sp>
      <p:sp>
        <p:nvSpPr>
          <p:cNvPr id="275459" name="Rectangle 2"/>
          <p:cNvSpPr>
            <a:spLocks noGrp="1" noChangeArrowheads="1"/>
          </p:cNvSpPr>
          <p:nvPr>
            <p:ph type="title" idx="4294967295"/>
          </p:nvPr>
        </p:nvSpPr>
        <p:spPr>
          <a:xfrm>
            <a:off x="674913" y="228600"/>
            <a:ext cx="8116661" cy="838200"/>
          </a:xfrm>
        </p:spPr>
        <p:txBody>
          <a:bodyPr/>
          <a:lstStyle/>
          <a:p>
            <a:pPr eaLnBrk="1" hangingPunct="1"/>
            <a:r>
              <a:rPr lang="ro-RO" dirty="0">
                <a:solidFill>
                  <a:schemeClr val="tx2">
                    <a:lumMod val="75000"/>
                  </a:schemeClr>
                </a:solidFill>
              </a:rPr>
              <a:t>Valoare </a:t>
            </a:r>
            <a:r>
              <a:rPr lang="en-US" dirty="0">
                <a:solidFill>
                  <a:schemeClr val="tx2">
                    <a:lumMod val="75000"/>
                  </a:schemeClr>
                </a:solidFill>
              </a:rPr>
              <a:t>i</a:t>
            </a:r>
            <a:r>
              <a:rPr lang="ro-RO" dirty="0">
                <a:solidFill>
                  <a:schemeClr val="tx2">
                    <a:lumMod val="75000"/>
                  </a:schemeClr>
                </a:solidFill>
              </a:rPr>
              <a:t>n </a:t>
            </a:r>
            <a:r>
              <a:rPr lang="ro-RO" dirty="0" err="1">
                <a:solidFill>
                  <a:schemeClr val="tx2">
                    <a:lumMod val="75000"/>
                  </a:schemeClr>
                </a:solidFill>
              </a:rPr>
              <a:t>vam</a:t>
            </a:r>
            <a:r>
              <a:rPr lang="en-US" dirty="0">
                <a:solidFill>
                  <a:schemeClr val="tx2">
                    <a:lumMod val="75000"/>
                  </a:schemeClr>
                </a:solidFill>
              </a:rPr>
              <a:t>a – </a:t>
            </a:r>
            <a:r>
              <a:rPr lang="en-US" dirty="0" err="1">
                <a:solidFill>
                  <a:schemeClr val="tx2">
                    <a:lumMod val="75000"/>
                  </a:schemeClr>
                </a:solidFill>
              </a:rPr>
              <a:t>aspecte</a:t>
            </a:r>
            <a:r>
              <a:rPr lang="en-US" dirty="0">
                <a:solidFill>
                  <a:schemeClr val="tx2">
                    <a:lumMod val="75000"/>
                  </a:schemeClr>
                </a:solidFill>
              </a:rPr>
              <a:t> </a:t>
            </a:r>
            <a:r>
              <a:rPr lang="en-US" dirty="0" err="1">
                <a:solidFill>
                  <a:schemeClr val="tx2">
                    <a:lumMod val="75000"/>
                  </a:schemeClr>
                </a:solidFill>
              </a:rPr>
              <a:t>generale</a:t>
            </a:r>
            <a:endParaRPr lang="en-US" alt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ACA31491-DD8A-46B6-8BF7-5E0CC219E01E}"/>
              </a:ext>
            </a:extLst>
          </p:cNvPr>
          <p:cNvSpPr>
            <a:spLocks noGrp="1"/>
          </p:cNvSpPr>
          <p:nvPr>
            <p:ph type="sldNum" sz="quarter" idx="11"/>
          </p:nvPr>
        </p:nvSpPr>
        <p:spPr/>
        <p:txBody>
          <a:bodyPr/>
          <a:lstStyle/>
          <a:p>
            <a:pPr>
              <a:defRPr/>
            </a:pPr>
            <a:fld id="{CCA2E915-9A36-40F6-99F7-6FF98824D28F}" type="slidenum">
              <a:rPr lang="en-GB" smtClean="0"/>
              <a:pPr>
                <a:defRPr/>
              </a:pPr>
              <a:t>55</a:t>
            </a:fld>
            <a:endParaRPr lang="en-GB" dirty="0"/>
          </a:p>
        </p:txBody>
      </p:sp>
    </p:spTree>
    <p:extLst>
      <p:ext uri="{BB962C8B-B14F-4D97-AF65-F5344CB8AC3E}">
        <p14:creationId xmlns:p14="http://schemas.microsoft.com/office/powerpoint/2010/main" val="1993291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342801"/>
            <a:ext cx="8382000" cy="4495800"/>
          </a:xfrm>
          <a:prstGeom prst="rect">
            <a:avLst/>
          </a:prstGeom>
          <a:noFill/>
          <a:ln w="9525">
            <a:noFill/>
            <a:miter lim="800000"/>
            <a:headEnd/>
            <a:tailEnd/>
          </a:ln>
        </p:spPr>
        <p:txBody>
          <a:bodyPr lIns="91279" tIns="45639" rIns="91279" bIns="45639"/>
          <a:lstStyle/>
          <a:p>
            <a:pPr marL="285750" lvl="0" indent="-285750" algn="just" fontAlgn="base">
              <a:lnSpc>
                <a:spcPct val="150000"/>
              </a:lnSpc>
              <a:spcBef>
                <a:spcPts val="1200"/>
              </a:spcBef>
              <a:spcAft>
                <a:spcPct val="0"/>
              </a:spcAft>
              <a:buClr>
                <a:srgbClr val="000066"/>
              </a:buClr>
              <a:buSzTx/>
              <a:buFont typeface="Wingdings" panose="05000000000000000000" pitchFamily="2" charset="2"/>
              <a:buChar char="ü"/>
              <a:tabLst/>
              <a:defRPr/>
            </a:pPr>
            <a:r>
              <a:rPr lang="en-US" sz="1800" dirty="0" err="1">
                <a:solidFill>
                  <a:srgbClr val="313131"/>
                </a:solidFill>
                <a:cs typeface="Arial" pitchFamily="34" charset="0"/>
              </a:rPr>
              <a:t>Determinarea</a:t>
            </a:r>
            <a:r>
              <a:rPr lang="en-US" sz="1800" dirty="0">
                <a:solidFill>
                  <a:srgbClr val="313131"/>
                </a:solidFill>
                <a:cs typeface="Arial" pitchFamily="34" charset="0"/>
              </a:rPr>
              <a:t> </a:t>
            </a:r>
            <a:r>
              <a:rPr lang="en-US" sz="1800" dirty="0" err="1">
                <a:solidFill>
                  <a:srgbClr val="313131"/>
                </a:solidFill>
                <a:cs typeface="Arial" pitchFamily="34" charset="0"/>
              </a:rPr>
              <a:t>valorii</a:t>
            </a:r>
            <a:r>
              <a:rPr lang="en-US" sz="1800" dirty="0">
                <a:solidFill>
                  <a:srgbClr val="313131"/>
                </a:solidFill>
                <a:cs typeface="Arial" pitchFamily="34" charset="0"/>
              </a:rPr>
              <a:t> in </a:t>
            </a:r>
            <a:r>
              <a:rPr lang="en-US" sz="1800" dirty="0" err="1">
                <a:solidFill>
                  <a:srgbClr val="313131"/>
                </a:solidFill>
                <a:cs typeface="Arial" pitchFamily="34" charset="0"/>
              </a:rPr>
              <a:t>vama</a:t>
            </a:r>
            <a:r>
              <a:rPr lang="en-US" sz="1800" dirty="0">
                <a:solidFill>
                  <a:srgbClr val="313131"/>
                </a:solidFill>
                <a:cs typeface="Arial" pitchFamily="34" charset="0"/>
              </a:rPr>
              <a:t> </a:t>
            </a:r>
            <a:r>
              <a:rPr lang="en-US" sz="1800" dirty="0">
                <a:solidFill>
                  <a:srgbClr val="313131"/>
                </a:solidFill>
                <a:cs typeface="Arial" pitchFamily="34" charset="0"/>
                <a:sym typeface="Wingdings" panose="05000000000000000000" pitchFamily="2" charset="2"/>
              </a:rPr>
              <a:t> </a:t>
            </a:r>
            <a:r>
              <a:rPr lang="en-US" sz="1800" b="1" dirty="0">
                <a:cs typeface="Arial" pitchFamily="34" charset="0"/>
                <a:sym typeface="Wingdings" panose="05000000000000000000" pitchFamily="2" charset="2"/>
              </a:rPr>
              <a:t>6 </a:t>
            </a:r>
            <a:r>
              <a:rPr lang="en-US" sz="1800" b="1" dirty="0" err="1">
                <a:cs typeface="Arial" pitchFamily="34" charset="0"/>
                <a:sym typeface="Wingdings" panose="05000000000000000000" pitchFamily="2" charset="2"/>
              </a:rPr>
              <a:t>metode</a:t>
            </a:r>
            <a:endParaRPr lang="en-US" sz="1800" b="1" dirty="0">
              <a:cs typeface="Arial" pitchFamily="34" charset="0"/>
            </a:endParaRPr>
          </a:p>
          <a:p>
            <a:pPr marL="285750" lvl="0" indent="-285750" algn="just" fontAlgn="base">
              <a:lnSpc>
                <a:spcPct val="150000"/>
              </a:lnSpc>
              <a:spcBef>
                <a:spcPts val="1200"/>
              </a:spcBef>
              <a:spcAft>
                <a:spcPct val="0"/>
              </a:spcAft>
              <a:buClr>
                <a:srgbClr val="000066"/>
              </a:buClr>
              <a:buSzTx/>
              <a:buFont typeface="Wingdings" panose="05000000000000000000" pitchFamily="2" charset="2"/>
              <a:buChar char="ü"/>
              <a:tabLst/>
              <a:defRPr/>
            </a:pPr>
            <a:r>
              <a:rPr lang="en-US" sz="1800" b="1" dirty="0" err="1">
                <a:cs typeface="Arial" pitchFamily="34" charset="0"/>
              </a:rPr>
              <a:t>Metoda</a:t>
            </a:r>
            <a:r>
              <a:rPr lang="en-US" sz="1800" b="1" dirty="0">
                <a:cs typeface="Arial" pitchFamily="34" charset="0"/>
              </a:rPr>
              <a:t> </a:t>
            </a:r>
            <a:r>
              <a:rPr lang="en-US" sz="1800" b="1" dirty="0" err="1">
                <a:cs typeface="Arial" pitchFamily="34" charset="0"/>
              </a:rPr>
              <a:t>primara</a:t>
            </a:r>
            <a:r>
              <a:rPr lang="en-US" sz="1800" b="1" dirty="0">
                <a:cs typeface="Arial" pitchFamily="34" charset="0"/>
              </a:rPr>
              <a:t> (</a:t>
            </a:r>
            <a:r>
              <a:rPr lang="en-US" sz="1800" b="1" dirty="0" err="1">
                <a:cs typeface="Arial" pitchFamily="34" charset="0"/>
              </a:rPr>
              <a:t>cea</a:t>
            </a:r>
            <a:r>
              <a:rPr lang="en-US" sz="1800" b="1" dirty="0">
                <a:cs typeface="Arial" pitchFamily="34" charset="0"/>
              </a:rPr>
              <a:t> </a:t>
            </a:r>
            <a:r>
              <a:rPr lang="en-US" sz="1800" b="1" dirty="0" err="1">
                <a:cs typeface="Arial" pitchFamily="34" charset="0"/>
              </a:rPr>
              <a:t>mai</a:t>
            </a:r>
            <a:r>
              <a:rPr lang="en-US" sz="1800" b="1" dirty="0">
                <a:cs typeface="Arial" pitchFamily="34" charset="0"/>
              </a:rPr>
              <a:t> des </a:t>
            </a:r>
            <a:r>
              <a:rPr lang="en-US" sz="1800" b="1" dirty="0" err="1">
                <a:cs typeface="Arial" pitchFamily="34" charset="0"/>
              </a:rPr>
              <a:t>utilizata</a:t>
            </a:r>
            <a:r>
              <a:rPr lang="en-US" sz="1800" b="1" dirty="0">
                <a:cs typeface="Arial" pitchFamily="34" charset="0"/>
              </a:rPr>
              <a:t>):</a:t>
            </a:r>
          </a:p>
          <a:p>
            <a:pPr marL="742950" lvl="1" indent="-285750" algn="just">
              <a:lnSpc>
                <a:spcPct val="100000"/>
              </a:lnSpc>
              <a:spcBef>
                <a:spcPts val="0"/>
              </a:spcBef>
              <a:buClr>
                <a:srgbClr val="000066"/>
              </a:buClr>
              <a:tabLst/>
              <a:defRPr/>
            </a:pPr>
            <a:r>
              <a:rPr lang="en-US" b="0" dirty="0" err="1">
                <a:cs typeface="Arial" pitchFamily="34" charset="0"/>
              </a:rPr>
              <a:t>Metoda</a:t>
            </a:r>
            <a:r>
              <a:rPr lang="ro-RO" b="0" dirty="0">
                <a:cs typeface="Arial" pitchFamily="34" charset="0"/>
              </a:rPr>
              <a:t> valorii de </a:t>
            </a:r>
            <a:r>
              <a:rPr lang="ro-RO" b="0" dirty="0" err="1">
                <a:cs typeface="Arial" pitchFamily="34" charset="0"/>
              </a:rPr>
              <a:t>tranzactie</a:t>
            </a:r>
            <a:r>
              <a:rPr lang="ro-RO" b="0" dirty="0">
                <a:cs typeface="Arial" pitchFamily="34" charset="0"/>
              </a:rPr>
              <a:t> a </a:t>
            </a:r>
            <a:r>
              <a:rPr lang="ro-RO" b="0" dirty="0" err="1">
                <a:cs typeface="Arial" pitchFamily="34" charset="0"/>
              </a:rPr>
              <a:t>marfurilor</a:t>
            </a:r>
            <a:r>
              <a:rPr lang="ro-RO" b="0" dirty="0">
                <a:cs typeface="Arial" pitchFamily="34" charset="0"/>
              </a:rPr>
              <a:t> de evaluat</a:t>
            </a:r>
            <a:r>
              <a:rPr lang="en-US" b="0" dirty="0">
                <a:cs typeface="Arial" pitchFamily="34" charset="0"/>
              </a:rPr>
              <a:t>: </a:t>
            </a:r>
            <a:r>
              <a:rPr lang="ro-RO" dirty="0"/>
              <a:t>pre</a:t>
            </a:r>
            <a:r>
              <a:rPr lang="en-US" dirty="0"/>
              <a:t>t</a:t>
            </a:r>
            <a:r>
              <a:rPr lang="ro-RO" dirty="0" err="1"/>
              <a:t>ul</a:t>
            </a:r>
            <a:r>
              <a:rPr lang="ro-RO" dirty="0"/>
              <a:t> efectiv </a:t>
            </a:r>
            <a:r>
              <a:rPr lang="ro-RO" dirty="0" err="1"/>
              <a:t>pl</a:t>
            </a:r>
            <a:r>
              <a:rPr lang="en-US" dirty="0"/>
              <a:t>a</a:t>
            </a:r>
            <a:r>
              <a:rPr lang="ro-RO" dirty="0" err="1"/>
              <a:t>tit</a:t>
            </a:r>
            <a:r>
              <a:rPr lang="ro-RO" dirty="0"/>
              <a:t> sau de </a:t>
            </a:r>
            <a:r>
              <a:rPr lang="ro-RO" dirty="0" err="1"/>
              <a:t>pl</a:t>
            </a:r>
            <a:r>
              <a:rPr lang="en-US" dirty="0"/>
              <a:t>a</a:t>
            </a:r>
            <a:r>
              <a:rPr lang="ro-RO" dirty="0" err="1"/>
              <a:t>tit</a:t>
            </a:r>
            <a:r>
              <a:rPr lang="ro-RO" dirty="0"/>
              <a:t> pentru m</a:t>
            </a:r>
            <a:r>
              <a:rPr lang="en-US" dirty="0"/>
              <a:t>a</a:t>
            </a:r>
            <a:r>
              <a:rPr lang="ro-RO" dirty="0" err="1"/>
              <a:t>rfuri</a:t>
            </a:r>
            <a:r>
              <a:rPr lang="ro-RO" dirty="0"/>
              <a:t> atunci c</a:t>
            </a:r>
            <a:r>
              <a:rPr lang="en-US" dirty="0"/>
              <a:t>a</a:t>
            </a:r>
            <a:r>
              <a:rPr lang="ro-RO" dirty="0" err="1"/>
              <a:t>nd</a:t>
            </a:r>
            <a:r>
              <a:rPr lang="ro-RO" dirty="0"/>
              <a:t> sunt v</a:t>
            </a:r>
            <a:r>
              <a:rPr lang="en-US" dirty="0"/>
              <a:t>a</a:t>
            </a:r>
            <a:r>
              <a:rPr lang="ro-RO" dirty="0" err="1"/>
              <a:t>ndute</a:t>
            </a:r>
            <a:r>
              <a:rPr lang="ro-RO" dirty="0"/>
              <a:t> la export c</a:t>
            </a:r>
            <a:r>
              <a:rPr lang="en-US" dirty="0"/>
              <a:t>a</a:t>
            </a:r>
            <a:r>
              <a:rPr lang="ro-RO" dirty="0" err="1"/>
              <a:t>tre</a:t>
            </a:r>
            <a:r>
              <a:rPr lang="ro-RO" dirty="0"/>
              <a:t> teritoriul vamal al </a:t>
            </a:r>
            <a:r>
              <a:rPr lang="ro-RO" dirty="0" err="1"/>
              <a:t>Comunit</a:t>
            </a:r>
            <a:r>
              <a:rPr lang="en-US" dirty="0"/>
              <a:t>at</a:t>
            </a:r>
            <a:r>
              <a:rPr lang="ro-RO" dirty="0"/>
              <a:t>ii,</a:t>
            </a:r>
            <a:r>
              <a:rPr lang="en-US" dirty="0"/>
              <a:t> </a:t>
            </a:r>
            <a:r>
              <a:rPr lang="ro-RO" dirty="0"/>
              <a:t>ajustat atunci c</a:t>
            </a:r>
            <a:r>
              <a:rPr lang="en-US" dirty="0"/>
              <a:t>a</a:t>
            </a:r>
            <a:r>
              <a:rPr lang="ro-RO" dirty="0" err="1"/>
              <a:t>nd</a:t>
            </a:r>
            <a:r>
              <a:rPr lang="ro-RO" dirty="0"/>
              <a:t> este cazul.</a:t>
            </a:r>
          </a:p>
          <a:p>
            <a:pPr marL="285750" lvl="0" indent="-285750" algn="just" fontAlgn="base">
              <a:lnSpc>
                <a:spcPct val="150000"/>
              </a:lnSpc>
              <a:spcBef>
                <a:spcPts val="1200"/>
              </a:spcBef>
              <a:spcAft>
                <a:spcPct val="0"/>
              </a:spcAft>
              <a:buClr>
                <a:srgbClr val="000066"/>
              </a:buClr>
              <a:buSzTx/>
              <a:buFont typeface="Wingdings" panose="05000000000000000000" pitchFamily="2" charset="2"/>
              <a:buChar char="ü"/>
              <a:tabLst/>
              <a:defRPr/>
            </a:pPr>
            <a:r>
              <a:rPr lang="en-US" sz="1800" b="1" dirty="0" err="1">
                <a:cs typeface="Arial" pitchFamily="34" charset="0"/>
              </a:rPr>
              <a:t>Metode</a:t>
            </a:r>
            <a:r>
              <a:rPr lang="en-US" sz="1800" b="1" dirty="0">
                <a:cs typeface="Arial" pitchFamily="34" charset="0"/>
              </a:rPr>
              <a:t> alternative (</a:t>
            </a:r>
            <a:r>
              <a:rPr lang="en-US" sz="1800" b="1" dirty="0" err="1">
                <a:cs typeface="Arial" pitchFamily="34" charset="0"/>
              </a:rPr>
              <a:t>parcurgere</a:t>
            </a:r>
            <a:r>
              <a:rPr lang="en-US" sz="1800" b="1" dirty="0">
                <a:cs typeface="Arial" pitchFamily="34" charset="0"/>
              </a:rPr>
              <a:t> </a:t>
            </a:r>
            <a:r>
              <a:rPr lang="en-US" sz="1800" b="1" dirty="0" err="1">
                <a:cs typeface="Arial" pitchFamily="34" charset="0"/>
              </a:rPr>
              <a:t>succesiva</a:t>
            </a:r>
            <a:r>
              <a:rPr lang="en-US" sz="1800" b="1" dirty="0">
                <a:cs typeface="Arial" pitchFamily="34" charset="0"/>
              </a:rPr>
              <a:t>):</a:t>
            </a:r>
            <a:endParaRPr lang="ro-RO" sz="1800" b="1" dirty="0">
              <a:cs typeface="Arial" pitchFamily="34" charset="0"/>
            </a:endParaRPr>
          </a:p>
          <a:p>
            <a:pPr marL="742950" lvl="1" indent="-285750" algn="just" fontAlgn="base">
              <a:lnSpc>
                <a:spcPct val="150000"/>
              </a:lnSpc>
              <a:spcBef>
                <a:spcPts val="0"/>
              </a:spcBef>
              <a:spcAft>
                <a:spcPct val="0"/>
              </a:spcAft>
              <a:buClr>
                <a:srgbClr val="000066"/>
              </a:buClr>
              <a:buSzTx/>
              <a:buFont typeface="Arial" panose="020B0604020202020204" pitchFamily="34" charset="0"/>
              <a:buChar char="•"/>
              <a:tabLst/>
              <a:defRPr/>
            </a:pPr>
            <a:r>
              <a:rPr lang="en-US" b="0" dirty="0" err="1">
                <a:solidFill>
                  <a:srgbClr val="313131"/>
                </a:solidFill>
                <a:cs typeface="Arial" pitchFamily="34" charset="0"/>
              </a:rPr>
              <a:t>Metoda</a:t>
            </a:r>
            <a:r>
              <a:rPr lang="en-US" b="0" dirty="0">
                <a:solidFill>
                  <a:srgbClr val="313131"/>
                </a:solidFill>
                <a:cs typeface="Arial" pitchFamily="34" charset="0"/>
              </a:rPr>
              <a:t> </a:t>
            </a:r>
            <a:r>
              <a:rPr lang="ro-RO" b="0" dirty="0">
                <a:solidFill>
                  <a:srgbClr val="313131"/>
                </a:solidFill>
                <a:cs typeface="Arial" pitchFamily="34" charset="0"/>
              </a:rPr>
              <a:t>valorii de </a:t>
            </a:r>
            <a:r>
              <a:rPr lang="ro-RO" b="0" dirty="0" err="1">
                <a:solidFill>
                  <a:srgbClr val="313131"/>
                </a:solidFill>
                <a:cs typeface="Arial" pitchFamily="34" charset="0"/>
              </a:rPr>
              <a:t>tranzactie</a:t>
            </a:r>
            <a:r>
              <a:rPr lang="ro-RO" b="0" dirty="0">
                <a:solidFill>
                  <a:srgbClr val="313131"/>
                </a:solidFill>
                <a:cs typeface="Arial" pitchFamily="34" charset="0"/>
              </a:rPr>
              <a:t> a </a:t>
            </a:r>
            <a:r>
              <a:rPr lang="ro-RO" b="0" dirty="0" err="1">
                <a:solidFill>
                  <a:srgbClr val="313131"/>
                </a:solidFill>
                <a:cs typeface="Arial" pitchFamily="34" charset="0"/>
              </a:rPr>
              <a:t>marfurilor</a:t>
            </a:r>
            <a:r>
              <a:rPr lang="ro-RO" b="0" dirty="0">
                <a:solidFill>
                  <a:srgbClr val="313131"/>
                </a:solidFill>
                <a:cs typeface="Arial" pitchFamily="34" charset="0"/>
              </a:rPr>
              <a:t> identice</a:t>
            </a:r>
            <a:r>
              <a:rPr lang="en-US" b="0" dirty="0">
                <a:solidFill>
                  <a:srgbClr val="313131"/>
                </a:solidFill>
                <a:cs typeface="Arial" pitchFamily="34" charset="0"/>
              </a:rPr>
              <a:t> cu </a:t>
            </a:r>
            <a:r>
              <a:rPr lang="en-US" b="0" dirty="0" err="1">
                <a:solidFill>
                  <a:srgbClr val="313131"/>
                </a:solidFill>
                <a:cs typeface="Arial" pitchFamily="34" charset="0"/>
              </a:rPr>
              <a:t>cele</a:t>
            </a:r>
            <a:r>
              <a:rPr lang="en-US" b="0" dirty="0">
                <a:solidFill>
                  <a:srgbClr val="313131"/>
                </a:solidFill>
                <a:cs typeface="Arial" pitchFamily="34" charset="0"/>
              </a:rPr>
              <a:t> de </a:t>
            </a:r>
            <a:r>
              <a:rPr lang="en-US" b="0" dirty="0" err="1">
                <a:solidFill>
                  <a:srgbClr val="313131"/>
                </a:solidFill>
                <a:cs typeface="Arial" pitchFamily="34" charset="0"/>
              </a:rPr>
              <a:t>evaluat</a:t>
            </a:r>
            <a:endParaRPr lang="ro-RO" b="0" dirty="0">
              <a:solidFill>
                <a:srgbClr val="313131"/>
              </a:solidFill>
              <a:cs typeface="Arial" pitchFamily="34" charset="0"/>
            </a:endParaRPr>
          </a:p>
          <a:p>
            <a:pPr marL="742950" lvl="1" indent="-285750" algn="just" fontAlgn="base">
              <a:lnSpc>
                <a:spcPct val="150000"/>
              </a:lnSpc>
              <a:spcBef>
                <a:spcPts val="0"/>
              </a:spcBef>
              <a:spcAft>
                <a:spcPct val="0"/>
              </a:spcAft>
              <a:buClr>
                <a:srgbClr val="000066"/>
              </a:buClr>
              <a:buSzTx/>
              <a:buFont typeface="Arial" panose="020B0604020202020204" pitchFamily="34" charset="0"/>
              <a:buChar char="•"/>
              <a:tabLst/>
              <a:defRPr/>
            </a:pPr>
            <a:r>
              <a:rPr lang="en-US" b="0" dirty="0" err="1">
                <a:solidFill>
                  <a:srgbClr val="313131"/>
                </a:solidFill>
                <a:cs typeface="Arial" pitchFamily="34" charset="0"/>
              </a:rPr>
              <a:t>Metoda</a:t>
            </a:r>
            <a:r>
              <a:rPr lang="ro-RO" b="0" dirty="0">
                <a:solidFill>
                  <a:srgbClr val="313131"/>
                </a:solidFill>
                <a:cs typeface="Arial" pitchFamily="34" charset="0"/>
              </a:rPr>
              <a:t> valorii de </a:t>
            </a:r>
            <a:r>
              <a:rPr lang="ro-RO" b="0" dirty="0" err="1">
                <a:solidFill>
                  <a:srgbClr val="313131"/>
                </a:solidFill>
                <a:cs typeface="Arial" pitchFamily="34" charset="0"/>
              </a:rPr>
              <a:t>tranzactie</a:t>
            </a:r>
            <a:r>
              <a:rPr lang="ro-RO" b="0" dirty="0">
                <a:solidFill>
                  <a:srgbClr val="313131"/>
                </a:solidFill>
                <a:cs typeface="Arial" pitchFamily="34" charset="0"/>
              </a:rPr>
              <a:t> a </a:t>
            </a:r>
            <a:r>
              <a:rPr lang="ro-RO" b="0" dirty="0" err="1">
                <a:solidFill>
                  <a:srgbClr val="313131"/>
                </a:solidFill>
                <a:cs typeface="Arial" pitchFamily="34" charset="0"/>
              </a:rPr>
              <a:t>marfurilor</a:t>
            </a:r>
            <a:r>
              <a:rPr lang="ro-RO" b="0" dirty="0">
                <a:solidFill>
                  <a:srgbClr val="313131"/>
                </a:solidFill>
                <a:cs typeface="Arial" pitchFamily="34" charset="0"/>
              </a:rPr>
              <a:t> similare</a:t>
            </a:r>
            <a:r>
              <a:rPr lang="en-US" b="0" dirty="0">
                <a:solidFill>
                  <a:srgbClr val="313131"/>
                </a:solidFill>
                <a:cs typeface="Arial" pitchFamily="34" charset="0"/>
              </a:rPr>
              <a:t> cu </a:t>
            </a:r>
            <a:r>
              <a:rPr lang="en-US" b="0" dirty="0" err="1">
                <a:solidFill>
                  <a:srgbClr val="313131"/>
                </a:solidFill>
                <a:cs typeface="Arial" pitchFamily="34" charset="0"/>
              </a:rPr>
              <a:t>cele</a:t>
            </a:r>
            <a:r>
              <a:rPr lang="en-US" b="0" dirty="0">
                <a:solidFill>
                  <a:srgbClr val="313131"/>
                </a:solidFill>
                <a:cs typeface="Arial" pitchFamily="34" charset="0"/>
              </a:rPr>
              <a:t> de </a:t>
            </a:r>
            <a:r>
              <a:rPr lang="en-US" b="0" dirty="0" err="1">
                <a:solidFill>
                  <a:srgbClr val="313131"/>
                </a:solidFill>
                <a:cs typeface="Arial" pitchFamily="34" charset="0"/>
              </a:rPr>
              <a:t>evaluat</a:t>
            </a:r>
            <a:endParaRPr lang="ro-RO" b="0" dirty="0">
              <a:solidFill>
                <a:srgbClr val="313131"/>
              </a:solidFill>
              <a:cs typeface="Arial" pitchFamily="34" charset="0"/>
            </a:endParaRPr>
          </a:p>
          <a:p>
            <a:pPr marL="742950" lvl="1" indent="-285750" algn="just" fontAlgn="base">
              <a:lnSpc>
                <a:spcPct val="150000"/>
              </a:lnSpc>
              <a:spcBef>
                <a:spcPts val="0"/>
              </a:spcBef>
              <a:spcAft>
                <a:spcPct val="0"/>
              </a:spcAft>
              <a:buClr>
                <a:srgbClr val="000066"/>
              </a:buClr>
              <a:buSzTx/>
              <a:buFont typeface="Arial" panose="020B0604020202020204" pitchFamily="34" charset="0"/>
              <a:buChar char="•"/>
              <a:tabLst/>
              <a:defRPr/>
            </a:pPr>
            <a:r>
              <a:rPr lang="en-US" b="0" dirty="0" err="1">
                <a:solidFill>
                  <a:srgbClr val="313131"/>
                </a:solidFill>
                <a:cs typeface="Arial" pitchFamily="34" charset="0"/>
              </a:rPr>
              <a:t>Metoda</a:t>
            </a:r>
            <a:r>
              <a:rPr lang="ro-RO" b="0" dirty="0">
                <a:solidFill>
                  <a:srgbClr val="313131"/>
                </a:solidFill>
                <a:cs typeface="Arial" pitchFamily="34" charset="0"/>
              </a:rPr>
              <a:t> valorii deductive</a:t>
            </a:r>
          </a:p>
          <a:p>
            <a:pPr marL="742950" lvl="1" indent="-285750" algn="just" fontAlgn="base">
              <a:lnSpc>
                <a:spcPct val="150000"/>
              </a:lnSpc>
              <a:spcBef>
                <a:spcPts val="0"/>
              </a:spcBef>
              <a:spcAft>
                <a:spcPct val="0"/>
              </a:spcAft>
              <a:buClr>
                <a:srgbClr val="000066"/>
              </a:buClr>
              <a:buSzTx/>
              <a:buFont typeface="Arial" panose="020B0604020202020204" pitchFamily="34" charset="0"/>
              <a:buChar char="•"/>
              <a:tabLst/>
              <a:defRPr/>
            </a:pPr>
            <a:r>
              <a:rPr lang="en-US" b="0" dirty="0" err="1">
                <a:solidFill>
                  <a:srgbClr val="313131"/>
                </a:solidFill>
                <a:cs typeface="Arial" pitchFamily="34" charset="0"/>
              </a:rPr>
              <a:t>Metoda</a:t>
            </a:r>
            <a:r>
              <a:rPr lang="ro-RO" b="0" dirty="0">
                <a:solidFill>
                  <a:srgbClr val="313131"/>
                </a:solidFill>
                <a:cs typeface="Arial" pitchFamily="34" charset="0"/>
              </a:rPr>
              <a:t> valorii calculate</a:t>
            </a:r>
          </a:p>
          <a:p>
            <a:pPr marL="742950" lvl="1" indent="-285750" algn="just" fontAlgn="base">
              <a:lnSpc>
                <a:spcPct val="150000"/>
              </a:lnSpc>
              <a:spcBef>
                <a:spcPts val="0"/>
              </a:spcBef>
              <a:spcAft>
                <a:spcPct val="0"/>
              </a:spcAft>
              <a:buClr>
                <a:srgbClr val="000066"/>
              </a:buClr>
              <a:buSzTx/>
              <a:buFont typeface="Arial" panose="020B0604020202020204" pitchFamily="34" charset="0"/>
              <a:buChar char="•"/>
              <a:tabLst/>
              <a:defRPr/>
            </a:pPr>
            <a:r>
              <a:rPr lang="en-US" b="0" dirty="0" err="1">
                <a:solidFill>
                  <a:srgbClr val="313131"/>
                </a:solidFill>
                <a:cs typeface="Arial" pitchFamily="34" charset="0"/>
              </a:rPr>
              <a:t>Metoda</a:t>
            </a:r>
            <a:r>
              <a:rPr lang="ro-RO" b="0" dirty="0">
                <a:solidFill>
                  <a:srgbClr val="313131"/>
                </a:solidFill>
                <a:cs typeface="Arial" pitchFamily="34" charset="0"/>
              </a:rPr>
              <a:t> „ultimului recurs”</a:t>
            </a:r>
            <a:endParaRPr lang="en-US" b="0" dirty="0">
              <a:solidFill>
                <a:srgbClr val="313131"/>
              </a:solidFill>
              <a:cs typeface="Arial" pitchFamily="34" charset="0"/>
            </a:endParaRPr>
          </a:p>
          <a:p>
            <a:pPr defTabSz="912788" fontAlgn="auto">
              <a:spcBef>
                <a:spcPct val="20000"/>
              </a:spcBef>
              <a:spcAft>
                <a:spcPts val="0"/>
              </a:spcAft>
              <a:buFont typeface="Wingdings" pitchFamily="2" charset="2"/>
              <a:buChar char="ü"/>
              <a:defRPr/>
            </a:pPr>
            <a:endParaRPr lang="en-US" sz="1800" dirty="0">
              <a:solidFill>
                <a:srgbClr val="313131"/>
              </a:solidFill>
              <a:latin typeface="Arial" pitchFamily="34" charset="0"/>
            </a:endParaRPr>
          </a:p>
        </p:txBody>
      </p:sp>
      <p:sp>
        <p:nvSpPr>
          <p:cNvPr id="275459" name="Rectangle 2"/>
          <p:cNvSpPr>
            <a:spLocks noGrp="1" noChangeArrowheads="1"/>
          </p:cNvSpPr>
          <p:nvPr>
            <p:ph type="title" idx="4294967295"/>
          </p:nvPr>
        </p:nvSpPr>
        <p:spPr>
          <a:xfrm>
            <a:off x="674913" y="228600"/>
            <a:ext cx="8116661" cy="838200"/>
          </a:xfrm>
        </p:spPr>
        <p:txBody>
          <a:bodyPr/>
          <a:lstStyle/>
          <a:p>
            <a:pPr eaLnBrk="1" hangingPunct="1"/>
            <a:r>
              <a:rPr lang="ro-RO" dirty="0">
                <a:solidFill>
                  <a:schemeClr val="tx2">
                    <a:lumMod val="75000"/>
                  </a:schemeClr>
                </a:solidFill>
              </a:rPr>
              <a:t>Valoare </a:t>
            </a:r>
            <a:r>
              <a:rPr lang="en-US" dirty="0">
                <a:solidFill>
                  <a:schemeClr val="tx2">
                    <a:lumMod val="75000"/>
                  </a:schemeClr>
                </a:solidFill>
              </a:rPr>
              <a:t>i</a:t>
            </a:r>
            <a:r>
              <a:rPr lang="ro-RO" dirty="0">
                <a:solidFill>
                  <a:schemeClr val="tx2">
                    <a:lumMod val="75000"/>
                  </a:schemeClr>
                </a:solidFill>
              </a:rPr>
              <a:t>n </a:t>
            </a:r>
            <a:r>
              <a:rPr lang="ro-RO" dirty="0" err="1">
                <a:solidFill>
                  <a:schemeClr val="tx2">
                    <a:lumMod val="75000"/>
                  </a:schemeClr>
                </a:solidFill>
              </a:rPr>
              <a:t>vam</a:t>
            </a:r>
            <a:r>
              <a:rPr lang="en-US" dirty="0">
                <a:solidFill>
                  <a:schemeClr val="tx2">
                    <a:lumMod val="75000"/>
                  </a:schemeClr>
                </a:solidFill>
              </a:rPr>
              <a:t>a – </a:t>
            </a:r>
            <a:r>
              <a:rPr lang="en-US" dirty="0" err="1"/>
              <a:t>Metode</a:t>
            </a:r>
            <a:r>
              <a:rPr lang="en-US" dirty="0"/>
              <a:t> de </a:t>
            </a:r>
            <a:r>
              <a:rPr lang="en-US" dirty="0" err="1"/>
              <a:t>evaluare</a:t>
            </a:r>
            <a:endParaRPr lang="en-US" alt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ACA31491-DD8A-46B6-8BF7-5E0CC219E01E}"/>
              </a:ext>
            </a:extLst>
          </p:cNvPr>
          <p:cNvSpPr>
            <a:spLocks noGrp="1"/>
          </p:cNvSpPr>
          <p:nvPr>
            <p:ph type="sldNum" sz="quarter" idx="11"/>
          </p:nvPr>
        </p:nvSpPr>
        <p:spPr/>
        <p:txBody>
          <a:bodyPr/>
          <a:lstStyle/>
          <a:p>
            <a:pPr>
              <a:defRPr/>
            </a:pPr>
            <a:fld id="{CCA2E915-9A36-40F6-99F7-6FF98824D28F}" type="slidenum">
              <a:rPr lang="en-GB" smtClean="0"/>
              <a:pPr>
                <a:defRPr/>
              </a:pPr>
              <a:t>56</a:t>
            </a:fld>
            <a:endParaRPr lang="en-GB" dirty="0"/>
          </a:p>
        </p:txBody>
      </p:sp>
    </p:spTree>
    <p:extLst>
      <p:ext uri="{BB962C8B-B14F-4D97-AF65-F5344CB8AC3E}">
        <p14:creationId xmlns:p14="http://schemas.microsoft.com/office/powerpoint/2010/main" val="18335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342801"/>
            <a:ext cx="8382000" cy="4495800"/>
          </a:xfrm>
          <a:prstGeom prst="rect">
            <a:avLst/>
          </a:prstGeom>
          <a:noFill/>
          <a:ln w="9525">
            <a:noFill/>
            <a:miter lim="800000"/>
            <a:headEnd/>
            <a:tailEnd/>
          </a:ln>
        </p:spPr>
        <p:txBody>
          <a:bodyPr lIns="91279" tIns="45639" rIns="91279" bIns="45639"/>
          <a:lstStyle/>
          <a:p>
            <a:pPr marL="285750" indent="-285750" algn="just">
              <a:buFont typeface="Arial" panose="020B0604020202020204" pitchFamily="34" charset="0"/>
              <a:buChar char="•"/>
              <a:defRPr/>
            </a:pPr>
            <a:r>
              <a:rPr lang="en-US" altLang="ro-RO" dirty="0" err="1">
                <a:solidFill>
                  <a:srgbClr val="333333"/>
                </a:solidFill>
                <a:latin typeface="+mn-lt"/>
              </a:rPr>
              <a:t>Valoarea</a:t>
            </a:r>
            <a:r>
              <a:rPr lang="en-US" altLang="ro-RO" dirty="0">
                <a:solidFill>
                  <a:srgbClr val="333333"/>
                </a:solidFill>
                <a:latin typeface="+mn-lt"/>
              </a:rPr>
              <a:t> in </a:t>
            </a:r>
            <a:r>
              <a:rPr lang="en-US" altLang="ro-RO" dirty="0" err="1">
                <a:solidFill>
                  <a:srgbClr val="333333"/>
                </a:solidFill>
                <a:latin typeface="+mn-lt"/>
              </a:rPr>
              <a:t>vama</a:t>
            </a:r>
            <a:r>
              <a:rPr lang="en-US" altLang="ro-RO" dirty="0">
                <a:solidFill>
                  <a:srgbClr val="333333"/>
                </a:solidFill>
                <a:latin typeface="+mn-lt"/>
              </a:rPr>
              <a:t> </a:t>
            </a:r>
            <a:r>
              <a:rPr lang="en-US" altLang="ro-RO" dirty="0" err="1">
                <a:solidFill>
                  <a:srgbClr val="333333"/>
                </a:solidFill>
                <a:latin typeface="+mn-lt"/>
              </a:rPr>
              <a:t>este</a:t>
            </a:r>
            <a:r>
              <a:rPr lang="en-US" altLang="ro-RO" dirty="0">
                <a:solidFill>
                  <a:srgbClr val="333333"/>
                </a:solidFill>
                <a:latin typeface="+mn-lt"/>
              </a:rPr>
              <a:t> </a:t>
            </a:r>
            <a:r>
              <a:rPr lang="en-US" altLang="ro-RO" dirty="0" err="1">
                <a:solidFill>
                  <a:srgbClr val="333333"/>
                </a:solidFill>
                <a:latin typeface="+mn-lt"/>
              </a:rPr>
              <a:t>baza</a:t>
            </a:r>
            <a:r>
              <a:rPr lang="en-US" altLang="ro-RO" dirty="0">
                <a:solidFill>
                  <a:srgbClr val="333333"/>
                </a:solidFill>
                <a:latin typeface="+mn-lt"/>
              </a:rPr>
              <a:t> </a:t>
            </a:r>
            <a:r>
              <a:rPr lang="en-US" altLang="ro-RO" dirty="0" err="1">
                <a:solidFill>
                  <a:srgbClr val="333333"/>
                </a:solidFill>
                <a:latin typeface="+mn-lt"/>
              </a:rPr>
              <a:t>pentru</a:t>
            </a:r>
            <a:r>
              <a:rPr lang="en-US" altLang="ro-RO" dirty="0">
                <a:solidFill>
                  <a:srgbClr val="333333"/>
                </a:solidFill>
                <a:latin typeface="+mn-lt"/>
              </a:rPr>
              <a:t> </a:t>
            </a:r>
            <a:r>
              <a:rPr lang="en-US" altLang="ro-RO" dirty="0" err="1">
                <a:solidFill>
                  <a:srgbClr val="333333"/>
                </a:solidFill>
                <a:latin typeface="+mn-lt"/>
              </a:rPr>
              <a:t>calculul</a:t>
            </a:r>
            <a:r>
              <a:rPr lang="en-US" altLang="ro-RO" dirty="0">
                <a:solidFill>
                  <a:srgbClr val="333333"/>
                </a:solidFill>
                <a:latin typeface="+mn-lt"/>
              </a:rPr>
              <a:t> </a:t>
            </a:r>
            <a:r>
              <a:rPr lang="en-US" altLang="ro-RO" dirty="0" err="1">
                <a:solidFill>
                  <a:srgbClr val="333333"/>
                </a:solidFill>
                <a:latin typeface="+mn-lt"/>
              </a:rPr>
              <a:t>taxelor</a:t>
            </a:r>
            <a:r>
              <a:rPr lang="en-US" altLang="ro-RO" dirty="0">
                <a:solidFill>
                  <a:srgbClr val="333333"/>
                </a:solidFill>
                <a:latin typeface="+mn-lt"/>
              </a:rPr>
              <a:t> </a:t>
            </a:r>
            <a:r>
              <a:rPr lang="en-US" altLang="ro-RO" dirty="0" err="1">
                <a:solidFill>
                  <a:srgbClr val="333333"/>
                </a:solidFill>
                <a:latin typeface="+mn-lt"/>
              </a:rPr>
              <a:t>vamale</a:t>
            </a:r>
            <a:r>
              <a:rPr lang="en-US" altLang="ro-RO" dirty="0">
                <a:solidFill>
                  <a:srgbClr val="333333"/>
                </a:solidFill>
                <a:latin typeface="+mn-lt"/>
              </a:rPr>
              <a:t>, </a:t>
            </a:r>
            <a:r>
              <a:rPr lang="en-US" altLang="ro-RO" dirty="0" err="1">
                <a:solidFill>
                  <a:srgbClr val="333333"/>
                </a:solidFill>
                <a:latin typeface="+mn-lt"/>
              </a:rPr>
              <a:t>accizelor</a:t>
            </a:r>
            <a:r>
              <a:rPr lang="en-US" altLang="ro-RO" dirty="0">
                <a:solidFill>
                  <a:srgbClr val="333333"/>
                </a:solidFill>
                <a:latin typeface="+mn-lt"/>
              </a:rPr>
              <a:t> </a:t>
            </a:r>
            <a:r>
              <a:rPr lang="en-US" altLang="ro-RO" dirty="0" err="1">
                <a:solidFill>
                  <a:srgbClr val="333333"/>
                </a:solidFill>
                <a:latin typeface="+mn-lt"/>
              </a:rPr>
              <a:t>si</a:t>
            </a:r>
            <a:r>
              <a:rPr lang="en-US" altLang="ro-RO" dirty="0">
                <a:solidFill>
                  <a:srgbClr val="333333"/>
                </a:solidFill>
                <a:latin typeface="+mn-lt"/>
              </a:rPr>
              <a:t> a TVA in </a:t>
            </a:r>
            <a:r>
              <a:rPr lang="en-US" altLang="ro-RO" dirty="0" err="1">
                <a:solidFill>
                  <a:srgbClr val="333333"/>
                </a:solidFill>
                <a:latin typeface="+mn-lt"/>
              </a:rPr>
              <a:t>vama</a:t>
            </a:r>
            <a:r>
              <a:rPr lang="en-US" altLang="ro-RO" dirty="0">
                <a:solidFill>
                  <a:srgbClr val="333333"/>
                </a:solidFill>
                <a:latin typeface="+mn-lt"/>
              </a:rPr>
              <a:t> </a:t>
            </a:r>
            <a:r>
              <a:rPr lang="en-US" dirty="0">
                <a:solidFill>
                  <a:srgbClr val="002060"/>
                </a:solidFill>
                <a:latin typeface="+mn-lt"/>
                <a:sym typeface="Wingdings" pitchFamily="2" charset="2"/>
              </a:rPr>
              <a:t> </a:t>
            </a:r>
            <a:r>
              <a:rPr lang="en-US" altLang="ro-RO" dirty="0" err="1">
                <a:solidFill>
                  <a:srgbClr val="333333"/>
                </a:solidFill>
                <a:latin typeface="+mn-lt"/>
              </a:rPr>
              <a:t>valoarea</a:t>
            </a:r>
            <a:r>
              <a:rPr lang="en-US" altLang="ro-RO" dirty="0">
                <a:solidFill>
                  <a:srgbClr val="333333"/>
                </a:solidFill>
                <a:latin typeface="+mn-lt"/>
              </a:rPr>
              <a:t> de </a:t>
            </a:r>
            <a:r>
              <a:rPr lang="en-US" altLang="ro-RO" dirty="0" err="1">
                <a:solidFill>
                  <a:srgbClr val="333333"/>
                </a:solidFill>
                <a:latin typeface="+mn-lt"/>
              </a:rPr>
              <a:t>tranzactie</a:t>
            </a:r>
            <a:endParaRPr lang="en-US" altLang="ro-RO" dirty="0">
              <a:solidFill>
                <a:srgbClr val="333333"/>
              </a:solidFill>
              <a:latin typeface="+mn-lt"/>
            </a:endParaRPr>
          </a:p>
          <a:p>
            <a:pPr marL="285750" indent="-285750" algn="just">
              <a:buFont typeface="Arial" panose="020B0604020202020204" pitchFamily="34" charset="0"/>
              <a:buChar char="•"/>
              <a:defRPr/>
            </a:pPr>
            <a:endParaRPr lang="en-US" altLang="ro-RO" dirty="0">
              <a:solidFill>
                <a:srgbClr val="333333"/>
              </a:solidFill>
              <a:latin typeface="+mn-lt"/>
            </a:endParaRPr>
          </a:p>
          <a:p>
            <a:pPr marL="285750" indent="-285750" algn="just">
              <a:buFont typeface="Arial" panose="020B0604020202020204" pitchFamily="34" charset="0"/>
              <a:buChar char="•"/>
              <a:defRPr/>
            </a:pPr>
            <a:r>
              <a:rPr lang="en-US" altLang="ro-RO" dirty="0" err="1">
                <a:solidFill>
                  <a:srgbClr val="333333"/>
                </a:solidFill>
                <a:latin typeface="+mn-lt"/>
              </a:rPr>
              <a:t>Valoarea</a:t>
            </a:r>
            <a:r>
              <a:rPr lang="en-US" altLang="ro-RO" dirty="0">
                <a:solidFill>
                  <a:srgbClr val="333333"/>
                </a:solidFill>
                <a:latin typeface="+mn-lt"/>
              </a:rPr>
              <a:t> de </a:t>
            </a:r>
            <a:r>
              <a:rPr lang="en-US" altLang="ro-RO" dirty="0" err="1">
                <a:solidFill>
                  <a:srgbClr val="333333"/>
                </a:solidFill>
                <a:latin typeface="+mn-lt"/>
              </a:rPr>
              <a:t>tranzactie</a:t>
            </a:r>
            <a:r>
              <a:rPr lang="en-US" altLang="ro-RO" dirty="0">
                <a:solidFill>
                  <a:srgbClr val="333333"/>
                </a:solidFill>
                <a:latin typeface="+mn-lt"/>
              </a:rPr>
              <a:t> </a:t>
            </a:r>
            <a:r>
              <a:rPr lang="en-US" altLang="ro-RO" dirty="0" err="1">
                <a:solidFill>
                  <a:srgbClr val="333333"/>
                </a:solidFill>
                <a:latin typeface="+mn-lt"/>
              </a:rPr>
              <a:t>este</a:t>
            </a:r>
            <a:r>
              <a:rPr lang="en-US" altLang="ro-RO" dirty="0">
                <a:solidFill>
                  <a:srgbClr val="333333"/>
                </a:solidFill>
                <a:latin typeface="+mn-lt"/>
              </a:rPr>
              <a:t> </a:t>
            </a:r>
            <a:r>
              <a:rPr lang="en-US" altLang="ro-RO" dirty="0" err="1">
                <a:solidFill>
                  <a:srgbClr val="333333"/>
                </a:solidFill>
                <a:latin typeface="+mn-lt"/>
              </a:rPr>
              <a:t>determinata</a:t>
            </a:r>
            <a:r>
              <a:rPr lang="en-US" altLang="ro-RO" dirty="0">
                <a:solidFill>
                  <a:srgbClr val="333333"/>
                </a:solidFill>
                <a:latin typeface="+mn-lt"/>
              </a:rPr>
              <a:t> de </a:t>
            </a:r>
            <a:r>
              <a:rPr lang="en-US" altLang="ro-RO" dirty="0" err="1">
                <a:solidFill>
                  <a:srgbClr val="333333"/>
                </a:solidFill>
                <a:latin typeface="+mn-lt"/>
              </a:rPr>
              <a:t>pretul</a:t>
            </a:r>
            <a:r>
              <a:rPr lang="en-US" altLang="ro-RO" dirty="0">
                <a:solidFill>
                  <a:srgbClr val="333333"/>
                </a:solidFill>
                <a:latin typeface="+mn-lt"/>
              </a:rPr>
              <a:t> </a:t>
            </a:r>
            <a:r>
              <a:rPr lang="en-US" altLang="ro-RO" dirty="0" err="1">
                <a:solidFill>
                  <a:srgbClr val="333333"/>
                </a:solidFill>
                <a:latin typeface="+mn-lt"/>
              </a:rPr>
              <a:t>bunurilor</a:t>
            </a:r>
            <a:r>
              <a:rPr lang="en-US" altLang="ro-RO" dirty="0">
                <a:solidFill>
                  <a:srgbClr val="333333"/>
                </a:solidFill>
                <a:latin typeface="+mn-lt"/>
              </a:rPr>
              <a:t> la care se </a:t>
            </a:r>
            <a:r>
              <a:rPr lang="en-US" altLang="ro-RO" dirty="0" err="1">
                <a:solidFill>
                  <a:srgbClr val="333333"/>
                </a:solidFill>
                <a:latin typeface="+mn-lt"/>
              </a:rPr>
              <a:t>adauga</a:t>
            </a:r>
            <a:r>
              <a:rPr lang="en-US" altLang="ro-RO" dirty="0">
                <a:solidFill>
                  <a:srgbClr val="333333"/>
                </a:solidFill>
                <a:latin typeface="+mn-lt"/>
              </a:rPr>
              <a:t> </a:t>
            </a:r>
            <a:r>
              <a:rPr lang="en-US" altLang="ro-RO" dirty="0" err="1">
                <a:solidFill>
                  <a:srgbClr val="333333"/>
                </a:solidFill>
                <a:latin typeface="+mn-lt"/>
              </a:rPr>
              <a:t>urmatoarele</a:t>
            </a:r>
            <a:r>
              <a:rPr lang="en-US" altLang="ro-RO" dirty="0">
                <a:solidFill>
                  <a:srgbClr val="333333"/>
                </a:solidFill>
                <a:latin typeface="+mn-lt"/>
              </a:rPr>
              <a:t> </a:t>
            </a:r>
            <a:r>
              <a:rPr lang="en-US" altLang="ro-RO" dirty="0" err="1">
                <a:solidFill>
                  <a:srgbClr val="333333"/>
                </a:solidFill>
                <a:latin typeface="+mn-lt"/>
              </a:rPr>
              <a:t>elemente</a:t>
            </a:r>
            <a:r>
              <a:rPr lang="en-US" altLang="ro-RO" dirty="0">
                <a:solidFill>
                  <a:srgbClr val="333333"/>
                </a:solidFill>
                <a:latin typeface="+mn-lt"/>
              </a:rPr>
              <a:t> (cu </a:t>
            </a:r>
            <a:r>
              <a:rPr lang="en-US" altLang="ro-RO" dirty="0" err="1">
                <a:solidFill>
                  <a:srgbClr val="333333"/>
                </a:solidFill>
                <a:latin typeface="+mn-lt"/>
              </a:rPr>
              <a:t>conditia</a:t>
            </a:r>
            <a:r>
              <a:rPr lang="en-US" altLang="ro-RO" dirty="0">
                <a:solidFill>
                  <a:srgbClr val="333333"/>
                </a:solidFill>
                <a:latin typeface="+mn-lt"/>
              </a:rPr>
              <a:t> </a:t>
            </a:r>
            <a:r>
              <a:rPr lang="en-US" altLang="ro-RO" dirty="0" err="1">
                <a:solidFill>
                  <a:srgbClr val="333333"/>
                </a:solidFill>
                <a:latin typeface="+mn-lt"/>
              </a:rPr>
              <a:t>sa</a:t>
            </a:r>
            <a:r>
              <a:rPr lang="en-US" altLang="ro-RO" dirty="0">
                <a:solidFill>
                  <a:srgbClr val="333333"/>
                </a:solidFill>
                <a:latin typeface="+mn-lt"/>
              </a:rPr>
              <a:t> nu fi </a:t>
            </a:r>
            <a:r>
              <a:rPr lang="en-US" altLang="ro-RO" dirty="0" err="1">
                <a:solidFill>
                  <a:srgbClr val="333333"/>
                </a:solidFill>
                <a:latin typeface="+mn-lt"/>
              </a:rPr>
              <a:t>fost</a:t>
            </a:r>
            <a:r>
              <a:rPr lang="en-US" altLang="ro-RO" dirty="0">
                <a:solidFill>
                  <a:srgbClr val="333333"/>
                </a:solidFill>
                <a:latin typeface="+mn-lt"/>
              </a:rPr>
              <a:t> </a:t>
            </a:r>
            <a:r>
              <a:rPr lang="en-US" altLang="ro-RO" dirty="0" err="1">
                <a:solidFill>
                  <a:srgbClr val="333333"/>
                </a:solidFill>
                <a:latin typeface="+mn-lt"/>
              </a:rPr>
              <a:t>deja</a:t>
            </a:r>
            <a:r>
              <a:rPr lang="en-US" altLang="ro-RO" dirty="0">
                <a:solidFill>
                  <a:srgbClr val="333333"/>
                </a:solidFill>
                <a:latin typeface="+mn-lt"/>
              </a:rPr>
              <a:t> </a:t>
            </a:r>
            <a:r>
              <a:rPr lang="en-US" altLang="ro-RO" dirty="0" err="1">
                <a:solidFill>
                  <a:srgbClr val="333333"/>
                </a:solidFill>
                <a:latin typeface="+mn-lt"/>
              </a:rPr>
              <a:t>incluse</a:t>
            </a:r>
            <a:r>
              <a:rPr lang="en-US" altLang="ro-RO" dirty="0">
                <a:solidFill>
                  <a:srgbClr val="333333"/>
                </a:solidFill>
                <a:latin typeface="+mn-lt"/>
              </a:rPr>
              <a:t> in </a:t>
            </a:r>
            <a:r>
              <a:rPr lang="en-US" altLang="ro-RO" dirty="0" err="1">
                <a:solidFill>
                  <a:srgbClr val="333333"/>
                </a:solidFill>
                <a:latin typeface="+mn-lt"/>
              </a:rPr>
              <a:t>pretul</a:t>
            </a:r>
            <a:r>
              <a:rPr lang="en-US" altLang="ro-RO" dirty="0">
                <a:solidFill>
                  <a:srgbClr val="333333"/>
                </a:solidFill>
                <a:latin typeface="+mn-lt"/>
              </a:rPr>
              <a:t> de </a:t>
            </a:r>
            <a:r>
              <a:rPr lang="en-US" altLang="ro-RO" dirty="0" err="1">
                <a:solidFill>
                  <a:srgbClr val="333333"/>
                </a:solidFill>
                <a:latin typeface="+mn-lt"/>
              </a:rPr>
              <a:t>plata</a:t>
            </a:r>
            <a:r>
              <a:rPr lang="en-US" altLang="ro-RO" dirty="0">
                <a:solidFill>
                  <a:srgbClr val="333333"/>
                </a:solidFill>
                <a:latin typeface="+mn-lt"/>
              </a:rPr>
              <a:t>)</a:t>
            </a:r>
          </a:p>
          <a:p>
            <a:pPr marL="285750" indent="-285750" algn="just">
              <a:buFont typeface="Arial" panose="020B0604020202020204" pitchFamily="34" charset="0"/>
              <a:buChar char="•"/>
              <a:defRPr/>
            </a:pPr>
            <a:endParaRPr lang="en-US" altLang="ro-RO" dirty="0">
              <a:solidFill>
                <a:srgbClr val="333333"/>
              </a:solidFill>
              <a:latin typeface="+mn-lt"/>
            </a:endParaRPr>
          </a:p>
          <a:p>
            <a:pPr lvl="2" eaLnBrk="1" hangingPunct="1">
              <a:lnSpc>
                <a:spcPct val="150000"/>
              </a:lnSpc>
              <a:buFont typeface="Arial" panose="020B0604020202020204" pitchFamily="34" charset="0"/>
              <a:buChar char="•"/>
            </a:pPr>
            <a:r>
              <a:rPr lang="en-US" altLang="ro-RO" dirty="0">
                <a:solidFill>
                  <a:srgbClr val="313131"/>
                </a:solidFill>
                <a:latin typeface="+mn-lt"/>
              </a:rPr>
              <a:t> </a:t>
            </a:r>
            <a:r>
              <a:rPr lang="en-US" altLang="ro-RO" dirty="0" err="1">
                <a:solidFill>
                  <a:srgbClr val="313131"/>
                </a:solidFill>
                <a:latin typeface="+mn-lt"/>
              </a:rPr>
              <a:t>Costul</a:t>
            </a:r>
            <a:r>
              <a:rPr lang="en-US" altLang="ro-RO" dirty="0">
                <a:solidFill>
                  <a:srgbClr val="313131"/>
                </a:solidFill>
                <a:latin typeface="+mn-lt"/>
              </a:rPr>
              <a:t> </a:t>
            </a:r>
            <a:r>
              <a:rPr lang="en-US" altLang="ro-RO" dirty="0" err="1">
                <a:solidFill>
                  <a:srgbClr val="313131"/>
                </a:solidFill>
                <a:latin typeface="+mn-lt"/>
              </a:rPr>
              <a:t>transportului</a:t>
            </a:r>
            <a:r>
              <a:rPr lang="en-US" altLang="ro-RO" dirty="0">
                <a:solidFill>
                  <a:srgbClr val="313131"/>
                </a:solidFill>
                <a:latin typeface="+mn-lt"/>
              </a:rPr>
              <a:t> </a:t>
            </a:r>
            <a:r>
              <a:rPr lang="en-US" altLang="ro-RO" dirty="0" err="1">
                <a:solidFill>
                  <a:srgbClr val="313131"/>
                </a:solidFill>
                <a:latin typeface="+mn-lt"/>
              </a:rPr>
              <a:t>si</a:t>
            </a:r>
            <a:r>
              <a:rPr lang="en-US" altLang="ro-RO" dirty="0">
                <a:solidFill>
                  <a:srgbClr val="313131"/>
                </a:solidFill>
                <a:latin typeface="+mn-lt"/>
              </a:rPr>
              <a:t> </a:t>
            </a:r>
            <a:r>
              <a:rPr lang="en-US" altLang="ro-RO" dirty="0" err="1">
                <a:solidFill>
                  <a:srgbClr val="313131"/>
                </a:solidFill>
                <a:latin typeface="+mn-lt"/>
              </a:rPr>
              <a:t>asigurarii</a:t>
            </a:r>
            <a:r>
              <a:rPr lang="en-US" altLang="ro-RO" dirty="0">
                <a:solidFill>
                  <a:srgbClr val="313131"/>
                </a:solidFill>
                <a:latin typeface="+mn-lt"/>
              </a:rPr>
              <a:t> in afara UE</a:t>
            </a:r>
          </a:p>
          <a:p>
            <a:pPr lvl="2" eaLnBrk="1" hangingPunct="1">
              <a:lnSpc>
                <a:spcPct val="150000"/>
              </a:lnSpc>
              <a:buFont typeface="Arial" panose="020B0604020202020204" pitchFamily="34" charset="0"/>
              <a:buChar char="•"/>
            </a:pPr>
            <a:r>
              <a:rPr lang="en-US" altLang="ro-RO" dirty="0">
                <a:solidFill>
                  <a:srgbClr val="313131"/>
                </a:solidFill>
                <a:latin typeface="+mn-lt"/>
              </a:rPr>
              <a:t> </a:t>
            </a:r>
            <a:r>
              <a:rPr lang="en-US" altLang="ro-RO" dirty="0" err="1">
                <a:solidFill>
                  <a:srgbClr val="313131"/>
                </a:solidFill>
                <a:latin typeface="+mn-lt"/>
              </a:rPr>
              <a:t>Costul</a:t>
            </a:r>
            <a:r>
              <a:rPr lang="en-US" altLang="ro-RO" dirty="0">
                <a:solidFill>
                  <a:srgbClr val="313131"/>
                </a:solidFill>
                <a:latin typeface="+mn-lt"/>
              </a:rPr>
              <a:t> </a:t>
            </a:r>
            <a:r>
              <a:rPr lang="en-US" altLang="ro-RO" dirty="0" err="1">
                <a:solidFill>
                  <a:srgbClr val="313131"/>
                </a:solidFill>
                <a:latin typeface="+mn-lt"/>
              </a:rPr>
              <a:t>ambalajelor</a:t>
            </a:r>
            <a:endParaRPr lang="en-US" altLang="ro-RO" dirty="0">
              <a:solidFill>
                <a:srgbClr val="313131"/>
              </a:solidFill>
              <a:latin typeface="+mn-lt"/>
            </a:endParaRPr>
          </a:p>
          <a:p>
            <a:pPr lvl="2" eaLnBrk="1" hangingPunct="1">
              <a:lnSpc>
                <a:spcPct val="150000"/>
              </a:lnSpc>
              <a:buFont typeface="Arial" panose="020B0604020202020204" pitchFamily="34" charset="0"/>
              <a:buChar char="•"/>
            </a:pPr>
            <a:r>
              <a:rPr lang="en-US" altLang="ro-RO" dirty="0">
                <a:solidFill>
                  <a:srgbClr val="313131"/>
                </a:solidFill>
                <a:latin typeface="+mn-lt"/>
              </a:rPr>
              <a:t> </a:t>
            </a:r>
            <a:r>
              <a:rPr lang="en-US" altLang="ro-RO" dirty="0" err="1">
                <a:solidFill>
                  <a:srgbClr val="313131"/>
                </a:solidFill>
                <a:latin typeface="+mn-lt"/>
              </a:rPr>
              <a:t>Comisioane</a:t>
            </a:r>
            <a:r>
              <a:rPr lang="en-US" altLang="ro-RO" dirty="0">
                <a:solidFill>
                  <a:srgbClr val="313131"/>
                </a:solidFill>
                <a:latin typeface="+mn-lt"/>
              </a:rPr>
              <a:t> </a:t>
            </a:r>
            <a:r>
              <a:rPr lang="en-US" altLang="ro-RO" dirty="0" err="1">
                <a:solidFill>
                  <a:srgbClr val="313131"/>
                </a:solidFill>
                <a:latin typeface="+mn-lt"/>
              </a:rPr>
              <a:t>si</a:t>
            </a:r>
            <a:r>
              <a:rPr lang="en-US" altLang="ro-RO" dirty="0">
                <a:solidFill>
                  <a:srgbClr val="313131"/>
                </a:solidFill>
                <a:latin typeface="+mn-lt"/>
              </a:rPr>
              <a:t> </a:t>
            </a:r>
            <a:r>
              <a:rPr lang="en-US" altLang="ro-RO" dirty="0" err="1">
                <a:solidFill>
                  <a:srgbClr val="313131"/>
                </a:solidFill>
                <a:latin typeface="+mn-lt"/>
              </a:rPr>
              <a:t>cheltuieli</a:t>
            </a:r>
            <a:r>
              <a:rPr lang="en-US" altLang="ro-RO" dirty="0">
                <a:solidFill>
                  <a:srgbClr val="313131"/>
                </a:solidFill>
                <a:latin typeface="+mn-lt"/>
              </a:rPr>
              <a:t> de </a:t>
            </a:r>
            <a:r>
              <a:rPr lang="en-US" altLang="ro-RO" dirty="0" err="1">
                <a:solidFill>
                  <a:srgbClr val="313131"/>
                </a:solidFill>
                <a:latin typeface="+mn-lt"/>
              </a:rPr>
              <a:t>brokeraj</a:t>
            </a:r>
            <a:r>
              <a:rPr lang="en-US" altLang="ro-RO" dirty="0">
                <a:solidFill>
                  <a:srgbClr val="313131"/>
                </a:solidFill>
                <a:latin typeface="+mn-lt"/>
              </a:rPr>
              <a:t>, cu </a:t>
            </a:r>
            <a:r>
              <a:rPr lang="en-US" altLang="ro-RO" dirty="0" err="1">
                <a:solidFill>
                  <a:srgbClr val="313131"/>
                </a:solidFill>
                <a:latin typeface="+mn-lt"/>
              </a:rPr>
              <a:t>exceptia</a:t>
            </a:r>
            <a:r>
              <a:rPr lang="en-US" altLang="ro-RO" dirty="0">
                <a:solidFill>
                  <a:srgbClr val="313131"/>
                </a:solidFill>
                <a:latin typeface="+mn-lt"/>
              </a:rPr>
              <a:t> </a:t>
            </a:r>
            <a:r>
              <a:rPr lang="en-US" altLang="ro-RO" dirty="0" err="1">
                <a:solidFill>
                  <a:srgbClr val="313131"/>
                </a:solidFill>
                <a:latin typeface="+mn-lt"/>
              </a:rPr>
              <a:t>comisioanelor</a:t>
            </a:r>
            <a:r>
              <a:rPr lang="en-US" altLang="ro-RO" dirty="0">
                <a:solidFill>
                  <a:srgbClr val="313131"/>
                </a:solidFill>
                <a:latin typeface="+mn-lt"/>
              </a:rPr>
              <a:t> de </a:t>
            </a:r>
            <a:r>
              <a:rPr lang="en-US" altLang="ro-RO" dirty="0" err="1">
                <a:solidFill>
                  <a:srgbClr val="313131"/>
                </a:solidFill>
                <a:latin typeface="+mn-lt"/>
              </a:rPr>
              <a:t>cumparare</a:t>
            </a:r>
            <a:endParaRPr lang="en-US" altLang="ro-RO" dirty="0">
              <a:solidFill>
                <a:srgbClr val="313131"/>
              </a:solidFill>
              <a:latin typeface="+mn-lt"/>
            </a:endParaRPr>
          </a:p>
          <a:p>
            <a:pPr lvl="2" eaLnBrk="1" hangingPunct="1">
              <a:lnSpc>
                <a:spcPct val="150000"/>
              </a:lnSpc>
              <a:buFont typeface="Arial" panose="020B0604020202020204" pitchFamily="34" charset="0"/>
              <a:buChar char="•"/>
            </a:pPr>
            <a:r>
              <a:rPr lang="en-US" altLang="ro-RO" dirty="0">
                <a:solidFill>
                  <a:srgbClr val="313131"/>
                </a:solidFill>
                <a:latin typeface="+mn-lt"/>
              </a:rPr>
              <a:t> </a:t>
            </a:r>
            <a:r>
              <a:rPr lang="en-US" altLang="ro-RO" dirty="0" err="1">
                <a:solidFill>
                  <a:srgbClr val="313131"/>
                </a:solidFill>
                <a:latin typeface="+mn-lt"/>
              </a:rPr>
              <a:t>Redevente</a:t>
            </a:r>
            <a:r>
              <a:rPr lang="en-US" altLang="ro-RO" dirty="0">
                <a:solidFill>
                  <a:srgbClr val="313131"/>
                </a:solidFill>
                <a:latin typeface="+mn-lt"/>
              </a:rPr>
              <a:t> </a:t>
            </a:r>
            <a:r>
              <a:rPr lang="en-US" altLang="ro-RO" dirty="0" err="1">
                <a:solidFill>
                  <a:srgbClr val="313131"/>
                </a:solidFill>
                <a:latin typeface="+mn-lt"/>
              </a:rPr>
              <a:t>si</a:t>
            </a:r>
            <a:r>
              <a:rPr lang="en-US" altLang="ro-RO" dirty="0">
                <a:solidFill>
                  <a:srgbClr val="313131"/>
                </a:solidFill>
                <a:latin typeface="+mn-lt"/>
              </a:rPr>
              <a:t> </a:t>
            </a:r>
            <a:r>
              <a:rPr lang="en-US" altLang="ro-RO" dirty="0" err="1">
                <a:solidFill>
                  <a:srgbClr val="313131"/>
                </a:solidFill>
                <a:latin typeface="+mn-lt"/>
              </a:rPr>
              <a:t>licente</a:t>
            </a:r>
            <a:endParaRPr lang="en-US" altLang="ro-RO" dirty="0">
              <a:solidFill>
                <a:srgbClr val="313131"/>
              </a:solidFill>
              <a:latin typeface="+mn-lt"/>
            </a:endParaRPr>
          </a:p>
          <a:p>
            <a:pPr lvl="2" eaLnBrk="1" hangingPunct="1">
              <a:lnSpc>
                <a:spcPct val="150000"/>
              </a:lnSpc>
              <a:buFont typeface="Arial" panose="020B0604020202020204" pitchFamily="34" charset="0"/>
              <a:buChar char="•"/>
            </a:pPr>
            <a:r>
              <a:rPr lang="en-US" altLang="ro-RO" dirty="0">
                <a:solidFill>
                  <a:srgbClr val="313131"/>
                </a:solidFill>
                <a:latin typeface="+mn-lt"/>
              </a:rPr>
              <a:t> </a:t>
            </a:r>
            <a:r>
              <a:rPr lang="en-US" altLang="ro-RO" dirty="0" err="1">
                <a:solidFill>
                  <a:srgbClr val="313131"/>
                </a:solidFill>
                <a:latin typeface="+mn-lt"/>
              </a:rPr>
              <a:t>Valoarea</a:t>
            </a:r>
            <a:r>
              <a:rPr lang="en-US" altLang="ro-RO" dirty="0">
                <a:solidFill>
                  <a:srgbClr val="313131"/>
                </a:solidFill>
                <a:latin typeface="+mn-lt"/>
              </a:rPr>
              <a:t> </a:t>
            </a:r>
            <a:r>
              <a:rPr lang="en-US" altLang="ro-RO" dirty="0" err="1">
                <a:solidFill>
                  <a:srgbClr val="313131"/>
                </a:solidFill>
                <a:latin typeface="+mn-lt"/>
              </a:rPr>
              <a:t>sculeleor</a:t>
            </a:r>
            <a:r>
              <a:rPr lang="en-US" altLang="ro-RO" dirty="0">
                <a:solidFill>
                  <a:srgbClr val="313131"/>
                </a:solidFill>
                <a:latin typeface="+mn-lt"/>
              </a:rPr>
              <a:t>, </a:t>
            </a:r>
            <a:r>
              <a:rPr lang="en-US" altLang="ro-RO" dirty="0" err="1">
                <a:solidFill>
                  <a:srgbClr val="313131"/>
                </a:solidFill>
                <a:latin typeface="+mn-lt"/>
              </a:rPr>
              <a:t>vopselelor</a:t>
            </a:r>
            <a:r>
              <a:rPr lang="en-US" altLang="ro-RO" dirty="0">
                <a:solidFill>
                  <a:srgbClr val="313131"/>
                </a:solidFill>
                <a:latin typeface="+mn-lt"/>
              </a:rPr>
              <a:t>, </a:t>
            </a:r>
            <a:r>
              <a:rPr lang="en-US" altLang="ro-RO" dirty="0" err="1">
                <a:solidFill>
                  <a:srgbClr val="313131"/>
                </a:solidFill>
                <a:latin typeface="+mn-lt"/>
              </a:rPr>
              <a:t>matritelor</a:t>
            </a:r>
            <a:endParaRPr lang="en-US" altLang="ro-RO" dirty="0">
              <a:solidFill>
                <a:srgbClr val="313131"/>
              </a:solidFill>
              <a:latin typeface="+mn-lt"/>
            </a:endParaRPr>
          </a:p>
          <a:p>
            <a:pPr lvl="2" eaLnBrk="1" hangingPunct="1">
              <a:lnSpc>
                <a:spcPct val="150000"/>
              </a:lnSpc>
              <a:buFont typeface="Arial" panose="020B0604020202020204" pitchFamily="34" charset="0"/>
              <a:buChar char="•"/>
            </a:pPr>
            <a:r>
              <a:rPr lang="en-US" altLang="ro-RO" dirty="0">
                <a:solidFill>
                  <a:srgbClr val="313131"/>
                </a:solidFill>
                <a:latin typeface="+mn-lt"/>
              </a:rPr>
              <a:t> </a:t>
            </a:r>
            <a:r>
              <a:rPr lang="en-US" altLang="ro-RO" dirty="0" err="1">
                <a:solidFill>
                  <a:srgbClr val="313131"/>
                </a:solidFill>
                <a:latin typeface="+mn-lt"/>
              </a:rPr>
              <a:t>Valoarea</a:t>
            </a:r>
            <a:r>
              <a:rPr lang="en-US" altLang="ro-RO" dirty="0">
                <a:solidFill>
                  <a:srgbClr val="313131"/>
                </a:solidFill>
                <a:latin typeface="+mn-lt"/>
              </a:rPr>
              <a:t> </a:t>
            </a:r>
            <a:r>
              <a:rPr lang="en-US" altLang="ro-RO" dirty="0" err="1">
                <a:solidFill>
                  <a:srgbClr val="313131"/>
                </a:solidFill>
                <a:latin typeface="+mn-lt"/>
              </a:rPr>
              <a:t>activitatilor</a:t>
            </a:r>
            <a:r>
              <a:rPr lang="en-US" altLang="ro-RO" dirty="0">
                <a:solidFill>
                  <a:srgbClr val="313131"/>
                </a:solidFill>
                <a:latin typeface="+mn-lt"/>
              </a:rPr>
              <a:t> de </a:t>
            </a:r>
            <a:r>
              <a:rPr lang="en-US" altLang="ro-RO" dirty="0" err="1">
                <a:solidFill>
                  <a:srgbClr val="313131"/>
                </a:solidFill>
                <a:latin typeface="+mn-lt"/>
              </a:rPr>
              <a:t>engeneering</a:t>
            </a:r>
            <a:r>
              <a:rPr lang="en-US" altLang="ro-RO" dirty="0">
                <a:solidFill>
                  <a:srgbClr val="313131"/>
                </a:solidFill>
                <a:latin typeface="+mn-lt"/>
              </a:rPr>
              <a:t>, </a:t>
            </a:r>
            <a:r>
              <a:rPr lang="en-US" altLang="ro-RO" dirty="0" err="1">
                <a:solidFill>
                  <a:srgbClr val="313131"/>
                </a:solidFill>
                <a:latin typeface="+mn-lt"/>
              </a:rPr>
              <a:t>dezvoltare</a:t>
            </a:r>
            <a:r>
              <a:rPr lang="en-US" altLang="ro-RO" dirty="0">
                <a:solidFill>
                  <a:srgbClr val="313131"/>
                </a:solidFill>
                <a:latin typeface="+mn-lt"/>
              </a:rPr>
              <a:t>, </a:t>
            </a:r>
            <a:r>
              <a:rPr lang="en-US" altLang="ro-RO" dirty="0" err="1">
                <a:solidFill>
                  <a:srgbClr val="313131"/>
                </a:solidFill>
                <a:latin typeface="+mn-lt"/>
              </a:rPr>
              <a:t>arta</a:t>
            </a:r>
            <a:r>
              <a:rPr lang="en-US" altLang="ro-RO" dirty="0">
                <a:solidFill>
                  <a:srgbClr val="313131"/>
                </a:solidFill>
                <a:latin typeface="+mn-lt"/>
              </a:rPr>
              <a:t>, design </a:t>
            </a:r>
            <a:r>
              <a:rPr lang="en-US" altLang="ro-RO" dirty="0" err="1">
                <a:solidFill>
                  <a:srgbClr val="313131"/>
                </a:solidFill>
                <a:latin typeface="+mn-lt"/>
              </a:rPr>
              <a:t>si</a:t>
            </a:r>
            <a:r>
              <a:rPr lang="en-US" altLang="ro-RO" dirty="0">
                <a:solidFill>
                  <a:srgbClr val="313131"/>
                </a:solidFill>
                <a:latin typeface="+mn-lt"/>
              </a:rPr>
              <a:t> </a:t>
            </a:r>
            <a:r>
              <a:rPr lang="en-US" altLang="ro-RO" dirty="0" err="1">
                <a:solidFill>
                  <a:srgbClr val="313131"/>
                </a:solidFill>
                <a:latin typeface="+mn-lt"/>
              </a:rPr>
              <a:t>planuri</a:t>
            </a:r>
            <a:endParaRPr lang="en-US" altLang="ro-RO" dirty="0">
              <a:solidFill>
                <a:srgbClr val="313131"/>
              </a:solidFill>
              <a:latin typeface="+mn-lt"/>
            </a:endParaRPr>
          </a:p>
          <a:p>
            <a:pPr defTabSz="912788" fontAlgn="auto">
              <a:spcBef>
                <a:spcPct val="20000"/>
              </a:spcBef>
              <a:spcAft>
                <a:spcPts val="0"/>
              </a:spcAft>
              <a:buFont typeface="Wingdings" pitchFamily="2" charset="2"/>
              <a:buChar char="ü"/>
              <a:defRPr/>
            </a:pPr>
            <a:endParaRPr lang="en-US" sz="1800" dirty="0">
              <a:solidFill>
                <a:srgbClr val="313131"/>
              </a:solidFill>
              <a:latin typeface="Arial" pitchFamily="34" charset="0"/>
            </a:endParaRPr>
          </a:p>
        </p:txBody>
      </p:sp>
      <p:sp>
        <p:nvSpPr>
          <p:cNvPr id="275459" name="Rectangle 2"/>
          <p:cNvSpPr>
            <a:spLocks noGrp="1" noChangeArrowheads="1"/>
          </p:cNvSpPr>
          <p:nvPr>
            <p:ph type="title" idx="4294967295"/>
          </p:nvPr>
        </p:nvSpPr>
        <p:spPr>
          <a:xfrm>
            <a:off x="674913" y="228600"/>
            <a:ext cx="8116661" cy="838200"/>
          </a:xfrm>
        </p:spPr>
        <p:txBody>
          <a:bodyPr/>
          <a:lstStyle/>
          <a:p>
            <a:pPr eaLnBrk="1" hangingPunct="1"/>
            <a:r>
              <a:rPr lang="ro-RO" dirty="0">
                <a:solidFill>
                  <a:schemeClr val="tx2">
                    <a:lumMod val="75000"/>
                  </a:schemeClr>
                </a:solidFill>
              </a:rPr>
              <a:t>Valoare </a:t>
            </a:r>
            <a:r>
              <a:rPr lang="en-US" dirty="0">
                <a:solidFill>
                  <a:schemeClr val="tx2">
                    <a:lumMod val="75000"/>
                  </a:schemeClr>
                </a:solidFill>
              </a:rPr>
              <a:t>i</a:t>
            </a:r>
            <a:r>
              <a:rPr lang="ro-RO" dirty="0">
                <a:solidFill>
                  <a:schemeClr val="tx2">
                    <a:lumMod val="75000"/>
                  </a:schemeClr>
                </a:solidFill>
              </a:rPr>
              <a:t>n </a:t>
            </a:r>
            <a:r>
              <a:rPr lang="ro-RO" dirty="0" err="1">
                <a:solidFill>
                  <a:schemeClr val="tx2">
                    <a:lumMod val="75000"/>
                  </a:schemeClr>
                </a:solidFill>
              </a:rPr>
              <a:t>vam</a:t>
            </a:r>
            <a:r>
              <a:rPr lang="en-US" dirty="0">
                <a:solidFill>
                  <a:schemeClr val="tx2">
                    <a:lumMod val="75000"/>
                  </a:schemeClr>
                </a:solidFill>
              </a:rPr>
              <a:t>a (+)</a:t>
            </a:r>
            <a:endParaRPr lang="en-US" alt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ACA31491-DD8A-46B6-8BF7-5E0CC219E01E}"/>
              </a:ext>
            </a:extLst>
          </p:cNvPr>
          <p:cNvSpPr>
            <a:spLocks noGrp="1"/>
          </p:cNvSpPr>
          <p:nvPr>
            <p:ph type="sldNum" sz="quarter" idx="11"/>
          </p:nvPr>
        </p:nvSpPr>
        <p:spPr/>
        <p:txBody>
          <a:bodyPr/>
          <a:lstStyle/>
          <a:p>
            <a:pPr>
              <a:defRPr/>
            </a:pPr>
            <a:fld id="{CCA2E915-9A36-40F6-99F7-6FF98824D28F}" type="slidenum">
              <a:rPr lang="en-GB" smtClean="0"/>
              <a:pPr>
                <a:defRPr/>
              </a:pPr>
              <a:t>57</a:t>
            </a:fld>
            <a:endParaRPr lang="en-GB" dirty="0"/>
          </a:p>
        </p:txBody>
      </p:sp>
    </p:spTree>
    <p:extLst>
      <p:ext uri="{BB962C8B-B14F-4D97-AF65-F5344CB8AC3E}">
        <p14:creationId xmlns:p14="http://schemas.microsoft.com/office/powerpoint/2010/main" val="515934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342801"/>
            <a:ext cx="8382000" cy="4495800"/>
          </a:xfrm>
          <a:prstGeom prst="rect">
            <a:avLst/>
          </a:prstGeom>
          <a:noFill/>
          <a:ln w="9525">
            <a:noFill/>
            <a:miter lim="800000"/>
            <a:headEnd/>
            <a:tailEnd/>
          </a:ln>
        </p:spPr>
        <p:txBody>
          <a:bodyPr lIns="91279" tIns="45639" rIns="91279" bIns="45639"/>
          <a:lstStyle/>
          <a:p>
            <a:pPr marL="285750" indent="-285750" algn="just">
              <a:lnSpc>
                <a:spcPct val="80000"/>
              </a:lnSpc>
              <a:buFont typeface="Wingdings" panose="05000000000000000000" pitchFamily="2" charset="2"/>
              <a:buChar char="ü"/>
            </a:pPr>
            <a:r>
              <a:rPr lang="en-US" sz="1800" dirty="0" err="1"/>
              <a:t>Elemente</a:t>
            </a:r>
            <a:r>
              <a:rPr lang="en-US" sz="1800" dirty="0"/>
              <a:t> care </a:t>
            </a:r>
            <a:r>
              <a:rPr lang="en-US" sz="1800" b="1" dirty="0"/>
              <a:t>nu se </a:t>
            </a:r>
            <a:r>
              <a:rPr lang="en-US" sz="1800" b="1" dirty="0" err="1"/>
              <a:t>includ</a:t>
            </a:r>
            <a:r>
              <a:rPr lang="en-US" sz="1800" b="1" dirty="0"/>
              <a:t> </a:t>
            </a:r>
            <a:r>
              <a:rPr lang="en-US" sz="1800" dirty="0"/>
              <a:t>in </a:t>
            </a:r>
            <a:r>
              <a:rPr lang="en-US" sz="1800" dirty="0" err="1"/>
              <a:t>valoarea</a:t>
            </a:r>
            <a:r>
              <a:rPr lang="en-US" sz="1800" dirty="0"/>
              <a:t> de </a:t>
            </a:r>
            <a:r>
              <a:rPr lang="en-US" sz="1800" dirty="0" err="1"/>
              <a:t>tranzactie</a:t>
            </a:r>
            <a:r>
              <a:rPr lang="en-US" sz="1800" dirty="0"/>
              <a:t>:</a:t>
            </a:r>
          </a:p>
          <a:p>
            <a:pPr marL="285750" indent="-285750" algn="just">
              <a:lnSpc>
                <a:spcPct val="80000"/>
              </a:lnSpc>
              <a:buFont typeface="Wingdings" panose="05000000000000000000" pitchFamily="2" charset="2"/>
              <a:buChar char="ü"/>
            </a:pPr>
            <a:endParaRPr lang="en-US" sz="1800" dirty="0"/>
          </a:p>
          <a:p>
            <a:pPr algn="just">
              <a:lnSpc>
                <a:spcPct val="80000"/>
              </a:lnSpc>
            </a:pPr>
            <a:endParaRPr lang="en-US" sz="1800" dirty="0"/>
          </a:p>
          <a:p>
            <a:pPr marL="818550" lvl="4" indent="-285750">
              <a:buFont typeface="Wingdings" panose="05000000000000000000" pitchFamily="2" charset="2"/>
              <a:buChar char="§"/>
            </a:pPr>
            <a:r>
              <a:rPr lang="ro-RO" sz="1800" dirty="0"/>
              <a:t>costul transportului pe parcurs intracomunitar</a:t>
            </a:r>
            <a:r>
              <a:rPr lang="en-US" sz="1800" dirty="0"/>
              <a:t>;</a:t>
            </a:r>
            <a:endParaRPr lang="ro-RO" sz="1800" dirty="0"/>
          </a:p>
          <a:p>
            <a:pPr marL="818550" lvl="4" indent="-285750">
              <a:buFont typeface="Wingdings" panose="05000000000000000000" pitchFamily="2" charset="2"/>
              <a:buChar char="§"/>
            </a:pPr>
            <a:r>
              <a:rPr lang="ro-RO" sz="1800" dirty="0"/>
              <a:t>costuri pentru </a:t>
            </a:r>
            <a:r>
              <a:rPr lang="ro-RO" sz="1800" dirty="0" err="1"/>
              <a:t>constructie</a:t>
            </a:r>
            <a:r>
              <a:rPr lang="ro-RO" sz="1800" dirty="0"/>
              <a:t>, montare, asamblare, </a:t>
            </a:r>
            <a:r>
              <a:rPr lang="ro-RO" sz="1800" dirty="0" err="1"/>
              <a:t>intretinere</a:t>
            </a:r>
            <a:r>
              <a:rPr lang="ro-RO" sz="1800" dirty="0"/>
              <a:t> </a:t>
            </a:r>
            <a:r>
              <a:rPr lang="ro-RO" sz="1800" dirty="0" err="1"/>
              <a:t>şi</a:t>
            </a:r>
            <a:r>
              <a:rPr lang="ro-RO" sz="1800" dirty="0"/>
              <a:t> asistenta tehnica</a:t>
            </a:r>
            <a:r>
              <a:rPr lang="en-US" sz="1800" dirty="0"/>
              <a:t> </a:t>
            </a:r>
            <a:r>
              <a:rPr lang="en-US" sz="1800" dirty="0">
                <a:sym typeface="Wingdings" panose="05000000000000000000" pitchFamily="2" charset="2"/>
              </a:rPr>
              <a:t></a:t>
            </a:r>
            <a:r>
              <a:rPr lang="ro-RO" sz="1800" dirty="0"/>
              <a:t> </a:t>
            </a:r>
            <a:r>
              <a:rPr lang="en-US" sz="1800" dirty="0"/>
              <a:t> </a:t>
            </a:r>
            <a:r>
              <a:rPr lang="ro-RO" sz="1800" dirty="0" err="1"/>
              <a:t>dupa</a:t>
            </a:r>
            <a:r>
              <a:rPr lang="ro-RO" sz="1800" dirty="0"/>
              <a:t> import;</a:t>
            </a:r>
          </a:p>
          <a:p>
            <a:pPr marL="818550" lvl="4" indent="-285750">
              <a:buFont typeface="Wingdings" panose="05000000000000000000" pitchFamily="2" charset="2"/>
              <a:buChar char="§"/>
            </a:pPr>
            <a:r>
              <a:rPr lang="ro-RO" sz="1800" dirty="0"/>
              <a:t>valoarea </a:t>
            </a:r>
            <a:r>
              <a:rPr lang="ro-RO" sz="1800" dirty="0" err="1"/>
              <a:t>dobanzilor</a:t>
            </a:r>
            <a:r>
              <a:rPr lang="ro-RO" sz="1800" dirty="0"/>
              <a:t> </a:t>
            </a:r>
            <a:r>
              <a:rPr lang="en-US" sz="1800" dirty="0">
                <a:sym typeface="Wingdings" panose="05000000000000000000" pitchFamily="2" charset="2"/>
              </a:rPr>
              <a:t></a:t>
            </a:r>
            <a:r>
              <a:rPr lang="ro-RO" sz="1800" dirty="0"/>
              <a:t> acorduri de </a:t>
            </a:r>
            <a:r>
              <a:rPr lang="ro-RO" sz="1800" dirty="0" err="1"/>
              <a:t>finantare</a:t>
            </a:r>
            <a:r>
              <a:rPr lang="ro-RO" sz="1800" dirty="0"/>
              <a:t> referitoare la </a:t>
            </a:r>
            <a:r>
              <a:rPr lang="ro-RO" sz="1800" dirty="0" err="1"/>
              <a:t>cumpararea</a:t>
            </a:r>
            <a:r>
              <a:rPr lang="ro-RO" sz="1800" dirty="0"/>
              <a:t> </a:t>
            </a:r>
            <a:r>
              <a:rPr lang="ro-RO" sz="1800" dirty="0" err="1"/>
              <a:t>marfurilor</a:t>
            </a:r>
            <a:r>
              <a:rPr lang="ro-RO" sz="1800" dirty="0"/>
              <a:t> importate</a:t>
            </a:r>
            <a:r>
              <a:rPr lang="en-US" sz="1800" dirty="0"/>
              <a:t>;</a:t>
            </a:r>
            <a:endParaRPr lang="ro-RO" sz="1800" dirty="0"/>
          </a:p>
          <a:p>
            <a:pPr marL="818550" lvl="4" indent="-285750">
              <a:buFont typeface="Wingdings" panose="05000000000000000000" pitchFamily="2" charset="2"/>
              <a:buChar char="§"/>
            </a:pPr>
            <a:r>
              <a:rPr lang="ro-RO" sz="1800" dirty="0"/>
              <a:t>cheltuielile privind dreptul de a reproduce in Comunitate </a:t>
            </a:r>
            <a:r>
              <a:rPr lang="ro-RO" sz="1800" dirty="0" err="1"/>
              <a:t>marfuri</a:t>
            </a:r>
            <a:r>
              <a:rPr lang="ro-RO" sz="1800" dirty="0"/>
              <a:t> importate;</a:t>
            </a:r>
          </a:p>
          <a:p>
            <a:pPr marL="818550" lvl="4" indent="-285750">
              <a:buFont typeface="Wingdings" panose="05000000000000000000" pitchFamily="2" charset="2"/>
              <a:buChar char="§"/>
            </a:pPr>
            <a:r>
              <a:rPr lang="ro-RO" sz="1800" dirty="0"/>
              <a:t>comisioanele de </a:t>
            </a:r>
            <a:r>
              <a:rPr lang="ro-RO" sz="1800" dirty="0" err="1"/>
              <a:t>cumparare</a:t>
            </a:r>
            <a:r>
              <a:rPr lang="ro-RO" sz="1800" dirty="0"/>
              <a:t>;</a:t>
            </a:r>
          </a:p>
          <a:p>
            <a:pPr marL="818550" lvl="4" indent="-285750">
              <a:buFont typeface="Wingdings" panose="05000000000000000000" pitchFamily="2" charset="2"/>
              <a:buChar char="§"/>
            </a:pPr>
            <a:r>
              <a:rPr lang="ro-RO" sz="1800" dirty="0"/>
              <a:t>drepturile de import sau alte taxe </a:t>
            </a:r>
            <a:r>
              <a:rPr lang="ro-RO" sz="1800" dirty="0" err="1"/>
              <a:t>platite</a:t>
            </a:r>
            <a:r>
              <a:rPr lang="ro-RO" sz="1800" dirty="0"/>
              <a:t> la import.</a:t>
            </a:r>
          </a:p>
          <a:p>
            <a:pPr defTabSz="912788" fontAlgn="auto">
              <a:spcBef>
                <a:spcPct val="20000"/>
              </a:spcBef>
              <a:spcAft>
                <a:spcPts val="0"/>
              </a:spcAft>
              <a:buFont typeface="Wingdings" pitchFamily="2" charset="2"/>
              <a:buChar char="ü"/>
              <a:defRPr/>
            </a:pPr>
            <a:endParaRPr lang="en-US" sz="1800" dirty="0">
              <a:solidFill>
                <a:srgbClr val="313131"/>
              </a:solidFill>
              <a:latin typeface="Arial" pitchFamily="34" charset="0"/>
            </a:endParaRPr>
          </a:p>
        </p:txBody>
      </p:sp>
      <p:sp>
        <p:nvSpPr>
          <p:cNvPr id="275459" name="Rectangle 2"/>
          <p:cNvSpPr>
            <a:spLocks noGrp="1" noChangeArrowheads="1"/>
          </p:cNvSpPr>
          <p:nvPr>
            <p:ph type="title" idx="4294967295"/>
          </p:nvPr>
        </p:nvSpPr>
        <p:spPr>
          <a:xfrm>
            <a:off x="674913" y="228600"/>
            <a:ext cx="8116661" cy="838200"/>
          </a:xfrm>
        </p:spPr>
        <p:txBody>
          <a:bodyPr/>
          <a:lstStyle/>
          <a:p>
            <a:pPr eaLnBrk="1" hangingPunct="1"/>
            <a:r>
              <a:rPr lang="ro-RO" dirty="0">
                <a:solidFill>
                  <a:schemeClr val="tx2">
                    <a:lumMod val="75000"/>
                  </a:schemeClr>
                </a:solidFill>
              </a:rPr>
              <a:t>Valoare </a:t>
            </a:r>
            <a:r>
              <a:rPr lang="en-US" dirty="0">
                <a:solidFill>
                  <a:schemeClr val="tx2">
                    <a:lumMod val="75000"/>
                  </a:schemeClr>
                </a:solidFill>
              </a:rPr>
              <a:t>i</a:t>
            </a:r>
            <a:r>
              <a:rPr lang="ro-RO" dirty="0">
                <a:solidFill>
                  <a:schemeClr val="tx2">
                    <a:lumMod val="75000"/>
                  </a:schemeClr>
                </a:solidFill>
              </a:rPr>
              <a:t>n </a:t>
            </a:r>
            <a:r>
              <a:rPr lang="ro-RO" dirty="0" err="1">
                <a:solidFill>
                  <a:schemeClr val="tx2">
                    <a:lumMod val="75000"/>
                  </a:schemeClr>
                </a:solidFill>
              </a:rPr>
              <a:t>vam</a:t>
            </a:r>
            <a:r>
              <a:rPr lang="en-US" dirty="0">
                <a:solidFill>
                  <a:schemeClr val="tx2">
                    <a:lumMod val="75000"/>
                  </a:schemeClr>
                </a:solidFill>
              </a:rPr>
              <a:t>a (-)</a:t>
            </a:r>
            <a:endParaRPr lang="en-US" alt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ACA31491-DD8A-46B6-8BF7-5E0CC219E01E}"/>
              </a:ext>
            </a:extLst>
          </p:cNvPr>
          <p:cNvSpPr>
            <a:spLocks noGrp="1"/>
          </p:cNvSpPr>
          <p:nvPr>
            <p:ph type="sldNum" sz="quarter" idx="11"/>
          </p:nvPr>
        </p:nvSpPr>
        <p:spPr/>
        <p:txBody>
          <a:bodyPr/>
          <a:lstStyle/>
          <a:p>
            <a:pPr>
              <a:defRPr/>
            </a:pPr>
            <a:fld id="{CCA2E915-9A36-40F6-99F7-6FF98824D28F}" type="slidenum">
              <a:rPr lang="en-GB" smtClean="0"/>
              <a:pPr>
                <a:defRPr/>
              </a:pPr>
              <a:t>58</a:t>
            </a:fld>
            <a:endParaRPr lang="en-GB" dirty="0"/>
          </a:p>
        </p:txBody>
      </p:sp>
    </p:spTree>
    <p:extLst>
      <p:ext uri="{BB962C8B-B14F-4D97-AF65-F5344CB8AC3E}">
        <p14:creationId xmlns:p14="http://schemas.microsoft.com/office/powerpoint/2010/main" val="4041067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34822" name="Rectangle 2"/>
          <p:cNvSpPr>
            <a:spLocks noGrp="1" noChangeArrowheads="1"/>
          </p:cNvSpPr>
          <p:nvPr>
            <p:ph type="title"/>
          </p:nvPr>
        </p:nvSpPr>
        <p:spPr>
          <a:xfrm>
            <a:off x="707570" y="307298"/>
            <a:ext cx="7717971" cy="715962"/>
          </a:xfrm>
        </p:spPr>
        <p:txBody>
          <a:bodyPr>
            <a:normAutofit/>
          </a:bodyPr>
          <a:lstStyle/>
          <a:p>
            <a:pPr algn="l"/>
            <a:r>
              <a:rPr lang="en-US" dirty="0" err="1"/>
              <a:t>Originea</a:t>
            </a:r>
            <a:r>
              <a:rPr lang="en-US" dirty="0"/>
              <a:t> </a:t>
            </a:r>
            <a:r>
              <a:rPr lang="en-US" dirty="0" err="1"/>
              <a:t>marfurilor</a:t>
            </a:r>
            <a:endParaRPr lang="en-US" dirty="0"/>
          </a:p>
        </p:txBody>
      </p:sp>
      <p:sp>
        <p:nvSpPr>
          <p:cNvPr id="34823" name="Rectangle 3"/>
          <p:cNvSpPr txBox="1">
            <a:spLocks noChangeArrowheads="1"/>
          </p:cNvSpPr>
          <p:nvPr/>
        </p:nvSpPr>
        <p:spPr bwMode="auto">
          <a:xfrm>
            <a:off x="576944" y="1307637"/>
            <a:ext cx="8258175" cy="4876800"/>
          </a:xfrm>
          <a:prstGeom prst="rect">
            <a:avLst/>
          </a:prstGeom>
          <a:noFill/>
          <a:ln w="9525">
            <a:noFill/>
            <a:miter lim="800000"/>
            <a:headEnd/>
            <a:tailEnd/>
          </a:ln>
        </p:spPr>
        <p:txBody>
          <a:bodyPr/>
          <a:lstStyle/>
          <a:p>
            <a:pPr marL="223838" indent="-223838">
              <a:buFont typeface="Wingdings" pitchFamily="2" charset="2"/>
              <a:buChar char="ü"/>
            </a:pPr>
            <a:r>
              <a:rPr lang="en-US" dirty="0">
                <a:solidFill>
                  <a:srgbClr val="313131"/>
                </a:solidFill>
                <a:latin typeface="+mn-lt"/>
                <a:cs typeface="Arial" pitchFamily="34" charset="0"/>
              </a:rPr>
              <a:t>Tara de </a:t>
            </a:r>
            <a:r>
              <a:rPr lang="en-US" dirty="0" err="1">
                <a:solidFill>
                  <a:srgbClr val="313131"/>
                </a:solidFill>
                <a:latin typeface="+mn-lt"/>
                <a:cs typeface="Arial" pitchFamily="34" charset="0"/>
              </a:rPr>
              <a:t>origine</a:t>
            </a:r>
            <a:r>
              <a:rPr lang="en-US" dirty="0">
                <a:solidFill>
                  <a:srgbClr val="313131"/>
                </a:solidFill>
                <a:latin typeface="+mn-lt"/>
                <a:cs typeface="Arial" pitchFamily="34" charset="0"/>
              </a:rPr>
              <a:t> ≠ </a:t>
            </a:r>
            <a:r>
              <a:rPr lang="en-US" dirty="0" err="1">
                <a:solidFill>
                  <a:srgbClr val="313131"/>
                </a:solidFill>
                <a:latin typeface="+mn-lt"/>
                <a:cs typeface="Arial" pitchFamily="34" charset="0"/>
              </a:rPr>
              <a:t>tara</a:t>
            </a:r>
            <a:r>
              <a:rPr lang="en-US" dirty="0">
                <a:solidFill>
                  <a:srgbClr val="313131"/>
                </a:solidFill>
                <a:latin typeface="+mn-lt"/>
                <a:cs typeface="Arial" pitchFamily="34" charset="0"/>
              </a:rPr>
              <a:t> de </a:t>
            </a:r>
            <a:r>
              <a:rPr lang="en-US" dirty="0" err="1">
                <a:solidFill>
                  <a:srgbClr val="313131"/>
                </a:solidFill>
                <a:latin typeface="+mn-lt"/>
                <a:cs typeface="Arial" pitchFamily="34" charset="0"/>
              </a:rPr>
              <a:t>expeditie</a:t>
            </a:r>
            <a:endParaRPr lang="en-US" dirty="0">
              <a:solidFill>
                <a:srgbClr val="313131"/>
              </a:solidFill>
              <a:latin typeface="+mn-lt"/>
              <a:cs typeface="Arial" pitchFamily="34" charset="0"/>
            </a:endParaRPr>
          </a:p>
          <a:p>
            <a:pPr marL="223838" indent="-223838"/>
            <a:r>
              <a:rPr lang="en-US" dirty="0">
                <a:latin typeface="+mn-lt"/>
                <a:cs typeface="Arial" pitchFamily="34" charset="0"/>
                <a:sym typeface="Wingdings" pitchFamily="2" charset="2"/>
              </a:rPr>
              <a:t>		 taxa </a:t>
            </a:r>
            <a:r>
              <a:rPr lang="en-US" dirty="0" err="1">
                <a:latin typeface="+mn-lt"/>
                <a:cs typeface="Arial" pitchFamily="34" charset="0"/>
                <a:sym typeface="Wingdings" pitchFamily="2" charset="2"/>
              </a:rPr>
              <a:t>vamala</a:t>
            </a:r>
            <a:endParaRPr lang="en-US" dirty="0">
              <a:latin typeface="+mn-lt"/>
              <a:cs typeface="Arial" pitchFamily="34" charset="0"/>
              <a:sym typeface="Wingdings" pitchFamily="2" charset="2"/>
            </a:endParaRPr>
          </a:p>
          <a:p>
            <a:pPr marL="223838" indent="-223838"/>
            <a:r>
              <a:rPr lang="en-US" dirty="0">
                <a:latin typeface="+mn-lt"/>
                <a:cs typeface="Arial" pitchFamily="34" charset="0"/>
                <a:sym typeface="Wingdings" pitchFamily="2" charset="2"/>
              </a:rPr>
              <a:t>		 </a:t>
            </a:r>
            <a:r>
              <a:rPr lang="en-US" dirty="0" err="1">
                <a:latin typeface="+mn-lt"/>
                <a:cs typeface="Arial" pitchFamily="34" charset="0"/>
                <a:sym typeface="Wingdings" pitchFamily="2" charset="2"/>
              </a:rPr>
              <a:t>masuri</a:t>
            </a:r>
            <a:r>
              <a:rPr lang="en-US" dirty="0">
                <a:latin typeface="+mn-lt"/>
                <a:cs typeface="Arial" pitchFamily="34" charset="0"/>
                <a:sym typeface="Wingdings" pitchFamily="2" charset="2"/>
              </a:rPr>
              <a:t> </a:t>
            </a:r>
            <a:r>
              <a:rPr lang="en-US" dirty="0" err="1">
                <a:latin typeface="+mn-lt"/>
                <a:cs typeface="Arial" pitchFamily="34" charset="0"/>
                <a:sym typeface="Wingdings" pitchFamily="2" charset="2"/>
              </a:rPr>
              <a:t>comerciale</a:t>
            </a:r>
            <a:endParaRPr lang="en-US" dirty="0">
              <a:latin typeface="+mn-lt"/>
              <a:cs typeface="Arial" pitchFamily="34" charset="0"/>
              <a:sym typeface="Wingdings" pitchFamily="2" charset="2"/>
            </a:endParaRPr>
          </a:p>
          <a:p>
            <a:endParaRPr lang="en-US" dirty="0">
              <a:latin typeface="+mn-lt"/>
              <a:cs typeface="Arial" pitchFamily="34" charset="0"/>
            </a:endParaRPr>
          </a:p>
          <a:p>
            <a:pPr marL="223838" lvl="1" indent="-223838">
              <a:buFont typeface="Wingdings" pitchFamily="2" charset="2"/>
              <a:buChar char="ü"/>
            </a:pPr>
            <a:r>
              <a:rPr lang="ro-RO" dirty="0" err="1">
                <a:latin typeface="+mn-lt"/>
                <a:cs typeface="Arial" pitchFamily="34" charset="0"/>
              </a:rPr>
              <a:t>Preferentiala</a:t>
            </a:r>
            <a:r>
              <a:rPr lang="en-US" dirty="0">
                <a:latin typeface="+mn-lt"/>
                <a:cs typeface="Arial" pitchFamily="34" charset="0"/>
              </a:rPr>
              <a:t> </a:t>
            </a:r>
            <a:r>
              <a:rPr lang="en-US" dirty="0">
                <a:latin typeface="+mn-lt"/>
                <a:cs typeface="Arial" pitchFamily="34" charset="0"/>
                <a:sym typeface="Wingdings" panose="05000000000000000000" pitchFamily="2" charset="2"/>
              </a:rPr>
              <a:t> </a:t>
            </a:r>
            <a:r>
              <a:rPr lang="ro-RO" dirty="0">
                <a:latin typeface="+mn-lt"/>
                <a:cs typeface="Arial" pitchFamily="34" charset="0"/>
              </a:rPr>
              <a:t>taxe reduse sau zero</a:t>
            </a:r>
            <a:endParaRPr lang="en-US" dirty="0">
              <a:latin typeface="+mn-lt"/>
              <a:cs typeface="Arial" pitchFamily="34" charset="0"/>
            </a:endParaRPr>
          </a:p>
          <a:p>
            <a:pPr marL="465138" lvl="1" indent="-241300">
              <a:buFont typeface="Arial" pitchFamily="34" charset="0"/>
              <a:buChar char="•"/>
            </a:pPr>
            <a:r>
              <a:rPr lang="en-US" dirty="0" err="1">
                <a:latin typeface="+mn-lt"/>
                <a:cs typeface="Arial" pitchFamily="34" charset="0"/>
              </a:rPr>
              <a:t>Acorduri</a:t>
            </a:r>
            <a:r>
              <a:rPr lang="en-US" dirty="0">
                <a:latin typeface="+mn-lt"/>
                <a:cs typeface="Arial" pitchFamily="34" charset="0"/>
              </a:rPr>
              <a:t> de liber </a:t>
            </a:r>
            <a:r>
              <a:rPr lang="en-US" dirty="0" err="1">
                <a:latin typeface="+mn-lt"/>
                <a:cs typeface="Arial" pitchFamily="34" charset="0"/>
              </a:rPr>
              <a:t>schimb</a:t>
            </a:r>
            <a:endParaRPr lang="en-US" dirty="0">
              <a:latin typeface="+mn-lt"/>
              <a:cs typeface="Arial" pitchFamily="34" charset="0"/>
            </a:endParaRPr>
          </a:p>
          <a:p>
            <a:pPr marL="465138" lvl="1" indent="-241300">
              <a:buFont typeface="Arial" pitchFamily="34" charset="0"/>
              <a:buChar char="•"/>
            </a:pPr>
            <a:r>
              <a:rPr lang="en-US" dirty="0" err="1">
                <a:latin typeface="+mn-lt"/>
                <a:cs typeface="Arial" pitchFamily="34" charset="0"/>
              </a:rPr>
              <a:t>Uniune</a:t>
            </a:r>
            <a:r>
              <a:rPr lang="en-US" dirty="0">
                <a:latin typeface="+mn-lt"/>
                <a:cs typeface="Arial" pitchFamily="34" charset="0"/>
              </a:rPr>
              <a:t> </a:t>
            </a:r>
            <a:r>
              <a:rPr lang="en-US" dirty="0" err="1">
                <a:latin typeface="+mn-lt"/>
                <a:cs typeface="Arial" pitchFamily="34" charset="0"/>
              </a:rPr>
              <a:t>vamala</a:t>
            </a:r>
            <a:endParaRPr lang="en-US" dirty="0">
              <a:latin typeface="+mn-lt"/>
              <a:cs typeface="Arial" pitchFamily="34" charset="0"/>
            </a:endParaRPr>
          </a:p>
          <a:p>
            <a:pPr marL="465138" lvl="1" indent="-241300">
              <a:buFont typeface="Arial" pitchFamily="34" charset="0"/>
              <a:buChar char="•"/>
            </a:pPr>
            <a:r>
              <a:rPr lang="en-US" dirty="0" err="1">
                <a:latin typeface="+mn-lt"/>
                <a:cs typeface="Arial" pitchFamily="34" charset="0"/>
              </a:rPr>
              <a:t>Acorduri</a:t>
            </a:r>
            <a:r>
              <a:rPr lang="en-US" dirty="0">
                <a:latin typeface="+mn-lt"/>
                <a:cs typeface="Arial" pitchFamily="34" charset="0"/>
              </a:rPr>
              <a:t> </a:t>
            </a:r>
            <a:r>
              <a:rPr lang="en-US" dirty="0" err="1">
                <a:latin typeface="+mn-lt"/>
                <a:cs typeface="Arial" pitchFamily="34" charset="0"/>
              </a:rPr>
              <a:t>unilaterale</a:t>
            </a:r>
            <a:endParaRPr lang="en-US" dirty="0">
              <a:latin typeface="+mn-lt"/>
              <a:cs typeface="Arial" pitchFamily="34" charset="0"/>
            </a:endParaRPr>
          </a:p>
          <a:p>
            <a:pPr marL="681038" lvl="1" indent="-223838">
              <a:buFont typeface="Arial" pitchFamily="34" charset="0"/>
              <a:buChar char="•"/>
            </a:pPr>
            <a:endParaRPr lang="en-US" dirty="0">
              <a:latin typeface="+mn-lt"/>
              <a:cs typeface="Arial" pitchFamily="34" charset="0"/>
            </a:endParaRPr>
          </a:p>
          <a:p>
            <a:pPr marL="223838" lvl="1" indent="-223838">
              <a:buFont typeface="Wingdings" pitchFamily="2" charset="2"/>
              <a:buChar char="ü"/>
            </a:pPr>
            <a:r>
              <a:rPr lang="ro-RO" dirty="0" err="1">
                <a:latin typeface="+mn-lt"/>
                <a:cs typeface="Arial" pitchFamily="34" charset="0"/>
              </a:rPr>
              <a:t>Nepreferentiala</a:t>
            </a:r>
            <a:r>
              <a:rPr lang="en-US" dirty="0">
                <a:latin typeface="+mn-lt"/>
                <a:cs typeface="Arial" pitchFamily="34" charset="0"/>
              </a:rPr>
              <a:t> </a:t>
            </a:r>
            <a:r>
              <a:rPr lang="en-US" dirty="0">
                <a:latin typeface="+mn-lt"/>
                <a:cs typeface="Arial" pitchFamily="34" charset="0"/>
                <a:sym typeface="Wingdings" panose="05000000000000000000" pitchFamily="2" charset="2"/>
              </a:rPr>
              <a:t> </a:t>
            </a:r>
            <a:r>
              <a:rPr lang="en-US" dirty="0" err="1">
                <a:latin typeface="+mn-lt"/>
                <a:cs typeface="Arial" pitchFamily="34" charset="0"/>
                <a:sym typeface="Wingdings" pitchFamily="2" charset="2"/>
              </a:rPr>
              <a:t>masuri</a:t>
            </a:r>
            <a:r>
              <a:rPr lang="en-US" dirty="0">
                <a:latin typeface="+mn-lt"/>
                <a:cs typeface="Arial" pitchFamily="34" charset="0"/>
                <a:sym typeface="Wingdings" pitchFamily="2" charset="2"/>
              </a:rPr>
              <a:t> </a:t>
            </a:r>
            <a:r>
              <a:rPr lang="en-US" dirty="0" err="1">
                <a:latin typeface="+mn-lt"/>
                <a:cs typeface="Arial" pitchFamily="34" charset="0"/>
                <a:sym typeface="Wingdings" pitchFamily="2" charset="2"/>
              </a:rPr>
              <a:t>comerciale</a:t>
            </a:r>
            <a:endParaRPr lang="ro-RO" dirty="0">
              <a:latin typeface="+mn-lt"/>
              <a:cs typeface="Arial" pitchFamily="34" charset="0"/>
            </a:endParaRPr>
          </a:p>
          <a:p>
            <a:pPr marL="465138" lvl="1" indent="-241300">
              <a:buFont typeface="Arial" pitchFamily="34" charset="0"/>
              <a:buChar char="•"/>
            </a:pPr>
            <a:r>
              <a:rPr lang="en-US" dirty="0">
                <a:latin typeface="+mn-lt"/>
                <a:cs typeface="Arial" pitchFamily="34" charset="0"/>
              </a:rPr>
              <a:t>Anti-dumping</a:t>
            </a:r>
          </a:p>
          <a:p>
            <a:pPr marL="465138" lvl="1" indent="-241300">
              <a:buFont typeface="Arial" pitchFamily="34" charset="0"/>
              <a:buChar char="•"/>
            </a:pPr>
            <a:r>
              <a:rPr lang="en-US" dirty="0" err="1">
                <a:solidFill>
                  <a:srgbClr val="313131"/>
                </a:solidFill>
                <a:latin typeface="+mn-lt"/>
                <a:cs typeface="Arial" pitchFamily="34" charset="0"/>
              </a:rPr>
              <a:t>Limitari</a:t>
            </a:r>
            <a:r>
              <a:rPr lang="en-US" dirty="0">
                <a:solidFill>
                  <a:srgbClr val="313131"/>
                </a:solidFill>
                <a:latin typeface="+mn-lt"/>
                <a:cs typeface="Arial" pitchFamily="34" charset="0"/>
              </a:rPr>
              <a:t> </a:t>
            </a:r>
            <a:r>
              <a:rPr lang="en-US" dirty="0" err="1">
                <a:solidFill>
                  <a:srgbClr val="313131"/>
                </a:solidFill>
                <a:latin typeface="+mn-lt"/>
                <a:cs typeface="Arial" pitchFamily="34" charset="0"/>
              </a:rPr>
              <a:t>cantitative</a:t>
            </a:r>
            <a:endParaRPr lang="en-US" dirty="0">
              <a:solidFill>
                <a:srgbClr val="313131"/>
              </a:solidFill>
              <a:latin typeface="+mn-lt"/>
              <a:cs typeface="Arial" pitchFamily="34" charset="0"/>
            </a:endParaRPr>
          </a:p>
          <a:p>
            <a:pPr marL="465138" lvl="1" indent="-241300">
              <a:buFont typeface="Arial" pitchFamily="34" charset="0"/>
              <a:buChar char="•"/>
            </a:pPr>
            <a:r>
              <a:rPr lang="en-US" dirty="0" err="1">
                <a:solidFill>
                  <a:srgbClr val="313131"/>
                </a:solidFill>
                <a:latin typeface="+mn-lt"/>
                <a:cs typeface="Arial" pitchFamily="34" charset="0"/>
              </a:rPr>
              <a:t>Restrictii</a:t>
            </a:r>
            <a:endParaRPr lang="en-US" dirty="0">
              <a:solidFill>
                <a:srgbClr val="313131"/>
              </a:solidFill>
              <a:latin typeface="+mn-lt"/>
              <a:cs typeface="Arial" pitchFamily="34" charset="0"/>
            </a:endParaRPr>
          </a:p>
          <a:p>
            <a:pPr marL="465138" lvl="1" indent="-241300">
              <a:buFont typeface="Arial" pitchFamily="34" charset="0"/>
              <a:buChar char="•"/>
            </a:pPr>
            <a:endParaRPr lang="en-US" dirty="0">
              <a:solidFill>
                <a:srgbClr val="313131"/>
              </a:solidFill>
              <a:latin typeface="+mn-lt"/>
              <a:cs typeface="Arial" pitchFamily="34" charset="0"/>
            </a:endParaRPr>
          </a:p>
          <a:p>
            <a:pPr marL="223838" lvl="1" indent="-223838">
              <a:buFont typeface="Wingdings" pitchFamily="2" charset="2"/>
              <a:buChar char="ü"/>
            </a:pPr>
            <a:r>
              <a:rPr lang="en-US" dirty="0" err="1">
                <a:solidFill>
                  <a:srgbClr val="313131"/>
                </a:solidFill>
                <a:latin typeface="+mn-lt"/>
                <a:cs typeface="Arial" pitchFamily="34" charset="0"/>
              </a:rPr>
              <a:t>Origine</a:t>
            </a:r>
            <a:r>
              <a:rPr lang="en-US" dirty="0">
                <a:solidFill>
                  <a:srgbClr val="313131"/>
                </a:solidFill>
                <a:latin typeface="+mn-lt"/>
                <a:cs typeface="Arial" pitchFamily="34" charset="0"/>
              </a:rPr>
              <a:t> ≠ “Made in”  ≠ </a:t>
            </a:r>
            <a:r>
              <a:rPr lang="en-US" dirty="0" err="1">
                <a:solidFill>
                  <a:srgbClr val="313131"/>
                </a:solidFill>
                <a:latin typeface="+mn-lt"/>
                <a:cs typeface="Arial" pitchFamily="34" charset="0"/>
              </a:rPr>
              <a:t>statut</a:t>
            </a:r>
            <a:r>
              <a:rPr lang="en-US" dirty="0">
                <a:solidFill>
                  <a:srgbClr val="313131"/>
                </a:solidFill>
                <a:latin typeface="+mn-lt"/>
                <a:cs typeface="Arial" pitchFamily="34" charset="0"/>
              </a:rPr>
              <a:t> </a:t>
            </a:r>
            <a:r>
              <a:rPr lang="en-US" dirty="0" err="1">
                <a:solidFill>
                  <a:srgbClr val="313131"/>
                </a:solidFill>
                <a:latin typeface="+mn-lt"/>
                <a:cs typeface="Arial" pitchFamily="34" charset="0"/>
              </a:rPr>
              <a:t>vamal</a:t>
            </a:r>
            <a:endParaRPr lang="en-US" dirty="0">
              <a:solidFill>
                <a:srgbClr val="313131"/>
              </a:solidFill>
              <a:latin typeface="+mn-lt"/>
              <a:cs typeface="Arial" pitchFamily="34" charset="0"/>
            </a:endParaRPr>
          </a:p>
          <a:p>
            <a:pPr marL="223838" lvl="1" indent="-223838">
              <a:buFont typeface="Wingdings" pitchFamily="2" charset="2"/>
              <a:buChar char="ü"/>
            </a:pPr>
            <a:endParaRPr lang="en-US" dirty="0">
              <a:solidFill>
                <a:srgbClr val="313131"/>
              </a:solidFill>
              <a:latin typeface="+mn-lt"/>
              <a:cs typeface="Arial" pitchFamily="34" charset="0"/>
            </a:endParaRPr>
          </a:p>
          <a:p>
            <a:pPr marL="0" lvl="1"/>
            <a:r>
              <a:rPr lang="en-US" dirty="0">
                <a:solidFill>
                  <a:srgbClr val="313131"/>
                </a:solidFill>
                <a:latin typeface="+mn-lt"/>
                <a:cs typeface="Arial" pitchFamily="34" charset="0"/>
              </a:rPr>
              <a:t>! </a:t>
            </a:r>
            <a:r>
              <a:rPr lang="en-US" dirty="0" err="1">
                <a:solidFill>
                  <a:srgbClr val="313131"/>
                </a:solidFill>
                <a:latin typeface="+mn-lt"/>
                <a:cs typeface="Arial" pitchFamily="34" charset="0"/>
              </a:rPr>
              <a:t>Inregistrare</a:t>
            </a:r>
            <a:r>
              <a:rPr lang="en-US" dirty="0">
                <a:solidFill>
                  <a:srgbClr val="313131"/>
                </a:solidFill>
                <a:latin typeface="+mn-lt"/>
                <a:cs typeface="Arial" pitchFamily="34" charset="0"/>
              </a:rPr>
              <a:t> REX pe </a:t>
            </a:r>
            <a:r>
              <a:rPr lang="en-US" dirty="0" err="1">
                <a:solidFill>
                  <a:srgbClr val="313131"/>
                </a:solidFill>
                <a:latin typeface="+mn-lt"/>
                <a:cs typeface="Arial" pitchFamily="34" charset="0"/>
              </a:rPr>
              <a:t>relatia</a:t>
            </a:r>
            <a:r>
              <a:rPr lang="en-US" dirty="0">
                <a:solidFill>
                  <a:srgbClr val="313131"/>
                </a:solidFill>
                <a:latin typeface="+mn-lt"/>
                <a:cs typeface="Arial" pitchFamily="34" charset="0"/>
              </a:rPr>
              <a:t> cu </a:t>
            </a:r>
            <a:r>
              <a:rPr lang="en-US" dirty="0" err="1">
                <a:solidFill>
                  <a:srgbClr val="313131"/>
                </a:solidFill>
                <a:latin typeface="+mn-lt"/>
                <a:cs typeface="Arial" pitchFamily="34" charset="0"/>
              </a:rPr>
              <a:t>Regatul</a:t>
            </a:r>
            <a:r>
              <a:rPr lang="en-US" dirty="0">
                <a:solidFill>
                  <a:srgbClr val="313131"/>
                </a:solidFill>
                <a:latin typeface="+mn-lt"/>
                <a:cs typeface="Arial" pitchFamily="34" charset="0"/>
              </a:rPr>
              <a:t> Unit</a:t>
            </a:r>
          </a:p>
          <a:p>
            <a:endParaRPr lang="ro-RO" sz="1800" dirty="0">
              <a:solidFill>
                <a:srgbClr val="002060"/>
              </a:solidFill>
              <a:latin typeface="Arial" pitchFamily="34" charset="0"/>
              <a:cs typeface="Arial" pitchFamily="34" charset="0"/>
            </a:endParaRPr>
          </a:p>
        </p:txBody>
      </p:sp>
      <p:sp>
        <p:nvSpPr>
          <p:cNvPr id="2" name="Slide Number Placeholder 1">
            <a:extLst>
              <a:ext uri="{FF2B5EF4-FFF2-40B4-BE49-F238E27FC236}">
                <a16:creationId xmlns:a16="http://schemas.microsoft.com/office/drawing/2014/main" id="{2255830D-98F7-4C99-9E1B-43C5AE3211BC}"/>
              </a:ext>
            </a:extLst>
          </p:cNvPr>
          <p:cNvSpPr>
            <a:spLocks noGrp="1"/>
          </p:cNvSpPr>
          <p:nvPr>
            <p:ph type="sldNum" sz="quarter" idx="11"/>
          </p:nvPr>
        </p:nvSpPr>
        <p:spPr/>
        <p:txBody>
          <a:bodyPr/>
          <a:lstStyle/>
          <a:p>
            <a:pPr>
              <a:defRPr/>
            </a:pPr>
            <a:fld id="{CCA2E915-9A36-40F6-99F7-6FF98824D28F}" type="slidenum">
              <a:rPr lang="en-GB" smtClean="0"/>
              <a:pPr>
                <a:defRPr/>
              </a:pPr>
              <a:t>59</a:t>
            </a:fld>
            <a:endParaRPr lang="en-GB" dirty="0"/>
          </a:p>
        </p:txBody>
      </p:sp>
    </p:spTree>
    <p:extLst>
      <p:ext uri="{BB962C8B-B14F-4D97-AF65-F5344CB8AC3E}">
        <p14:creationId xmlns:p14="http://schemas.microsoft.com/office/powerpoint/2010/main" val="284677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9">
            <a:extLst>
              <a:ext uri="{FF2B5EF4-FFF2-40B4-BE49-F238E27FC236}">
                <a16:creationId xmlns:a16="http://schemas.microsoft.com/office/drawing/2014/main" id="{BDE1F665-5164-4E7C-B0B9-F28F13E42068}"/>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
        <p:nvSpPr>
          <p:cNvPr id="9" name="Rectangle 3">
            <a:extLst>
              <a:ext uri="{FF2B5EF4-FFF2-40B4-BE49-F238E27FC236}">
                <a16:creationId xmlns:a16="http://schemas.microsoft.com/office/drawing/2014/main" id="{2541F93B-8D00-4085-805D-F7AF2B122C72}"/>
              </a:ext>
            </a:extLst>
          </p:cNvPr>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en-US"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en-AU" kern="0" dirty="0">
              <a:solidFill>
                <a:srgbClr val="000066"/>
              </a:solidFill>
              <a:latin typeface="Arial" charset="0"/>
              <a:cs typeface="Arial" charset="0"/>
            </a:endParaRPr>
          </a:p>
        </p:txBody>
      </p:sp>
      <p:sp>
        <p:nvSpPr>
          <p:cNvPr id="24580" name="Rectangle 2">
            <a:extLst>
              <a:ext uri="{FF2B5EF4-FFF2-40B4-BE49-F238E27FC236}">
                <a16:creationId xmlns:a16="http://schemas.microsoft.com/office/drawing/2014/main" id="{4E970D3B-0348-4C59-9E0A-5EEC47D711E6}"/>
              </a:ext>
            </a:extLst>
          </p:cNvPr>
          <p:cNvSpPr>
            <a:spLocks noGrp="1" noChangeArrowheads="1"/>
          </p:cNvSpPr>
          <p:nvPr>
            <p:ph type="title" idx="4294967295"/>
          </p:nvPr>
        </p:nvSpPr>
        <p:spPr>
          <a:xfrm>
            <a:off x="696686" y="500745"/>
            <a:ext cx="6997927" cy="457200"/>
          </a:xfrm>
        </p:spPr>
        <p:txBody>
          <a:bodyPr/>
          <a:lstStyle/>
          <a:p>
            <a:pPr algn="l" eaLnBrk="1" hangingPunct="1"/>
            <a:r>
              <a:rPr lang="en-US" altLang="en-US" dirty="0" err="1">
                <a:solidFill>
                  <a:schemeClr val="tx2">
                    <a:lumMod val="75000"/>
                  </a:schemeClr>
                </a:solidFill>
                <a:latin typeface="+mn-lt"/>
              </a:rPr>
              <a:t>Exigibilitatea</a:t>
            </a:r>
            <a:br>
              <a:rPr lang="en-US" altLang="en-US" dirty="0">
                <a:solidFill>
                  <a:schemeClr val="tx2">
                    <a:lumMod val="75000"/>
                  </a:schemeClr>
                </a:solidFill>
                <a:latin typeface="+mn-lt"/>
              </a:rPr>
            </a:br>
            <a:endParaRPr lang="en-US" altLang="en-US" dirty="0">
              <a:solidFill>
                <a:schemeClr val="tx2">
                  <a:lumMod val="75000"/>
                </a:schemeClr>
              </a:solidFill>
              <a:latin typeface="+mn-lt"/>
            </a:endParaRPr>
          </a:p>
        </p:txBody>
      </p:sp>
      <p:graphicFrame>
        <p:nvGraphicFramePr>
          <p:cNvPr id="2" name="Table 1">
            <a:extLst>
              <a:ext uri="{FF2B5EF4-FFF2-40B4-BE49-F238E27FC236}">
                <a16:creationId xmlns:a16="http://schemas.microsoft.com/office/drawing/2014/main" id="{BD5A004A-2999-45AF-AA92-E2914C9B1BF9}"/>
              </a:ext>
            </a:extLst>
          </p:cNvPr>
          <p:cNvGraphicFramePr>
            <a:graphicFrameLocks noGrp="1"/>
          </p:cNvGraphicFramePr>
          <p:nvPr/>
        </p:nvGraphicFramePr>
        <p:xfrm>
          <a:off x="1603375" y="3516820"/>
          <a:ext cx="5937250" cy="205740"/>
        </p:xfrm>
        <a:graphic>
          <a:graphicData uri="http://schemas.openxmlformats.org/drawingml/2006/table">
            <a:tbl>
              <a:tblPr firstRow="1" firstCol="1" bandRow="1">
                <a:tableStyleId>{5C22544A-7EE6-4342-B048-85BDC9FD1C3A}</a:tableStyleId>
              </a:tblPr>
              <a:tblGrid>
                <a:gridCol w="1196975">
                  <a:extLst>
                    <a:ext uri="{9D8B030D-6E8A-4147-A177-3AD203B41FA5}">
                      <a16:colId xmlns:a16="http://schemas.microsoft.com/office/drawing/2014/main" val="353020110"/>
                    </a:ext>
                  </a:extLst>
                </a:gridCol>
                <a:gridCol w="4740275">
                  <a:extLst>
                    <a:ext uri="{9D8B030D-6E8A-4147-A177-3AD203B41FA5}">
                      <a16:colId xmlns:a16="http://schemas.microsoft.com/office/drawing/2014/main" val="901431098"/>
                    </a:ext>
                  </a:extLst>
                </a:gridCol>
              </a:tblGrid>
              <a:tr h="0">
                <a:tc>
                  <a:txBody>
                    <a:bodyPr/>
                    <a:lstStyle/>
                    <a:p>
                      <a:endParaRPr lang="en-US"/>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4182013948"/>
                  </a:ext>
                </a:extLst>
              </a:tr>
            </a:tbl>
          </a:graphicData>
        </a:graphic>
      </p:graphicFrame>
      <p:graphicFrame>
        <p:nvGraphicFramePr>
          <p:cNvPr id="4" name="Table 3">
            <a:extLst>
              <a:ext uri="{FF2B5EF4-FFF2-40B4-BE49-F238E27FC236}">
                <a16:creationId xmlns:a16="http://schemas.microsoft.com/office/drawing/2014/main" id="{5761103A-4932-42BA-9C02-BFB4B12FF134}"/>
              </a:ext>
            </a:extLst>
          </p:cNvPr>
          <p:cNvGraphicFramePr>
            <a:graphicFrameLocks noGrp="1"/>
          </p:cNvGraphicFramePr>
          <p:nvPr/>
        </p:nvGraphicFramePr>
        <p:xfrm>
          <a:off x="457199" y="1709057"/>
          <a:ext cx="8431620" cy="4532256"/>
        </p:xfrm>
        <a:graphic>
          <a:graphicData uri="http://schemas.openxmlformats.org/drawingml/2006/table">
            <a:tbl>
              <a:tblPr firstRow="1" bandRow="1">
                <a:tableStyleId>{00A15C55-8517-42AA-B614-E9B94910E393}</a:tableStyleId>
              </a:tblPr>
              <a:tblGrid>
                <a:gridCol w="1690578">
                  <a:extLst>
                    <a:ext uri="{9D8B030D-6E8A-4147-A177-3AD203B41FA5}">
                      <a16:colId xmlns:a16="http://schemas.microsoft.com/office/drawing/2014/main" val="4039711027"/>
                    </a:ext>
                  </a:extLst>
                </a:gridCol>
                <a:gridCol w="6741042">
                  <a:extLst>
                    <a:ext uri="{9D8B030D-6E8A-4147-A177-3AD203B41FA5}">
                      <a16:colId xmlns:a16="http://schemas.microsoft.com/office/drawing/2014/main" val="1460451883"/>
                    </a:ext>
                  </a:extLst>
                </a:gridCol>
              </a:tblGrid>
              <a:tr h="14843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a:latin typeface="+mn-lt"/>
                        </a:rPr>
                        <a:t>Exigibilitate</a:t>
                      </a:r>
                      <a:endParaRPr lang="en-US" sz="1800" dirty="0">
                        <a:latin typeface="+mn-lt"/>
                      </a:endParaRPr>
                    </a:p>
                  </a:txBody>
                  <a:tcPr/>
                </a:tc>
                <a:tc>
                  <a:txBody>
                    <a:bodyPr/>
                    <a:lstStyle/>
                    <a:p>
                      <a:pPr marL="285750" indent="-285750">
                        <a:buFontTx/>
                        <a:buChar char="-"/>
                      </a:pPr>
                      <a:r>
                        <a:rPr lang="en-US" sz="1800" dirty="0" err="1">
                          <a:latin typeface="+mn-lt"/>
                        </a:rPr>
                        <a:t>Accizele</a:t>
                      </a:r>
                      <a:r>
                        <a:rPr lang="en-US" sz="1800" dirty="0">
                          <a:latin typeface="+mn-lt"/>
                        </a:rPr>
                        <a:t> </a:t>
                      </a:r>
                      <a:r>
                        <a:rPr lang="en-US" sz="1800" dirty="0" err="1">
                          <a:latin typeface="+mn-lt"/>
                        </a:rPr>
                        <a:t>devin</a:t>
                      </a:r>
                      <a:r>
                        <a:rPr lang="en-US" sz="1800" dirty="0">
                          <a:latin typeface="+mn-lt"/>
                        </a:rPr>
                        <a:t> </a:t>
                      </a:r>
                      <a:r>
                        <a:rPr lang="en-US" sz="1800" dirty="0" err="1">
                          <a:latin typeface="+mn-lt"/>
                        </a:rPr>
                        <a:t>exigibile</a:t>
                      </a:r>
                      <a:r>
                        <a:rPr lang="en-US" sz="1800" dirty="0">
                          <a:latin typeface="+mn-lt"/>
                        </a:rPr>
                        <a:t> </a:t>
                      </a:r>
                      <a:r>
                        <a:rPr lang="ro-RO" sz="1800" dirty="0">
                          <a:latin typeface="+mn-lt"/>
                        </a:rPr>
                        <a:t>in momentul </a:t>
                      </a:r>
                      <a:r>
                        <a:rPr lang="ro-RO" sz="1800" dirty="0" err="1">
                          <a:latin typeface="+mn-lt"/>
                        </a:rPr>
                        <a:t>eliberarii</a:t>
                      </a:r>
                      <a:r>
                        <a:rPr lang="ro-RO" sz="1800" dirty="0">
                          <a:latin typeface="+mn-lt"/>
                        </a:rPr>
                        <a:t> pentru consum si in statul membru in care se face eliberarea pentru consum.</a:t>
                      </a:r>
                      <a:endParaRPr lang="en-US" sz="1800" dirty="0">
                        <a:latin typeface="+mn-lt"/>
                      </a:endParaRPr>
                    </a:p>
                  </a:txBody>
                  <a:tcPr/>
                </a:tc>
                <a:extLst>
                  <a:ext uri="{0D108BD9-81ED-4DB2-BD59-A6C34878D82A}">
                    <a16:rowId xmlns:a16="http://schemas.microsoft.com/office/drawing/2014/main" val="947921319"/>
                  </a:ext>
                </a:extLst>
              </a:tr>
              <a:tr h="1523974">
                <a:tc>
                  <a:txBody>
                    <a:bodyPr/>
                    <a:lstStyle/>
                    <a:p>
                      <a:pPr marL="0" marR="0">
                        <a:lnSpc>
                          <a:spcPct val="107000"/>
                        </a:lnSpc>
                        <a:spcBef>
                          <a:spcPts val="0"/>
                        </a:spcBef>
                        <a:spcAft>
                          <a:spcPts val="0"/>
                        </a:spcAft>
                      </a:pPr>
                      <a:r>
                        <a:rPr lang="en-US" sz="1800" b="0" i="0" kern="1200" dirty="0" err="1">
                          <a:solidFill>
                            <a:schemeClr val="dk1"/>
                          </a:solidFill>
                          <a:effectLst/>
                          <a:latin typeface="+mn-lt"/>
                          <a:ea typeface="+mn-ea"/>
                          <a:cs typeface="+mn-cs"/>
                        </a:rPr>
                        <a:t>Conditiile</a:t>
                      </a:r>
                      <a:r>
                        <a:rPr lang="en-US" sz="1800" b="0" i="0" kern="1200" dirty="0">
                          <a:solidFill>
                            <a:schemeClr val="dk1"/>
                          </a:solidFill>
                          <a:effectLst/>
                          <a:latin typeface="+mn-lt"/>
                          <a:ea typeface="+mn-ea"/>
                          <a:cs typeface="+mn-cs"/>
                        </a:rPr>
                        <a:t> de </a:t>
                      </a:r>
                      <a:r>
                        <a:rPr lang="en-US" sz="1800" b="0" i="0" kern="1200" dirty="0" err="1">
                          <a:solidFill>
                            <a:schemeClr val="dk1"/>
                          </a:solidFill>
                          <a:effectLst/>
                          <a:latin typeface="+mn-lt"/>
                          <a:ea typeface="+mn-ea"/>
                          <a:cs typeface="+mn-cs"/>
                        </a:rPr>
                        <a:t>exigibilitate</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si</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nivelul</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accizelor</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aplicabile</a:t>
                      </a:r>
                      <a:r>
                        <a:rPr lang="en-US" sz="1800" b="0" i="0" kern="1200" dirty="0">
                          <a:solidFill>
                            <a:schemeClr val="dk1"/>
                          </a:solidFill>
                          <a:effectLst/>
                          <a:latin typeface="+mn-lt"/>
                          <a:ea typeface="+mn-ea"/>
                          <a:cs typeface="+mn-cs"/>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i="0" kern="1200" dirty="0" err="1">
                          <a:solidFill>
                            <a:schemeClr val="dk1"/>
                          </a:solidFill>
                          <a:effectLst/>
                          <a:latin typeface="+mn-lt"/>
                          <a:ea typeface="+mn-ea"/>
                          <a:cs typeface="+mn-cs"/>
                        </a:rPr>
                        <a:t>Cele</a:t>
                      </a:r>
                      <a:r>
                        <a:rPr lang="en-US" sz="1800" b="0" i="0" kern="1200" dirty="0">
                          <a:solidFill>
                            <a:schemeClr val="dk1"/>
                          </a:solidFill>
                          <a:effectLst/>
                          <a:latin typeface="+mn-lt"/>
                          <a:ea typeface="+mn-ea"/>
                          <a:cs typeface="+mn-cs"/>
                        </a:rPr>
                        <a:t> in </a:t>
                      </a:r>
                      <a:r>
                        <a:rPr lang="en-US" sz="1800" b="0" i="0" kern="1200" dirty="0" err="1">
                          <a:solidFill>
                            <a:schemeClr val="dk1"/>
                          </a:solidFill>
                          <a:effectLst/>
                          <a:latin typeface="+mn-lt"/>
                          <a:ea typeface="+mn-ea"/>
                          <a:cs typeface="+mn-cs"/>
                        </a:rPr>
                        <a:t>vigoare</a:t>
                      </a:r>
                      <a:r>
                        <a:rPr lang="en-US" sz="1800" b="0" i="0" kern="1200" dirty="0">
                          <a:solidFill>
                            <a:schemeClr val="dk1"/>
                          </a:solidFill>
                          <a:effectLst/>
                          <a:latin typeface="+mn-lt"/>
                          <a:ea typeface="+mn-ea"/>
                          <a:cs typeface="+mn-cs"/>
                        </a:rPr>
                        <a:t> la data la care </a:t>
                      </a:r>
                      <a:r>
                        <a:rPr lang="en-US" sz="1800" b="0" i="0" kern="1200" dirty="0" err="1">
                          <a:solidFill>
                            <a:schemeClr val="dk1"/>
                          </a:solidFill>
                          <a:effectLst/>
                          <a:latin typeface="+mn-lt"/>
                          <a:ea typeface="+mn-ea"/>
                          <a:cs typeface="+mn-cs"/>
                        </a:rPr>
                        <a:t>accizele</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devin</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exigibile</a:t>
                      </a:r>
                      <a:r>
                        <a:rPr lang="en-US" sz="1800" b="0" i="0" kern="1200" dirty="0">
                          <a:solidFill>
                            <a:schemeClr val="dk1"/>
                          </a:solidFill>
                          <a:effectLst/>
                          <a:latin typeface="+mn-lt"/>
                          <a:ea typeface="+mn-ea"/>
                          <a:cs typeface="+mn-cs"/>
                        </a:rPr>
                        <a:t> in </a:t>
                      </a:r>
                      <a:r>
                        <a:rPr lang="en-US" sz="1800" b="0" i="0" kern="1200" dirty="0" err="1">
                          <a:solidFill>
                            <a:schemeClr val="dk1"/>
                          </a:solidFill>
                          <a:effectLst/>
                          <a:latin typeface="+mn-lt"/>
                          <a:ea typeface="+mn-ea"/>
                          <a:cs typeface="+mn-cs"/>
                        </a:rPr>
                        <a:t>statul</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membru</a:t>
                      </a:r>
                      <a:r>
                        <a:rPr lang="en-US" sz="1800" b="0" i="0" kern="1200" dirty="0">
                          <a:solidFill>
                            <a:schemeClr val="dk1"/>
                          </a:solidFill>
                          <a:effectLst/>
                          <a:latin typeface="+mn-lt"/>
                          <a:ea typeface="+mn-ea"/>
                          <a:cs typeface="+mn-cs"/>
                        </a:rPr>
                        <a:t> in care are loc </a:t>
                      </a:r>
                      <a:r>
                        <a:rPr lang="en-US" sz="1800" b="0" i="0" kern="1200" dirty="0" err="1">
                          <a:solidFill>
                            <a:schemeClr val="dk1"/>
                          </a:solidFill>
                          <a:effectLst/>
                          <a:latin typeface="+mn-lt"/>
                          <a:ea typeface="+mn-ea"/>
                          <a:cs typeface="+mn-cs"/>
                        </a:rPr>
                        <a:t>eliberarea</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pentru</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consum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2016318"/>
                  </a:ext>
                </a:extLst>
              </a:tr>
              <a:tr h="152397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Nu </a:t>
                      </a:r>
                      <a:r>
                        <a:rPr lang="en-US" sz="1800" dirty="0" err="1">
                          <a:effectLst/>
                          <a:latin typeface="+mn-lt"/>
                          <a:ea typeface="Calibri" panose="020F0502020204030204" pitchFamily="34" charset="0"/>
                          <a:cs typeface="Times New Roman" panose="02020603050405020304" pitchFamily="18" charset="0"/>
                        </a:rPr>
                        <a:t>este</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considerata</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eliberare</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pentru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consum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err="1">
                          <a:effectLst/>
                          <a:latin typeface="+mn-lt"/>
                          <a:ea typeface="Calibri" panose="020F0502020204030204" pitchFamily="34" charset="0"/>
                          <a:cs typeface="Times New Roman" panose="02020603050405020304" pitchFamily="18" charset="0"/>
                        </a:rPr>
                        <a:t>Distrugerea</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totala</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sau</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pierderea</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iremediabila</a:t>
                      </a:r>
                      <a:r>
                        <a:rPr lang="en-US" sz="1800" dirty="0">
                          <a:effectLst/>
                          <a:latin typeface="+mn-lt"/>
                          <a:ea typeface="Calibri" panose="020F0502020204030204" pitchFamily="34" charset="0"/>
                          <a:cs typeface="Times New Roman" panose="02020603050405020304" pitchFamily="18" charset="0"/>
                        </a:rPr>
                        <a:t> a </a:t>
                      </a:r>
                      <a:r>
                        <a:rPr lang="en-US" sz="1800" dirty="0" err="1">
                          <a:effectLst/>
                          <a:latin typeface="+mn-lt"/>
                          <a:ea typeface="Calibri" panose="020F0502020204030204" pitchFamily="34" charset="0"/>
                          <a:cs typeface="Times New Roman" panose="02020603050405020304" pitchFamily="18" charset="0"/>
                        </a:rPr>
                        <a:t>produselor</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accizabile</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aflate</a:t>
                      </a:r>
                      <a:r>
                        <a:rPr lang="en-US" sz="1800" dirty="0">
                          <a:effectLst/>
                          <a:latin typeface="+mn-lt"/>
                          <a:ea typeface="Calibri" panose="020F0502020204030204" pitchFamily="34" charset="0"/>
                          <a:cs typeface="Times New Roman" panose="02020603050405020304" pitchFamily="18" charset="0"/>
                        </a:rPr>
                        <a:t> sub </a:t>
                      </a:r>
                      <a:r>
                        <a:rPr lang="en-US" sz="1800" dirty="0" err="1">
                          <a:effectLst/>
                          <a:latin typeface="+mn-lt"/>
                          <a:ea typeface="Calibri" panose="020F0502020204030204" pitchFamily="34" charset="0"/>
                          <a:cs typeface="Times New Roman" panose="02020603050405020304" pitchFamily="18" charset="0"/>
                        </a:rPr>
                        <a:t>regim</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suspensiv</a:t>
                      </a:r>
                      <a:r>
                        <a:rPr lang="en-US" sz="1800" dirty="0">
                          <a:effectLst/>
                          <a:latin typeface="+mn-lt"/>
                          <a:ea typeface="Calibri" panose="020F0502020204030204" pitchFamily="34" charset="0"/>
                          <a:cs typeface="Times New Roman" panose="02020603050405020304" pitchFamily="18" charset="0"/>
                        </a:rPr>
                        <a:t> de </a:t>
                      </a:r>
                      <a:r>
                        <a:rPr lang="en-US" sz="1800" dirty="0" err="1">
                          <a:effectLst/>
                          <a:latin typeface="+mn-lt"/>
                          <a:ea typeface="Calibri" panose="020F0502020204030204" pitchFamily="34" charset="0"/>
                          <a:cs typeface="Times New Roman" panose="02020603050405020304" pitchFamily="18" charset="0"/>
                        </a:rPr>
                        <a:t>accize</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inclusiv</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dintr</a:t>
                      </a:r>
                      <a:r>
                        <a:rPr lang="en-US" sz="1800" dirty="0">
                          <a:effectLst/>
                          <a:latin typeface="+mn-lt"/>
                          <a:ea typeface="Calibri" panose="020F0502020204030204" pitchFamily="34" charset="0"/>
                          <a:cs typeface="Times New Roman" panose="02020603050405020304" pitchFamily="18" charset="0"/>
                        </a:rPr>
                        <a:t>-o </a:t>
                      </a:r>
                      <a:r>
                        <a:rPr lang="en-US" sz="1800" dirty="0" err="1">
                          <a:effectLst/>
                          <a:latin typeface="+mn-lt"/>
                          <a:ea typeface="Calibri" panose="020F0502020204030204" pitchFamily="34" charset="0"/>
                          <a:cs typeface="Times New Roman" panose="02020603050405020304" pitchFamily="18" charset="0"/>
                        </a:rPr>
                        <a:t>cauza</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ce</a:t>
                      </a:r>
                      <a:r>
                        <a:rPr lang="en-US" sz="1800" dirty="0">
                          <a:effectLst/>
                          <a:latin typeface="+mn-lt"/>
                          <a:ea typeface="Calibri" panose="020F0502020204030204" pitchFamily="34" charset="0"/>
                          <a:cs typeface="Times New Roman" panose="02020603050405020304" pitchFamily="18" charset="0"/>
                        </a:rPr>
                        <a:t> tine de </a:t>
                      </a:r>
                      <a:r>
                        <a:rPr lang="en-US" sz="1800" dirty="0" err="1">
                          <a:effectLst/>
                          <a:latin typeface="+mn-lt"/>
                          <a:ea typeface="Calibri" panose="020F0502020204030204" pitchFamily="34" charset="0"/>
                          <a:cs typeface="Times New Roman" panose="02020603050405020304" pitchFamily="18" charset="0"/>
                        </a:rPr>
                        <a:t>natura</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produselor</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sau</a:t>
                      </a:r>
                      <a:r>
                        <a:rPr lang="en-US" sz="1800" dirty="0">
                          <a:effectLst/>
                          <a:latin typeface="+mn-lt"/>
                          <a:ea typeface="Calibri" panose="020F0502020204030204" pitchFamily="34" charset="0"/>
                          <a:cs typeface="Times New Roman" panose="02020603050405020304" pitchFamily="18" charset="0"/>
                        </a:rPr>
                        <a:t> ca </a:t>
                      </a:r>
                      <a:r>
                        <a:rPr lang="en-US" sz="1800" dirty="0" err="1">
                          <a:effectLst/>
                          <a:latin typeface="+mn-lt"/>
                          <a:ea typeface="Calibri" panose="020F0502020204030204" pitchFamily="34" charset="0"/>
                          <a:cs typeface="Times New Roman" panose="02020603050405020304" pitchFamily="18" charset="0"/>
                        </a:rPr>
                        <a:t>urmare</a:t>
                      </a:r>
                      <a:r>
                        <a:rPr lang="en-US" sz="1800" dirty="0">
                          <a:effectLst/>
                          <a:latin typeface="+mn-lt"/>
                          <a:ea typeface="Calibri" panose="020F0502020204030204" pitchFamily="34" charset="0"/>
                          <a:cs typeface="Times New Roman" panose="02020603050405020304" pitchFamily="18" charset="0"/>
                        </a:rPr>
                        <a:t> a </a:t>
                      </a:r>
                      <a:r>
                        <a:rPr lang="en-US" sz="1800" dirty="0" err="1">
                          <a:effectLst/>
                          <a:latin typeface="+mn-lt"/>
                          <a:ea typeface="Calibri" panose="020F0502020204030204" pitchFamily="34" charset="0"/>
                          <a:cs typeface="Times New Roman" panose="02020603050405020304" pitchFamily="18" charset="0"/>
                        </a:rPr>
                        <a:t>unui</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caz</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fortuit</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ori</a:t>
                      </a:r>
                      <a:r>
                        <a:rPr lang="en-US" sz="1800" dirty="0">
                          <a:effectLst/>
                          <a:latin typeface="+mn-lt"/>
                          <a:ea typeface="Calibri" panose="020F0502020204030204" pitchFamily="34" charset="0"/>
                          <a:cs typeface="Times New Roman" panose="02020603050405020304" pitchFamily="18" charset="0"/>
                        </a:rPr>
                        <a:t> de </a:t>
                      </a:r>
                      <a:r>
                        <a:rPr lang="en-US" sz="1800" dirty="0" err="1">
                          <a:effectLst/>
                          <a:latin typeface="+mn-lt"/>
                          <a:ea typeface="Calibri" panose="020F0502020204030204" pitchFamily="34" charset="0"/>
                          <a:cs typeface="Times New Roman" panose="02020603050405020304" pitchFamily="18" charset="0"/>
                        </a:rPr>
                        <a:t>forta</a:t>
                      </a:r>
                      <a:r>
                        <a:rPr lang="en-US" sz="1800" dirty="0">
                          <a:effectLst/>
                          <a:latin typeface="+mn-lt"/>
                          <a:ea typeface="Calibri" panose="020F0502020204030204" pitchFamily="34" charset="0"/>
                          <a:cs typeface="Times New Roman" panose="02020603050405020304" pitchFamily="18" charset="0"/>
                        </a:rPr>
                        <a:t> majora </a:t>
                      </a:r>
                      <a:r>
                        <a:rPr lang="en-US" sz="1800" dirty="0" err="1">
                          <a:effectLst/>
                          <a:latin typeface="+mn-lt"/>
                          <a:ea typeface="Calibri" panose="020F0502020204030204" pitchFamily="34" charset="0"/>
                          <a:cs typeface="Times New Roman" panose="02020603050405020304" pitchFamily="18" charset="0"/>
                        </a:rPr>
                        <a:t>sau</a:t>
                      </a:r>
                      <a:r>
                        <a:rPr lang="en-US" sz="1800" dirty="0">
                          <a:effectLst/>
                          <a:latin typeface="+mn-lt"/>
                          <a:ea typeface="Calibri" panose="020F0502020204030204" pitchFamily="34" charset="0"/>
                          <a:cs typeface="Times New Roman" panose="02020603050405020304" pitchFamily="18" charset="0"/>
                        </a:rPr>
                        <a:t> ca o </a:t>
                      </a:r>
                      <a:r>
                        <a:rPr lang="en-US" sz="1800" dirty="0" err="1">
                          <a:effectLst/>
                          <a:latin typeface="+mn-lt"/>
                          <a:ea typeface="Calibri" panose="020F0502020204030204" pitchFamily="34" charset="0"/>
                          <a:cs typeface="Times New Roman" panose="02020603050405020304" pitchFamily="18" charset="0"/>
                        </a:rPr>
                        <a:t>consecinta</a:t>
                      </a:r>
                      <a:r>
                        <a:rPr lang="en-US" sz="1800" dirty="0">
                          <a:effectLst/>
                          <a:latin typeface="+mn-lt"/>
                          <a:ea typeface="Calibri" panose="020F0502020204030204" pitchFamily="34" charset="0"/>
                          <a:cs typeface="Times New Roman" panose="02020603050405020304" pitchFamily="18" charset="0"/>
                        </a:rPr>
                        <a:t> a </a:t>
                      </a:r>
                      <a:r>
                        <a:rPr lang="en-US" sz="1800" dirty="0" err="1">
                          <a:effectLst/>
                          <a:latin typeface="+mn-lt"/>
                          <a:ea typeface="Calibri" panose="020F0502020204030204" pitchFamily="34" charset="0"/>
                          <a:cs typeface="Times New Roman" panose="02020603050405020304" pitchFamily="18" charset="0"/>
                        </a:rPr>
                        <a:t>autorizarii</a:t>
                      </a:r>
                      <a:r>
                        <a:rPr lang="en-US" sz="1800" dirty="0">
                          <a:effectLst/>
                          <a:latin typeface="+mn-lt"/>
                          <a:ea typeface="Calibri" panose="020F0502020204030204" pitchFamily="34" charset="0"/>
                          <a:cs typeface="Times New Roman" panose="02020603050405020304" pitchFamily="18" charset="0"/>
                        </a:rPr>
                        <a:t> de </a:t>
                      </a:r>
                      <a:r>
                        <a:rPr lang="en-US" sz="1800" dirty="0" err="1">
                          <a:effectLst/>
                          <a:latin typeface="+mn-lt"/>
                          <a:ea typeface="Calibri" panose="020F0502020204030204" pitchFamily="34" charset="0"/>
                          <a:cs typeface="Times New Roman" panose="02020603050405020304" pitchFamily="18" charset="0"/>
                        </a:rPr>
                        <a:t>catre</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autoritatea</a:t>
                      </a:r>
                      <a:r>
                        <a:rPr lang="en-US" sz="1800" dirty="0">
                          <a:effectLst/>
                          <a:latin typeface="+mn-lt"/>
                          <a:ea typeface="Calibri" panose="020F0502020204030204" pitchFamily="34" charset="0"/>
                          <a:cs typeface="Times New Roman" panose="02020603050405020304" pitchFamily="18" charset="0"/>
                        </a:rPr>
                        <a:t> </a:t>
                      </a:r>
                      <a:r>
                        <a:rPr lang="en-US" sz="1800" dirty="0" err="1">
                          <a:effectLst/>
                          <a:latin typeface="+mn-lt"/>
                          <a:ea typeface="Calibri" panose="020F0502020204030204" pitchFamily="34" charset="0"/>
                          <a:cs typeface="Times New Roman" panose="02020603050405020304" pitchFamily="18" charset="0"/>
                        </a:rPr>
                        <a:t>competenta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0120040"/>
                  </a:ext>
                </a:extLst>
              </a:tr>
            </a:tbl>
          </a:graphicData>
        </a:graphic>
      </p:graphicFrame>
    </p:spTree>
    <p:extLst>
      <p:ext uri="{BB962C8B-B14F-4D97-AF65-F5344CB8AC3E}">
        <p14:creationId xmlns:p14="http://schemas.microsoft.com/office/powerpoint/2010/main" val="3925536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en-US"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Arial" pitchFamily="34" charset="0"/>
              <a:buChar char="•"/>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ro-RO" b="1" kern="0" dirty="0">
              <a:solidFill>
                <a:srgbClr val="000066"/>
              </a:solidFill>
            </a:endParaRPr>
          </a:p>
          <a:p>
            <a:pPr marL="609600" indent="-609600">
              <a:lnSpc>
                <a:spcPct val="80000"/>
              </a:lnSpc>
              <a:spcBef>
                <a:spcPct val="50000"/>
              </a:spcBef>
              <a:buClr>
                <a:srgbClr val="000066"/>
              </a:buClr>
              <a:buFont typeface="Wingdings" pitchFamily="2" charset="2"/>
              <a:buNone/>
              <a:defRPr/>
            </a:pPr>
            <a:endParaRPr lang="en-AU" kern="0" dirty="0">
              <a:solidFill>
                <a:srgbClr val="000066"/>
              </a:solidFill>
            </a:endParaRPr>
          </a:p>
        </p:txBody>
      </p:sp>
      <p:sp>
        <p:nvSpPr>
          <p:cNvPr id="34822" name="Rectangle 2"/>
          <p:cNvSpPr>
            <a:spLocks noGrp="1" noChangeArrowheads="1"/>
          </p:cNvSpPr>
          <p:nvPr>
            <p:ph type="title"/>
          </p:nvPr>
        </p:nvSpPr>
        <p:spPr>
          <a:xfrm>
            <a:off x="620486" y="231096"/>
            <a:ext cx="7805056" cy="715962"/>
          </a:xfrm>
        </p:spPr>
        <p:txBody>
          <a:bodyPr>
            <a:normAutofit/>
          </a:bodyPr>
          <a:lstStyle/>
          <a:p>
            <a:pPr algn="l"/>
            <a:r>
              <a:rPr lang="en-US" dirty="0" err="1"/>
              <a:t>Originea</a:t>
            </a:r>
            <a:r>
              <a:rPr lang="en-US" dirty="0"/>
              <a:t> </a:t>
            </a:r>
            <a:r>
              <a:rPr lang="en-US" dirty="0" err="1"/>
              <a:t>marfurilor</a:t>
            </a:r>
            <a:endParaRPr lang="en-US" dirty="0"/>
          </a:p>
        </p:txBody>
      </p:sp>
      <p:sp>
        <p:nvSpPr>
          <p:cNvPr id="2" name="Slide Number Placeholder 1">
            <a:extLst>
              <a:ext uri="{FF2B5EF4-FFF2-40B4-BE49-F238E27FC236}">
                <a16:creationId xmlns:a16="http://schemas.microsoft.com/office/drawing/2014/main" id="{2255830D-98F7-4C99-9E1B-43C5AE3211BC}"/>
              </a:ext>
            </a:extLst>
          </p:cNvPr>
          <p:cNvSpPr>
            <a:spLocks noGrp="1"/>
          </p:cNvSpPr>
          <p:nvPr>
            <p:ph type="sldNum" sz="quarter" idx="11"/>
          </p:nvPr>
        </p:nvSpPr>
        <p:spPr/>
        <p:txBody>
          <a:bodyPr/>
          <a:lstStyle/>
          <a:p>
            <a:pPr>
              <a:defRPr/>
            </a:pPr>
            <a:fld id="{CCA2E915-9A36-40F6-99F7-6FF98824D28F}" type="slidenum">
              <a:rPr lang="en-GB" smtClean="0"/>
              <a:pPr>
                <a:defRPr/>
              </a:pPr>
              <a:t>60</a:t>
            </a:fld>
            <a:endParaRPr lang="en-GB" dirty="0"/>
          </a:p>
        </p:txBody>
      </p:sp>
      <p:pic>
        <p:nvPicPr>
          <p:cNvPr id="3" name="Picture 2">
            <a:extLst>
              <a:ext uri="{FF2B5EF4-FFF2-40B4-BE49-F238E27FC236}">
                <a16:creationId xmlns:a16="http://schemas.microsoft.com/office/drawing/2014/main" id="{BC8E48EB-B778-493C-8DE8-91F53F15E847}"/>
              </a:ext>
            </a:extLst>
          </p:cNvPr>
          <p:cNvPicPr>
            <a:picLocks noChangeAspect="1"/>
          </p:cNvPicPr>
          <p:nvPr/>
        </p:nvPicPr>
        <p:blipFill rotWithShape="1">
          <a:blip r:embed="rId3"/>
          <a:srcRect l="2601" t="4965" r="832"/>
          <a:stretch/>
        </p:blipFill>
        <p:spPr>
          <a:xfrm>
            <a:off x="64531" y="1382485"/>
            <a:ext cx="9059478" cy="4506686"/>
          </a:xfrm>
          <a:prstGeom prst="rect">
            <a:avLst/>
          </a:prstGeom>
        </p:spPr>
      </p:pic>
    </p:spTree>
    <p:extLst>
      <p:ext uri="{BB962C8B-B14F-4D97-AF65-F5344CB8AC3E}">
        <p14:creationId xmlns:p14="http://schemas.microsoft.com/office/powerpoint/2010/main" val="25065977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4">
            <a:extLst>
              <a:ext uri="{FF2B5EF4-FFF2-40B4-BE49-F238E27FC236}">
                <a16:creationId xmlns:a16="http://schemas.microsoft.com/office/drawing/2014/main" id="{64A4E04E-5B6C-49E8-BF5D-B85DA2FF1EE5}"/>
              </a:ext>
            </a:extLst>
          </p:cNvPr>
          <p:cNvSpPr>
            <a:spLocks noChangeArrowheads="1"/>
          </p:cNvSpPr>
          <p:nvPr/>
        </p:nvSpPr>
        <p:spPr bwMode="auto">
          <a:xfrm>
            <a:off x="478971" y="1396381"/>
            <a:ext cx="8229600" cy="325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indent="0">
              <a:defRPr/>
            </a:pPr>
            <a:r>
              <a:rPr lang="en-GB" sz="1600" dirty="0" err="1">
                <a:solidFill>
                  <a:srgbClr val="313131"/>
                </a:solidFill>
                <a:latin typeface="+mn-lt"/>
                <a:ea typeface="Verdana" panose="020B0604030504040204" pitchFamily="34" charset="0"/>
                <a:cs typeface="Verdana" panose="020B0604030504040204" pitchFamily="34" charset="0"/>
              </a:rPr>
              <a:t>Aplicarea</a:t>
            </a:r>
            <a:r>
              <a:rPr lang="en-GB" sz="1600" dirty="0">
                <a:solidFill>
                  <a:srgbClr val="313131"/>
                </a:solidFill>
                <a:latin typeface="+mn-lt"/>
                <a:ea typeface="Verdana" panose="020B0604030504040204" pitchFamily="34" charset="0"/>
                <a:cs typeface="Verdana" panose="020B0604030504040204" pitchFamily="34" charset="0"/>
              </a:rPr>
              <a:t> </a:t>
            </a:r>
            <a:r>
              <a:rPr lang="en-GB" sz="1600" dirty="0" err="1">
                <a:solidFill>
                  <a:srgbClr val="313131"/>
                </a:solidFill>
                <a:latin typeface="+mn-lt"/>
                <a:ea typeface="Verdana" panose="020B0604030504040204" pitchFamily="34" charset="0"/>
                <a:cs typeface="Verdana" panose="020B0604030504040204" pitchFamily="34" charset="0"/>
              </a:rPr>
              <a:t>uneia</a:t>
            </a:r>
            <a:r>
              <a:rPr lang="en-GB" sz="1600" dirty="0">
                <a:solidFill>
                  <a:srgbClr val="313131"/>
                </a:solidFill>
                <a:latin typeface="+mn-lt"/>
                <a:ea typeface="Verdana" panose="020B0604030504040204" pitchFamily="34" charset="0"/>
                <a:cs typeface="Verdana" panose="020B0604030504040204" pitchFamily="34" charset="0"/>
              </a:rPr>
              <a:t> din </a:t>
            </a:r>
            <a:r>
              <a:rPr lang="en-GB" sz="1600" dirty="0" err="1">
                <a:solidFill>
                  <a:srgbClr val="313131"/>
                </a:solidFill>
                <a:latin typeface="+mn-lt"/>
                <a:ea typeface="Verdana" panose="020B0604030504040204" pitchFamily="34" charset="0"/>
                <a:cs typeface="Verdana" panose="020B0604030504040204" pitchFamily="34" charset="0"/>
              </a:rPr>
              <a:t>regimurile</a:t>
            </a:r>
            <a:r>
              <a:rPr lang="en-GB" sz="1600" dirty="0">
                <a:solidFill>
                  <a:srgbClr val="313131"/>
                </a:solidFill>
                <a:latin typeface="+mn-lt"/>
                <a:ea typeface="Verdana" panose="020B0604030504040204" pitchFamily="34" charset="0"/>
                <a:cs typeface="Verdana" panose="020B0604030504040204" pitchFamily="34" charset="0"/>
              </a:rPr>
              <a:t> de </a:t>
            </a:r>
            <a:r>
              <a:rPr lang="en-GB" sz="1600" dirty="0" err="1">
                <a:solidFill>
                  <a:srgbClr val="313131"/>
                </a:solidFill>
                <a:latin typeface="+mn-lt"/>
                <a:ea typeface="Verdana" panose="020B0604030504040204" pitchFamily="34" charset="0"/>
                <a:cs typeface="Verdana" panose="020B0604030504040204" pitchFamily="34" charset="0"/>
              </a:rPr>
              <a:t>mai</a:t>
            </a:r>
            <a:r>
              <a:rPr lang="en-GB" sz="1600" dirty="0">
                <a:solidFill>
                  <a:srgbClr val="313131"/>
                </a:solidFill>
                <a:latin typeface="+mn-lt"/>
                <a:ea typeface="Verdana" panose="020B0604030504040204" pitchFamily="34" charset="0"/>
                <a:cs typeface="Verdana" panose="020B0604030504040204" pitchFamily="34" charset="0"/>
              </a:rPr>
              <a:t> </a:t>
            </a:r>
            <a:r>
              <a:rPr lang="en-GB" sz="1600" dirty="0" err="1">
                <a:solidFill>
                  <a:srgbClr val="313131"/>
                </a:solidFill>
                <a:latin typeface="+mn-lt"/>
                <a:ea typeface="Verdana" panose="020B0604030504040204" pitchFamily="34" charset="0"/>
                <a:cs typeface="Verdana" panose="020B0604030504040204" pitchFamily="34" charset="0"/>
              </a:rPr>
              <a:t>jos</a:t>
            </a:r>
            <a:r>
              <a:rPr lang="en-GB" sz="1600" dirty="0">
                <a:solidFill>
                  <a:srgbClr val="313131"/>
                </a:solidFill>
                <a:latin typeface="+mn-lt"/>
                <a:ea typeface="Verdana" panose="020B0604030504040204" pitchFamily="34" charset="0"/>
                <a:cs typeface="Verdana" panose="020B0604030504040204" pitchFamily="34" charset="0"/>
              </a:rPr>
              <a:t> </a:t>
            </a:r>
            <a:r>
              <a:rPr lang="en-GB" sz="1600" dirty="0" err="1">
                <a:solidFill>
                  <a:srgbClr val="313131"/>
                </a:solidFill>
                <a:latin typeface="+mn-lt"/>
                <a:ea typeface="Verdana" panose="020B0604030504040204" pitchFamily="34" charset="0"/>
                <a:cs typeface="Verdana" panose="020B0604030504040204" pitchFamily="34" charset="0"/>
              </a:rPr>
              <a:t>poate</a:t>
            </a:r>
            <a:r>
              <a:rPr lang="en-GB" sz="1600" dirty="0">
                <a:solidFill>
                  <a:srgbClr val="313131"/>
                </a:solidFill>
                <a:latin typeface="+mn-lt"/>
                <a:ea typeface="Verdana" panose="020B0604030504040204" pitchFamily="34" charset="0"/>
                <a:cs typeface="Verdana" panose="020B0604030504040204" pitchFamily="34" charset="0"/>
              </a:rPr>
              <a:t> </a:t>
            </a:r>
            <a:r>
              <a:rPr lang="en-GB" sz="1600" dirty="0" err="1">
                <a:solidFill>
                  <a:srgbClr val="313131"/>
                </a:solidFill>
                <a:latin typeface="+mn-lt"/>
                <a:ea typeface="Verdana" panose="020B0604030504040204" pitchFamily="34" charset="0"/>
                <a:cs typeface="Verdana" panose="020B0604030504040204" pitchFamily="34" charset="0"/>
              </a:rPr>
              <a:t>evita</a:t>
            </a:r>
            <a:r>
              <a:rPr lang="en-GB" sz="1600" dirty="0">
                <a:solidFill>
                  <a:srgbClr val="313131"/>
                </a:solidFill>
                <a:latin typeface="+mn-lt"/>
                <a:ea typeface="Verdana" panose="020B0604030504040204" pitchFamily="34" charset="0"/>
                <a:cs typeface="Verdana" panose="020B0604030504040204" pitchFamily="34" charset="0"/>
              </a:rPr>
              <a:t> </a:t>
            </a:r>
            <a:r>
              <a:rPr lang="en-GB" sz="1600" dirty="0" err="1">
                <a:solidFill>
                  <a:srgbClr val="313131"/>
                </a:solidFill>
                <a:latin typeface="+mn-lt"/>
                <a:ea typeface="Verdana" panose="020B0604030504040204" pitchFamily="34" charset="0"/>
                <a:cs typeface="Verdana" panose="020B0604030504040204" pitchFamily="34" charset="0"/>
              </a:rPr>
              <a:t>sau</a:t>
            </a:r>
            <a:r>
              <a:rPr lang="en-GB" sz="1600" dirty="0">
                <a:solidFill>
                  <a:srgbClr val="313131"/>
                </a:solidFill>
                <a:latin typeface="+mn-lt"/>
                <a:ea typeface="Verdana" panose="020B0604030504040204" pitchFamily="34" charset="0"/>
                <a:cs typeface="Verdana" panose="020B0604030504040204" pitchFamily="34" charset="0"/>
              </a:rPr>
              <a:t> </a:t>
            </a:r>
            <a:r>
              <a:rPr lang="en-GB" sz="1600" dirty="0" err="1">
                <a:solidFill>
                  <a:srgbClr val="313131"/>
                </a:solidFill>
                <a:latin typeface="+mn-lt"/>
                <a:ea typeface="Verdana" panose="020B0604030504040204" pitchFamily="34" charset="0"/>
                <a:cs typeface="Verdana" panose="020B0604030504040204" pitchFamily="34" charset="0"/>
              </a:rPr>
              <a:t>amana</a:t>
            </a:r>
            <a:r>
              <a:rPr lang="en-GB" sz="1600" dirty="0">
                <a:solidFill>
                  <a:srgbClr val="313131"/>
                </a:solidFill>
                <a:latin typeface="+mn-lt"/>
                <a:ea typeface="Verdana" panose="020B0604030504040204" pitchFamily="34" charset="0"/>
                <a:cs typeface="Verdana" panose="020B0604030504040204" pitchFamily="34" charset="0"/>
              </a:rPr>
              <a:t> </a:t>
            </a:r>
            <a:r>
              <a:rPr lang="en-GB" sz="1600" dirty="0" err="1">
                <a:solidFill>
                  <a:srgbClr val="313131"/>
                </a:solidFill>
                <a:latin typeface="+mn-lt"/>
                <a:ea typeface="Verdana" panose="020B0604030504040204" pitchFamily="34" charset="0"/>
                <a:cs typeface="Verdana" panose="020B0604030504040204" pitchFamily="34" charset="0"/>
              </a:rPr>
              <a:t>plata</a:t>
            </a:r>
            <a:r>
              <a:rPr lang="en-GB" sz="1600" dirty="0">
                <a:solidFill>
                  <a:srgbClr val="313131"/>
                </a:solidFill>
                <a:latin typeface="+mn-lt"/>
                <a:ea typeface="Verdana" panose="020B0604030504040204" pitchFamily="34" charset="0"/>
                <a:cs typeface="Verdana" panose="020B0604030504040204" pitchFamily="34" charset="0"/>
              </a:rPr>
              <a:t> </a:t>
            </a:r>
            <a:r>
              <a:rPr lang="en-GB" sz="1600" dirty="0" err="1">
                <a:solidFill>
                  <a:srgbClr val="313131"/>
                </a:solidFill>
                <a:latin typeface="+mn-lt"/>
                <a:ea typeface="Verdana" panose="020B0604030504040204" pitchFamily="34" charset="0"/>
                <a:cs typeface="Verdana" panose="020B0604030504040204" pitchFamily="34" charset="0"/>
              </a:rPr>
              <a:t>taxelor</a:t>
            </a:r>
            <a:r>
              <a:rPr lang="en-GB" sz="1600" dirty="0">
                <a:solidFill>
                  <a:srgbClr val="313131"/>
                </a:solidFill>
                <a:latin typeface="+mn-lt"/>
                <a:ea typeface="Verdana" panose="020B0604030504040204" pitchFamily="34" charset="0"/>
                <a:cs typeface="Verdana" panose="020B0604030504040204" pitchFamily="34" charset="0"/>
              </a:rPr>
              <a:t> de import</a:t>
            </a:r>
          </a:p>
          <a:p>
            <a:pPr algn="just">
              <a:lnSpc>
                <a:spcPct val="150000"/>
              </a:lnSpc>
              <a:defRPr/>
            </a:pPr>
            <a:endParaRPr lang="en-US" altLang="ro-RO" sz="1600" dirty="0">
              <a:solidFill>
                <a:srgbClr val="313131"/>
              </a:solidFill>
              <a:latin typeface="+mn-lt"/>
              <a:ea typeface="Verdana" panose="020B0604030504040204" pitchFamily="34" charset="0"/>
              <a:cs typeface="Verdana" panose="020B0604030504040204" pitchFamily="34" charset="0"/>
            </a:endParaRPr>
          </a:p>
          <a:p>
            <a:pPr algn="just">
              <a:lnSpc>
                <a:spcPct val="150000"/>
              </a:lnSpc>
              <a:defRPr/>
            </a:pPr>
            <a:endParaRPr lang="en-US" altLang="ro-RO" sz="1600" dirty="0">
              <a:solidFill>
                <a:srgbClr val="313131"/>
              </a:solidFill>
              <a:latin typeface="+mn-lt"/>
              <a:ea typeface="Verdana" panose="020B0604030504040204" pitchFamily="34" charset="0"/>
              <a:cs typeface="Verdana" panose="020B0604030504040204" pitchFamily="34" charset="0"/>
            </a:endParaRPr>
          </a:p>
          <a:p>
            <a:pPr algn="just">
              <a:lnSpc>
                <a:spcPct val="150000"/>
              </a:lnSpc>
              <a:defRPr/>
            </a:pPr>
            <a:endParaRPr lang="en-US" altLang="ro-RO" sz="1600" dirty="0">
              <a:solidFill>
                <a:srgbClr val="313131"/>
              </a:solidFill>
              <a:latin typeface="+mn-lt"/>
              <a:ea typeface="Verdana" panose="020B0604030504040204" pitchFamily="34" charset="0"/>
              <a:cs typeface="Verdana" panose="020B0604030504040204" pitchFamily="34" charset="0"/>
            </a:endParaRPr>
          </a:p>
          <a:p>
            <a:pPr algn="just">
              <a:lnSpc>
                <a:spcPct val="150000"/>
              </a:lnSpc>
              <a:defRPr/>
            </a:pPr>
            <a:endParaRPr lang="en-US" altLang="ro-RO" sz="1600" dirty="0">
              <a:solidFill>
                <a:srgbClr val="313131"/>
              </a:solidFill>
              <a:latin typeface="+mn-lt"/>
              <a:ea typeface="Verdana" panose="020B0604030504040204" pitchFamily="34" charset="0"/>
              <a:cs typeface="Verdana" panose="020B0604030504040204" pitchFamily="34" charset="0"/>
            </a:endParaRPr>
          </a:p>
          <a:p>
            <a:pPr algn="just">
              <a:lnSpc>
                <a:spcPct val="150000"/>
              </a:lnSpc>
              <a:defRPr/>
            </a:pPr>
            <a:endParaRPr lang="en-US" altLang="ro-RO" sz="1600" dirty="0">
              <a:solidFill>
                <a:srgbClr val="313131"/>
              </a:solidFill>
              <a:latin typeface="+mn-lt"/>
              <a:ea typeface="Verdana" panose="020B0604030504040204" pitchFamily="34" charset="0"/>
              <a:cs typeface="Verdana" panose="020B0604030504040204" pitchFamily="34" charset="0"/>
            </a:endParaRPr>
          </a:p>
          <a:p>
            <a:pPr algn="just">
              <a:lnSpc>
                <a:spcPct val="150000"/>
              </a:lnSpc>
              <a:defRPr/>
            </a:pPr>
            <a:endParaRPr lang="en-US" altLang="ro-RO" sz="1600" dirty="0">
              <a:solidFill>
                <a:srgbClr val="313131"/>
              </a:solidFill>
              <a:latin typeface="+mn-lt"/>
              <a:ea typeface="Verdana" panose="020B0604030504040204" pitchFamily="34" charset="0"/>
              <a:cs typeface="Verdana" panose="020B0604030504040204" pitchFamily="34" charset="0"/>
            </a:endParaRPr>
          </a:p>
          <a:p>
            <a:pPr algn="just">
              <a:lnSpc>
                <a:spcPct val="150000"/>
              </a:lnSpc>
              <a:defRPr/>
            </a:pPr>
            <a:endParaRPr lang="en-US" altLang="ro-RO" sz="1600" dirty="0">
              <a:solidFill>
                <a:srgbClr val="313131"/>
              </a:solidFill>
              <a:latin typeface="+mn-lt"/>
              <a:ea typeface="Verdana" panose="020B0604030504040204" pitchFamily="34" charset="0"/>
              <a:cs typeface="Verdana" panose="020B0604030504040204" pitchFamily="34" charset="0"/>
            </a:endParaRPr>
          </a:p>
          <a:p>
            <a:pPr algn="just">
              <a:lnSpc>
                <a:spcPct val="150000"/>
              </a:lnSpc>
              <a:defRPr/>
            </a:pPr>
            <a:endParaRPr lang="en-US" altLang="ro-RO" sz="1600" dirty="0">
              <a:solidFill>
                <a:srgbClr val="313131"/>
              </a:solidFill>
              <a:latin typeface="+mn-lt"/>
              <a:ea typeface="Verdana" panose="020B0604030504040204" pitchFamily="34" charset="0"/>
              <a:cs typeface="Verdana" panose="020B0604030504040204" pitchFamily="34" charset="0"/>
            </a:endParaRPr>
          </a:p>
        </p:txBody>
      </p:sp>
      <p:sp>
        <p:nvSpPr>
          <p:cNvPr id="22" name="Rectangle 2">
            <a:extLst>
              <a:ext uri="{FF2B5EF4-FFF2-40B4-BE49-F238E27FC236}">
                <a16:creationId xmlns:a16="http://schemas.microsoft.com/office/drawing/2014/main" id="{56708E77-79BF-4D68-A296-60357376FDBE}"/>
              </a:ext>
            </a:extLst>
          </p:cNvPr>
          <p:cNvSpPr txBox="1">
            <a:spLocks noChangeArrowheads="1"/>
          </p:cNvSpPr>
          <p:nvPr/>
        </p:nvSpPr>
        <p:spPr bwMode="auto">
          <a:xfrm>
            <a:off x="751114" y="443312"/>
            <a:ext cx="7859486" cy="62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lgn="l" rtl="0" eaLnBrk="0" fontAlgn="base" hangingPunct="0">
              <a:lnSpc>
                <a:spcPct val="90000"/>
              </a:lnSpc>
              <a:spcBef>
                <a:spcPct val="0"/>
              </a:spcBef>
              <a:spcAft>
                <a:spcPct val="0"/>
              </a:spcAft>
              <a:defRPr sz="2400">
                <a:solidFill>
                  <a:srgbClr val="000066"/>
                </a:solidFill>
                <a:latin typeface="+mj-lt"/>
                <a:ea typeface="+mj-ea"/>
                <a:cs typeface="+mj-cs"/>
              </a:defRPr>
            </a:lvl1pPr>
            <a:lvl2pPr algn="l" rtl="0" eaLnBrk="0" fontAlgn="base" hangingPunct="0">
              <a:lnSpc>
                <a:spcPct val="90000"/>
              </a:lnSpc>
              <a:spcBef>
                <a:spcPct val="0"/>
              </a:spcBef>
              <a:spcAft>
                <a:spcPct val="0"/>
              </a:spcAft>
              <a:defRPr sz="2400">
                <a:solidFill>
                  <a:srgbClr val="000066"/>
                </a:solidFill>
                <a:latin typeface="Arial" charset="0"/>
              </a:defRPr>
            </a:lvl2pPr>
            <a:lvl3pPr algn="l" rtl="0" eaLnBrk="0" fontAlgn="base" hangingPunct="0">
              <a:lnSpc>
                <a:spcPct val="90000"/>
              </a:lnSpc>
              <a:spcBef>
                <a:spcPct val="0"/>
              </a:spcBef>
              <a:spcAft>
                <a:spcPct val="0"/>
              </a:spcAft>
              <a:defRPr sz="2400">
                <a:solidFill>
                  <a:srgbClr val="000066"/>
                </a:solidFill>
                <a:latin typeface="Arial" charset="0"/>
              </a:defRPr>
            </a:lvl3pPr>
            <a:lvl4pPr algn="l" rtl="0" eaLnBrk="0" fontAlgn="base" hangingPunct="0">
              <a:lnSpc>
                <a:spcPct val="90000"/>
              </a:lnSpc>
              <a:spcBef>
                <a:spcPct val="0"/>
              </a:spcBef>
              <a:spcAft>
                <a:spcPct val="0"/>
              </a:spcAft>
              <a:defRPr sz="2400">
                <a:solidFill>
                  <a:srgbClr val="000066"/>
                </a:solidFill>
                <a:latin typeface="Arial" charset="0"/>
              </a:defRPr>
            </a:lvl4pPr>
            <a:lvl5pPr algn="l" rtl="0" eaLnBrk="0" fontAlgn="base" hangingPunct="0">
              <a:lnSpc>
                <a:spcPct val="90000"/>
              </a:lnSpc>
              <a:spcBef>
                <a:spcPct val="0"/>
              </a:spcBef>
              <a:spcAft>
                <a:spcPct val="0"/>
              </a:spcAft>
              <a:defRPr sz="2400">
                <a:solidFill>
                  <a:srgbClr val="000066"/>
                </a:solidFill>
                <a:latin typeface="Arial" charset="0"/>
              </a:defRPr>
            </a:lvl5pPr>
            <a:lvl6pPr marL="455664" algn="l" rtl="0" eaLnBrk="1" fontAlgn="base" hangingPunct="1">
              <a:lnSpc>
                <a:spcPct val="90000"/>
              </a:lnSpc>
              <a:spcBef>
                <a:spcPct val="0"/>
              </a:spcBef>
              <a:spcAft>
                <a:spcPct val="0"/>
              </a:spcAft>
              <a:defRPr sz="2400">
                <a:solidFill>
                  <a:srgbClr val="000066"/>
                </a:solidFill>
                <a:latin typeface="Arial" charset="0"/>
              </a:defRPr>
            </a:lvl6pPr>
            <a:lvl7pPr marL="911326" algn="l" rtl="0" eaLnBrk="1" fontAlgn="base" hangingPunct="1">
              <a:lnSpc>
                <a:spcPct val="90000"/>
              </a:lnSpc>
              <a:spcBef>
                <a:spcPct val="0"/>
              </a:spcBef>
              <a:spcAft>
                <a:spcPct val="0"/>
              </a:spcAft>
              <a:defRPr sz="2400">
                <a:solidFill>
                  <a:srgbClr val="000066"/>
                </a:solidFill>
                <a:latin typeface="Arial" charset="0"/>
              </a:defRPr>
            </a:lvl7pPr>
            <a:lvl8pPr marL="1366992" algn="l" rtl="0" eaLnBrk="1" fontAlgn="base" hangingPunct="1">
              <a:lnSpc>
                <a:spcPct val="90000"/>
              </a:lnSpc>
              <a:spcBef>
                <a:spcPct val="0"/>
              </a:spcBef>
              <a:spcAft>
                <a:spcPct val="0"/>
              </a:spcAft>
              <a:defRPr sz="2400">
                <a:solidFill>
                  <a:srgbClr val="000066"/>
                </a:solidFill>
                <a:latin typeface="Arial" charset="0"/>
              </a:defRPr>
            </a:lvl8pPr>
            <a:lvl9pPr marL="1822655" algn="l" rtl="0" eaLnBrk="1" fontAlgn="base" hangingPunct="1">
              <a:lnSpc>
                <a:spcPct val="90000"/>
              </a:lnSpc>
              <a:spcBef>
                <a:spcPct val="0"/>
              </a:spcBef>
              <a:spcAft>
                <a:spcPct val="0"/>
              </a:spcAft>
              <a:defRPr sz="2400">
                <a:solidFill>
                  <a:srgbClr val="000066"/>
                </a:solidFill>
                <a:latin typeface="Arial" charset="0"/>
              </a:defRPr>
            </a:lvl9pPr>
          </a:lstStyle>
          <a:p>
            <a:pPr eaLnBrk="1" hangingPunct="1">
              <a:defRPr/>
            </a:pPr>
            <a:r>
              <a:rPr lang="en-AU" altLang="en-US" sz="3300" dirty="0" err="1">
                <a:solidFill>
                  <a:schemeClr val="tx2">
                    <a:lumMod val="75000"/>
                  </a:schemeClr>
                </a:solidFill>
              </a:rPr>
              <a:t>Regimuri</a:t>
            </a:r>
            <a:r>
              <a:rPr lang="en-AU" altLang="en-US" sz="3300" dirty="0">
                <a:solidFill>
                  <a:schemeClr val="tx2">
                    <a:lumMod val="75000"/>
                  </a:schemeClr>
                </a:solidFill>
              </a:rPr>
              <a:t> </a:t>
            </a:r>
            <a:r>
              <a:rPr lang="en-AU" altLang="en-US" sz="3300" dirty="0" err="1">
                <a:solidFill>
                  <a:schemeClr val="tx2">
                    <a:lumMod val="75000"/>
                  </a:schemeClr>
                </a:solidFill>
              </a:rPr>
              <a:t>vamale</a:t>
            </a:r>
            <a:endParaRPr lang="en-AU" altLang="en-US" sz="3300" dirty="0">
              <a:solidFill>
                <a:schemeClr val="tx2">
                  <a:lumMod val="75000"/>
                </a:schemeClr>
              </a:solidFill>
            </a:endParaRPr>
          </a:p>
          <a:p>
            <a:pPr eaLnBrk="1" hangingPunct="1">
              <a:defRPr/>
            </a:pPr>
            <a:br>
              <a:rPr lang="en-AU" altLang="en-US" sz="3300" dirty="0">
                <a:solidFill>
                  <a:schemeClr val="tx2">
                    <a:lumMod val="75000"/>
                  </a:schemeClr>
                </a:solidFill>
              </a:rPr>
            </a:br>
            <a:endParaRPr lang="en-US" altLang="en-US" sz="3300" dirty="0">
              <a:solidFill>
                <a:schemeClr val="tx2">
                  <a:lumMod val="75000"/>
                </a:schemeClr>
              </a:solidFill>
            </a:endParaRPr>
          </a:p>
        </p:txBody>
      </p:sp>
      <p:grpSp>
        <p:nvGrpSpPr>
          <p:cNvPr id="346116" name="Group 12">
            <a:extLst>
              <a:ext uri="{FF2B5EF4-FFF2-40B4-BE49-F238E27FC236}">
                <a16:creationId xmlns:a16="http://schemas.microsoft.com/office/drawing/2014/main" id="{663D0275-B330-40D0-91E7-7B6B160B1DD2}"/>
              </a:ext>
            </a:extLst>
          </p:cNvPr>
          <p:cNvGrpSpPr>
            <a:grpSpLocks/>
          </p:cNvGrpSpPr>
          <p:nvPr/>
        </p:nvGrpSpPr>
        <p:grpSpPr bwMode="auto">
          <a:xfrm>
            <a:off x="533400" y="2352889"/>
            <a:ext cx="8397875" cy="4265400"/>
            <a:chOff x="396000" y="1351579"/>
            <a:chExt cx="8397656" cy="4265367"/>
          </a:xfrm>
        </p:grpSpPr>
        <p:sp>
          <p:nvSpPr>
            <p:cNvPr id="14" name="Pentagon 13">
              <a:extLst>
                <a:ext uri="{FF2B5EF4-FFF2-40B4-BE49-F238E27FC236}">
                  <a16:creationId xmlns:a16="http://schemas.microsoft.com/office/drawing/2014/main" id="{6918F839-BEED-4326-B18F-AB5F700B37A6}"/>
                </a:ext>
              </a:extLst>
            </p:cNvPr>
            <p:cNvSpPr/>
            <p:nvPr/>
          </p:nvSpPr>
          <p:spPr bwMode="gray">
            <a:xfrm>
              <a:off x="396000" y="1360890"/>
              <a:ext cx="2482785" cy="903106"/>
            </a:xfrm>
            <a:prstGeom prst="homePlate">
              <a:avLst/>
            </a:prstGeom>
            <a:solidFill>
              <a:srgbClr val="0097A9"/>
            </a:solidFill>
            <a:ln w="25400" cap="flat" cmpd="sng" algn="ctr">
              <a:noFill/>
              <a:prstDash val="solid"/>
            </a:ln>
            <a:effectLst/>
          </p:spPr>
          <p:txBody>
            <a:bodyPr lIns="144000" tIns="88900" rIns="88900" bIns="88900" anchor="ctr"/>
            <a:lstStyle/>
            <a:p>
              <a:pPr eaLnBrk="1" fontAlgn="auto" hangingPunct="1">
                <a:spcBef>
                  <a:spcPts val="0"/>
                </a:spcBef>
                <a:spcAft>
                  <a:spcPts val="0"/>
                </a:spcAft>
                <a:defRPr/>
              </a:pPr>
              <a:r>
                <a:rPr lang="en-US" sz="1600" kern="0" dirty="0" err="1">
                  <a:solidFill>
                    <a:prstClr val="white"/>
                  </a:solidFill>
                  <a:latin typeface="+mn-lt"/>
                  <a:cs typeface="+mn-cs"/>
                </a:rPr>
                <a:t>Depozitare</a:t>
              </a:r>
              <a:endParaRPr lang="en-US" sz="1600" kern="0" dirty="0">
                <a:solidFill>
                  <a:prstClr val="white"/>
                </a:solidFill>
                <a:latin typeface="+mn-lt"/>
                <a:cs typeface="+mn-cs"/>
              </a:endParaRPr>
            </a:p>
          </p:txBody>
        </p:sp>
        <p:sp>
          <p:nvSpPr>
            <p:cNvPr id="15" name="Text Placeholder 3">
              <a:extLst>
                <a:ext uri="{FF2B5EF4-FFF2-40B4-BE49-F238E27FC236}">
                  <a16:creationId xmlns:a16="http://schemas.microsoft.com/office/drawing/2014/main" id="{47A4AF52-E4EB-4531-AD8E-C86D24774FA9}"/>
                </a:ext>
              </a:extLst>
            </p:cNvPr>
            <p:cNvSpPr txBox="1">
              <a:spLocks/>
            </p:cNvSpPr>
            <p:nvPr/>
          </p:nvSpPr>
          <p:spPr bwMode="gray">
            <a:xfrm>
              <a:off x="2986732" y="3827846"/>
              <a:ext cx="5760888" cy="822319"/>
            </a:xfrm>
            <a:prstGeom prst="rect">
              <a:avLst/>
            </a:prstGeom>
          </p:spPr>
          <p:txBody>
            <a:bodyPr lIns="0" tIns="0" rIns="0" bIns="0"/>
            <a:lstStyle/>
            <a:p>
              <a:pPr marL="114300" lvl="1" indent="-114300" eaLnBrk="1" fontAlgn="auto" hangingPunct="1">
                <a:spcBef>
                  <a:spcPts val="600"/>
                </a:spcBef>
                <a:spcAft>
                  <a:spcPts val="0"/>
                </a:spcAft>
                <a:buSzPct val="100000"/>
                <a:buFont typeface="Arial"/>
                <a:buChar char="•"/>
                <a:defRPr/>
              </a:pPr>
              <a:r>
                <a:rPr lang="en-US" sz="1600" kern="0" dirty="0" err="1">
                  <a:solidFill>
                    <a:prstClr val="black"/>
                  </a:solidFill>
                  <a:latin typeface="+mn-lt"/>
                </a:rPr>
                <a:t>Admiterea</a:t>
              </a:r>
              <a:r>
                <a:rPr lang="en-US" sz="1600" kern="0" dirty="0">
                  <a:solidFill>
                    <a:prstClr val="black"/>
                  </a:solidFill>
                  <a:latin typeface="+mn-lt"/>
                </a:rPr>
                <a:t> </a:t>
              </a:r>
              <a:r>
                <a:rPr lang="en-US" sz="1600" kern="0" dirty="0" err="1">
                  <a:solidFill>
                    <a:prstClr val="black"/>
                  </a:solidFill>
                  <a:latin typeface="+mn-lt"/>
                </a:rPr>
                <a:t>temporara</a:t>
              </a:r>
              <a:endParaRPr lang="en-US" sz="1600" kern="0" dirty="0">
                <a:solidFill>
                  <a:prstClr val="black"/>
                </a:solidFill>
                <a:latin typeface="+mn-lt"/>
              </a:endParaRPr>
            </a:p>
            <a:p>
              <a:pPr marL="114300" lvl="1" indent="-114300" eaLnBrk="1" fontAlgn="auto" hangingPunct="1">
                <a:spcBef>
                  <a:spcPts val="600"/>
                </a:spcBef>
                <a:spcAft>
                  <a:spcPts val="0"/>
                </a:spcAft>
                <a:buSzPct val="100000"/>
                <a:buFont typeface="Arial"/>
                <a:buChar char="•"/>
                <a:defRPr/>
              </a:pPr>
              <a:r>
                <a:rPr lang="en-US" sz="1600" kern="0" dirty="0" err="1">
                  <a:solidFill>
                    <a:prstClr val="black"/>
                  </a:solidFill>
                  <a:latin typeface="+mn-lt"/>
                </a:rPr>
                <a:t>Destinatia</a:t>
              </a:r>
              <a:r>
                <a:rPr lang="en-US" sz="1600" kern="0" dirty="0">
                  <a:solidFill>
                    <a:prstClr val="black"/>
                  </a:solidFill>
                  <a:latin typeface="+mn-lt"/>
                </a:rPr>
                <a:t> </a:t>
              </a:r>
              <a:r>
                <a:rPr lang="en-US" sz="1600" kern="0" dirty="0" err="1">
                  <a:solidFill>
                    <a:prstClr val="black"/>
                  </a:solidFill>
                  <a:latin typeface="+mn-lt"/>
                </a:rPr>
                <a:t>finala</a:t>
              </a:r>
              <a:endParaRPr lang="en-US" sz="1600" kern="0" dirty="0">
                <a:solidFill>
                  <a:prstClr val="black"/>
                </a:solidFill>
                <a:latin typeface="+mn-lt"/>
              </a:endParaRPr>
            </a:p>
            <a:p>
              <a:pPr marL="114300" lvl="1" indent="-114300" eaLnBrk="1" fontAlgn="auto" hangingPunct="1">
                <a:spcBef>
                  <a:spcPts val="600"/>
                </a:spcBef>
                <a:spcAft>
                  <a:spcPts val="0"/>
                </a:spcAft>
                <a:buSzPct val="100000"/>
                <a:buFont typeface="Arial"/>
                <a:buChar char="•"/>
                <a:defRPr/>
              </a:pPr>
              <a:endParaRPr lang="en-US" sz="1100" kern="0" dirty="0">
                <a:solidFill>
                  <a:prstClr val="black"/>
                </a:solidFill>
                <a:latin typeface="Verdana"/>
              </a:endParaRPr>
            </a:p>
          </p:txBody>
        </p:sp>
        <p:sp>
          <p:nvSpPr>
            <p:cNvPr id="16" name="Pentagon 15">
              <a:extLst>
                <a:ext uri="{FF2B5EF4-FFF2-40B4-BE49-F238E27FC236}">
                  <a16:creationId xmlns:a16="http://schemas.microsoft.com/office/drawing/2014/main" id="{B9114669-2152-476B-955C-986AE6531976}"/>
                </a:ext>
              </a:extLst>
            </p:cNvPr>
            <p:cNvSpPr/>
            <p:nvPr/>
          </p:nvSpPr>
          <p:spPr bwMode="gray">
            <a:xfrm>
              <a:off x="396000" y="3650047"/>
              <a:ext cx="2482785" cy="822319"/>
            </a:xfrm>
            <a:prstGeom prst="homePlate">
              <a:avLst/>
            </a:prstGeom>
            <a:solidFill>
              <a:srgbClr val="0097A9"/>
            </a:solidFill>
            <a:ln w="25400" cap="flat" cmpd="sng" algn="ctr">
              <a:noFill/>
              <a:prstDash val="solid"/>
            </a:ln>
            <a:effectLst/>
          </p:spPr>
          <p:txBody>
            <a:bodyPr lIns="144000" tIns="88900" rIns="88900" bIns="88900" anchor="ctr"/>
            <a:lstStyle/>
            <a:p>
              <a:pPr eaLnBrk="1" fontAlgn="auto" hangingPunct="1">
                <a:spcBef>
                  <a:spcPts val="0"/>
                </a:spcBef>
                <a:spcAft>
                  <a:spcPts val="0"/>
                </a:spcAft>
                <a:defRPr/>
              </a:pPr>
              <a:r>
                <a:rPr lang="en-US" sz="1600" kern="0" dirty="0" err="1">
                  <a:solidFill>
                    <a:prstClr val="white"/>
                  </a:solidFill>
                  <a:latin typeface="+mn-lt"/>
                  <a:cs typeface="+mn-cs"/>
                </a:rPr>
                <a:t>Utilizari</a:t>
              </a:r>
              <a:r>
                <a:rPr lang="en-US" sz="1600" kern="0" dirty="0">
                  <a:solidFill>
                    <a:prstClr val="white"/>
                  </a:solidFill>
                  <a:latin typeface="+mn-lt"/>
                  <a:cs typeface="+mn-cs"/>
                </a:rPr>
                <a:t> </a:t>
              </a:r>
              <a:r>
                <a:rPr lang="en-US" sz="1600" kern="0" dirty="0" err="1">
                  <a:solidFill>
                    <a:prstClr val="white"/>
                  </a:solidFill>
                  <a:latin typeface="+mn-lt"/>
                  <a:cs typeface="+mn-cs"/>
                </a:rPr>
                <a:t>specifice</a:t>
              </a:r>
              <a:endParaRPr lang="en-US" sz="1600" kern="0" dirty="0">
                <a:solidFill>
                  <a:prstClr val="white"/>
                </a:solidFill>
                <a:latin typeface="+mn-lt"/>
                <a:cs typeface="+mn-cs"/>
              </a:endParaRPr>
            </a:p>
          </p:txBody>
        </p:sp>
        <p:sp>
          <p:nvSpPr>
            <p:cNvPr id="18" name="Pentagon 17">
              <a:extLst>
                <a:ext uri="{FF2B5EF4-FFF2-40B4-BE49-F238E27FC236}">
                  <a16:creationId xmlns:a16="http://schemas.microsoft.com/office/drawing/2014/main" id="{5DD5A035-78EC-42AD-9FB5-2684A8806A02}"/>
                </a:ext>
              </a:extLst>
            </p:cNvPr>
            <p:cNvSpPr/>
            <p:nvPr/>
          </p:nvSpPr>
          <p:spPr bwMode="gray">
            <a:xfrm>
              <a:off x="396000" y="4793039"/>
              <a:ext cx="2482785" cy="823907"/>
            </a:xfrm>
            <a:prstGeom prst="homePlate">
              <a:avLst/>
            </a:prstGeom>
            <a:solidFill>
              <a:srgbClr val="0097A9"/>
            </a:solidFill>
            <a:ln w="25400" cap="flat" cmpd="sng" algn="ctr">
              <a:noFill/>
              <a:prstDash val="solid"/>
            </a:ln>
            <a:effectLst/>
          </p:spPr>
          <p:txBody>
            <a:bodyPr lIns="144000" tIns="88900" rIns="88900" bIns="88900" anchor="ctr"/>
            <a:lstStyle/>
            <a:p>
              <a:pPr eaLnBrk="1" fontAlgn="auto" hangingPunct="1">
                <a:spcBef>
                  <a:spcPts val="0"/>
                </a:spcBef>
                <a:spcAft>
                  <a:spcPts val="0"/>
                </a:spcAft>
                <a:defRPr/>
              </a:pPr>
              <a:r>
                <a:rPr lang="en-US" sz="1600" kern="0" dirty="0" err="1">
                  <a:solidFill>
                    <a:prstClr val="white"/>
                  </a:solidFill>
                  <a:latin typeface="+mn-lt"/>
                  <a:cs typeface="+mn-cs"/>
                </a:rPr>
                <a:t>Tranzit</a:t>
              </a:r>
              <a:r>
                <a:rPr lang="en-US" sz="1600" kern="0" dirty="0">
                  <a:solidFill>
                    <a:prstClr val="white"/>
                  </a:solidFill>
                  <a:latin typeface="+mn-lt"/>
                  <a:cs typeface="+mn-cs"/>
                </a:rPr>
                <a:t> </a:t>
              </a:r>
              <a:r>
                <a:rPr lang="en-US" sz="1600" kern="0" dirty="0" err="1">
                  <a:solidFill>
                    <a:prstClr val="white"/>
                  </a:solidFill>
                  <a:latin typeface="+mn-lt"/>
                  <a:cs typeface="+mn-cs"/>
                </a:rPr>
                <a:t>Unional</a:t>
              </a:r>
              <a:endParaRPr lang="en-US" sz="1600" kern="0" dirty="0">
                <a:solidFill>
                  <a:prstClr val="white"/>
                </a:solidFill>
                <a:latin typeface="+mn-lt"/>
                <a:cs typeface="+mn-cs"/>
              </a:endParaRPr>
            </a:p>
          </p:txBody>
        </p:sp>
        <p:sp>
          <p:nvSpPr>
            <p:cNvPr id="19" name="Text Placeholder 3">
              <a:extLst>
                <a:ext uri="{FF2B5EF4-FFF2-40B4-BE49-F238E27FC236}">
                  <a16:creationId xmlns:a16="http://schemas.microsoft.com/office/drawing/2014/main" id="{D6068AED-810E-49FE-AF06-60B3A8FD6741}"/>
                </a:ext>
              </a:extLst>
            </p:cNvPr>
            <p:cNvSpPr txBox="1">
              <a:spLocks/>
            </p:cNvSpPr>
            <p:nvPr/>
          </p:nvSpPr>
          <p:spPr bwMode="gray">
            <a:xfrm>
              <a:off x="3032769" y="1351579"/>
              <a:ext cx="5760887" cy="835019"/>
            </a:xfrm>
            <a:prstGeom prst="rect">
              <a:avLst/>
            </a:prstGeom>
          </p:spPr>
          <p:txBody>
            <a:bodyPr lIns="0" tIns="0" rIns="0" bIns="0"/>
            <a:lstStyle/>
            <a:p>
              <a:pPr marL="114300" lvl="1" indent="-114300" eaLnBrk="1" fontAlgn="auto" hangingPunct="1">
                <a:spcBef>
                  <a:spcPts val="600"/>
                </a:spcBef>
                <a:spcAft>
                  <a:spcPts val="0"/>
                </a:spcAft>
                <a:buSzPct val="100000"/>
                <a:buFont typeface="Arial"/>
                <a:buChar char="•"/>
                <a:defRPr/>
              </a:pPr>
              <a:r>
                <a:rPr lang="en-US" sz="1600" kern="0" dirty="0" err="1">
                  <a:solidFill>
                    <a:prstClr val="black"/>
                  </a:solidFill>
                  <a:latin typeface="+mn-lt"/>
                </a:rPr>
                <a:t>Antrepozitare</a:t>
              </a:r>
              <a:endParaRPr lang="en-US" sz="1600" kern="0" dirty="0">
                <a:solidFill>
                  <a:prstClr val="black"/>
                </a:solidFill>
                <a:latin typeface="+mn-lt"/>
              </a:endParaRPr>
            </a:p>
            <a:p>
              <a:pPr marL="114300" lvl="1" indent="-114300" eaLnBrk="1" fontAlgn="auto" hangingPunct="1">
                <a:spcBef>
                  <a:spcPts val="600"/>
                </a:spcBef>
                <a:spcAft>
                  <a:spcPts val="0"/>
                </a:spcAft>
                <a:buSzPct val="100000"/>
                <a:buFont typeface="Arial"/>
                <a:buChar char="•"/>
                <a:defRPr/>
              </a:pPr>
              <a:r>
                <a:rPr lang="en-US" sz="1600" kern="0" dirty="0">
                  <a:solidFill>
                    <a:prstClr val="black"/>
                  </a:solidFill>
                  <a:latin typeface="+mn-lt"/>
                </a:rPr>
                <a:t>Zone </a:t>
              </a:r>
              <a:r>
                <a:rPr lang="en-US" sz="1600" kern="0" dirty="0" err="1">
                  <a:solidFill>
                    <a:prstClr val="black"/>
                  </a:solidFill>
                  <a:latin typeface="+mn-lt"/>
                </a:rPr>
                <a:t>libere</a:t>
              </a:r>
              <a:endParaRPr lang="en-US" sz="1600" kern="0" dirty="0">
                <a:solidFill>
                  <a:prstClr val="black"/>
                </a:solidFill>
                <a:latin typeface="+mn-lt"/>
              </a:endParaRPr>
            </a:p>
            <a:p>
              <a:pPr marL="114300" lvl="1" indent="-114300" eaLnBrk="1" fontAlgn="auto" hangingPunct="1">
                <a:spcBef>
                  <a:spcPts val="600"/>
                </a:spcBef>
                <a:spcAft>
                  <a:spcPts val="0"/>
                </a:spcAft>
                <a:buSzPct val="100000"/>
                <a:buFont typeface="Arial"/>
                <a:buChar char="•"/>
                <a:defRPr/>
              </a:pPr>
              <a:r>
                <a:rPr lang="en-US" sz="1600" kern="0" dirty="0" err="1">
                  <a:solidFill>
                    <a:prstClr val="black"/>
                  </a:solidFill>
                  <a:latin typeface="+mn-lt"/>
                </a:rPr>
                <a:t>Depozitare</a:t>
              </a:r>
              <a:r>
                <a:rPr lang="en-US" sz="1600" kern="0" dirty="0">
                  <a:solidFill>
                    <a:prstClr val="black"/>
                  </a:solidFill>
                  <a:latin typeface="+mn-lt"/>
                </a:rPr>
                <a:t> </a:t>
              </a:r>
              <a:r>
                <a:rPr lang="en-US" sz="1600" kern="0" dirty="0" err="1">
                  <a:solidFill>
                    <a:prstClr val="black"/>
                  </a:solidFill>
                  <a:latin typeface="+mn-lt"/>
                </a:rPr>
                <a:t>temporara</a:t>
              </a:r>
              <a:r>
                <a:rPr lang="en-US" sz="1600" kern="0" dirty="0">
                  <a:solidFill>
                    <a:prstClr val="black"/>
                  </a:solidFill>
                  <a:latin typeface="+mn-lt"/>
                </a:rPr>
                <a:t> – 90 </a:t>
              </a:r>
              <a:r>
                <a:rPr lang="en-US" sz="1600" kern="0" dirty="0" err="1">
                  <a:solidFill>
                    <a:prstClr val="black"/>
                  </a:solidFill>
                  <a:latin typeface="+mn-lt"/>
                </a:rPr>
                <a:t>zile</a:t>
              </a:r>
              <a:endParaRPr lang="en-US" sz="1600" kern="0" dirty="0">
                <a:solidFill>
                  <a:prstClr val="black"/>
                </a:solidFill>
                <a:latin typeface="+mn-lt"/>
              </a:endParaRPr>
            </a:p>
          </p:txBody>
        </p:sp>
        <p:sp>
          <p:nvSpPr>
            <p:cNvPr id="20" name="Pentagon 19">
              <a:extLst>
                <a:ext uri="{FF2B5EF4-FFF2-40B4-BE49-F238E27FC236}">
                  <a16:creationId xmlns:a16="http://schemas.microsoft.com/office/drawing/2014/main" id="{AD09A170-7DAD-4667-B6B4-95F37CA8724A}"/>
                </a:ext>
              </a:extLst>
            </p:cNvPr>
            <p:cNvSpPr/>
            <p:nvPr/>
          </p:nvSpPr>
          <p:spPr bwMode="gray">
            <a:xfrm>
              <a:off x="396000" y="2505469"/>
              <a:ext cx="2482785" cy="822319"/>
            </a:xfrm>
            <a:prstGeom prst="homePlate">
              <a:avLst/>
            </a:prstGeom>
            <a:solidFill>
              <a:srgbClr val="0097A9"/>
            </a:solidFill>
            <a:ln w="25400" cap="flat" cmpd="sng" algn="ctr">
              <a:noFill/>
              <a:prstDash val="solid"/>
            </a:ln>
            <a:effectLst/>
          </p:spPr>
          <p:txBody>
            <a:bodyPr lIns="144000" tIns="88900" rIns="88900" bIns="88900" anchor="ctr"/>
            <a:lstStyle/>
            <a:p>
              <a:pPr eaLnBrk="1" fontAlgn="auto" hangingPunct="1">
                <a:spcBef>
                  <a:spcPts val="0"/>
                </a:spcBef>
                <a:spcAft>
                  <a:spcPts val="0"/>
                </a:spcAft>
                <a:defRPr/>
              </a:pPr>
              <a:r>
                <a:rPr lang="en-US" sz="1600" kern="0" dirty="0" err="1">
                  <a:solidFill>
                    <a:prstClr val="white"/>
                  </a:solidFill>
                  <a:latin typeface="+mn-lt"/>
                  <a:cs typeface="+mn-cs"/>
                </a:rPr>
                <a:t>Prelucrare</a:t>
              </a:r>
              <a:endParaRPr lang="en-US" sz="1600" kern="0" dirty="0">
                <a:solidFill>
                  <a:prstClr val="white"/>
                </a:solidFill>
                <a:latin typeface="+mn-lt"/>
                <a:cs typeface="+mn-cs"/>
              </a:endParaRPr>
            </a:p>
          </p:txBody>
        </p:sp>
        <p:sp>
          <p:nvSpPr>
            <p:cNvPr id="21" name="Text Placeholder 3">
              <a:extLst>
                <a:ext uri="{FF2B5EF4-FFF2-40B4-BE49-F238E27FC236}">
                  <a16:creationId xmlns:a16="http://schemas.microsoft.com/office/drawing/2014/main" id="{DF66176C-63BF-4E20-A400-FF11AC98A8B5}"/>
                </a:ext>
              </a:extLst>
            </p:cNvPr>
            <p:cNvSpPr txBox="1">
              <a:spLocks/>
            </p:cNvSpPr>
            <p:nvPr/>
          </p:nvSpPr>
          <p:spPr bwMode="gray">
            <a:xfrm>
              <a:off x="3032769" y="2689618"/>
              <a:ext cx="5760887" cy="822319"/>
            </a:xfrm>
            <a:prstGeom prst="rect">
              <a:avLst/>
            </a:prstGeom>
          </p:spPr>
          <p:txBody>
            <a:bodyPr lIns="0" tIns="0" rIns="0" bIns="0"/>
            <a:lstStyle/>
            <a:p>
              <a:pPr marL="114300" lvl="1" indent="-114300" eaLnBrk="1" fontAlgn="auto" hangingPunct="1">
                <a:spcBef>
                  <a:spcPts val="600"/>
                </a:spcBef>
                <a:spcAft>
                  <a:spcPts val="0"/>
                </a:spcAft>
                <a:buSzPct val="100000"/>
                <a:buFont typeface="Arial"/>
                <a:buChar char="•"/>
                <a:defRPr/>
              </a:pPr>
              <a:r>
                <a:rPr lang="en-US" sz="1600" kern="0" dirty="0" err="1">
                  <a:solidFill>
                    <a:prstClr val="black"/>
                  </a:solidFill>
                  <a:latin typeface="+mn-lt"/>
                </a:rPr>
                <a:t>Perfectionare</a:t>
              </a:r>
              <a:r>
                <a:rPr lang="en-US" sz="1600" kern="0" dirty="0">
                  <a:solidFill>
                    <a:prstClr val="black"/>
                  </a:solidFill>
                  <a:latin typeface="+mn-lt"/>
                </a:rPr>
                <a:t> </a:t>
              </a:r>
              <a:r>
                <a:rPr lang="en-US" sz="1600" kern="0" dirty="0" err="1">
                  <a:solidFill>
                    <a:prstClr val="black"/>
                  </a:solidFill>
                  <a:latin typeface="+mn-lt"/>
                </a:rPr>
                <a:t>activa</a:t>
              </a:r>
              <a:endParaRPr lang="en-US" sz="1600" kern="0" dirty="0">
                <a:solidFill>
                  <a:prstClr val="black"/>
                </a:solidFill>
                <a:latin typeface="+mn-lt"/>
              </a:endParaRPr>
            </a:p>
            <a:p>
              <a:pPr marL="114300" lvl="1" indent="-114300" eaLnBrk="1" fontAlgn="auto" hangingPunct="1">
                <a:spcBef>
                  <a:spcPts val="600"/>
                </a:spcBef>
                <a:spcAft>
                  <a:spcPts val="0"/>
                </a:spcAft>
                <a:buSzPct val="100000"/>
                <a:buFont typeface="Arial"/>
                <a:buChar char="•"/>
                <a:defRPr/>
              </a:pPr>
              <a:r>
                <a:rPr lang="en-US" sz="1600" kern="0" dirty="0" err="1">
                  <a:solidFill>
                    <a:prstClr val="black"/>
                  </a:solidFill>
                  <a:latin typeface="+mn-lt"/>
                </a:rPr>
                <a:t>Perfectionare</a:t>
              </a:r>
              <a:r>
                <a:rPr lang="en-US" sz="1600" kern="0" dirty="0">
                  <a:solidFill>
                    <a:prstClr val="black"/>
                  </a:solidFill>
                  <a:latin typeface="+mn-lt"/>
                </a:rPr>
                <a:t> </a:t>
              </a:r>
              <a:r>
                <a:rPr lang="en-US" sz="1600" kern="0" dirty="0" err="1">
                  <a:solidFill>
                    <a:prstClr val="black"/>
                  </a:solidFill>
                  <a:latin typeface="+mn-lt"/>
                </a:rPr>
                <a:t>pasiva</a:t>
              </a:r>
              <a:endParaRPr lang="en-US" sz="1600" kern="0" dirty="0">
                <a:solidFill>
                  <a:prstClr val="black"/>
                </a:solidFill>
                <a:latin typeface="+mn-lt"/>
              </a:endParaRPr>
            </a:p>
          </p:txBody>
        </p:sp>
      </p:gr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357092"/>
            <a:ext cx="8382000" cy="4648200"/>
          </a:xfrm>
          <a:prstGeom prst="rect">
            <a:avLst/>
          </a:prstGeom>
          <a:noFill/>
          <a:ln w="9525">
            <a:noFill/>
            <a:miter lim="800000"/>
            <a:headEnd/>
            <a:tailEnd/>
          </a:ln>
        </p:spPr>
        <p:txBody>
          <a:bodyPr/>
          <a:lstStyle/>
          <a:p>
            <a:pPr marL="455613" indent="-455613">
              <a:buClr>
                <a:srgbClr val="000066"/>
              </a:buClr>
              <a:buFont typeface="Wingdings" pitchFamily="2" charset="2"/>
              <a:buChar char="ü"/>
              <a:defRPr/>
            </a:pPr>
            <a:r>
              <a:rPr lang="en-US" kern="0" dirty="0" err="1">
                <a:latin typeface="+mn-lt"/>
              </a:rPr>
              <a:t>Aplicabilitate</a:t>
            </a:r>
            <a:r>
              <a:rPr lang="en-US" kern="0" dirty="0">
                <a:latin typeface="+mn-lt"/>
              </a:rPr>
              <a:t>:</a:t>
            </a:r>
          </a:p>
          <a:p>
            <a:pPr marL="746125" lvl="1" indent="-276225">
              <a:buClr>
                <a:srgbClr val="000066"/>
              </a:buClr>
              <a:buFont typeface="Arial" pitchFamily="34" charset="0"/>
              <a:buChar char="•"/>
              <a:defRPr/>
            </a:pPr>
            <a:r>
              <a:rPr lang="en-US" kern="0" dirty="0" err="1">
                <a:latin typeface="+mn-lt"/>
              </a:rPr>
              <a:t>Depozitarea</a:t>
            </a:r>
            <a:r>
              <a:rPr lang="en-US" kern="0" dirty="0">
                <a:latin typeface="+mn-lt"/>
              </a:rPr>
              <a:t> </a:t>
            </a:r>
            <a:r>
              <a:rPr lang="en-US" kern="0" dirty="0" err="1">
                <a:latin typeface="+mn-lt"/>
              </a:rPr>
              <a:t>temporara</a:t>
            </a:r>
            <a:r>
              <a:rPr lang="en-US" kern="0" dirty="0">
                <a:latin typeface="+mn-lt"/>
              </a:rPr>
              <a:t> a </a:t>
            </a:r>
            <a:r>
              <a:rPr lang="en-US" kern="0" dirty="0" err="1">
                <a:latin typeface="+mn-lt"/>
              </a:rPr>
              <a:t>materiilor</a:t>
            </a:r>
            <a:r>
              <a:rPr lang="en-US" kern="0" dirty="0">
                <a:latin typeface="+mn-lt"/>
              </a:rPr>
              <a:t> prime / </a:t>
            </a:r>
            <a:r>
              <a:rPr lang="en-US" kern="0" dirty="0" err="1">
                <a:latin typeface="+mn-lt"/>
              </a:rPr>
              <a:t>marfurilor</a:t>
            </a:r>
            <a:r>
              <a:rPr lang="en-US" kern="0" dirty="0">
                <a:latin typeface="+mn-lt"/>
              </a:rPr>
              <a:t>.</a:t>
            </a:r>
          </a:p>
          <a:p>
            <a:pPr marL="746125" lvl="1" indent="-276225">
              <a:buClr>
                <a:srgbClr val="000066"/>
              </a:buClr>
              <a:buFont typeface="Arial" pitchFamily="34" charset="0"/>
              <a:buChar char="•"/>
              <a:defRPr/>
            </a:pPr>
            <a:r>
              <a:rPr lang="en-US" kern="0" dirty="0">
                <a:latin typeface="+mn-lt"/>
              </a:rPr>
              <a:t>De </a:t>
            </a:r>
            <a:r>
              <a:rPr lang="en-US" kern="0" dirty="0" err="1">
                <a:latin typeface="+mn-lt"/>
              </a:rPr>
              <a:t>regula</a:t>
            </a:r>
            <a:r>
              <a:rPr lang="en-US" kern="0" dirty="0">
                <a:latin typeface="+mn-lt"/>
              </a:rPr>
              <a:t>, </a:t>
            </a:r>
            <a:r>
              <a:rPr lang="en-US" kern="0" dirty="0" err="1">
                <a:latin typeface="+mn-lt"/>
              </a:rPr>
              <a:t>crearea</a:t>
            </a:r>
            <a:r>
              <a:rPr lang="en-US" kern="0" dirty="0">
                <a:latin typeface="+mn-lt"/>
              </a:rPr>
              <a:t> de </a:t>
            </a:r>
            <a:r>
              <a:rPr lang="en-US" kern="0" dirty="0" err="1">
                <a:latin typeface="+mn-lt"/>
              </a:rPr>
              <a:t>stocuri</a:t>
            </a:r>
            <a:r>
              <a:rPr lang="en-US" kern="0" dirty="0">
                <a:latin typeface="+mn-lt"/>
              </a:rPr>
              <a:t> in </a:t>
            </a:r>
            <a:r>
              <a:rPr lang="en-US" kern="0" dirty="0" err="1">
                <a:latin typeface="+mn-lt"/>
              </a:rPr>
              <a:t>vederea</a:t>
            </a:r>
            <a:r>
              <a:rPr lang="en-US" kern="0" dirty="0">
                <a:latin typeface="+mn-lt"/>
              </a:rPr>
              <a:t> </a:t>
            </a:r>
            <a:r>
              <a:rPr lang="en-US" kern="0" dirty="0" err="1">
                <a:latin typeface="+mn-lt"/>
              </a:rPr>
              <a:t>utilizarii</a:t>
            </a:r>
            <a:r>
              <a:rPr lang="en-US" kern="0" dirty="0">
                <a:latin typeface="+mn-lt"/>
              </a:rPr>
              <a:t> in </a:t>
            </a:r>
            <a:r>
              <a:rPr lang="en-US" kern="0" dirty="0" err="1">
                <a:latin typeface="+mn-lt"/>
              </a:rPr>
              <a:t>productie</a:t>
            </a:r>
            <a:r>
              <a:rPr lang="en-US" kern="0" dirty="0">
                <a:latin typeface="+mn-lt"/>
              </a:rPr>
              <a:t>, </a:t>
            </a:r>
            <a:r>
              <a:rPr lang="en-US" kern="0" dirty="0" err="1">
                <a:latin typeface="+mn-lt"/>
              </a:rPr>
              <a:t>vanzarii</a:t>
            </a:r>
            <a:r>
              <a:rPr lang="en-US" kern="0" dirty="0">
                <a:latin typeface="+mn-lt"/>
              </a:rPr>
              <a:t> </a:t>
            </a:r>
            <a:r>
              <a:rPr lang="en-US" kern="0" dirty="0" err="1">
                <a:latin typeface="+mn-lt"/>
              </a:rPr>
              <a:t>catre</a:t>
            </a:r>
            <a:r>
              <a:rPr lang="en-US" kern="0" dirty="0">
                <a:latin typeface="+mn-lt"/>
              </a:rPr>
              <a:t> </a:t>
            </a:r>
            <a:r>
              <a:rPr lang="en-US" kern="0" dirty="0" err="1">
                <a:latin typeface="+mn-lt"/>
              </a:rPr>
              <a:t>clienti</a:t>
            </a:r>
            <a:r>
              <a:rPr lang="en-US" kern="0" dirty="0">
                <a:latin typeface="+mn-lt"/>
              </a:rPr>
              <a:t>, </a:t>
            </a:r>
            <a:r>
              <a:rPr lang="en-US" kern="0" dirty="0" err="1">
                <a:latin typeface="+mn-lt"/>
              </a:rPr>
              <a:t>pregatirii</a:t>
            </a:r>
            <a:r>
              <a:rPr lang="en-US" kern="0" dirty="0">
                <a:latin typeface="+mn-lt"/>
              </a:rPr>
              <a:t> </a:t>
            </a:r>
            <a:r>
              <a:rPr lang="en-US" kern="0" dirty="0" err="1">
                <a:latin typeface="+mn-lt"/>
              </a:rPr>
              <a:t>pentru</a:t>
            </a:r>
            <a:r>
              <a:rPr lang="en-US" kern="0" dirty="0">
                <a:latin typeface="+mn-lt"/>
              </a:rPr>
              <a:t> </a:t>
            </a:r>
            <a:r>
              <a:rPr lang="en-US" kern="0" dirty="0" err="1">
                <a:latin typeface="+mn-lt"/>
              </a:rPr>
              <a:t>vanzare</a:t>
            </a:r>
            <a:r>
              <a:rPr lang="en-US" kern="0" dirty="0">
                <a:latin typeface="+mn-lt"/>
              </a:rPr>
              <a:t>, </a:t>
            </a:r>
            <a:r>
              <a:rPr lang="en-US" kern="0" dirty="0" err="1">
                <a:latin typeface="+mn-lt"/>
              </a:rPr>
              <a:t>crearea</a:t>
            </a:r>
            <a:r>
              <a:rPr lang="en-US" kern="0" dirty="0">
                <a:latin typeface="+mn-lt"/>
              </a:rPr>
              <a:t> de hub-</a:t>
            </a:r>
            <a:r>
              <a:rPr lang="en-US" kern="0" dirty="0" err="1">
                <a:latin typeface="+mn-lt"/>
              </a:rPr>
              <a:t>uri</a:t>
            </a:r>
            <a:r>
              <a:rPr lang="en-US" kern="0" dirty="0">
                <a:latin typeface="+mn-lt"/>
              </a:rPr>
              <a:t> </a:t>
            </a:r>
            <a:r>
              <a:rPr lang="en-US" kern="0" dirty="0" err="1">
                <a:latin typeface="+mn-lt"/>
              </a:rPr>
              <a:t>pentru</a:t>
            </a:r>
            <a:r>
              <a:rPr lang="en-US" kern="0" dirty="0">
                <a:latin typeface="+mn-lt"/>
              </a:rPr>
              <a:t> </a:t>
            </a:r>
            <a:r>
              <a:rPr lang="en-US" kern="0" dirty="0" err="1">
                <a:latin typeface="+mn-lt"/>
              </a:rPr>
              <a:t>livari</a:t>
            </a:r>
            <a:r>
              <a:rPr lang="en-US" kern="0" dirty="0">
                <a:latin typeface="+mn-lt"/>
              </a:rPr>
              <a:t> </a:t>
            </a:r>
            <a:r>
              <a:rPr lang="en-US" kern="0" dirty="0" err="1">
                <a:latin typeface="+mn-lt"/>
              </a:rPr>
              <a:t>catre</a:t>
            </a:r>
            <a:r>
              <a:rPr lang="en-US" kern="0" dirty="0">
                <a:latin typeface="+mn-lt"/>
              </a:rPr>
              <a:t> </a:t>
            </a:r>
            <a:r>
              <a:rPr lang="en-US" kern="0" dirty="0" err="1">
                <a:latin typeface="+mn-lt"/>
              </a:rPr>
              <a:t>clienti</a:t>
            </a:r>
            <a:r>
              <a:rPr lang="en-US" kern="0" dirty="0">
                <a:latin typeface="+mn-lt"/>
              </a:rPr>
              <a:t> non-UE, etc.</a:t>
            </a:r>
          </a:p>
          <a:p>
            <a:pPr marL="746125" lvl="1" indent="-276225">
              <a:buClr>
                <a:srgbClr val="000066"/>
              </a:buClr>
              <a:buFont typeface="Arial" pitchFamily="34" charset="0"/>
              <a:buChar char="•"/>
              <a:defRPr/>
            </a:pPr>
            <a:r>
              <a:rPr lang="en-US" kern="0" dirty="0" err="1">
                <a:latin typeface="+mn-lt"/>
              </a:rPr>
              <a:t>Depozitare</a:t>
            </a:r>
            <a:r>
              <a:rPr lang="en-US" kern="0" dirty="0">
                <a:latin typeface="+mn-lt"/>
              </a:rPr>
              <a:t> </a:t>
            </a:r>
            <a:r>
              <a:rPr lang="en-US" kern="0" dirty="0" err="1">
                <a:latin typeface="+mn-lt"/>
              </a:rPr>
              <a:t>comuna</a:t>
            </a:r>
            <a:r>
              <a:rPr lang="en-US" kern="0" dirty="0">
                <a:latin typeface="+mn-lt"/>
              </a:rPr>
              <a:t> </a:t>
            </a:r>
            <a:r>
              <a:rPr lang="en-US" kern="0" dirty="0" err="1">
                <a:latin typeface="+mn-lt"/>
              </a:rPr>
              <a:t>marfuri</a:t>
            </a:r>
            <a:r>
              <a:rPr lang="en-US" kern="0" dirty="0">
                <a:latin typeface="+mn-lt"/>
              </a:rPr>
              <a:t> UE &amp; non-UE</a:t>
            </a:r>
          </a:p>
          <a:p>
            <a:pPr marL="455613" indent="-455613">
              <a:buClr>
                <a:srgbClr val="000066"/>
              </a:buClr>
              <a:buFont typeface="Wingdings" pitchFamily="2" charset="2"/>
              <a:buChar char="ü"/>
              <a:defRPr/>
            </a:pPr>
            <a:endParaRPr lang="en-US" kern="0" dirty="0">
              <a:latin typeface="+mn-lt"/>
            </a:endParaRPr>
          </a:p>
          <a:p>
            <a:pPr marL="455613" indent="-455613">
              <a:buClr>
                <a:srgbClr val="000066"/>
              </a:buClr>
              <a:buFont typeface="Wingdings" pitchFamily="2" charset="2"/>
              <a:buChar char="ü"/>
              <a:defRPr/>
            </a:pPr>
            <a:endParaRPr lang="en-US" kern="0" dirty="0">
              <a:latin typeface="+mn-lt"/>
            </a:endParaRPr>
          </a:p>
          <a:p>
            <a:pPr marL="455613" indent="-455613">
              <a:buClr>
                <a:srgbClr val="000066"/>
              </a:buClr>
              <a:buFont typeface="Wingdings" pitchFamily="2" charset="2"/>
              <a:buChar char="ü"/>
              <a:defRPr/>
            </a:pPr>
            <a:r>
              <a:rPr lang="ro-RO" kern="0" dirty="0">
                <a:latin typeface="+mn-lt"/>
              </a:rPr>
              <a:t>Impact </a:t>
            </a:r>
            <a:endParaRPr lang="en-US" kern="0" dirty="0">
              <a:latin typeface="+mn-lt"/>
            </a:endParaRPr>
          </a:p>
          <a:p>
            <a:pPr marL="746125" lvl="1" indent="-276225">
              <a:buClr>
                <a:srgbClr val="000066"/>
              </a:buClr>
              <a:buFont typeface="Arial" pitchFamily="34" charset="0"/>
              <a:buChar char="•"/>
              <a:defRPr/>
            </a:pPr>
            <a:r>
              <a:rPr lang="en-US" kern="0" dirty="0">
                <a:latin typeface="+mn-lt"/>
              </a:rPr>
              <a:t>Nu se </a:t>
            </a:r>
            <a:r>
              <a:rPr lang="en-US" kern="0" dirty="0" err="1">
                <a:latin typeface="+mn-lt"/>
              </a:rPr>
              <a:t>platesc</a:t>
            </a:r>
            <a:r>
              <a:rPr lang="en-US" kern="0" dirty="0">
                <a:latin typeface="+mn-lt"/>
              </a:rPr>
              <a:t> </a:t>
            </a:r>
            <a:r>
              <a:rPr lang="en-US" kern="0" dirty="0" err="1">
                <a:latin typeface="+mn-lt"/>
              </a:rPr>
              <a:t>taxe</a:t>
            </a:r>
            <a:r>
              <a:rPr lang="en-US" kern="0" dirty="0">
                <a:latin typeface="+mn-lt"/>
              </a:rPr>
              <a:t> </a:t>
            </a:r>
            <a:r>
              <a:rPr lang="en-US" kern="0" dirty="0" err="1">
                <a:latin typeface="+mn-lt"/>
              </a:rPr>
              <a:t>vamale</a:t>
            </a:r>
            <a:r>
              <a:rPr lang="en-US" kern="0" dirty="0">
                <a:latin typeface="+mn-lt"/>
              </a:rPr>
              <a:t>, </a:t>
            </a:r>
            <a:r>
              <a:rPr lang="en-US" kern="0" dirty="0" err="1">
                <a:latin typeface="+mn-lt"/>
              </a:rPr>
              <a:t>doar</a:t>
            </a:r>
            <a:r>
              <a:rPr lang="en-US" kern="0" dirty="0">
                <a:latin typeface="+mn-lt"/>
              </a:rPr>
              <a:t> se </a:t>
            </a:r>
            <a:r>
              <a:rPr lang="en-US" kern="0" dirty="0" err="1">
                <a:latin typeface="+mn-lt"/>
              </a:rPr>
              <a:t>garanteaza</a:t>
            </a:r>
            <a:r>
              <a:rPr lang="en-US" kern="0" dirty="0">
                <a:latin typeface="+mn-lt"/>
              </a:rPr>
              <a:t>.</a:t>
            </a:r>
          </a:p>
          <a:p>
            <a:pPr marL="1841500" lvl="3" indent="-1103313">
              <a:buClr>
                <a:srgbClr val="000066"/>
              </a:buClr>
              <a:defRPr/>
            </a:pPr>
            <a:r>
              <a:rPr lang="en-US" kern="0" dirty="0">
                <a:latin typeface="+mn-lt"/>
              </a:rPr>
              <a:t>! </a:t>
            </a:r>
            <a:r>
              <a:rPr lang="en-US" kern="0" dirty="0" err="1">
                <a:latin typeface="+mn-lt"/>
              </a:rPr>
              <a:t>Scutire</a:t>
            </a:r>
            <a:r>
              <a:rPr lang="en-US" kern="0" dirty="0">
                <a:latin typeface="+mn-lt"/>
              </a:rPr>
              <a:t> de la </a:t>
            </a:r>
            <a:r>
              <a:rPr lang="en-US" kern="0" dirty="0" err="1">
                <a:latin typeface="+mn-lt"/>
              </a:rPr>
              <a:t>garantare</a:t>
            </a:r>
            <a:endParaRPr lang="en-US" kern="0" dirty="0">
              <a:latin typeface="+mn-lt"/>
            </a:endParaRPr>
          </a:p>
          <a:p>
            <a:pPr marL="746125" lvl="1" indent="-276225">
              <a:buClr>
                <a:srgbClr val="000066"/>
              </a:buClr>
              <a:buFont typeface="Arial" pitchFamily="34" charset="0"/>
              <a:buChar char="•"/>
              <a:defRPr/>
            </a:pPr>
            <a:r>
              <a:rPr lang="en-US" kern="0" dirty="0">
                <a:latin typeface="+mn-lt"/>
              </a:rPr>
              <a:t>Nu se </a:t>
            </a:r>
            <a:r>
              <a:rPr lang="en-US" kern="0" dirty="0" err="1">
                <a:latin typeface="+mn-lt"/>
              </a:rPr>
              <a:t>plateste</a:t>
            </a:r>
            <a:r>
              <a:rPr lang="en-US" kern="0" dirty="0">
                <a:latin typeface="+mn-lt"/>
              </a:rPr>
              <a:t> </a:t>
            </a:r>
            <a:r>
              <a:rPr lang="en-US" kern="0" dirty="0" err="1">
                <a:latin typeface="+mn-lt"/>
              </a:rPr>
              <a:t>si</a:t>
            </a:r>
            <a:r>
              <a:rPr lang="en-US" kern="0" dirty="0">
                <a:latin typeface="+mn-lt"/>
              </a:rPr>
              <a:t> </a:t>
            </a:r>
            <a:r>
              <a:rPr lang="en-US" kern="0" dirty="0" err="1">
                <a:latin typeface="+mn-lt"/>
              </a:rPr>
              <a:t>nici</a:t>
            </a:r>
            <a:r>
              <a:rPr lang="en-US" kern="0" dirty="0">
                <a:latin typeface="+mn-lt"/>
              </a:rPr>
              <a:t> nu se </a:t>
            </a:r>
            <a:r>
              <a:rPr lang="en-US" kern="0" dirty="0" err="1">
                <a:latin typeface="+mn-lt"/>
              </a:rPr>
              <a:t>garanteaza</a:t>
            </a:r>
            <a:r>
              <a:rPr lang="en-US" kern="0" dirty="0">
                <a:latin typeface="+mn-lt"/>
              </a:rPr>
              <a:t> TVA.</a:t>
            </a:r>
            <a:endParaRPr lang="ro-RO" kern="0" dirty="0">
              <a:latin typeface="+mn-lt"/>
            </a:endParaRPr>
          </a:p>
          <a:p>
            <a:pPr marL="455613" indent="-455613">
              <a:buClr>
                <a:srgbClr val="000066"/>
              </a:buClr>
              <a:buFont typeface="Wingdings" pitchFamily="2" charset="2"/>
              <a:buChar char="ü"/>
              <a:defRPr/>
            </a:pPr>
            <a:endParaRPr lang="en-US" kern="0" dirty="0">
              <a:latin typeface="+mn-lt"/>
            </a:endParaRPr>
          </a:p>
          <a:p>
            <a:pPr marL="455613" indent="-455613">
              <a:buClr>
                <a:srgbClr val="000066"/>
              </a:buClr>
              <a:buFont typeface="Wingdings" pitchFamily="2" charset="2"/>
              <a:buChar char="ü"/>
              <a:defRPr/>
            </a:pPr>
            <a:endParaRPr lang="en-US" kern="0" dirty="0">
              <a:latin typeface="+mn-lt"/>
            </a:endParaRPr>
          </a:p>
          <a:p>
            <a:pPr marL="455613" indent="-455613">
              <a:buClr>
                <a:srgbClr val="000066"/>
              </a:buClr>
              <a:buFont typeface="Wingdings" pitchFamily="2" charset="2"/>
              <a:buChar char="ü"/>
              <a:defRPr/>
            </a:pPr>
            <a:r>
              <a:rPr lang="ro-RO" kern="0" dirty="0">
                <a:latin typeface="+mn-lt"/>
              </a:rPr>
              <a:t>Procedura</a:t>
            </a:r>
            <a:r>
              <a:rPr lang="en-US" kern="0" dirty="0">
                <a:latin typeface="+mn-lt"/>
              </a:rPr>
              <a:t>:</a:t>
            </a:r>
          </a:p>
          <a:p>
            <a:pPr marL="746125" lvl="1" indent="-276225">
              <a:buClr>
                <a:srgbClr val="000066"/>
              </a:buClr>
              <a:buFont typeface="Arial" pitchFamily="34" charset="0"/>
              <a:buChar char="•"/>
              <a:defRPr/>
            </a:pPr>
            <a:r>
              <a:rPr lang="ro-RO" kern="0" dirty="0" err="1">
                <a:latin typeface="+mn-lt"/>
              </a:rPr>
              <a:t>Autorizatie</a:t>
            </a:r>
            <a:r>
              <a:rPr lang="ro-RO" kern="0" dirty="0">
                <a:latin typeface="+mn-lt"/>
              </a:rPr>
              <a:t> prealabila de la </a:t>
            </a:r>
            <a:r>
              <a:rPr lang="ro-RO" kern="0" dirty="0" err="1">
                <a:latin typeface="+mn-lt"/>
              </a:rPr>
              <a:t>autoritatile</a:t>
            </a:r>
            <a:r>
              <a:rPr lang="ro-RO" kern="0" dirty="0">
                <a:latin typeface="+mn-lt"/>
              </a:rPr>
              <a:t> vamale</a:t>
            </a:r>
            <a:r>
              <a:rPr lang="en-US" kern="0" dirty="0">
                <a:latin typeface="+mn-lt"/>
              </a:rPr>
              <a:t>.</a:t>
            </a:r>
            <a:endParaRPr lang="ro-RO" kern="0" dirty="0">
              <a:latin typeface="+mn-lt"/>
            </a:endParaRPr>
          </a:p>
          <a:p>
            <a:pPr marL="927100" lvl="1" indent="-457200">
              <a:buClr>
                <a:srgbClr val="000066"/>
              </a:buClr>
              <a:buFont typeface="Arial" pitchFamily="34" charset="0"/>
              <a:buChar char="•"/>
              <a:defRPr/>
            </a:pPr>
            <a:endParaRPr lang="ro-RO" sz="1900" kern="0" dirty="0">
              <a:solidFill>
                <a:srgbClr val="000066"/>
              </a:solidFill>
              <a:latin typeface="Arial"/>
            </a:endParaRPr>
          </a:p>
        </p:txBody>
      </p:sp>
      <p:sp>
        <p:nvSpPr>
          <p:cNvPr id="25606" name="Rectangle 2"/>
          <p:cNvSpPr>
            <a:spLocks noGrp="1" noChangeArrowheads="1"/>
          </p:cNvSpPr>
          <p:nvPr>
            <p:ph type="title" idx="4294967295"/>
          </p:nvPr>
        </p:nvSpPr>
        <p:spPr>
          <a:xfrm>
            <a:off x="664028" y="228600"/>
            <a:ext cx="8098971" cy="838200"/>
          </a:xfrm>
        </p:spPr>
        <p:txBody>
          <a:bodyPr>
            <a:normAutofit/>
          </a:bodyPr>
          <a:lstStyle/>
          <a:p>
            <a:pPr algn="l"/>
            <a:r>
              <a:rPr lang="it-IT" dirty="0">
                <a:solidFill>
                  <a:schemeClr val="tx2">
                    <a:lumMod val="75000"/>
                  </a:schemeClr>
                </a:solidFill>
              </a:rPr>
              <a:t>Antrepozitul vamal</a:t>
            </a:r>
            <a:endParaRPr 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B9ADBF5D-D7E7-4626-B1D7-72CA690C4135}"/>
              </a:ext>
            </a:extLst>
          </p:cNvPr>
          <p:cNvSpPr>
            <a:spLocks noGrp="1"/>
          </p:cNvSpPr>
          <p:nvPr>
            <p:ph type="sldNum" sz="quarter" idx="11"/>
          </p:nvPr>
        </p:nvSpPr>
        <p:spPr/>
        <p:txBody>
          <a:bodyPr/>
          <a:lstStyle/>
          <a:p>
            <a:pPr>
              <a:defRPr/>
            </a:pPr>
            <a:fld id="{CCA2E915-9A36-40F6-99F7-6FF98824D28F}" type="slidenum">
              <a:rPr lang="en-GB" smtClean="0"/>
              <a:pPr>
                <a:defRPr/>
              </a:pPr>
              <a:t>62</a:t>
            </a:fld>
            <a:endParaRPr lang="en-GB" dirty="0"/>
          </a:p>
        </p:txBody>
      </p:sp>
    </p:spTree>
    <p:extLst>
      <p:ext uri="{BB962C8B-B14F-4D97-AF65-F5344CB8AC3E}">
        <p14:creationId xmlns:p14="http://schemas.microsoft.com/office/powerpoint/2010/main" val="3169851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F35AC99-497E-406A-A8B8-C8CF430AAEEB}"/>
              </a:ext>
            </a:extLst>
          </p:cNvPr>
          <p:cNvSpPr txBox="1">
            <a:spLocks noChangeArrowheads="1"/>
          </p:cNvSpPr>
          <p:nvPr/>
        </p:nvSpPr>
        <p:spPr bwMode="auto">
          <a:xfrm>
            <a:off x="304800" y="838200"/>
            <a:ext cx="8382000" cy="5029200"/>
          </a:xfrm>
          <a:prstGeom prst="rect">
            <a:avLst/>
          </a:prstGeom>
          <a:noFill/>
          <a:ln w="9525">
            <a:noFill/>
            <a:miter lim="800000"/>
            <a:headEnd/>
            <a:tailEnd/>
          </a:ln>
        </p:spPr>
        <p:txBody>
          <a:bodyPr/>
          <a:lstStyle/>
          <a:p>
            <a:pPr eaLnBrk="1" hangingPunct="1">
              <a:defRPr/>
            </a:pPr>
            <a:endParaRPr lang="ro-RO" dirty="0">
              <a:latin typeface="+mn-lt"/>
              <a:ea typeface="Verdana" panose="020B0604030504040204" pitchFamily="34" charset="0"/>
              <a:cs typeface="Verdana" panose="020B0604030504040204" pitchFamily="34" charset="0"/>
            </a:endParaRPr>
          </a:p>
          <a:p>
            <a:pPr marL="0" lvl="1" indent="0">
              <a:spcBef>
                <a:spcPct val="20000"/>
              </a:spcBef>
              <a:buClr>
                <a:srgbClr val="313131"/>
              </a:buClr>
              <a:defRPr/>
            </a:pPr>
            <a:endParaRPr lang="ro-RO" dirty="0">
              <a:latin typeface="+mn-lt"/>
              <a:ea typeface="Verdana" panose="020B0604030504040204" pitchFamily="34" charset="0"/>
              <a:cs typeface="Verdana" panose="020B0604030504040204" pitchFamily="34" charset="0"/>
            </a:endParaRPr>
          </a:p>
          <a:p>
            <a:pPr marL="0" lvl="1" indent="0">
              <a:spcBef>
                <a:spcPct val="20000"/>
              </a:spcBef>
              <a:buClr>
                <a:srgbClr val="313131"/>
              </a:buClr>
              <a:defRPr/>
            </a:pPr>
            <a:endParaRPr lang="ro-RO" dirty="0">
              <a:latin typeface="+mn-lt"/>
              <a:ea typeface="Verdana" panose="020B0604030504040204" pitchFamily="34" charset="0"/>
              <a:cs typeface="Verdana" panose="020B0604030504040204" pitchFamily="34" charset="0"/>
            </a:endParaRPr>
          </a:p>
          <a:p>
            <a:pPr marL="342900" lvl="1" indent="-342900">
              <a:spcBef>
                <a:spcPct val="20000"/>
              </a:spcBef>
              <a:buClr>
                <a:srgbClr val="313131"/>
              </a:buClr>
              <a:buFont typeface="Wingdings" panose="05000000000000000000" pitchFamily="2" charset="2"/>
              <a:buChar char="ü"/>
              <a:defRPr/>
            </a:pPr>
            <a:endParaRPr lang="ro-RO" dirty="0">
              <a:latin typeface="+mn-lt"/>
              <a:ea typeface="Verdana" panose="020B0604030504040204" pitchFamily="34" charset="0"/>
              <a:cs typeface="Verdana" panose="020B0604030504040204" pitchFamily="34" charset="0"/>
            </a:endParaRPr>
          </a:p>
          <a:p>
            <a:pPr marL="0" lvl="1" indent="0">
              <a:spcBef>
                <a:spcPct val="20000"/>
              </a:spcBef>
              <a:buClr>
                <a:srgbClr val="313131"/>
              </a:buClr>
              <a:defRPr/>
            </a:pPr>
            <a:endParaRPr lang="ro-RO" dirty="0">
              <a:latin typeface="+mn-lt"/>
              <a:ea typeface="Verdana" panose="020B0604030504040204" pitchFamily="34" charset="0"/>
              <a:cs typeface="Verdana" panose="020B0604030504040204" pitchFamily="34" charset="0"/>
            </a:endParaRPr>
          </a:p>
          <a:p>
            <a:pPr marL="342900" lvl="1" indent="-342900">
              <a:spcBef>
                <a:spcPct val="20000"/>
              </a:spcBef>
              <a:buFont typeface="Wingdings" panose="05000000000000000000" pitchFamily="2" charset="2"/>
              <a:buChar char="ü"/>
              <a:defRPr/>
            </a:pPr>
            <a:endParaRPr lang="ro-RO" dirty="0">
              <a:latin typeface="+mn-lt"/>
              <a:ea typeface="Verdana" panose="020B0604030504040204" pitchFamily="34" charset="0"/>
              <a:cs typeface="Verdana" panose="020B0604030504040204" pitchFamily="34" charset="0"/>
            </a:endParaRPr>
          </a:p>
        </p:txBody>
      </p:sp>
      <p:sp>
        <p:nvSpPr>
          <p:cNvPr id="347139" name="Slide Number Placeholder 5">
            <a:extLst>
              <a:ext uri="{FF2B5EF4-FFF2-40B4-BE49-F238E27FC236}">
                <a16:creationId xmlns:a16="http://schemas.microsoft.com/office/drawing/2014/main" id="{E244F43E-2F48-4203-84B3-D8858BACC65C}"/>
              </a:ext>
            </a:extLst>
          </p:cNvPr>
          <p:cNvSpPr txBox="1">
            <a:spLocks/>
          </p:cNvSpPr>
          <p:nvPr/>
        </p:nvSpPr>
        <p:spPr bwMode="auto">
          <a:xfrm>
            <a:off x="7972425" y="6529388"/>
            <a:ext cx="7921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buClr>
                <a:srgbClr val="000066"/>
              </a:buClr>
              <a:buChar char="•"/>
              <a:defRPr sz="2000">
                <a:solidFill>
                  <a:srgbClr val="000066"/>
                </a:solidFill>
                <a:latin typeface="Arial" panose="020B0604020202020204" pitchFamily="34" charset="0"/>
              </a:defRPr>
            </a:lvl1pPr>
            <a:lvl2pPr marL="180975" indent="-180975">
              <a:spcBef>
                <a:spcPts val="1200"/>
              </a:spcBef>
              <a:buClr>
                <a:srgbClr val="000066"/>
              </a:buClr>
              <a:buChar char="•"/>
              <a:defRPr>
                <a:solidFill>
                  <a:srgbClr val="000066"/>
                </a:solidFill>
                <a:latin typeface="Arial" panose="020B0604020202020204" pitchFamily="34" charset="0"/>
              </a:defRPr>
            </a:lvl2pPr>
            <a:lvl3pPr marL="355600" indent="-174625">
              <a:spcBef>
                <a:spcPts val="1200"/>
              </a:spcBef>
              <a:buClr>
                <a:srgbClr val="000066"/>
              </a:buClr>
              <a:buChar char="•"/>
              <a:defRPr sz="1600">
                <a:solidFill>
                  <a:srgbClr val="000066"/>
                </a:solidFill>
                <a:latin typeface="Arial" panose="020B0604020202020204" pitchFamily="34" charset="0"/>
              </a:defRPr>
            </a:lvl3pPr>
            <a:lvl4pPr marL="536575" indent="-180975">
              <a:spcBef>
                <a:spcPts val="1200"/>
              </a:spcBef>
              <a:buClr>
                <a:srgbClr val="000066"/>
              </a:buClr>
              <a:buFont typeface="Arial" panose="020B0604020202020204" pitchFamily="34" charset="0"/>
              <a:buChar char="•"/>
              <a:defRPr sz="1400">
                <a:solidFill>
                  <a:srgbClr val="000066"/>
                </a:solidFill>
                <a:latin typeface="Arial" panose="020B0604020202020204" pitchFamily="34" charset="0"/>
              </a:defRPr>
            </a:lvl4pPr>
            <a:lvl5pPr marL="709613" indent="-171450">
              <a:spcBef>
                <a:spcPts val="1200"/>
              </a:spcBef>
              <a:buClr>
                <a:srgbClr val="000066"/>
              </a:buClr>
              <a:buFont typeface="Arial" panose="020B0604020202020204" pitchFamily="34" charset="0"/>
              <a:buChar char="•"/>
              <a:defRPr sz="1200">
                <a:solidFill>
                  <a:srgbClr val="000066"/>
                </a:solidFill>
                <a:latin typeface="Arial" panose="020B0604020202020204" pitchFamily="34" charset="0"/>
              </a:defRPr>
            </a:lvl5pPr>
            <a:lvl6pPr marL="11668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6pPr>
            <a:lvl7pPr marL="16240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7pPr>
            <a:lvl8pPr marL="20812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8pPr>
            <a:lvl9pPr marL="2538413" indent="-17145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9pPr>
          </a:lstStyle>
          <a:p>
            <a:pPr algn="r" eaLnBrk="1" hangingPunct="1">
              <a:spcBef>
                <a:spcPct val="0"/>
              </a:spcBef>
              <a:buClrTx/>
              <a:buFontTx/>
              <a:buNone/>
            </a:pPr>
            <a:fld id="{C0D7AC0C-EA10-451B-8716-73656A2F2B50}" type="slidenum">
              <a:rPr lang="en-GB" altLang="en-US" sz="1800">
                <a:solidFill>
                  <a:schemeClr val="tx1"/>
                </a:solidFill>
                <a:latin typeface="+mn-lt"/>
              </a:rPr>
              <a:pPr algn="r" eaLnBrk="1" hangingPunct="1">
                <a:spcBef>
                  <a:spcPct val="0"/>
                </a:spcBef>
                <a:buClrTx/>
                <a:buFontTx/>
                <a:buNone/>
              </a:pPr>
              <a:t>63</a:t>
            </a:fld>
            <a:endParaRPr lang="en-GB" altLang="en-US" sz="1800">
              <a:solidFill>
                <a:schemeClr val="tx1"/>
              </a:solidFill>
              <a:latin typeface="+mn-lt"/>
            </a:endParaRPr>
          </a:p>
        </p:txBody>
      </p:sp>
      <p:sp>
        <p:nvSpPr>
          <p:cNvPr id="6" name="Rectangle 2">
            <a:extLst>
              <a:ext uri="{FF2B5EF4-FFF2-40B4-BE49-F238E27FC236}">
                <a16:creationId xmlns:a16="http://schemas.microsoft.com/office/drawing/2014/main" id="{FAF954D8-544E-412F-84A8-D24555071D49}"/>
              </a:ext>
            </a:extLst>
          </p:cNvPr>
          <p:cNvSpPr txBox="1">
            <a:spLocks noChangeArrowheads="1"/>
          </p:cNvSpPr>
          <p:nvPr/>
        </p:nvSpPr>
        <p:spPr bwMode="auto">
          <a:xfrm>
            <a:off x="697820" y="360363"/>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lgn="l" rtl="0" eaLnBrk="0" fontAlgn="base" hangingPunct="0">
              <a:lnSpc>
                <a:spcPct val="90000"/>
              </a:lnSpc>
              <a:spcBef>
                <a:spcPct val="0"/>
              </a:spcBef>
              <a:spcAft>
                <a:spcPct val="0"/>
              </a:spcAft>
              <a:defRPr sz="2400">
                <a:solidFill>
                  <a:srgbClr val="000066"/>
                </a:solidFill>
                <a:latin typeface="+mj-lt"/>
                <a:ea typeface="+mj-ea"/>
                <a:cs typeface="+mj-cs"/>
              </a:defRPr>
            </a:lvl1pPr>
            <a:lvl2pPr algn="l" rtl="0" eaLnBrk="0" fontAlgn="base" hangingPunct="0">
              <a:lnSpc>
                <a:spcPct val="90000"/>
              </a:lnSpc>
              <a:spcBef>
                <a:spcPct val="0"/>
              </a:spcBef>
              <a:spcAft>
                <a:spcPct val="0"/>
              </a:spcAft>
              <a:defRPr sz="2400">
                <a:solidFill>
                  <a:srgbClr val="000066"/>
                </a:solidFill>
                <a:latin typeface="Arial" charset="0"/>
              </a:defRPr>
            </a:lvl2pPr>
            <a:lvl3pPr algn="l" rtl="0" eaLnBrk="0" fontAlgn="base" hangingPunct="0">
              <a:lnSpc>
                <a:spcPct val="90000"/>
              </a:lnSpc>
              <a:spcBef>
                <a:spcPct val="0"/>
              </a:spcBef>
              <a:spcAft>
                <a:spcPct val="0"/>
              </a:spcAft>
              <a:defRPr sz="2400">
                <a:solidFill>
                  <a:srgbClr val="000066"/>
                </a:solidFill>
                <a:latin typeface="Arial" charset="0"/>
              </a:defRPr>
            </a:lvl3pPr>
            <a:lvl4pPr algn="l" rtl="0" eaLnBrk="0" fontAlgn="base" hangingPunct="0">
              <a:lnSpc>
                <a:spcPct val="90000"/>
              </a:lnSpc>
              <a:spcBef>
                <a:spcPct val="0"/>
              </a:spcBef>
              <a:spcAft>
                <a:spcPct val="0"/>
              </a:spcAft>
              <a:defRPr sz="2400">
                <a:solidFill>
                  <a:srgbClr val="000066"/>
                </a:solidFill>
                <a:latin typeface="Arial" charset="0"/>
              </a:defRPr>
            </a:lvl4pPr>
            <a:lvl5pPr algn="l" rtl="0" eaLnBrk="0" fontAlgn="base" hangingPunct="0">
              <a:lnSpc>
                <a:spcPct val="90000"/>
              </a:lnSpc>
              <a:spcBef>
                <a:spcPct val="0"/>
              </a:spcBef>
              <a:spcAft>
                <a:spcPct val="0"/>
              </a:spcAft>
              <a:defRPr sz="2400">
                <a:solidFill>
                  <a:srgbClr val="000066"/>
                </a:solidFill>
                <a:latin typeface="Arial" charset="0"/>
              </a:defRPr>
            </a:lvl5pPr>
            <a:lvl6pPr marL="455664" algn="l" rtl="0" eaLnBrk="1" fontAlgn="base" hangingPunct="1">
              <a:lnSpc>
                <a:spcPct val="90000"/>
              </a:lnSpc>
              <a:spcBef>
                <a:spcPct val="0"/>
              </a:spcBef>
              <a:spcAft>
                <a:spcPct val="0"/>
              </a:spcAft>
              <a:defRPr sz="2400">
                <a:solidFill>
                  <a:srgbClr val="000066"/>
                </a:solidFill>
                <a:latin typeface="Arial" charset="0"/>
              </a:defRPr>
            </a:lvl6pPr>
            <a:lvl7pPr marL="911326" algn="l" rtl="0" eaLnBrk="1" fontAlgn="base" hangingPunct="1">
              <a:lnSpc>
                <a:spcPct val="90000"/>
              </a:lnSpc>
              <a:spcBef>
                <a:spcPct val="0"/>
              </a:spcBef>
              <a:spcAft>
                <a:spcPct val="0"/>
              </a:spcAft>
              <a:defRPr sz="2400">
                <a:solidFill>
                  <a:srgbClr val="000066"/>
                </a:solidFill>
                <a:latin typeface="Arial" charset="0"/>
              </a:defRPr>
            </a:lvl7pPr>
            <a:lvl8pPr marL="1366992" algn="l" rtl="0" eaLnBrk="1" fontAlgn="base" hangingPunct="1">
              <a:lnSpc>
                <a:spcPct val="90000"/>
              </a:lnSpc>
              <a:spcBef>
                <a:spcPct val="0"/>
              </a:spcBef>
              <a:spcAft>
                <a:spcPct val="0"/>
              </a:spcAft>
              <a:defRPr sz="2400">
                <a:solidFill>
                  <a:srgbClr val="000066"/>
                </a:solidFill>
                <a:latin typeface="Arial" charset="0"/>
              </a:defRPr>
            </a:lvl8pPr>
            <a:lvl9pPr marL="1822655" algn="l" rtl="0" eaLnBrk="1" fontAlgn="base" hangingPunct="1">
              <a:lnSpc>
                <a:spcPct val="90000"/>
              </a:lnSpc>
              <a:spcBef>
                <a:spcPct val="0"/>
              </a:spcBef>
              <a:spcAft>
                <a:spcPct val="0"/>
              </a:spcAft>
              <a:defRPr sz="2400">
                <a:solidFill>
                  <a:srgbClr val="000066"/>
                </a:solidFill>
                <a:latin typeface="Arial" charset="0"/>
              </a:defRPr>
            </a:lvl9pPr>
          </a:lstStyle>
          <a:p>
            <a:pPr eaLnBrk="1" hangingPunct="1">
              <a:defRPr/>
            </a:pPr>
            <a:r>
              <a:rPr lang="en-AU" altLang="en-US" sz="3300" dirty="0" err="1">
                <a:solidFill>
                  <a:schemeClr val="tx1"/>
                </a:solidFill>
                <a:latin typeface="+mn-lt"/>
              </a:rPr>
              <a:t>Regimuri</a:t>
            </a:r>
            <a:r>
              <a:rPr lang="en-AU" altLang="en-US" sz="3300" dirty="0">
                <a:solidFill>
                  <a:schemeClr val="tx1"/>
                </a:solidFill>
                <a:latin typeface="+mn-lt"/>
              </a:rPr>
              <a:t> </a:t>
            </a:r>
            <a:r>
              <a:rPr lang="en-AU" altLang="en-US" sz="3300" dirty="0" err="1">
                <a:solidFill>
                  <a:schemeClr val="tx1"/>
                </a:solidFill>
                <a:latin typeface="+mn-lt"/>
              </a:rPr>
              <a:t>vamale</a:t>
            </a:r>
            <a:endParaRPr lang="en-AU" altLang="en-US" sz="3300" dirty="0">
              <a:solidFill>
                <a:schemeClr val="tx1"/>
              </a:solidFill>
              <a:latin typeface="+mn-lt"/>
            </a:endParaRPr>
          </a:p>
          <a:p>
            <a:pPr eaLnBrk="1" hangingPunct="1">
              <a:defRPr/>
            </a:pPr>
            <a:br>
              <a:rPr lang="en-AU" altLang="en-US" sz="1800" dirty="0">
                <a:solidFill>
                  <a:schemeClr val="tx1"/>
                </a:solidFill>
                <a:latin typeface="+mn-lt"/>
              </a:rPr>
            </a:br>
            <a:endParaRPr lang="en-US" altLang="en-US" sz="1800" dirty="0">
              <a:solidFill>
                <a:schemeClr val="tx1"/>
              </a:solidFill>
              <a:latin typeface="+mn-lt"/>
            </a:endParaRPr>
          </a:p>
        </p:txBody>
      </p:sp>
      <p:grpSp>
        <p:nvGrpSpPr>
          <p:cNvPr id="347142" name="Content Placeholder 4">
            <a:extLst>
              <a:ext uri="{FF2B5EF4-FFF2-40B4-BE49-F238E27FC236}">
                <a16:creationId xmlns:a16="http://schemas.microsoft.com/office/drawing/2014/main" id="{7549FC83-5722-453D-B77E-D8551118DF6D}"/>
              </a:ext>
            </a:extLst>
          </p:cNvPr>
          <p:cNvGrpSpPr>
            <a:grpSpLocks noGrp="1"/>
          </p:cNvGrpSpPr>
          <p:nvPr/>
        </p:nvGrpSpPr>
        <p:grpSpPr bwMode="auto">
          <a:xfrm>
            <a:off x="609600" y="1371600"/>
            <a:ext cx="8001000" cy="2183846"/>
            <a:chOff x="609600" y="4114800"/>
            <a:chExt cx="7848601" cy="2200411"/>
          </a:xfrm>
        </p:grpSpPr>
        <p:pic>
          <p:nvPicPr>
            <p:cNvPr id="347155" name="Picture 6" descr="http://millerx.com/cad/Image48.gif">
              <a:extLst>
                <a:ext uri="{FF2B5EF4-FFF2-40B4-BE49-F238E27FC236}">
                  <a16:creationId xmlns:a16="http://schemas.microsoft.com/office/drawing/2014/main" id="{C4C78C03-E5F1-4CEB-955F-FA6952057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19600"/>
              <a:ext cx="1577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6FDFBCBA-AC6E-4230-9A9F-41F785B3956B}"/>
                </a:ext>
              </a:extLst>
            </p:cNvPr>
            <p:cNvSpPr/>
            <p:nvPr/>
          </p:nvSpPr>
          <p:spPr>
            <a:xfrm>
              <a:off x="609600" y="4876182"/>
              <a:ext cx="1677172" cy="914938"/>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en-US" kern="0" dirty="0">
                <a:latin typeface="+mn-lt"/>
                <a:cs typeface="+mn-cs"/>
              </a:endParaRPr>
            </a:p>
          </p:txBody>
        </p:sp>
        <p:cxnSp>
          <p:nvCxnSpPr>
            <p:cNvPr id="347157" name="Straight Arrow Connector 22">
              <a:extLst>
                <a:ext uri="{FF2B5EF4-FFF2-40B4-BE49-F238E27FC236}">
                  <a16:creationId xmlns:a16="http://schemas.microsoft.com/office/drawing/2014/main" id="{E8CF34E3-9B9A-4EB1-A861-D93623ADC4A0}"/>
                </a:ext>
              </a:extLst>
            </p:cNvPr>
            <p:cNvCxnSpPr>
              <a:cxnSpLocks noChangeShapeType="1"/>
            </p:cNvCxnSpPr>
            <p:nvPr/>
          </p:nvCxnSpPr>
          <p:spPr bwMode="auto">
            <a:xfrm>
              <a:off x="2361520" y="5485608"/>
              <a:ext cx="1295642" cy="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347158" name="Straight Arrow Connector 23">
              <a:extLst>
                <a:ext uri="{FF2B5EF4-FFF2-40B4-BE49-F238E27FC236}">
                  <a16:creationId xmlns:a16="http://schemas.microsoft.com/office/drawing/2014/main" id="{D0FF629A-58CD-4501-A35B-8A515051EC99}"/>
                </a:ext>
              </a:extLst>
            </p:cNvPr>
            <p:cNvCxnSpPr>
              <a:cxnSpLocks noChangeShapeType="1"/>
            </p:cNvCxnSpPr>
            <p:nvPr/>
          </p:nvCxnSpPr>
          <p:spPr bwMode="auto">
            <a:xfrm>
              <a:off x="5334333" y="5485608"/>
              <a:ext cx="1371948" cy="1599"/>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25" name="Oval 24">
              <a:extLst>
                <a:ext uri="{FF2B5EF4-FFF2-40B4-BE49-F238E27FC236}">
                  <a16:creationId xmlns:a16="http://schemas.microsoft.com/office/drawing/2014/main" id="{53FE4917-103D-4EB6-A4EF-263C334FA87D}"/>
                </a:ext>
              </a:extLst>
            </p:cNvPr>
            <p:cNvSpPr/>
            <p:nvPr/>
          </p:nvSpPr>
          <p:spPr>
            <a:xfrm>
              <a:off x="6781030" y="4876182"/>
              <a:ext cx="1677171" cy="914938"/>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en-US" kern="0" dirty="0">
                <a:latin typeface="+mn-lt"/>
                <a:cs typeface="+mn-cs"/>
              </a:endParaRPr>
            </a:p>
          </p:txBody>
        </p:sp>
        <p:sp>
          <p:nvSpPr>
            <p:cNvPr id="26" name="TextBox 13">
              <a:extLst>
                <a:ext uri="{FF2B5EF4-FFF2-40B4-BE49-F238E27FC236}">
                  <a16:creationId xmlns:a16="http://schemas.microsoft.com/office/drawing/2014/main" id="{ED520A7B-CCCF-4CF3-A095-34FB78620EB4}"/>
                </a:ext>
              </a:extLst>
            </p:cNvPr>
            <p:cNvSpPr txBox="1">
              <a:spLocks noChangeArrowheads="1"/>
            </p:cNvSpPr>
            <p:nvPr/>
          </p:nvSpPr>
          <p:spPr bwMode="auto">
            <a:xfrm>
              <a:off x="991130" y="5181695"/>
              <a:ext cx="1066724" cy="372134"/>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dirty="0">
                  <a:latin typeface="+mn-lt"/>
                </a:rPr>
                <a:t>Non-EU</a:t>
              </a:r>
            </a:p>
          </p:txBody>
        </p:sp>
        <p:sp>
          <p:nvSpPr>
            <p:cNvPr id="27" name="TextBox 14">
              <a:extLst>
                <a:ext uri="{FF2B5EF4-FFF2-40B4-BE49-F238E27FC236}">
                  <a16:creationId xmlns:a16="http://schemas.microsoft.com/office/drawing/2014/main" id="{321A9C0F-BBFD-4F83-84FE-D2F5C02B306C}"/>
                </a:ext>
              </a:extLst>
            </p:cNvPr>
            <p:cNvSpPr txBox="1">
              <a:spLocks noChangeArrowheads="1"/>
            </p:cNvSpPr>
            <p:nvPr/>
          </p:nvSpPr>
          <p:spPr bwMode="auto">
            <a:xfrm>
              <a:off x="7086254" y="5181695"/>
              <a:ext cx="1143030" cy="372134"/>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dirty="0">
                  <a:latin typeface="+mn-lt"/>
                </a:rPr>
                <a:t>Non-EU</a:t>
              </a:r>
            </a:p>
          </p:txBody>
        </p:sp>
        <p:sp>
          <p:nvSpPr>
            <p:cNvPr id="28" name="TextBox 15">
              <a:extLst>
                <a:ext uri="{FF2B5EF4-FFF2-40B4-BE49-F238E27FC236}">
                  <a16:creationId xmlns:a16="http://schemas.microsoft.com/office/drawing/2014/main" id="{F1A44D09-8F6B-4AF8-B6DC-385BF087BFEE}"/>
                </a:ext>
              </a:extLst>
            </p:cNvPr>
            <p:cNvSpPr txBox="1">
              <a:spLocks noChangeArrowheads="1"/>
            </p:cNvSpPr>
            <p:nvPr/>
          </p:nvSpPr>
          <p:spPr bwMode="auto">
            <a:xfrm>
              <a:off x="3504551" y="5943077"/>
              <a:ext cx="1982394" cy="372134"/>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dirty="0">
                  <a:latin typeface="+mn-lt"/>
                </a:rPr>
                <a:t>              EU</a:t>
              </a:r>
            </a:p>
          </p:txBody>
        </p:sp>
        <p:sp>
          <p:nvSpPr>
            <p:cNvPr id="29" name="TextBox 20">
              <a:extLst>
                <a:ext uri="{FF2B5EF4-FFF2-40B4-BE49-F238E27FC236}">
                  <a16:creationId xmlns:a16="http://schemas.microsoft.com/office/drawing/2014/main" id="{4581AA30-704D-4A68-B1AA-6FA1926E01AC}"/>
                </a:ext>
              </a:extLst>
            </p:cNvPr>
            <p:cNvSpPr txBox="1">
              <a:spLocks noChangeArrowheads="1"/>
            </p:cNvSpPr>
            <p:nvPr/>
          </p:nvSpPr>
          <p:spPr bwMode="auto">
            <a:xfrm>
              <a:off x="2286772" y="5104917"/>
              <a:ext cx="1599308" cy="37213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dirty="0">
                  <a:latin typeface="+mn-lt"/>
                </a:rPr>
                <a:t>Raw</a:t>
              </a:r>
              <a:r>
                <a:rPr lang="en-US" kern="0" dirty="0">
                  <a:latin typeface="+mn-lt"/>
                  <a:cs typeface="Arial" charset="0"/>
                </a:rPr>
                <a:t> </a:t>
              </a:r>
              <a:r>
                <a:rPr lang="en-US" kern="0" dirty="0">
                  <a:latin typeface="+mn-lt"/>
                </a:rPr>
                <a:t>materials</a:t>
              </a:r>
            </a:p>
          </p:txBody>
        </p:sp>
        <p:sp>
          <p:nvSpPr>
            <p:cNvPr id="30" name="TextBox 21">
              <a:extLst>
                <a:ext uri="{FF2B5EF4-FFF2-40B4-BE49-F238E27FC236}">
                  <a16:creationId xmlns:a16="http://schemas.microsoft.com/office/drawing/2014/main" id="{EC1A3FB4-6E44-413F-9533-DDAEE9C12144}"/>
                </a:ext>
              </a:extLst>
            </p:cNvPr>
            <p:cNvSpPr txBox="1">
              <a:spLocks noChangeArrowheads="1"/>
            </p:cNvSpPr>
            <p:nvPr/>
          </p:nvSpPr>
          <p:spPr bwMode="auto">
            <a:xfrm>
              <a:off x="5258028" y="5148104"/>
              <a:ext cx="1599308" cy="37213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dirty="0">
                  <a:latin typeface="+mn-lt"/>
                </a:rPr>
                <a:t>Finished</a:t>
              </a:r>
              <a:r>
                <a:rPr lang="en-US" kern="0" dirty="0">
                  <a:latin typeface="+mn-lt"/>
                  <a:cs typeface="Arial" charset="0"/>
                </a:rPr>
                <a:t> </a:t>
              </a:r>
              <a:r>
                <a:rPr lang="en-US" kern="0" dirty="0">
                  <a:latin typeface="+mn-lt"/>
                </a:rPr>
                <a:t>goods</a:t>
              </a:r>
            </a:p>
          </p:txBody>
        </p:sp>
        <p:sp>
          <p:nvSpPr>
            <p:cNvPr id="347165" name="TextBox 92">
              <a:extLst>
                <a:ext uri="{FF2B5EF4-FFF2-40B4-BE49-F238E27FC236}">
                  <a16:creationId xmlns:a16="http://schemas.microsoft.com/office/drawing/2014/main" id="{3597E0C2-00FC-4822-95D5-34EBAECCF1BE}"/>
                </a:ext>
              </a:extLst>
            </p:cNvPr>
            <p:cNvSpPr txBox="1">
              <a:spLocks noChangeArrowheads="1"/>
            </p:cNvSpPr>
            <p:nvPr/>
          </p:nvSpPr>
          <p:spPr bwMode="auto">
            <a:xfrm>
              <a:off x="685906" y="4114800"/>
              <a:ext cx="3047561" cy="37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Clr>
                  <a:srgbClr val="000066"/>
                </a:buClr>
                <a:buChar char="•"/>
                <a:defRPr sz="2000">
                  <a:solidFill>
                    <a:srgbClr val="000066"/>
                  </a:solidFill>
                  <a:latin typeface="Arial" panose="020B0604020202020204" pitchFamily="34" charset="0"/>
                </a:defRPr>
              </a:lvl1pPr>
              <a:lvl2pPr marL="742950" indent="-285750">
                <a:spcBef>
                  <a:spcPts val="1200"/>
                </a:spcBef>
                <a:buClr>
                  <a:srgbClr val="000066"/>
                </a:buClr>
                <a:buChar char="•"/>
                <a:defRPr>
                  <a:solidFill>
                    <a:srgbClr val="000066"/>
                  </a:solidFill>
                  <a:latin typeface="Arial" panose="020B0604020202020204" pitchFamily="34" charset="0"/>
                </a:defRPr>
              </a:lvl2pPr>
              <a:lvl3pPr marL="1143000" indent="-228600">
                <a:spcBef>
                  <a:spcPts val="1200"/>
                </a:spcBef>
                <a:buClr>
                  <a:srgbClr val="000066"/>
                </a:buClr>
                <a:buChar char="•"/>
                <a:defRPr sz="1600">
                  <a:solidFill>
                    <a:srgbClr val="000066"/>
                  </a:solidFill>
                  <a:latin typeface="Arial" panose="020B0604020202020204" pitchFamily="34" charset="0"/>
                </a:defRPr>
              </a:lvl3pPr>
              <a:lvl4pPr marL="1600200" indent="-228600">
                <a:spcBef>
                  <a:spcPts val="1200"/>
                </a:spcBef>
                <a:buClr>
                  <a:srgbClr val="000066"/>
                </a:buClr>
                <a:buFont typeface="Arial" panose="020B0604020202020204" pitchFamily="34" charset="0"/>
                <a:buChar char="•"/>
                <a:defRPr sz="1400">
                  <a:solidFill>
                    <a:srgbClr val="000066"/>
                  </a:solidFill>
                  <a:latin typeface="Arial" panose="020B0604020202020204" pitchFamily="34" charset="0"/>
                </a:defRPr>
              </a:lvl4pPr>
              <a:lvl5pPr marL="2057400" indent="-228600">
                <a:spcBef>
                  <a:spcPts val="1200"/>
                </a:spcBef>
                <a:buClr>
                  <a:srgbClr val="000066"/>
                </a:buClr>
                <a:buFont typeface="Arial" panose="020B0604020202020204" pitchFamily="34" charset="0"/>
                <a:buChar char="•"/>
                <a:defRPr sz="1200">
                  <a:solidFill>
                    <a:srgbClr val="000066"/>
                  </a:solidFill>
                  <a:latin typeface="Arial" panose="020B0604020202020204" pitchFamily="34" charset="0"/>
                </a:defRPr>
              </a:lvl5pPr>
              <a:lvl6pPr marL="2514600" indent="-22860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6pPr>
              <a:lvl7pPr marL="2971800" indent="-22860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7pPr>
              <a:lvl8pPr marL="3429000" indent="-22860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8pPr>
              <a:lvl9pPr marL="3886200" indent="-22860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9pPr>
            </a:lstStyle>
            <a:p>
              <a:pPr eaLnBrk="1" hangingPunct="1">
                <a:spcBef>
                  <a:spcPct val="0"/>
                </a:spcBef>
                <a:buClrTx/>
              </a:pPr>
              <a:r>
                <a:rPr lang="en-US" altLang="ro-RO" sz="1800" b="1" dirty="0">
                  <a:solidFill>
                    <a:schemeClr val="tx1"/>
                  </a:solidFill>
                  <a:latin typeface="+mn-lt"/>
                </a:rPr>
                <a:t> </a:t>
              </a:r>
              <a:r>
                <a:rPr lang="en-US" altLang="ro-RO" sz="1800" b="1" dirty="0" err="1">
                  <a:solidFill>
                    <a:schemeClr val="tx1"/>
                  </a:solidFill>
                  <a:latin typeface="+mn-lt"/>
                </a:rPr>
                <a:t>Perfectionare</a:t>
              </a:r>
              <a:r>
                <a:rPr lang="en-US" altLang="ro-RO" sz="1800" b="1" dirty="0">
                  <a:solidFill>
                    <a:schemeClr val="tx1"/>
                  </a:solidFill>
                  <a:latin typeface="+mn-lt"/>
                </a:rPr>
                <a:t> </a:t>
              </a:r>
              <a:r>
                <a:rPr lang="en-US" altLang="ro-RO" sz="1800" b="1" dirty="0" err="1">
                  <a:solidFill>
                    <a:schemeClr val="tx1"/>
                  </a:solidFill>
                  <a:latin typeface="+mn-lt"/>
                </a:rPr>
                <a:t>activa</a:t>
              </a:r>
              <a:endParaRPr lang="en-US" altLang="ro-RO" sz="1800" b="1" dirty="0">
                <a:solidFill>
                  <a:schemeClr val="tx1"/>
                </a:solidFill>
                <a:latin typeface="+mn-lt"/>
              </a:endParaRPr>
            </a:p>
          </p:txBody>
        </p:sp>
      </p:grpSp>
      <p:grpSp>
        <p:nvGrpSpPr>
          <p:cNvPr id="347143" name="Group 37">
            <a:extLst>
              <a:ext uri="{FF2B5EF4-FFF2-40B4-BE49-F238E27FC236}">
                <a16:creationId xmlns:a16="http://schemas.microsoft.com/office/drawing/2014/main" id="{CD95F5C7-3080-4D24-B385-4FC2A3577D23}"/>
              </a:ext>
            </a:extLst>
          </p:cNvPr>
          <p:cNvGrpSpPr>
            <a:grpSpLocks/>
          </p:cNvGrpSpPr>
          <p:nvPr/>
        </p:nvGrpSpPr>
        <p:grpSpPr bwMode="auto">
          <a:xfrm>
            <a:off x="609600" y="4114800"/>
            <a:ext cx="7848600" cy="2198132"/>
            <a:chOff x="609600" y="4114800"/>
            <a:chExt cx="7848600" cy="2198554"/>
          </a:xfrm>
        </p:grpSpPr>
        <p:pic>
          <p:nvPicPr>
            <p:cNvPr id="347144" name="Picture 6" descr="http://millerx.com/cad/Image48.gif">
              <a:extLst>
                <a:ext uri="{FF2B5EF4-FFF2-40B4-BE49-F238E27FC236}">
                  <a16:creationId xmlns:a16="http://schemas.microsoft.com/office/drawing/2014/main" id="{F9C2F71A-D4EB-4EA4-9A0D-E60458184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19600"/>
              <a:ext cx="1577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a:extLst>
                <a:ext uri="{FF2B5EF4-FFF2-40B4-BE49-F238E27FC236}">
                  <a16:creationId xmlns:a16="http://schemas.microsoft.com/office/drawing/2014/main" id="{CBE4F518-4EF7-4D90-837B-086F2F162DD6}"/>
                </a:ext>
              </a:extLst>
            </p:cNvPr>
            <p:cNvSpPr/>
            <p:nvPr/>
          </p:nvSpPr>
          <p:spPr>
            <a:xfrm>
              <a:off x="609600" y="4876946"/>
              <a:ext cx="1676400" cy="914576"/>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en-US" kern="0" dirty="0">
                <a:latin typeface="+mn-lt"/>
                <a:cs typeface="+mn-cs"/>
              </a:endParaRPr>
            </a:p>
          </p:txBody>
        </p:sp>
        <p:cxnSp>
          <p:nvCxnSpPr>
            <p:cNvPr id="347146" name="Straight Arrow Connector 46">
              <a:extLst>
                <a:ext uri="{FF2B5EF4-FFF2-40B4-BE49-F238E27FC236}">
                  <a16:creationId xmlns:a16="http://schemas.microsoft.com/office/drawing/2014/main" id="{08693741-2AD1-4667-9DB9-B0E46F09F4C0}"/>
                </a:ext>
              </a:extLst>
            </p:cNvPr>
            <p:cNvCxnSpPr>
              <a:cxnSpLocks noChangeShapeType="1"/>
            </p:cNvCxnSpPr>
            <p:nvPr/>
          </p:nvCxnSpPr>
          <p:spPr bwMode="auto">
            <a:xfrm>
              <a:off x="2362200" y="5485076"/>
              <a:ext cx="1295400" cy="1587"/>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347147" name="Straight Arrow Connector 47">
              <a:extLst>
                <a:ext uri="{FF2B5EF4-FFF2-40B4-BE49-F238E27FC236}">
                  <a16:creationId xmlns:a16="http://schemas.microsoft.com/office/drawing/2014/main" id="{192D8061-ABE7-4B42-97EB-6D613A5F857C}"/>
                </a:ext>
              </a:extLst>
            </p:cNvPr>
            <p:cNvCxnSpPr>
              <a:cxnSpLocks noChangeShapeType="1"/>
            </p:cNvCxnSpPr>
            <p:nvPr/>
          </p:nvCxnSpPr>
          <p:spPr bwMode="auto">
            <a:xfrm>
              <a:off x="5334000" y="5486663"/>
              <a:ext cx="1371600" cy="1588"/>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517BA0B8-941E-468D-90A8-355E2D1D170C}"/>
                </a:ext>
              </a:extLst>
            </p:cNvPr>
            <p:cNvSpPr/>
            <p:nvPr/>
          </p:nvSpPr>
          <p:spPr>
            <a:xfrm>
              <a:off x="6781800" y="4876946"/>
              <a:ext cx="1676400" cy="914576"/>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en-US" kern="0" dirty="0">
                <a:latin typeface="+mn-lt"/>
                <a:cs typeface="+mn-cs"/>
              </a:endParaRPr>
            </a:p>
          </p:txBody>
        </p:sp>
        <p:sp>
          <p:nvSpPr>
            <p:cNvPr id="50" name="TextBox 13">
              <a:extLst>
                <a:ext uri="{FF2B5EF4-FFF2-40B4-BE49-F238E27FC236}">
                  <a16:creationId xmlns:a16="http://schemas.microsoft.com/office/drawing/2014/main" id="{619A0227-7D66-4750-9A3B-B8BD0A0446B2}"/>
                </a:ext>
              </a:extLst>
            </p:cNvPr>
            <p:cNvSpPr txBox="1">
              <a:spLocks noChangeArrowheads="1"/>
            </p:cNvSpPr>
            <p:nvPr/>
          </p:nvSpPr>
          <p:spPr bwMode="auto">
            <a:xfrm>
              <a:off x="990600" y="5181805"/>
              <a:ext cx="1066800" cy="36940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a:latin typeface="+mn-lt"/>
                </a:rPr>
                <a:t>     EU</a:t>
              </a:r>
              <a:endParaRPr lang="en-US" kern="0" dirty="0">
                <a:latin typeface="+mn-lt"/>
              </a:endParaRPr>
            </a:p>
          </p:txBody>
        </p:sp>
        <p:sp>
          <p:nvSpPr>
            <p:cNvPr id="51" name="TextBox 14">
              <a:extLst>
                <a:ext uri="{FF2B5EF4-FFF2-40B4-BE49-F238E27FC236}">
                  <a16:creationId xmlns:a16="http://schemas.microsoft.com/office/drawing/2014/main" id="{9297ED39-B2E1-402F-9CF3-7FE8B90EC07B}"/>
                </a:ext>
              </a:extLst>
            </p:cNvPr>
            <p:cNvSpPr txBox="1">
              <a:spLocks noChangeArrowheads="1"/>
            </p:cNvSpPr>
            <p:nvPr/>
          </p:nvSpPr>
          <p:spPr bwMode="auto">
            <a:xfrm>
              <a:off x="7086600" y="5181805"/>
              <a:ext cx="1143000" cy="36940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dirty="0">
                  <a:latin typeface="+mn-lt"/>
                </a:rPr>
                <a:t>     EU</a:t>
              </a:r>
            </a:p>
          </p:txBody>
        </p:sp>
        <p:sp>
          <p:nvSpPr>
            <p:cNvPr id="52" name="TextBox 15">
              <a:extLst>
                <a:ext uri="{FF2B5EF4-FFF2-40B4-BE49-F238E27FC236}">
                  <a16:creationId xmlns:a16="http://schemas.microsoft.com/office/drawing/2014/main" id="{25678AA4-FF7D-42EB-8FBC-6BEC151083E8}"/>
                </a:ext>
              </a:extLst>
            </p:cNvPr>
            <p:cNvSpPr txBox="1">
              <a:spLocks noChangeArrowheads="1"/>
            </p:cNvSpPr>
            <p:nvPr/>
          </p:nvSpPr>
          <p:spPr bwMode="auto">
            <a:xfrm>
              <a:off x="3505200" y="5943951"/>
              <a:ext cx="1981200" cy="36940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dirty="0">
                  <a:latin typeface="+mn-lt"/>
                </a:rPr>
                <a:t>        Non-EU</a:t>
              </a:r>
            </a:p>
          </p:txBody>
        </p:sp>
        <p:sp>
          <p:nvSpPr>
            <p:cNvPr id="53" name="TextBox 20">
              <a:extLst>
                <a:ext uri="{FF2B5EF4-FFF2-40B4-BE49-F238E27FC236}">
                  <a16:creationId xmlns:a16="http://schemas.microsoft.com/office/drawing/2014/main" id="{A57CE00E-7F41-462D-B923-43440CF2DCD5}"/>
                </a:ext>
              </a:extLst>
            </p:cNvPr>
            <p:cNvSpPr txBox="1">
              <a:spLocks noChangeArrowheads="1"/>
            </p:cNvSpPr>
            <p:nvPr/>
          </p:nvSpPr>
          <p:spPr bwMode="auto">
            <a:xfrm>
              <a:off x="2286000" y="5105590"/>
              <a:ext cx="1600200" cy="36940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dirty="0">
                  <a:latin typeface="+mn-lt"/>
                </a:rPr>
                <a:t>Raw</a:t>
              </a:r>
              <a:r>
                <a:rPr lang="en-US" kern="0" dirty="0">
                  <a:latin typeface="+mn-lt"/>
                  <a:cs typeface="Arial" charset="0"/>
                </a:rPr>
                <a:t> </a:t>
              </a:r>
              <a:r>
                <a:rPr lang="en-US" kern="0" dirty="0">
                  <a:latin typeface="+mn-lt"/>
                </a:rPr>
                <a:t>materials</a:t>
              </a:r>
            </a:p>
          </p:txBody>
        </p:sp>
        <p:sp>
          <p:nvSpPr>
            <p:cNvPr id="54" name="TextBox 21">
              <a:extLst>
                <a:ext uri="{FF2B5EF4-FFF2-40B4-BE49-F238E27FC236}">
                  <a16:creationId xmlns:a16="http://schemas.microsoft.com/office/drawing/2014/main" id="{0E43BB13-9B9E-4FA3-B4D6-E38B0D1CA2A7}"/>
                </a:ext>
              </a:extLst>
            </p:cNvPr>
            <p:cNvSpPr txBox="1">
              <a:spLocks noChangeArrowheads="1"/>
            </p:cNvSpPr>
            <p:nvPr/>
          </p:nvSpPr>
          <p:spPr bwMode="auto">
            <a:xfrm>
              <a:off x="5257800" y="5148461"/>
              <a:ext cx="1600200" cy="36940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kern="0" dirty="0">
                  <a:latin typeface="+mn-lt"/>
                </a:rPr>
                <a:t>Finished</a:t>
              </a:r>
              <a:r>
                <a:rPr lang="en-US" kern="0" dirty="0">
                  <a:latin typeface="+mn-lt"/>
                  <a:cs typeface="Arial" charset="0"/>
                </a:rPr>
                <a:t> </a:t>
              </a:r>
              <a:r>
                <a:rPr lang="en-US" kern="0" dirty="0">
                  <a:latin typeface="+mn-lt"/>
                </a:rPr>
                <a:t>goods</a:t>
              </a:r>
            </a:p>
          </p:txBody>
        </p:sp>
        <p:sp>
          <p:nvSpPr>
            <p:cNvPr id="347154" name="TextBox 75">
              <a:extLst>
                <a:ext uri="{FF2B5EF4-FFF2-40B4-BE49-F238E27FC236}">
                  <a16:creationId xmlns:a16="http://schemas.microsoft.com/office/drawing/2014/main" id="{150798B2-051C-431A-A85F-826C46F03347}"/>
                </a:ext>
              </a:extLst>
            </p:cNvPr>
            <p:cNvSpPr txBox="1">
              <a:spLocks noChangeArrowheads="1"/>
            </p:cNvSpPr>
            <p:nvPr/>
          </p:nvSpPr>
          <p:spPr bwMode="auto">
            <a:xfrm>
              <a:off x="685800" y="4114800"/>
              <a:ext cx="3048000" cy="36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Clr>
                  <a:srgbClr val="000066"/>
                </a:buClr>
                <a:buChar char="•"/>
                <a:defRPr sz="2000">
                  <a:solidFill>
                    <a:srgbClr val="000066"/>
                  </a:solidFill>
                  <a:latin typeface="Arial" panose="020B0604020202020204" pitchFamily="34" charset="0"/>
                </a:defRPr>
              </a:lvl1pPr>
              <a:lvl2pPr marL="742950" indent="-285750">
                <a:spcBef>
                  <a:spcPts val="1200"/>
                </a:spcBef>
                <a:buClr>
                  <a:srgbClr val="000066"/>
                </a:buClr>
                <a:buChar char="•"/>
                <a:defRPr>
                  <a:solidFill>
                    <a:srgbClr val="000066"/>
                  </a:solidFill>
                  <a:latin typeface="Arial" panose="020B0604020202020204" pitchFamily="34" charset="0"/>
                </a:defRPr>
              </a:lvl2pPr>
              <a:lvl3pPr marL="1143000" indent="-228600">
                <a:spcBef>
                  <a:spcPts val="1200"/>
                </a:spcBef>
                <a:buClr>
                  <a:srgbClr val="000066"/>
                </a:buClr>
                <a:buChar char="•"/>
                <a:defRPr sz="1600">
                  <a:solidFill>
                    <a:srgbClr val="000066"/>
                  </a:solidFill>
                  <a:latin typeface="Arial" panose="020B0604020202020204" pitchFamily="34" charset="0"/>
                </a:defRPr>
              </a:lvl3pPr>
              <a:lvl4pPr marL="1600200" indent="-228600">
                <a:spcBef>
                  <a:spcPts val="1200"/>
                </a:spcBef>
                <a:buClr>
                  <a:srgbClr val="000066"/>
                </a:buClr>
                <a:buFont typeface="Arial" panose="020B0604020202020204" pitchFamily="34" charset="0"/>
                <a:buChar char="•"/>
                <a:defRPr sz="1400">
                  <a:solidFill>
                    <a:srgbClr val="000066"/>
                  </a:solidFill>
                  <a:latin typeface="Arial" panose="020B0604020202020204" pitchFamily="34" charset="0"/>
                </a:defRPr>
              </a:lvl4pPr>
              <a:lvl5pPr marL="2057400" indent="-228600">
                <a:spcBef>
                  <a:spcPts val="1200"/>
                </a:spcBef>
                <a:buClr>
                  <a:srgbClr val="000066"/>
                </a:buClr>
                <a:buFont typeface="Arial" panose="020B0604020202020204" pitchFamily="34" charset="0"/>
                <a:buChar char="•"/>
                <a:defRPr sz="1200">
                  <a:solidFill>
                    <a:srgbClr val="000066"/>
                  </a:solidFill>
                  <a:latin typeface="Arial" panose="020B0604020202020204" pitchFamily="34" charset="0"/>
                </a:defRPr>
              </a:lvl5pPr>
              <a:lvl6pPr marL="2514600" indent="-22860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6pPr>
              <a:lvl7pPr marL="2971800" indent="-22860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7pPr>
              <a:lvl8pPr marL="3429000" indent="-22860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8pPr>
              <a:lvl9pPr marL="3886200" indent="-228600" eaLnBrk="0" fontAlgn="base" hangingPunct="0">
                <a:spcBef>
                  <a:spcPts val="1200"/>
                </a:spcBef>
                <a:spcAft>
                  <a:spcPct val="0"/>
                </a:spcAft>
                <a:buClr>
                  <a:srgbClr val="000066"/>
                </a:buClr>
                <a:buFont typeface="Arial" panose="020B0604020202020204" pitchFamily="34" charset="0"/>
                <a:buChar char="•"/>
                <a:defRPr sz="1200">
                  <a:solidFill>
                    <a:srgbClr val="000066"/>
                  </a:solidFill>
                  <a:latin typeface="Arial" panose="020B0604020202020204" pitchFamily="34" charset="0"/>
                </a:defRPr>
              </a:lvl9pPr>
            </a:lstStyle>
            <a:p>
              <a:pPr eaLnBrk="1" hangingPunct="1">
                <a:spcBef>
                  <a:spcPct val="0"/>
                </a:spcBef>
                <a:buClrTx/>
              </a:pPr>
              <a:r>
                <a:rPr lang="en-US" altLang="ro-RO" sz="1800" b="1">
                  <a:solidFill>
                    <a:schemeClr val="tx1"/>
                  </a:solidFill>
                  <a:latin typeface="+mn-lt"/>
                </a:rPr>
                <a:t> Perfectionare pasiva</a:t>
              </a:r>
            </a:p>
          </p:txBody>
        </p:sp>
      </p:grpSp>
      <p:sp>
        <p:nvSpPr>
          <p:cNvPr id="2" name="Slide Number Placeholder 1">
            <a:extLst>
              <a:ext uri="{FF2B5EF4-FFF2-40B4-BE49-F238E27FC236}">
                <a16:creationId xmlns:a16="http://schemas.microsoft.com/office/drawing/2014/main" id="{513E5753-CD6F-489C-8D02-FD35C1BE6FEC}"/>
              </a:ext>
            </a:extLst>
          </p:cNvPr>
          <p:cNvSpPr>
            <a:spLocks noGrp="1"/>
          </p:cNvSpPr>
          <p:nvPr>
            <p:ph type="sldNum" sz="quarter" idx="11"/>
          </p:nvPr>
        </p:nvSpPr>
        <p:spPr/>
        <p:txBody>
          <a:bodyPr/>
          <a:lstStyle/>
          <a:p>
            <a:pPr>
              <a:defRPr/>
            </a:pPr>
            <a:fld id="{CCA2E915-9A36-40F6-99F7-6FF98824D28F}" type="slidenum">
              <a:rPr lang="en-GB" smtClean="0"/>
              <a:pPr>
                <a:defRPr/>
              </a:pPr>
              <a:t>63</a:t>
            </a:fld>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357092"/>
            <a:ext cx="8382000" cy="4648200"/>
          </a:xfrm>
          <a:prstGeom prst="rect">
            <a:avLst/>
          </a:prstGeom>
          <a:noFill/>
          <a:ln w="9525">
            <a:noFill/>
            <a:miter lim="800000"/>
            <a:headEnd/>
            <a:tailEnd/>
          </a:ln>
        </p:spPr>
        <p:txBody>
          <a:bodyPr/>
          <a:lstStyle/>
          <a:p>
            <a:pPr marL="236538" indent="-236538">
              <a:spcBef>
                <a:spcPct val="20000"/>
              </a:spcBef>
              <a:buFont typeface="Wingdings" pitchFamily="2" charset="2"/>
              <a:buChar char="ü"/>
              <a:defRPr/>
            </a:pPr>
            <a:r>
              <a:rPr lang="ro-RO" dirty="0">
                <a:solidFill>
                  <a:srgbClr val="000000"/>
                </a:solidFill>
                <a:latin typeface="+mn-lt"/>
                <a:ea typeface="Verdana" panose="020B0604030504040204" pitchFamily="34" charset="0"/>
                <a:cs typeface="Verdana" panose="020B0604030504040204" pitchFamily="34" charset="0"/>
              </a:rPr>
              <a:t>2 tipuri de </a:t>
            </a:r>
            <a:r>
              <a:rPr lang="ro-RO" dirty="0" err="1">
                <a:solidFill>
                  <a:srgbClr val="000000"/>
                </a:solidFill>
                <a:latin typeface="+mn-lt"/>
                <a:ea typeface="Verdana" panose="020B0604030504040204" pitchFamily="34" charset="0"/>
                <a:cs typeface="Verdana" panose="020B0604030504040204" pitchFamily="34" charset="0"/>
              </a:rPr>
              <a:t>autorizatie</a:t>
            </a:r>
            <a:r>
              <a:rPr lang="ro-RO" dirty="0">
                <a:solidFill>
                  <a:srgbClr val="000000"/>
                </a:solidFill>
                <a:latin typeface="+mn-lt"/>
                <a:ea typeface="Verdana" panose="020B0604030504040204" pitchFamily="34" charset="0"/>
                <a:cs typeface="Verdana" panose="020B0604030504040204" pitchFamily="34" charset="0"/>
              </a:rPr>
              <a:t>:</a:t>
            </a:r>
          </a:p>
          <a:p>
            <a:pPr marL="741363" lvl="1" indent="-285750">
              <a:spcBef>
                <a:spcPct val="20000"/>
              </a:spcBef>
              <a:buFont typeface="Arial" panose="020B0604020202020204" pitchFamily="34" charset="0"/>
              <a:buChar char="•"/>
              <a:defRPr/>
            </a:pPr>
            <a:r>
              <a:rPr lang="ro-RO" dirty="0">
                <a:solidFill>
                  <a:srgbClr val="000000"/>
                </a:solidFill>
                <a:latin typeface="+mn-lt"/>
                <a:ea typeface="Verdana" panose="020B0604030504040204" pitchFamily="34" charset="0"/>
                <a:cs typeface="Verdana" panose="020B0604030504040204" pitchFamily="34" charset="0"/>
              </a:rPr>
              <a:t>AEOC (</a:t>
            </a:r>
            <a:r>
              <a:rPr lang="ro-RO" dirty="0" err="1">
                <a:solidFill>
                  <a:srgbClr val="000000"/>
                </a:solidFill>
                <a:latin typeface="+mn-lt"/>
                <a:ea typeface="Verdana" panose="020B0604030504040204" pitchFamily="34" charset="0"/>
                <a:cs typeface="Verdana" panose="020B0604030504040204" pitchFamily="34" charset="0"/>
              </a:rPr>
              <a:t>simplificari</a:t>
            </a:r>
            <a:r>
              <a:rPr lang="ro-RO" dirty="0">
                <a:solidFill>
                  <a:srgbClr val="000000"/>
                </a:solidFill>
                <a:latin typeface="+mn-lt"/>
                <a:ea typeface="Verdana" panose="020B0604030504040204" pitchFamily="34" charset="0"/>
                <a:cs typeface="Verdana" panose="020B0604030504040204" pitchFamily="34" charset="0"/>
              </a:rPr>
              <a:t> vamale)</a:t>
            </a:r>
          </a:p>
          <a:p>
            <a:pPr marL="741363" lvl="1" indent="-285750">
              <a:spcBef>
                <a:spcPct val="20000"/>
              </a:spcBef>
              <a:buFont typeface="Arial" panose="020B0604020202020204" pitchFamily="34" charset="0"/>
              <a:buChar char="•"/>
              <a:defRPr/>
            </a:pPr>
            <a:r>
              <a:rPr lang="ro-RO" dirty="0">
                <a:solidFill>
                  <a:srgbClr val="000000"/>
                </a:solidFill>
                <a:latin typeface="+mn-lt"/>
                <a:ea typeface="Verdana" panose="020B0604030504040204" pitchFamily="34" charset="0"/>
                <a:cs typeface="Verdana" panose="020B0604030504040204" pitchFamily="34" charset="0"/>
              </a:rPr>
              <a:t>AEOS (securitate si </a:t>
            </a:r>
            <a:r>
              <a:rPr lang="ro-RO" dirty="0" err="1">
                <a:solidFill>
                  <a:srgbClr val="000000"/>
                </a:solidFill>
                <a:latin typeface="+mn-lt"/>
                <a:ea typeface="Verdana" panose="020B0604030504040204" pitchFamily="34" charset="0"/>
                <a:cs typeface="Verdana" panose="020B0604030504040204" pitchFamily="34" charset="0"/>
              </a:rPr>
              <a:t>siguranta</a:t>
            </a:r>
            <a:r>
              <a:rPr lang="ro-RO" dirty="0">
                <a:solidFill>
                  <a:srgbClr val="000000"/>
                </a:solidFill>
                <a:latin typeface="+mn-lt"/>
                <a:ea typeface="Verdana" panose="020B0604030504040204" pitchFamily="34" charset="0"/>
                <a:cs typeface="Verdana" panose="020B0604030504040204" pitchFamily="34" charset="0"/>
              </a:rPr>
              <a:t>)</a:t>
            </a:r>
            <a:endParaRPr lang="en-US" dirty="0">
              <a:solidFill>
                <a:srgbClr val="000000"/>
              </a:solidFill>
              <a:latin typeface="+mn-lt"/>
              <a:ea typeface="Verdana" panose="020B0604030504040204" pitchFamily="34" charset="0"/>
              <a:cs typeface="Verdana" panose="020B0604030504040204" pitchFamily="34" charset="0"/>
            </a:endParaRPr>
          </a:p>
          <a:p>
            <a:pPr marL="741363" lvl="1" indent="-285750">
              <a:spcBef>
                <a:spcPct val="20000"/>
              </a:spcBef>
              <a:buFont typeface="Arial" panose="020B0604020202020204" pitchFamily="34" charset="0"/>
              <a:buChar char="•"/>
              <a:defRPr/>
            </a:pPr>
            <a:r>
              <a:rPr lang="en-US" dirty="0">
                <a:solidFill>
                  <a:srgbClr val="000000"/>
                </a:solidFill>
                <a:latin typeface="+mn-lt"/>
                <a:ea typeface="Verdana" panose="020B0604030504040204" pitchFamily="34" charset="0"/>
                <a:cs typeface="Verdana" panose="020B0604030504040204" pitchFamily="34" charset="0"/>
              </a:rPr>
              <a:t>AEOC&amp;AEOS (</a:t>
            </a:r>
            <a:r>
              <a:rPr lang="en-US" dirty="0">
                <a:solidFill>
                  <a:srgbClr val="046A38"/>
                </a:solidFill>
                <a:latin typeface="+mn-lt"/>
                <a:ea typeface="Verdana" panose="020B0604030504040204" pitchFamily="34" charset="0"/>
                <a:cs typeface="Verdana" panose="020B0604030504040204" pitchFamily="34" charset="0"/>
              </a:rPr>
              <a:t>p</a:t>
            </a:r>
            <a:r>
              <a:rPr lang="ro-RO" dirty="0" err="1">
                <a:solidFill>
                  <a:srgbClr val="046A38"/>
                </a:solidFill>
                <a:latin typeface="+mn-lt"/>
                <a:ea typeface="Verdana" panose="020B0604030504040204" pitchFamily="34" charset="0"/>
                <a:cs typeface="Verdana" panose="020B0604030504040204" pitchFamily="34" charset="0"/>
              </a:rPr>
              <a:t>ot</a:t>
            </a:r>
            <a:r>
              <a:rPr lang="ro-RO" dirty="0">
                <a:solidFill>
                  <a:srgbClr val="046A38"/>
                </a:solidFill>
                <a:latin typeface="+mn-lt"/>
                <a:ea typeface="Verdana" panose="020B0604030504040204" pitchFamily="34" charset="0"/>
                <a:cs typeface="Verdana" panose="020B0604030504040204" pitchFamily="34" charset="0"/>
              </a:rPr>
              <a:t> fi </a:t>
            </a:r>
            <a:r>
              <a:rPr lang="ro-RO" dirty="0" err="1">
                <a:solidFill>
                  <a:srgbClr val="046A38"/>
                </a:solidFill>
                <a:latin typeface="+mn-lt"/>
                <a:ea typeface="Verdana" panose="020B0604030504040204" pitchFamily="34" charset="0"/>
                <a:cs typeface="Verdana" panose="020B0604030504040204" pitchFamily="34" charset="0"/>
              </a:rPr>
              <a:t>detinute</a:t>
            </a:r>
            <a:r>
              <a:rPr lang="ro-RO" dirty="0">
                <a:solidFill>
                  <a:srgbClr val="046A38"/>
                </a:solidFill>
                <a:latin typeface="+mn-lt"/>
                <a:ea typeface="Verdana" panose="020B0604030504040204" pitchFamily="34" charset="0"/>
                <a:cs typeface="Verdana" panose="020B0604030504040204" pitchFamily="34" charset="0"/>
              </a:rPr>
              <a:t> in </a:t>
            </a:r>
            <a:r>
              <a:rPr lang="ro-RO" dirty="0" err="1">
                <a:solidFill>
                  <a:srgbClr val="046A38"/>
                </a:solidFill>
                <a:latin typeface="+mn-lt"/>
                <a:ea typeface="Verdana" panose="020B0604030504040204" pitchFamily="34" charset="0"/>
                <a:cs typeface="Verdana" panose="020B0604030504040204" pitchFamily="34" charset="0"/>
              </a:rPr>
              <a:t>acelasi</a:t>
            </a:r>
            <a:r>
              <a:rPr lang="ro-RO" dirty="0">
                <a:solidFill>
                  <a:srgbClr val="046A38"/>
                </a:solidFill>
                <a:latin typeface="+mn-lt"/>
                <a:ea typeface="Verdana" panose="020B0604030504040204" pitchFamily="34" charset="0"/>
                <a:cs typeface="Verdana" panose="020B0604030504040204" pitchFamily="34" charset="0"/>
              </a:rPr>
              <a:t> timp</a:t>
            </a:r>
            <a:r>
              <a:rPr lang="en-US" dirty="0">
                <a:solidFill>
                  <a:srgbClr val="046A38"/>
                </a:solidFill>
                <a:latin typeface="+mn-lt"/>
                <a:ea typeface="Verdana" panose="020B0604030504040204" pitchFamily="34" charset="0"/>
                <a:cs typeface="Verdana" panose="020B0604030504040204" pitchFamily="34" charset="0"/>
              </a:rPr>
              <a:t>)</a:t>
            </a:r>
            <a:endParaRPr lang="ro-RO" dirty="0">
              <a:solidFill>
                <a:srgbClr val="046A38"/>
              </a:solidFill>
              <a:latin typeface="+mn-lt"/>
              <a:ea typeface="Verdana" panose="020B0604030504040204" pitchFamily="34" charset="0"/>
              <a:cs typeface="Verdana" panose="020B0604030504040204" pitchFamily="34" charset="0"/>
            </a:endParaRPr>
          </a:p>
          <a:p>
            <a:pPr marL="285750" indent="-285750">
              <a:spcBef>
                <a:spcPct val="20000"/>
              </a:spcBef>
              <a:buFont typeface="Arial" panose="020B0604020202020204" pitchFamily="34" charset="0"/>
              <a:buChar char="•"/>
              <a:defRPr/>
            </a:pPr>
            <a:endParaRPr lang="ro-RO" dirty="0">
              <a:solidFill>
                <a:srgbClr val="FF0000"/>
              </a:solidFill>
              <a:latin typeface="+mn-lt"/>
              <a:ea typeface="Verdana" panose="020B0604030504040204" pitchFamily="34" charset="0"/>
              <a:cs typeface="Verdana" panose="020B0604030504040204" pitchFamily="34" charset="0"/>
            </a:endParaRPr>
          </a:p>
          <a:p>
            <a:pPr marL="236538" indent="-236538" algn="just">
              <a:spcBef>
                <a:spcPct val="20000"/>
              </a:spcBef>
              <a:buFont typeface="Wingdings" pitchFamily="2" charset="2"/>
              <a:buChar char="ü"/>
              <a:defRPr/>
            </a:pPr>
            <a:r>
              <a:rPr lang="ro-RO" altLang="en-US" dirty="0">
                <a:solidFill>
                  <a:srgbClr val="000000"/>
                </a:solidFill>
                <a:latin typeface="+mn-lt"/>
                <a:ea typeface="Verdana" panose="020B0604030504040204" pitchFamily="34" charset="0"/>
                <a:cs typeface="Verdana" panose="020B0604030504040204" pitchFamily="34" charset="0"/>
              </a:rPr>
              <a:t>Orice operator stabilit pe teritoriul vamal al Uniunii</a:t>
            </a:r>
            <a:r>
              <a:rPr lang="en-US" altLang="en-US" dirty="0">
                <a:solidFill>
                  <a:srgbClr val="000000"/>
                </a:solidFill>
                <a:latin typeface="+mn-lt"/>
                <a:ea typeface="Verdana" panose="020B0604030504040204" pitchFamily="34" charset="0"/>
                <a:cs typeface="Verdana" panose="020B0604030504040204" pitchFamily="34" charset="0"/>
              </a:rPr>
              <a:t> </a:t>
            </a:r>
            <a:r>
              <a:rPr lang="en-US" altLang="en-US" dirty="0" err="1">
                <a:solidFill>
                  <a:srgbClr val="000000"/>
                </a:solidFill>
                <a:latin typeface="+mn-lt"/>
                <a:ea typeface="Verdana" panose="020B0604030504040204" pitchFamily="34" charset="0"/>
                <a:cs typeface="Verdana" panose="020B0604030504040204" pitchFamily="34" charset="0"/>
              </a:rPr>
              <a:t>Europene</a:t>
            </a:r>
            <a:r>
              <a:rPr lang="ro-RO" altLang="en-US" dirty="0">
                <a:solidFill>
                  <a:srgbClr val="000000"/>
                </a:solidFill>
                <a:latin typeface="+mn-lt"/>
                <a:ea typeface="Verdana" panose="020B0604030504040204" pitchFamily="34" charset="0"/>
                <a:cs typeface="Verdana" panose="020B0604030504040204" pitchFamily="34" charset="0"/>
              </a:rPr>
              <a:t> care </a:t>
            </a:r>
            <a:r>
              <a:rPr lang="ro-RO" altLang="en-US" dirty="0" err="1">
                <a:solidFill>
                  <a:srgbClr val="000000"/>
                </a:solidFill>
                <a:latin typeface="+mn-lt"/>
                <a:ea typeface="Verdana" panose="020B0604030504040204" pitchFamily="34" charset="0"/>
                <a:cs typeface="Verdana" panose="020B0604030504040204" pitchFamily="34" charset="0"/>
              </a:rPr>
              <a:t>deruleaza</a:t>
            </a:r>
            <a:r>
              <a:rPr lang="ro-RO" altLang="en-US" dirty="0">
                <a:solidFill>
                  <a:srgbClr val="000000"/>
                </a:solidFill>
                <a:latin typeface="+mn-lt"/>
                <a:ea typeface="Verdana" panose="020B0604030504040204" pitchFamily="34" charset="0"/>
                <a:cs typeface="Verdana" panose="020B0604030504040204" pitchFamily="34" charset="0"/>
              </a:rPr>
              <a:t> </a:t>
            </a:r>
            <a:r>
              <a:rPr lang="ro-RO" altLang="en-US" dirty="0" err="1">
                <a:solidFill>
                  <a:srgbClr val="000000"/>
                </a:solidFill>
                <a:latin typeface="+mn-lt"/>
                <a:ea typeface="Verdana" panose="020B0604030504040204" pitchFamily="34" charset="0"/>
                <a:cs typeface="Verdana" panose="020B0604030504040204" pitchFamily="34" charset="0"/>
              </a:rPr>
              <a:t>operatiuni</a:t>
            </a:r>
            <a:r>
              <a:rPr lang="ro-RO" altLang="en-US" dirty="0">
                <a:solidFill>
                  <a:srgbClr val="000000"/>
                </a:solidFill>
                <a:latin typeface="+mn-lt"/>
                <a:ea typeface="Verdana" panose="020B0604030504040204" pitchFamily="34" charset="0"/>
                <a:cs typeface="Verdana" panose="020B0604030504040204" pitchFamily="34" charset="0"/>
              </a:rPr>
              <a:t> reglementate de </a:t>
            </a:r>
            <a:r>
              <a:rPr lang="ro-RO" altLang="en-US" dirty="0" err="1">
                <a:solidFill>
                  <a:srgbClr val="000000"/>
                </a:solidFill>
                <a:latin typeface="+mn-lt"/>
                <a:ea typeface="Verdana" panose="020B0604030504040204" pitchFamily="34" charset="0"/>
                <a:cs typeface="Verdana" panose="020B0604030504040204" pitchFamily="34" charset="0"/>
              </a:rPr>
              <a:t>legislatia</a:t>
            </a:r>
            <a:r>
              <a:rPr lang="ro-RO" altLang="en-US" dirty="0">
                <a:solidFill>
                  <a:srgbClr val="000000"/>
                </a:solidFill>
                <a:latin typeface="+mn-lt"/>
                <a:ea typeface="Verdana" panose="020B0604030504040204" pitchFamily="34" charset="0"/>
                <a:cs typeface="Verdana" panose="020B0604030504040204" pitchFamily="34" charset="0"/>
              </a:rPr>
              <a:t> vamala</a:t>
            </a:r>
            <a:endParaRPr lang="ro-RO" dirty="0">
              <a:solidFill>
                <a:srgbClr val="000000"/>
              </a:solidFill>
              <a:latin typeface="+mn-lt"/>
              <a:ea typeface="Verdana" panose="020B0604030504040204" pitchFamily="34" charset="0"/>
              <a:cs typeface="Verdana" panose="020B0604030504040204" pitchFamily="34" charset="0"/>
            </a:endParaRPr>
          </a:p>
          <a:p>
            <a:pPr marL="285750" indent="-285750">
              <a:spcBef>
                <a:spcPct val="20000"/>
              </a:spcBef>
              <a:buFont typeface="Arial" panose="020B0604020202020204" pitchFamily="34" charset="0"/>
              <a:buChar char="•"/>
              <a:defRPr/>
            </a:pPr>
            <a:endParaRPr lang="ro-RO" dirty="0">
              <a:solidFill>
                <a:srgbClr val="000000"/>
              </a:solidFill>
              <a:latin typeface="+mn-lt"/>
              <a:ea typeface="Verdana" panose="020B0604030504040204" pitchFamily="34" charset="0"/>
              <a:cs typeface="Verdana" panose="020B0604030504040204" pitchFamily="34" charset="0"/>
            </a:endParaRPr>
          </a:p>
          <a:p>
            <a:pPr marL="236538" indent="-236538">
              <a:spcBef>
                <a:spcPct val="20000"/>
              </a:spcBef>
              <a:buFont typeface="Wingdings" pitchFamily="2" charset="2"/>
              <a:buChar char="ü"/>
              <a:defRPr/>
            </a:pPr>
            <a:r>
              <a:rPr lang="en-US" dirty="0" err="1">
                <a:solidFill>
                  <a:srgbClr val="000000"/>
                </a:solidFill>
                <a:latin typeface="+mn-lt"/>
                <a:ea typeface="Verdana" panose="020B0604030504040204" pitchFamily="34" charset="0"/>
                <a:cs typeface="Verdana" panose="020B0604030504040204" pitchFamily="34" charset="0"/>
              </a:rPr>
              <a:t>Statut</a:t>
            </a:r>
            <a:r>
              <a:rPr lang="en-US" dirty="0">
                <a:solidFill>
                  <a:srgbClr val="000000"/>
                </a:solidFill>
                <a:latin typeface="+mn-lt"/>
                <a:ea typeface="Verdana" panose="020B0604030504040204" pitchFamily="34" charset="0"/>
                <a:cs typeface="Verdana" panose="020B0604030504040204" pitchFamily="34" charset="0"/>
              </a:rPr>
              <a:t> r</a:t>
            </a:r>
            <a:r>
              <a:rPr lang="ro-RO" dirty="0" err="1">
                <a:solidFill>
                  <a:srgbClr val="000000"/>
                </a:solidFill>
                <a:latin typeface="+mn-lt"/>
                <a:ea typeface="Verdana" panose="020B0604030504040204" pitchFamily="34" charset="0"/>
                <a:cs typeface="Verdana" panose="020B0604030504040204" pitchFamily="34" charset="0"/>
              </a:rPr>
              <a:t>ecunoscut</a:t>
            </a:r>
            <a:r>
              <a:rPr lang="ro-RO" dirty="0">
                <a:solidFill>
                  <a:srgbClr val="000000"/>
                </a:solidFill>
                <a:latin typeface="+mn-lt"/>
                <a:ea typeface="Verdana" panose="020B0604030504040204" pitchFamily="34" charset="0"/>
                <a:cs typeface="Verdana" panose="020B0604030504040204" pitchFamily="34" charset="0"/>
              </a:rPr>
              <a:t> de </a:t>
            </a:r>
            <a:r>
              <a:rPr lang="ro-RO" dirty="0" err="1">
                <a:solidFill>
                  <a:srgbClr val="000000"/>
                </a:solidFill>
                <a:latin typeface="+mn-lt"/>
                <a:ea typeface="Verdana" panose="020B0604030504040204" pitchFamily="34" charset="0"/>
                <a:cs typeface="Verdana" panose="020B0604030504040204" pitchFamily="34" charset="0"/>
              </a:rPr>
              <a:t>autoritatile</a:t>
            </a:r>
            <a:r>
              <a:rPr lang="ro-RO" dirty="0">
                <a:solidFill>
                  <a:srgbClr val="000000"/>
                </a:solidFill>
                <a:latin typeface="+mn-lt"/>
                <a:ea typeface="Verdana" panose="020B0604030504040204" pitchFamily="34" charset="0"/>
                <a:cs typeface="Verdana" panose="020B0604030504040204" pitchFamily="34" charset="0"/>
              </a:rPr>
              <a:t> vamale din toate statele membre</a:t>
            </a:r>
            <a:r>
              <a:rPr lang="en-US" dirty="0">
                <a:solidFill>
                  <a:srgbClr val="000000"/>
                </a:solidFill>
                <a:latin typeface="+mn-lt"/>
                <a:ea typeface="Verdana" panose="020B0604030504040204" pitchFamily="34" charset="0"/>
                <a:cs typeface="Verdana" panose="020B0604030504040204" pitchFamily="34" charset="0"/>
              </a:rPr>
              <a:t> UE;</a:t>
            </a:r>
          </a:p>
          <a:p>
            <a:pPr marL="236538" indent="-236538">
              <a:spcBef>
                <a:spcPct val="20000"/>
              </a:spcBef>
              <a:buFont typeface="Wingdings" pitchFamily="2" charset="2"/>
              <a:buChar char="ü"/>
              <a:defRPr/>
            </a:pPr>
            <a:endParaRPr lang="en-US" dirty="0">
              <a:solidFill>
                <a:srgbClr val="000000"/>
              </a:solidFill>
              <a:latin typeface="+mn-lt"/>
              <a:ea typeface="Verdana" panose="020B0604030504040204" pitchFamily="34" charset="0"/>
              <a:cs typeface="Verdana" panose="020B0604030504040204" pitchFamily="34" charset="0"/>
            </a:endParaRPr>
          </a:p>
          <a:p>
            <a:pPr marL="236538" indent="-236538">
              <a:spcBef>
                <a:spcPct val="20000"/>
              </a:spcBef>
              <a:buFont typeface="Wingdings" pitchFamily="2" charset="2"/>
              <a:buChar char="ü"/>
              <a:defRPr/>
            </a:pPr>
            <a:r>
              <a:rPr lang="en-US" dirty="0" err="1">
                <a:solidFill>
                  <a:srgbClr val="000000"/>
                </a:solidFill>
                <a:latin typeface="+mn-lt"/>
                <a:ea typeface="Verdana" panose="020B0604030504040204" pitchFamily="34" charset="0"/>
                <a:cs typeface="Verdana" panose="020B0604030504040204" pitchFamily="34" charset="0"/>
              </a:rPr>
              <a:t>Conditii</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autorizare</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Proceduri</a:t>
            </a:r>
            <a:r>
              <a:rPr lang="en-US" dirty="0">
                <a:solidFill>
                  <a:srgbClr val="000000"/>
                </a:solidFill>
                <a:latin typeface="+mn-lt"/>
                <a:ea typeface="Verdana" panose="020B0604030504040204" pitchFamily="34" charset="0"/>
                <a:cs typeface="Verdana" panose="020B0604030504040204" pitchFamily="34" charset="0"/>
              </a:rPr>
              <a:t> interne, </a:t>
            </a:r>
            <a:r>
              <a:rPr lang="en-US" dirty="0" err="1">
                <a:solidFill>
                  <a:srgbClr val="000000"/>
                </a:solidFill>
                <a:latin typeface="+mn-lt"/>
                <a:ea typeface="Verdana" panose="020B0604030504040204" pitchFamily="34" charset="0"/>
                <a:cs typeface="Verdana" panose="020B0604030504040204" pitchFamily="34" charset="0"/>
              </a:rPr>
              <a:t>solvabilitate</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financiara</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dovedita</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si</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indeplinitea</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conditiilor</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privind</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siguranta</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si</a:t>
            </a:r>
            <a:r>
              <a:rPr lang="en-US" dirty="0">
                <a:solidFill>
                  <a:srgbClr val="000000"/>
                </a:solidFill>
                <a:latin typeface="+mn-lt"/>
                <a:ea typeface="Verdana" panose="020B0604030504040204" pitchFamily="34" charset="0"/>
                <a:cs typeface="Verdana" panose="020B0604030504040204" pitchFamily="34" charset="0"/>
              </a:rPr>
              <a:t> </a:t>
            </a:r>
            <a:r>
              <a:rPr lang="en-US" dirty="0" err="1">
                <a:solidFill>
                  <a:srgbClr val="000000"/>
                </a:solidFill>
                <a:latin typeface="+mn-lt"/>
                <a:ea typeface="Verdana" panose="020B0604030504040204" pitchFamily="34" charset="0"/>
                <a:cs typeface="Verdana" panose="020B0604030504040204" pitchFamily="34" charset="0"/>
              </a:rPr>
              <a:t>securitatea</a:t>
            </a:r>
            <a:r>
              <a:rPr lang="en-US" dirty="0">
                <a:solidFill>
                  <a:srgbClr val="000000"/>
                </a:solidFill>
                <a:latin typeface="+mn-lt"/>
                <a:ea typeface="Verdana" panose="020B0604030504040204" pitchFamily="34" charset="0"/>
                <a:cs typeface="Verdana" panose="020B0604030504040204" pitchFamily="34" charset="0"/>
              </a:rPr>
              <a:t>.</a:t>
            </a:r>
            <a:endParaRPr lang="ro-RO" dirty="0">
              <a:solidFill>
                <a:srgbClr val="000000"/>
              </a:solidFill>
              <a:latin typeface="+mn-lt"/>
              <a:ea typeface="Verdana" panose="020B0604030504040204" pitchFamily="34" charset="0"/>
              <a:cs typeface="Verdana" panose="020B0604030504040204" pitchFamily="34" charset="0"/>
            </a:endParaRPr>
          </a:p>
          <a:p>
            <a:pPr marL="927100" lvl="1" indent="-457200">
              <a:buClr>
                <a:srgbClr val="000066"/>
              </a:buClr>
              <a:buFont typeface="Arial" pitchFamily="34" charset="0"/>
              <a:buChar char="•"/>
              <a:defRPr/>
            </a:pPr>
            <a:endParaRPr lang="ro-RO" sz="1900" kern="0" dirty="0">
              <a:solidFill>
                <a:srgbClr val="000066"/>
              </a:solidFill>
              <a:latin typeface="Arial"/>
            </a:endParaRPr>
          </a:p>
        </p:txBody>
      </p:sp>
      <p:sp>
        <p:nvSpPr>
          <p:cNvPr id="25606" name="Rectangle 2"/>
          <p:cNvSpPr>
            <a:spLocks noGrp="1" noChangeArrowheads="1"/>
          </p:cNvSpPr>
          <p:nvPr>
            <p:ph type="title" idx="4294967295"/>
          </p:nvPr>
        </p:nvSpPr>
        <p:spPr>
          <a:xfrm>
            <a:off x="664028" y="228600"/>
            <a:ext cx="8098971" cy="838200"/>
          </a:xfrm>
        </p:spPr>
        <p:txBody>
          <a:bodyPr>
            <a:normAutofit/>
          </a:bodyPr>
          <a:lstStyle/>
          <a:p>
            <a:pPr algn="l"/>
            <a:r>
              <a:rPr lang="it-IT" dirty="0">
                <a:solidFill>
                  <a:schemeClr val="tx2">
                    <a:lumMod val="75000"/>
                  </a:schemeClr>
                </a:solidFill>
              </a:rPr>
              <a:t>Certificare AEO</a:t>
            </a:r>
            <a:endParaRPr 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B9ADBF5D-D7E7-4626-B1D7-72CA690C4135}"/>
              </a:ext>
            </a:extLst>
          </p:cNvPr>
          <p:cNvSpPr>
            <a:spLocks noGrp="1"/>
          </p:cNvSpPr>
          <p:nvPr>
            <p:ph type="sldNum" sz="quarter" idx="11"/>
          </p:nvPr>
        </p:nvSpPr>
        <p:spPr/>
        <p:txBody>
          <a:bodyPr/>
          <a:lstStyle/>
          <a:p>
            <a:pPr>
              <a:defRPr/>
            </a:pPr>
            <a:fld id="{CCA2E915-9A36-40F6-99F7-6FF98824D28F}" type="slidenum">
              <a:rPr lang="en-GB" smtClean="0"/>
              <a:pPr>
                <a:defRPr/>
              </a:pPr>
              <a:t>64</a:t>
            </a:fld>
            <a:endParaRPr lang="en-GB" dirty="0"/>
          </a:p>
        </p:txBody>
      </p:sp>
    </p:spTree>
    <p:extLst>
      <p:ext uri="{BB962C8B-B14F-4D97-AF65-F5344CB8AC3E}">
        <p14:creationId xmlns:p14="http://schemas.microsoft.com/office/powerpoint/2010/main" val="133005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1357092"/>
            <a:ext cx="8382000" cy="4648200"/>
          </a:xfrm>
          <a:prstGeom prst="rect">
            <a:avLst/>
          </a:prstGeom>
          <a:noFill/>
          <a:ln w="9525">
            <a:noFill/>
            <a:miter lim="800000"/>
            <a:headEnd/>
            <a:tailEnd/>
          </a:ln>
        </p:spPr>
        <p:txBody>
          <a:bodyPr/>
          <a:lstStyle/>
          <a:p>
            <a:pPr marL="285750" indent="-285750">
              <a:spcBef>
                <a:spcPts val="0"/>
              </a:spcBef>
              <a:buClr>
                <a:srgbClr val="313131"/>
              </a:buClr>
              <a:buFont typeface="Wingdings" panose="05000000000000000000" pitchFamily="2" charset="2"/>
              <a:buChar char="§"/>
              <a:defRPr/>
            </a:pPr>
            <a:r>
              <a:rPr lang="ro-RO" b="1" kern="1200" dirty="0">
                <a:solidFill>
                  <a:srgbClr val="000000"/>
                </a:solidFill>
                <a:latin typeface="+mn-lt"/>
                <a:ea typeface="Verdana" panose="020B0604030504040204" pitchFamily="34" charset="0"/>
                <a:cs typeface="Verdana" panose="020B0604030504040204" pitchFamily="34" charset="0"/>
              </a:rPr>
              <a:t>Neplata TVA in vama</a:t>
            </a:r>
            <a:r>
              <a:rPr lang="en-US" b="1" kern="1200" dirty="0">
                <a:solidFill>
                  <a:srgbClr val="000000"/>
                </a:solidFill>
                <a:latin typeface="+mn-lt"/>
                <a:ea typeface="Verdana" panose="020B0604030504040204" pitchFamily="34" charset="0"/>
                <a:cs typeface="Verdana" panose="020B0604030504040204" pitchFamily="34" charset="0"/>
              </a:rPr>
              <a:t> – </a:t>
            </a:r>
            <a:r>
              <a:rPr lang="en-US" b="1" kern="1200" dirty="0" err="1">
                <a:solidFill>
                  <a:srgbClr val="000000"/>
                </a:solidFill>
                <a:latin typeface="+mn-lt"/>
                <a:ea typeface="Verdana" panose="020B0604030504040204" pitchFamily="34" charset="0"/>
                <a:cs typeface="Verdana" panose="020B0604030504040204" pitchFamily="34" charset="0"/>
              </a:rPr>
              <a:t>vamuire</a:t>
            </a:r>
            <a:r>
              <a:rPr lang="en-US" b="1" kern="1200" dirty="0">
                <a:solidFill>
                  <a:srgbClr val="000000"/>
                </a:solidFill>
                <a:latin typeface="+mn-lt"/>
                <a:ea typeface="Verdana" panose="020B0604030504040204" pitchFamily="34" charset="0"/>
                <a:cs typeface="Verdana" panose="020B0604030504040204" pitchFamily="34" charset="0"/>
              </a:rPr>
              <a:t> </a:t>
            </a:r>
            <a:r>
              <a:rPr lang="en-US" b="1" kern="1200" dirty="0" err="1">
                <a:solidFill>
                  <a:srgbClr val="000000"/>
                </a:solidFill>
                <a:latin typeface="+mn-lt"/>
                <a:ea typeface="Verdana" panose="020B0604030504040204" pitchFamily="34" charset="0"/>
                <a:cs typeface="Verdana" panose="020B0604030504040204" pitchFamily="34" charset="0"/>
              </a:rPr>
              <a:t>centralizata</a:t>
            </a:r>
            <a:endParaRPr lang="ro-RO" b="1" kern="1200" dirty="0">
              <a:solidFill>
                <a:srgbClr val="000000"/>
              </a:solidFill>
              <a:latin typeface="+mn-lt"/>
              <a:ea typeface="Verdana" panose="020B0604030504040204" pitchFamily="34" charset="0"/>
              <a:cs typeface="Verdana" panose="020B0604030504040204" pitchFamily="34" charset="0"/>
            </a:endParaRPr>
          </a:p>
          <a:p>
            <a:pPr marL="285750" indent="-285750">
              <a:spcBef>
                <a:spcPts val="0"/>
              </a:spcBef>
              <a:buClr>
                <a:srgbClr val="313131"/>
              </a:buClr>
              <a:buFont typeface="Wingdings" panose="05000000000000000000" pitchFamily="2" charset="2"/>
              <a:buChar char="§"/>
              <a:defRPr/>
            </a:pPr>
            <a:endParaRPr lang="en-US" b="1" kern="1200" dirty="0">
              <a:solidFill>
                <a:srgbClr val="000000"/>
              </a:solidFill>
              <a:latin typeface="+mn-lt"/>
              <a:ea typeface="Verdana" panose="020B0604030504040204" pitchFamily="34" charset="0"/>
              <a:cs typeface="Verdana" panose="020B0604030504040204" pitchFamily="34" charset="0"/>
            </a:endParaRPr>
          </a:p>
          <a:p>
            <a:pPr marL="285750" indent="-285750">
              <a:spcBef>
                <a:spcPts val="0"/>
              </a:spcBef>
              <a:buClr>
                <a:srgbClr val="313131"/>
              </a:buClr>
              <a:buFont typeface="Wingdings" panose="05000000000000000000" pitchFamily="2" charset="2"/>
              <a:buChar char="§"/>
              <a:defRPr/>
            </a:pPr>
            <a:r>
              <a:rPr lang="ro-RO" kern="1200" dirty="0">
                <a:solidFill>
                  <a:srgbClr val="000000"/>
                </a:solidFill>
                <a:latin typeface="+mn-lt"/>
                <a:ea typeface="Verdana" panose="020B0604030504040204" pitchFamily="34" charset="0"/>
                <a:cs typeface="Verdana" panose="020B0604030504040204" pitchFamily="34" charset="0"/>
              </a:rPr>
              <a:t>Notificare prealabila pentru </a:t>
            </a:r>
            <a:r>
              <a:rPr lang="ro-RO" kern="1200" dirty="0" err="1">
                <a:solidFill>
                  <a:srgbClr val="000000"/>
                </a:solidFill>
                <a:latin typeface="+mn-lt"/>
                <a:ea typeface="Verdana" panose="020B0604030504040204" pitchFamily="34" charset="0"/>
                <a:cs typeface="Verdana" panose="020B0604030504040204" pitchFamily="34" charset="0"/>
              </a:rPr>
              <a:t>contro</a:t>
            </a:r>
            <a:r>
              <a:rPr lang="en-US" kern="1200" dirty="0" err="1">
                <a:solidFill>
                  <a:srgbClr val="000000"/>
                </a:solidFill>
                <a:latin typeface="+mn-lt"/>
                <a:ea typeface="Verdana" panose="020B0604030504040204" pitchFamily="34" charset="0"/>
                <a:cs typeface="Verdana" panose="020B0604030504040204" pitchFamily="34" charset="0"/>
              </a:rPr>
              <a:t>alele</a:t>
            </a:r>
            <a:r>
              <a:rPr lang="ro-RO" kern="1200" dirty="0">
                <a:solidFill>
                  <a:srgbClr val="000000"/>
                </a:solidFill>
                <a:latin typeface="+mn-lt"/>
                <a:ea typeface="Verdana" panose="020B0604030504040204" pitchFamily="34" charset="0"/>
                <a:cs typeface="Verdana" panose="020B0604030504040204" pitchFamily="34" charset="0"/>
              </a:rPr>
              <a:t> fizic</a:t>
            </a:r>
            <a:r>
              <a:rPr lang="en-US" kern="1200" dirty="0">
                <a:solidFill>
                  <a:srgbClr val="000000"/>
                </a:solidFill>
                <a:latin typeface="+mn-lt"/>
                <a:ea typeface="Verdana" panose="020B0604030504040204" pitchFamily="34" charset="0"/>
                <a:cs typeface="Verdana" panose="020B0604030504040204" pitchFamily="34" charset="0"/>
              </a:rPr>
              <a:t>e</a:t>
            </a:r>
          </a:p>
          <a:p>
            <a:pPr marL="285750" indent="-285750">
              <a:spcBef>
                <a:spcPts val="0"/>
              </a:spcBef>
              <a:buClr>
                <a:srgbClr val="313131"/>
              </a:buClr>
              <a:buFont typeface="Wingdings" panose="05000000000000000000" pitchFamily="2" charset="2"/>
              <a:buChar char="§"/>
              <a:defRPr/>
            </a:pPr>
            <a:endParaRPr lang="ro-RO" kern="1200" dirty="0">
              <a:solidFill>
                <a:srgbClr val="000000"/>
              </a:solidFill>
              <a:latin typeface="+mn-lt"/>
              <a:ea typeface="Verdana" panose="020B0604030504040204" pitchFamily="34" charset="0"/>
              <a:cs typeface="Verdana" panose="020B0604030504040204" pitchFamily="34" charset="0"/>
            </a:endParaRPr>
          </a:p>
          <a:p>
            <a:pPr marL="285750" indent="-285750">
              <a:spcBef>
                <a:spcPts val="0"/>
              </a:spcBef>
              <a:buClr>
                <a:srgbClr val="313131"/>
              </a:buClr>
              <a:buFont typeface="Wingdings" panose="05000000000000000000" pitchFamily="2" charset="2"/>
              <a:buChar char="§"/>
              <a:defRPr/>
            </a:pPr>
            <a:r>
              <a:rPr lang="ro-RO" kern="1200" dirty="0">
                <a:solidFill>
                  <a:srgbClr val="000000"/>
                </a:solidFill>
                <a:latin typeface="+mn-lt"/>
                <a:ea typeface="Verdana" panose="020B0604030504040204" pitchFamily="34" charset="0"/>
                <a:cs typeface="Verdana" panose="020B0604030504040204" pitchFamily="34" charset="0"/>
              </a:rPr>
              <a:t>Prioritate la procesarea</a:t>
            </a:r>
            <a:r>
              <a:rPr lang="en-US" kern="1200" dirty="0">
                <a:solidFill>
                  <a:srgbClr val="000000"/>
                </a:solidFill>
                <a:latin typeface="+mn-lt"/>
                <a:ea typeface="Verdana" panose="020B0604030504040204" pitchFamily="34" charset="0"/>
                <a:cs typeface="Verdana" panose="020B0604030504040204" pitchFamily="34" charset="0"/>
              </a:rPr>
              <a:t> </a:t>
            </a:r>
            <a:r>
              <a:rPr lang="en-US" kern="1200" dirty="0" err="1">
                <a:solidFill>
                  <a:srgbClr val="000000"/>
                </a:solidFill>
                <a:latin typeface="+mn-lt"/>
                <a:ea typeface="Verdana" panose="020B0604030504040204" pitchFamily="34" charset="0"/>
                <a:cs typeface="Verdana" panose="020B0604030504040204" pitchFamily="34" charset="0"/>
              </a:rPr>
              <a:t>formalitatilor</a:t>
            </a:r>
            <a:r>
              <a:rPr lang="ro-RO" kern="1200" dirty="0">
                <a:solidFill>
                  <a:srgbClr val="000000"/>
                </a:solidFill>
                <a:latin typeface="+mn-lt"/>
                <a:ea typeface="Verdana" panose="020B0604030504040204" pitchFamily="34" charset="0"/>
                <a:cs typeface="Verdana" panose="020B0604030504040204" pitchFamily="34" charset="0"/>
              </a:rPr>
              <a:t> si controalele transporturilor</a:t>
            </a:r>
            <a:r>
              <a:rPr lang="en-US" kern="1200" dirty="0">
                <a:solidFill>
                  <a:srgbClr val="000000"/>
                </a:solidFill>
                <a:latin typeface="+mn-lt"/>
                <a:ea typeface="Verdana" panose="020B0604030504040204" pitchFamily="34" charset="0"/>
                <a:cs typeface="Verdana" panose="020B0604030504040204" pitchFamily="34" charset="0"/>
              </a:rPr>
              <a:t>;</a:t>
            </a:r>
          </a:p>
          <a:p>
            <a:pPr marL="285750" indent="-285750">
              <a:spcBef>
                <a:spcPts val="0"/>
              </a:spcBef>
              <a:buClr>
                <a:srgbClr val="313131"/>
              </a:buClr>
              <a:buFont typeface="Wingdings" panose="05000000000000000000" pitchFamily="2" charset="2"/>
              <a:buChar char="§"/>
              <a:defRPr/>
            </a:pPr>
            <a:endParaRPr lang="ro-RO" kern="1200" dirty="0">
              <a:solidFill>
                <a:srgbClr val="000000"/>
              </a:solidFill>
              <a:latin typeface="+mn-lt"/>
              <a:ea typeface="Verdana" panose="020B0604030504040204" pitchFamily="34" charset="0"/>
              <a:cs typeface="Verdana" panose="020B0604030504040204" pitchFamily="34" charset="0"/>
            </a:endParaRPr>
          </a:p>
          <a:p>
            <a:pPr marL="285750" indent="-285750">
              <a:spcBef>
                <a:spcPts val="0"/>
              </a:spcBef>
              <a:buClr>
                <a:srgbClr val="313131"/>
              </a:buClr>
              <a:buFont typeface="Wingdings" panose="05000000000000000000" pitchFamily="2" charset="2"/>
              <a:buChar char="§"/>
              <a:defRPr/>
            </a:pPr>
            <a:r>
              <a:rPr lang="ro-RO" kern="1200" dirty="0">
                <a:solidFill>
                  <a:srgbClr val="000000"/>
                </a:solidFill>
                <a:latin typeface="+mn-lt"/>
                <a:ea typeface="Verdana" panose="020B0604030504040204" pitchFamily="34" charset="0"/>
                <a:cs typeface="Verdana" panose="020B0604030504040204" pitchFamily="34" charset="0"/>
              </a:rPr>
              <a:t>Controale fizice si documentare reduse</a:t>
            </a:r>
          </a:p>
          <a:p>
            <a:pPr marL="285750" indent="-285750">
              <a:spcBef>
                <a:spcPts val="0"/>
              </a:spcBef>
              <a:buClr>
                <a:srgbClr val="313131"/>
              </a:buClr>
              <a:buFont typeface="Wingdings" panose="05000000000000000000" pitchFamily="2" charset="2"/>
              <a:buChar char="§"/>
              <a:defRPr/>
            </a:pPr>
            <a:endParaRPr lang="en-US" kern="1200" dirty="0">
              <a:solidFill>
                <a:srgbClr val="000000"/>
              </a:solidFill>
              <a:latin typeface="+mn-lt"/>
              <a:ea typeface="Verdana" panose="020B0604030504040204" pitchFamily="34" charset="0"/>
              <a:cs typeface="Verdana" panose="020B0604030504040204" pitchFamily="34" charset="0"/>
            </a:endParaRPr>
          </a:p>
          <a:p>
            <a:pPr marL="285750" indent="-285750">
              <a:spcBef>
                <a:spcPts val="0"/>
              </a:spcBef>
              <a:buClr>
                <a:srgbClr val="313131"/>
              </a:buClr>
              <a:buFont typeface="Wingdings" panose="05000000000000000000" pitchFamily="2" charset="2"/>
              <a:buChar char="§"/>
              <a:defRPr/>
            </a:pPr>
            <a:r>
              <a:rPr lang="en-US" kern="1200" dirty="0">
                <a:solidFill>
                  <a:srgbClr val="000000"/>
                </a:solidFill>
                <a:latin typeface="+mn-lt"/>
                <a:ea typeface="Verdana" panose="020B0604030504040204" pitchFamily="34" charset="0"/>
                <a:cs typeface="Verdana" panose="020B0604030504040204" pitchFamily="34" charset="0"/>
              </a:rPr>
              <a:t>In </a:t>
            </a:r>
            <a:r>
              <a:rPr lang="en-US" kern="1200" dirty="0" err="1">
                <a:solidFill>
                  <a:srgbClr val="000000"/>
                </a:solidFill>
                <a:latin typeface="+mn-lt"/>
                <a:ea typeface="Verdana" panose="020B0604030504040204" pitchFamily="34" charset="0"/>
                <a:cs typeface="Verdana" panose="020B0604030504040204" pitchFamily="34" charset="0"/>
              </a:rPr>
              <a:t>cazul</a:t>
            </a:r>
            <a:r>
              <a:rPr lang="en-US" kern="1200" dirty="0">
                <a:solidFill>
                  <a:srgbClr val="000000"/>
                </a:solidFill>
                <a:latin typeface="+mn-lt"/>
                <a:ea typeface="Verdana" panose="020B0604030504040204" pitchFamily="34" charset="0"/>
                <a:cs typeface="Verdana" panose="020B0604030504040204" pitchFamily="34" charset="0"/>
              </a:rPr>
              <a:t> </a:t>
            </a:r>
            <a:r>
              <a:rPr lang="en-US" kern="1200" dirty="0" err="1">
                <a:solidFill>
                  <a:srgbClr val="000000"/>
                </a:solidFill>
                <a:latin typeface="+mn-lt"/>
                <a:ea typeface="Verdana" panose="020B0604030504040204" pitchFamily="34" charset="0"/>
                <a:cs typeface="Verdana" panose="020B0604030504040204" pitchFamily="34" charset="0"/>
              </a:rPr>
              <a:t>utilizarii</a:t>
            </a:r>
            <a:r>
              <a:rPr lang="en-US" kern="1200" dirty="0">
                <a:solidFill>
                  <a:srgbClr val="000000"/>
                </a:solidFill>
                <a:latin typeface="+mn-lt"/>
                <a:ea typeface="Verdana" panose="020B0604030504040204" pitchFamily="34" charset="0"/>
                <a:cs typeface="Verdana" panose="020B0604030504040204" pitchFamily="34" charset="0"/>
              </a:rPr>
              <a:t> </a:t>
            </a:r>
            <a:r>
              <a:rPr lang="en-US" kern="1200" dirty="0" err="1">
                <a:solidFill>
                  <a:srgbClr val="000000"/>
                </a:solidFill>
                <a:latin typeface="+mn-lt"/>
                <a:ea typeface="Verdana" panose="020B0604030504040204" pitchFamily="34" charset="0"/>
                <a:cs typeface="Verdana" panose="020B0604030504040204" pitchFamily="34" charset="0"/>
              </a:rPr>
              <a:t>unei</a:t>
            </a:r>
            <a:r>
              <a:rPr lang="en-US" kern="1200" dirty="0">
                <a:solidFill>
                  <a:srgbClr val="000000"/>
                </a:solidFill>
                <a:latin typeface="+mn-lt"/>
                <a:ea typeface="Verdana" panose="020B0604030504040204" pitchFamily="34" charset="0"/>
                <a:cs typeface="Verdana" panose="020B0604030504040204" pitchFamily="34" charset="0"/>
              </a:rPr>
              <a:t> g</a:t>
            </a:r>
            <a:r>
              <a:rPr lang="ro-RO" kern="1200" dirty="0" err="1">
                <a:solidFill>
                  <a:srgbClr val="000000"/>
                </a:solidFill>
                <a:latin typeface="+mn-lt"/>
                <a:ea typeface="Verdana" panose="020B0604030504040204" pitchFamily="34" charset="0"/>
                <a:cs typeface="Verdana" panose="020B0604030504040204" pitchFamily="34" charset="0"/>
              </a:rPr>
              <a:t>aranti</a:t>
            </a:r>
            <a:r>
              <a:rPr lang="en-US" kern="1200" dirty="0">
                <a:solidFill>
                  <a:srgbClr val="000000"/>
                </a:solidFill>
                <a:latin typeface="+mn-lt"/>
                <a:ea typeface="Verdana" panose="020B0604030504040204" pitchFamily="34" charset="0"/>
                <a:cs typeface="Verdana" panose="020B0604030504040204" pitchFamily="34" charset="0"/>
              </a:rPr>
              <a:t>i</a:t>
            </a:r>
            <a:r>
              <a:rPr lang="ro-RO" kern="1200" dirty="0">
                <a:solidFill>
                  <a:srgbClr val="000000"/>
                </a:solidFill>
                <a:latin typeface="+mn-lt"/>
                <a:ea typeface="Verdana" panose="020B0604030504040204" pitchFamily="34" charset="0"/>
                <a:cs typeface="Verdana" panose="020B0604030504040204" pitchFamily="34" charset="0"/>
              </a:rPr>
              <a:t> global</a:t>
            </a:r>
            <a:r>
              <a:rPr lang="en-US" kern="1200" dirty="0">
                <a:solidFill>
                  <a:srgbClr val="000000"/>
                </a:solidFill>
                <a:latin typeface="+mn-lt"/>
                <a:ea typeface="Verdana" panose="020B0604030504040204" pitchFamily="34" charset="0"/>
                <a:cs typeface="Verdana" panose="020B0604030504040204" pitchFamily="34" charset="0"/>
              </a:rPr>
              <a:t>e</a:t>
            </a:r>
          </a:p>
          <a:p>
            <a:pPr>
              <a:spcBef>
                <a:spcPts val="0"/>
              </a:spcBef>
              <a:buClr>
                <a:srgbClr val="313131"/>
              </a:buClr>
              <a:defRPr/>
            </a:pPr>
            <a:r>
              <a:rPr lang="ro-RO" kern="1200" dirty="0">
                <a:solidFill>
                  <a:srgbClr val="000000"/>
                </a:solidFill>
                <a:latin typeface="+mn-lt"/>
                <a:ea typeface="Verdana" panose="020B0604030504040204" pitchFamily="34" charset="0"/>
                <a:cs typeface="Verdana" panose="020B0604030504040204" pitchFamily="34" charset="0"/>
              </a:rPr>
              <a:t>                                                                                                                                                                                                                                                                                                                                                                                                                                                                                                                                                                                                                                          </a:t>
            </a:r>
          </a:p>
          <a:p>
            <a:pPr marL="742950" lvl="1" indent="-285750">
              <a:spcBef>
                <a:spcPts val="0"/>
              </a:spcBef>
              <a:buClr>
                <a:srgbClr val="313131"/>
              </a:buClr>
              <a:buFont typeface="Wingdings" panose="05000000000000000000" pitchFamily="2" charset="2"/>
              <a:buChar char="§"/>
              <a:defRPr/>
            </a:pPr>
            <a:r>
              <a:rPr lang="ro-RO" kern="1200" dirty="0">
                <a:solidFill>
                  <a:srgbClr val="000000"/>
                </a:solidFill>
                <a:latin typeface="+mn-lt"/>
                <a:ea typeface="Verdana" panose="020B0604030504040204" pitchFamily="34" charset="0"/>
                <a:cs typeface="Verdana" panose="020B0604030504040204" pitchFamily="34" charset="0"/>
              </a:rPr>
              <a:t>cuantum redus de pana la 50%, respectiv 70%, sau</a:t>
            </a:r>
          </a:p>
          <a:p>
            <a:pPr marL="742950" lvl="1" indent="-285750">
              <a:spcBef>
                <a:spcPts val="0"/>
              </a:spcBef>
              <a:buClr>
                <a:srgbClr val="313131"/>
              </a:buClr>
              <a:buFont typeface="Wingdings" panose="05000000000000000000" pitchFamily="2" charset="2"/>
              <a:buChar char="§"/>
              <a:defRPr/>
            </a:pPr>
            <a:r>
              <a:rPr lang="ro-RO" kern="1200" dirty="0">
                <a:solidFill>
                  <a:srgbClr val="000000"/>
                </a:solidFill>
                <a:latin typeface="+mn-lt"/>
                <a:ea typeface="Verdana" panose="020B0604030504040204" pitchFamily="34" charset="0"/>
                <a:cs typeface="Verdana" panose="020B0604030504040204" pitchFamily="34" charset="0"/>
              </a:rPr>
              <a:t>exonerare de </a:t>
            </a:r>
            <a:r>
              <a:rPr lang="ro-RO" kern="1200" dirty="0" err="1">
                <a:solidFill>
                  <a:srgbClr val="000000"/>
                </a:solidFill>
                <a:latin typeface="+mn-lt"/>
                <a:ea typeface="Verdana" panose="020B0604030504040204" pitchFamily="34" charset="0"/>
                <a:cs typeface="Verdana" panose="020B0604030504040204" pitchFamily="34" charset="0"/>
              </a:rPr>
              <a:t>garantie</a:t>
            </a:r>
            <a:endParaRPr lang="ro-RO" kern="1200" dirty="0">
              <a:solidFill>
                <a:srgbClr val="000000"/>
              </a:solidFill>
              <a:latin typeface="+mn-lt"/>
              <a:ea typeface="Verdana" panose="020B0604030504040204" pitchFamily="34" charset="0"/>
              <a:cs typeface="Verdana" panose="020B0604030504040204" pitchFamily="34" charset="0"/>
            </a:endParaRPr>
          </a:p>
          <a:p>
            <a:pPr marL="285750" lvl="1" indent="-285750">
              <a:spcBef>
                <a:spcPts val="0"/>
              </a:spcBef>
              <a:buClr>
                <a:srgbClr val="313131"/>
              </a:buClr>
              <a:buFont typeface="Wingdings" panose="05000000000000000000" pitchFamily="2" charset="2"/>
              <a:buChar char="§"/>
              <a:defRPr/>
            </a:pPr>
            <a:endParaRPr lang="ro-RO" altLang="en-US" kern="1200" dirty="0">
              <a:solidFill>
                <a:srgbClr val="000000"/>
              </a:solidFill>
              <a:latin typeface="+mn-lt"/>
              <a:ea typeface="Verdana" panose="020B0604030504040204" pitchFamily="34" charset="0"/>
              <a:cs typeface="Verdana" panose="020B0604030504040204" pitchFamily="34" charset="0"/>
            </a:endParaRPr>
          </a:p>
          <a:p>
            <a:pPr marL="285750" lvl="1" indent="-285750">
              <a:spcBef>
                <a:spcPts val="0"/>
              </a:spcBef>
              <a:buClr>
                <a:srgbClr val="313131"/>
              </a:buClr>
              <a:buFont typeface="Wingdings" panose="05000000000000000000" pitchFamily="2" charset="2"/>
              <a:buChar char="§"/>
              <a:defRPr/>
            </a:pPr>
            <a:r>
              <a:rPr lang="en-US" altLang="en-US" kern="1200" dirty="0">
                <a:solidFill>
                  <a:srgbClr val="000000"/>
                </a:solidFill>
                <a:latin typeface="+mn-lt"/>
                <a:ea typeface="Verdana" panose="020B0604030504040204" pitchFamily="34" charset="0"/>
                <a:cs typeface="Verdana" panose="020B0604030504040204" pitchFamily="34" charset="0"/>
              </a:rPr>
              <a:t>S</a:t>
            </a:r>
            <a:r>
              <a:rPr lang="ro-RO" altLang="en-US" kern="1200" dirty="0" err="1">
                <a:solidFill>
                  <a:srgbClr val="000000"/>
                </a:solidFill>
                <a:latin typeface="+mn-lt"/>
                <a:ea typeface="Verdana" panose="020B0604030504040204" pitchFamily="34" charset="0"/>
                <a:cs typeface="Verdana" panose="020B0604030504040204" pitchFamily="34" charset="0"/>
              </a:rPr>
              <a:t>cutir</a:t>
            </a:r>
            <a:r>
              <a:rPr lang="en-US" altLang="en-US" kern="1200" dirty="0" err="1">
                <a:solidFill>
                  <a:srgbClr val="000000"/>
                </a:solidFill>
                <a:latin typeface="+mn-lt"/>
                <a:ea typeface="Verdana" panose="020B0604030504040204" pitchFamily="34" charset="0"/>
                <a:cs typeface="Verdana" panose="020B0604030504040204" pitchFamily="34" charset="0"/>
              </a:rPr>
              <a:t>ea</a:t>
            </a:r>
            <a:r>
              <a:rPr lang="ro-RO" altLang="en-US" kern="1200" dirty="0">
                <a:solidFill>
                  <a:srgbClr val="000000"/>
                </a:solidFill>
                <a:latin typeface="+mn-lt"/>
                <a:ea typeface="Verdana" panose="020B0604030504040204" pitchFamily="34" charset="0"/>
                <a:cs typeface="Verdana" panose="020B0604030504040204" pitchFamily="34" charset="0"/>
              </a:rPr>
              <a:t> de notificare a biroului vamal pentru fiecare sosire a </a:t>
            </a:r>
            <a:r>
              <a:rPr lang="ro-RO" altLang="en-US" kern="1200" dirty="0" err="1">
                <a:solidFill>
                  <a:srgbClr val="000000"/>
                </a:solidFill>
                <a:latin typeface="+mn-lt"/>
                <a:ea typeface="Verdana" panose="020B0604030504040204" pitchFamily="34" charset="0"/>
                <a:cs typeface="Verdana" panose="020B0604030504040204" pitchFamily="34" charset="0"/>
              </a:rPr>
              <a:t>marfurilor</a:t>
            </a:r>
            <a:r>
              <a:rPr lang="en-US" altLang="en-US" kern="1200" dirty="0">
                <a:solidFill>
                  <a:srgbClr val="000000"/>
                </a:solidFill>
                <a:latin typeface="+mn-lt"/>
                <a:ea typeface="Verdana" panose="020B0604030504040204" pitchFamily="34" charset="0"/>
                <a:cs typeface="Verdana" panose="020B0604030504040204" pitchFamily="34" charset="0"/>
              </a:rPr>
              <a:t> in </a:t>
            </a:r>
            <a:r>
              <a:rPr lang="en-US" altLang="en-US" kern="1200" dirty="0" err="1">
                <a:solidFill>
                  <a:srgbClr val="000000"/>
                </a:solidFill>
                <a:latin typeface="+mn-lt"/>
                <a:ea typeface="Verdana" panose="020B0604030504040204" pitchFamily="34" charset="0"/>
                <a:cs typeface="Verdana" panose="020B0604030504040204" pitchFamily="34" charset="0"/>
              </a:rPr>
              <a:t>procedura</a:t>
            </a:r>
            <a:r>
              <a:rPr lang="en-US" altLang="en-US" kern="1200" dirty="0">
                <a:solidFill>
                  <a:srgbClr val="000000"/>
                </a:solidFill>
                <a:latin typeface="+mn-lt"/>
                <a:ea typeface="Verdana" panose="020B0604030504040204" pitchFamily="34" charset="0"/>
                <a:cs typeface="Verdana" panose="020B0604030504040204" pitchFamily="34" charset="0"/>
              </a:rPr>
              <a:t> de </a:t>
            </a:r>
            <a:r>
              <a:rPr lang="en-US" altLang="en-US" kern="1200" dirty="0" err="1">
                <a:solidFill>
                  <a:srgbClr val="000000"/>
                </a:solidFill>
                <a:latin typeface="+mn-lt"/>
                <a:ea typeface="Verdana" panose="020B0604030504040204" pitchFamily="34" charset="0"/>
                <a:cs typeface="Verdana" panose="020B0604030504040204" pitchFamily="34" charset="0"/>
              </a:rPr>
              <a:t>vamuire</a:t>
            </a:r>
            <a:r>
              <a:rPr lang="en-US" altLang="en-US" kern="1200" dirty="0">
                <a:solidFill>
                  <a:srgbClr val="000000"/>
                </a:solidFill>
                <a:latin typeface="+mn-lt"/>
                <a:ea typeface="Verdana" panose="020B0604030504040204" pitchFamily="34" charset="0"/>
                <a:cs typeface="Verdana" panose="020B0604030504040204" pitchFamily="34" charset="0"/>
              </a:rPr>
              <a:t> la </a:t>
            </a:r>
            <a:r>
              <a:rPr lang="en-US" altLang="en-US" kern="1200" dirty="0" err="1">
                <a:solidFill>
                  <a:srgbClr val="000000"/>
                </a:solidFill>
                <a:latin typeface="+mn-lt"/>
                <a:ea typeface="Verdana" panose="020B0604030504040204" pitchFamily="34" charset="0"/>
                <a:cs typeface="Verdana" panose="020B0604030504040204" pitchFamily="34" charset="0"/>
              </a:rPr>
              <a:t>domiciliu</a:t>
            </a:r>
            <a:endParaRPr lang="ro-RO" altLang="en-US" kern="1200" dirty="0">
              <a:solidFill>
                <a:srgbClr val="000000"/>
              </a:solidFill>
              <a:latin typeface="+mn-lt"/>
              <a:ea typeface="Verdana" panose="020B0604030504040204" pitchFamily="34" charset="0"/>
              <a:cs typeface="Verdana" panose="020B0604030504040204" pitchFamily="34" charset="0"/>
            </a:endParaRPr>
          </a:p>
          <a:p>
            <a:pPr marL="285750" lvl="1" indent="-285750">
              <a:spcBef>
                <a:spcPts val="0"/>
              </a:spcBef>
              <a:buClr>
                <a:srgbClr val="313131"/>
              </a:buClr>
              <a:buFont typeface="Wingdings" panose="05000000000000000000" pitchFamily="2" charset="2"/>
              <a:buChar char="§"/>
              <a:defRPr/>
            </a:pPr>
            <a:endParaRPr lang="ro-RO" kern="1200" dirty="0">
              <a:solidFill>
                <a:srgbClr val="000000"/>
              </a:solidFill>
              <a:latin typeface="+mn-lt"/>
              <a:ea typeface="Verdana" panose="020B0604030504040204" pitchFamily="34" charset="0"/>
              <a:cs typeface="Verdana" panose="020B0604030504040204" pitchFamily="34" charset="0"/>
            </a:endParaRPr>
          </a:p>
          <a:p>
            <a:pPr marL="285750" lvl="1" indent="-285750">
              <a:spcBef>
                <a:spcPts val="0"/>
              </a:spcBef>
              <a:buClr>
                <a:srgbClr val="313131"/>
              </a:buClr>
              <a:buFont typeface="Wingdings" panose="05000000000000000000" pitchFamily="2" charset="2"/>
              <a:buChar char="§"/>
              <a:defRPr/>
            </a:pPr>
            <a:r>
              <a:rPr lang="ro-RO" kern="1200" dirty="0">
                <a:solidFill>
                  <a:srgbClr val="000000"/>
                </a:solidFill>
                <a:latin typeface="+mn-lt"/>
                <a:ea typeface="Verdana" panose="020B0604030504040204" pitchFamily="34" charset="0"/>
                <a:cs typeface="Verdana" panose="020B0604030504040204" pitchFamily="34" charset="0"/>
              </a:rPr>
              <a:t>Culoar verde pentru mijloacele de transport AEO – Albita, Stamora – </a:t>
            </a:r>
            <a:r>
              <a:rPr lang="ro-RO" kern="1200" dirty="0" err="1">
                <a:solidFill>
                  <a:srgbClr val="000000"/>
                </a:solidFill>
                <a:latin typeface="+mn-lt"/>
                <a:ea typeface="Verdana" panose="020B0604030504040204" pitchFamily="34" charset="0"/>
                <a:cs typeface="Verdana" panose="020B0604030504040204" pitchFamily="34" charset="0"/>
              </a:rPr>
              <a:t>Moravita</a:t>
            </a:r>
            <a:r>
              <a:rPr lang="ro-RO" kern="1200" dirty="0">
                <a:solidFill>
                  <a:srgbClr val="000000"/>
                </a:solidFill>
                <a:latin typeface="+mn-lt"/>
                <a:ea typeface="Verdana" panose="020B0604030504040204" pitchFamily="34" charset="0"/>
                <a:cs typeface="Verdana" panose="020B0604030504040204" pitchFamily="34" charset="0"/>
              </a:rPr>
              <a:t>, Jimbolia</a:t>
            </a:r>
          </a:p>
          <a:p>
            <a:pPr marL="927100" lvl="1" indent="-457200">
              <a:buClr>
                <a:srgbClr val="000066"/>
              </a:buClr>
              <a:buFont typeface="Arial" pitchFamily="34" charset="0"/>
              <a:buChar char="•"/>
              <a:defRPr/>
            </a:pPr>
            <a:endParaRPr lang="ro-RO" sz="1900" kern="0" dirty="0">
              <a:solidFill>
                <a:srgbClr val="000066"/>
              </a:solidFill>
              <a:latin typeface="Arial"/>
            </a:endParaRPr>
          </a:p>
        </p:txBody>
      </p:sp>
      <p:sp>
        <p:nvSpPr>
          <p:cNvPr id="25606" name="Rectangle 2"/>
          <p:cNvSpPr>
            <a:spLocks noGrp="1" noChangeArrowheads="1"/>
          </p:cNvSpPr>
          <p:nvPr>
            <p:ph type="title" idx="4294967295"/>
          </p:nvPr>
        </p:nvSpPr>
        <p:spPr>
          <a:xfrm>
            <a:off x="664028" y="228600"/>
            <a:ext cx="8098971" cy="838200"/>
          </a:xfrm>
        </p:spPr>
        <p:txBody>
          <a:bodyPr>
            <a:normAutofit/>
          </a:bodyPr>
          <a:lstStyle/>
          <a:p>
            <a:pPr algn="l"/>
            <a:r>
              <a:rPr lang="it-IT" dirty="0">
                <a:solidFill>
                  <a:schemeClr val="tx2">
                    <a:lumMod val="75000"/>
                  </a:schemeClr>
                </a:solidFill>
              </a:rPr>
              <a:t>Certificare AEO - beneficii</a:t>
            </a:r>
            <a:endParaRPr lang="en-US" dirty="0">
              <a:solidFill>
                <a:schemeClr val="tx2">
                  <a:lumMod val="75000"/>
                </a:schemeClr>
              </a:solidFill>
            </a:endParaRPr>
          </a:p>
        </p:txBody>
      </p:sp>
      <p:sp>
        <p:nvSpPr>
          <p:cNvPr id="2" name="Slide Number Placeholder 1">
            <a:extLst>
              <a:ext uri="{FF2B5EF4-FFF2-40B4-BE49-F238E27FC236}">
                <a16:creationId xmlns:a16="http://schemas.microsoft.com/office/drawing/2014/main" id="{B9ADBF5D-D7E7-4626-B1D7-72CA690C4135}"/>
              </a:ext>
            </a:extLst>
          </p:cNvPr>
          <p:cNvSpPr>
            <a:spLocks noGrp="1"/>
          </p:cNvSpPr>
          <p:nvPr>
            <p:ph type="sldNum" sz="quarter" idx="11"/>
          </p:nvPr>
        </p:nvSpPr>
        <p:spPr/>
        <p:txBody>
          <a:bodyPr/>
          <a:lstStyle/>
          <a:p>
            <a:pPr>
              <a:defRPr/>
            </a:pPr>
            <a:fld id="{CCA2E915-9A36-40F6-99F7-6FF98824D28F}" type="slidenum">
              <a:rPr lang="en-GB" smtClean="0"/>
              <a:pPr>
                <a:defRPr/>
              </a:pPr>
              <a:t>65</a:t>
            </a:fld>
            <a:endParaRPr lang="en-GB" dirty="0"/>
          </a:p>
        </p:txBody>
      </p:sp>
    </p:spTree>
    <p:extLst>
      <p:ext uri="{BB962C8B-B14F-4D97-AF65-F5344CB8AC3E}">
        <p14:creationId xmlns:p14="http://schemas.microsoft.com/office/powerpoint/2010/main" val="1109455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134445-9C4A-4F28-AFB3-2CE4DBDD758E}"/>
              </a:ext>
            </a:extLst>
          </p:cNvPr>
          <p:cNvSpPr/>
          <p:nvPr/>
        </p:nvSpPr>
        <p:spPr>
          <a:xfrm>
            <a:off x="587829" y="1149198"/>
            <a:ext cx="8142514" cy="5160002"/>
          </a:xfrm>
          <a:prstGeom prst="rect">
            <a:avLst/>
          </a:prstGeom>
        </p:spPr>
        <p:txBody>
          <a:bodyPr wrap="square">
            <a:spAutoFit/>
          </a:bodyPr>
          <a:lstStyle/>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hlinkClick r:id="rId3"/>
              </a:rPr>
              <a:t>www.customs.ro</a:t>
            </a:r>
            <a:endParaRPr lang="en-GB" altLang="ro-RO" dirty="0">
              <a:solidFill>
                <a:srgbClr val="313131"/>
              </a:solidFill>
              <a:ea typeface="Verdana" panose="020B0604030504040204" pitchFamily="34" charset="0"/>
              <a:cs typeface="Verdana" panose="020B0604030504040204" pitchFamily="34" charset="0"/>
            </a:endParaRPr>
          </a:p>
          <a:p>
            <a:pPr marL="342900" indent="-342900">
              <a:lnSpc>
                <a:spcPct val="250000"/>
              </a:lnSpc>
              <a:spcBef>
                <a:spcPct val="20000"/>
              </a:spcBef>
              <a:buFont typeface="Wingdings" panose="05000000000000000000" pitchFamily="2" charset="2"/>
              <a:buChar char="Ø"/>
              <a:defRPr/>
            </a:pPr>
            <a:r>
              <a:rPr lang="ro-RO" altLang="ro-RO" dirty="0">
                <a:solidFill>
                  <a:srgbClr val="313131"/>
                </a:solidFill>
                <a:ea typeface="Verdana" panose="020B0604030504040204" pitchFamily="34" charset="0"/>
                <a:cs typeface="Verdana" panose="020B0604030504040204" pitchFamily="34" charset="0"/>
              </a:rPr>
              <a:t>https://www.customs.ro/info-publice/anunturi/info-publice/brexit</a:t>
            </a: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hlinkClick r:id="rId4"/>
              </a:rPr>
              <a:t>http://taric3.customs.ro:9080/taric/web/main_RO</a:t>
            </a:r>
            <a:r>
              <a:rPr lang="ro-RO" altLang="ro-RO" dirty="0">
                <a:solidFill>
                  <a:srgbClr val="313131"/>
                </a:solidFill>
                <a:ea typeface="Verdana" panose="020B0604030504040204" pitchFamily="34" charset="0"/>
                <a:cs typeface="Verdana" panose="020B0604030504040204" pitchFamily="34" charset="0"/>
              </a:rPr>
              <a:t> (Tariful vamal)</a:t>
            </a:r>
            <a:endParaRPr lang="en-GB" altLang="ro-RO" dirty="0">
              <a:solidFill>
                <a:srgbClr val="313131"/>
              </a:solidFill>
              <a:ea typeface="Verdana" panose="020B0604030504040204" pitchFamily="34" charset="0"/>
              <a:cs typeface="Verdana" panose="020B0604030504040204" pitchFamily="34" charset="0"/>
            </a:endParaRP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hlinkClick r:id="rId5"/>
              </a:rPr>
              <a:t>http://ec.europa.eu/taxation_customs</a:t>
            </a:r>
            <a:endParaRPr lang="en-GB" altLang="ro-RO" dirty="0">
              <a:solidFill>
                <a:srgbClr val="313131"/>
              </a:solidFill>
              <a:ea typeface="Verdana" panose="020B0604030504040204" pitchFamily="34" charset="0"/>
              <a:cs typeface="Verdana" panose="020B0604030504040204" pitchFamily="34" charset="0"/>
            </a:endParaRP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rPr>
              <a:t>https://ec.europa.eu/taxation_customs/uk-withdrawal-ro_en</a:t>
            </a: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rPr>
              <a:t>www.curia.eu</a:t>
            </a:r>
          </a:p>
          <a:p>
            <a:pPr marL="342900" indent="-342900">
              <a:lnSpc>
                <a:spcPct val="250000"/>
              </a:lnSpc>
              <a:spcBef>
                <a:spcPct val="20000"/>
              </a:spcBef>
              <a:buFont typeface="Wingdings" panose="05000000000000000000" pitchFamily="2" charset="2"/>
              <a:buChar char="Ø"/>
              <a:defRPr/>
            </a:pPr>
            <a:r>
              <a:rPr lang="en-GB" altLang="ro-RO" dirty="0">
                <a:solidFill>
                  <a:srgbClr val="313131"/>
                </a:solidFill>
                <a:ea typeface="Verdana" panose="020B0604030504040204" pitchFamily="34" charset="0"/>
                <a:cs typeface="Verdana" panose="020B0604030504040204" pitchFamily="34" charset="0"/>
              </a:rPr>
              <a:t>http://eur-lex.europa.eu</a:t>
            </a:r>
          </a:p>
        </p:txBody>
      </p:sp>
      <p:sp>
        <p:nvSpPr>
          <p:cNvPr id="3" name="Rectangle 2">
            <a:extLst>
              <a:ext uri="{FF2B5EF4-FFF2-40B4-BE49-F238E27FC236}">
                <a16:creationId xmlns:a16="http://schemas.microsoft.com/office/drawing/2014/main" id="{1B682096-31D2-40F7-86B4-001887FE79D0}"/>
              </a:ext>
            </a:extLst>
          </p:cNvPr>
          <p:cNvSpPr/>
          <p:nvPr/>
        </p:nvSpPr>
        <p:spPr>
          <a:xfrm>
            <a:off x="575215" y="577334"/>
            <a:ext cx="2224070" cy="584775"/>
          </a:xfrm>
          <a:prstGeom prst="rect">
            <a:avLst/>
          </a:prstGeom>
        </p:spPr>
        <p:txBody>
          <a:bodyPr wrap="none">
            <a:spAutoFit/>
          </a:bodyPr>
          <a:lstStyle/>
          <a:p>
            <a:r>
              <a:rPr lang="en-US" altLang="en-US" sz="3200" dirty="0">
                <a:solidFill>
                  <a:schemeClr val="tx2">
                    <a:lumMod val="75000"/>
                  </a:schemeClr>
                </a:solidFill>
              </a:rPr>
              <a:t>Site-</a:t>
            </a:r>
            <a:r>
              <a:rPr lang="en-US" altLang="en-US" sz="3200" dirty="0" err="1">
                <a:solidFill>
                  <a:schemeClr val="tx2">
                    <a:lumMod val="75000"/>
                  </a:schemeClr>
                </a:solidFill>
              </a:rPr>
              <a:t>uri</a:t>
            </a:r>
            <a:r>
              <a:rPr lang="en-US" altLang="en-US" sz="3200" dirty="0">
                <a:solidFill>
                  <a:schemeClr val="tx2">
                    <a:lumMod val="75000"/>
                  </a:schemeClr>
                </a:solidFill>
              </a:rPr>
              <a:t> utile</a:t>
            </a:r>
            <a:endParaRPr lang="en-US" sz="3200" dirty="0"/>
          </a:p>
        </p:txBody>
      </p:sp>
      <p:sp>
        <p:nvSpPr>
          <p:cNvPr id="4" name="Slide Number Placeholder 3">
            <a:extLst>
              <a:ext uri="{FF2B5EF4-FFF2-40B4-BE49-F238E27FC236}">
                <a16:creationId xmlns:a16="http://schemas.microsoft.com/office/drawing/2014/main" id="{8C502E60-B5FF-43E6-8306-339E017D2F13}"/>
              </a:ext>
            </a:extLst>
          </p:cNvPr>
          <p:cNvSpPr>
            <a:spLocks noGrp="1"/>
          </p:cNvSpPr>
          <p:nvPr>
            <p:ph type="sldNum" sz="quarter" idx="11"/>
          </p:nvPr>
        </p:nvSpPr>
        <p:spPr/>
        <p:txBody>
          <a:bodyPr/>
          <a:lstStyle/>
          <a:p>
            <a:pPr>
              <a:defRPr/>
            </a:pPr>
            <a:fld id="{CCA2E915-9A36-40F6-99F7-6FF98824D28F}" type="slidenum">
              <a:rPr lang="en-GB" smtClean="0"/>
              <a:pPr>
                <a:defRPr/>
              </a:pPr>
              <a:t>66</a:t>
            </a:fld>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516E788-C2EC-4B5E-8097-88AB52828359}"/>
              </a:ext>
            </a:extLst>
          </p:cNvPr>
          <p:cNvSpPr>
            <a:spLocks noGrp="1" noChangeArrowheads="1"/>
          </p:cNvSpPr>
          <p:nvPr>
            <p:ph type="title"/>
          </p:nvPr>
        </p:nvSpPr>
        <p:spPr bwMode="auto">
          <a:xfrm>
            <a:off x="3178629" y="2433063"/>
            <a:ext cx="5331959" cy="354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nchor="ctr">
            <a:spAutoFit/>
          </a:bodyPr>
          <a:lstStyle>
            <a:lvl1pPr>
              <a:spcBef>
                <a:spcPct val="50000"/>
              </a:spcBef>
              <a:buClr>
                <a:srgbClr val="000066"/>
              </a:buClr>
              <a:buChar char="•"/>
              <a:defRPr sz="2000">
                <a:solidFill>
                  <a:srgbClr val="000066"/>
                </a:solidFill>
                <a:latin typeface="Arial" panose="020B0604020202020204" pitchFamily="34" charset="0"/>
              </a:defRPr>
            </a:lvl1pPr>
            <a:lvl2pPr marL="742950" indent="-285750">
              <a:spcBef>
                <a:spcPct val="30000"/>
              </a:spcBef>
              <a:buClr>
                <a:srgbClr val="000066"/>
              </a:buClr>
              <a:buChar char="•"/>
              <a:defRPr sz="2800">
                <a:solidFill>
                  <a:srgbClr val="000066"/>
                </a:solidFill>
                <a:latin typeface="Arial" panose="020B0604020202020204" pitchFamily="34" charset="0"/>
              </a:defRPr>
            </a:lvl2pPr>
            <a:lvl3pPr marL="1143000" indent="-228600">
              <a:spcBef>
                <a:spcPct val="30000"/>
              </a:spcBef>
              <a:buClr>
                <a:srgbClr val="000066"/>
              </a:buClr>
              <a:buChar char="•"/>
              <a:defRPr sz="1600">
                <a:solidFill>
                  <a:srgbClr val="000066"/>
                </a:solidFill>
                <a:latin typeface="Arial" panose="020B0604020202020204" pitchFamily="34" charset="0"/>
              </a:defRPr>
            </a:lvl3pPr>
            <a:lvl4pPr marL="1600200" indent="-228600">
              <a:spcBef>
                <a:spcPct val="30000"/>
              </a:spcBef>
              <a:buClr>
                <a:srgbClr val="000066"/>
              </a:buClr>
              <a:buChar char="–"/>
              <a:defRPr sz="1400">
                <a:solidFill>
                  <a:srgbClr val="000066"/>
                </a:solidFill>
                <a:latin typeface="Arial" panose="020B0604020202020204" pitchFamily="34" charset="0"/>
              </a:defRPr>
            </a:lvl4pPr>
            <a:lvl5pPr marL="2057400" indent="-228600">
              <a:spcBef>
                <a:spcPct val="30000"/>
              </a:spcBef>
              <a:buClr>
                <a:srgbClr val="000066"/>
              </a:buClr>
              <a:buChar char="»"/>
              <a:defRPr sz="1200">
                <a:solidFill>
                  <a:srgbClr val="000066"/>
                </a:solidFill>
                <a:latin typeface="Arial" panose="020B0604020202020204" pitchFamily="34" charset="0"/>
              </a:defRPr>
            </a:lvl5pPr>
            <a:lvl6pPr marL="2514600" indent="-228600" eaLnBrk="0" fontAlgn="base" hangingPunct="0">
              <a:spcBef>
                <a:spcPct val="30000"/>
              </a:spcBef>
              <a:spcAft>
                <a:spcPct val="0"/>
              </a:spcAft>
              <a:buClr>
                <a:srgbClr val="000066"/>
              </a:buClr>
              <a:buChar char="»"/>
              <a:defRPr sz="1200">
                <a:solidFill>
                  <a:srgbClr val="000066"/>
                </a:solidFill>
                <a:latin typeface="Arial" panose="020B0604020202020204" pitchFamily="34" charset="0"/>
              </a:defRPr>
            </a:lvl6pPr>
            <a:lvl7pPr marL="2971800" indent="-228600" eaLnBrk="0" fontAlgn="base" hangingPunct="0">
              <a:spcBef>
                <a:spcPct val="30000"/>
              </a:spcBef>
              <a:spcAft>
                <a:spcPct val="0"/>
              </a:spcAft>
              <a:buClr>
                <a:srgbClr val="000066"/>
              </a:buClr>
              <a:buChar char="»"/>
              <a:defRPr sz="1200">
                <a:solidFill>
                  <a:srgbClr val="000066"/>
                </a:solidFill>
                <a:latin typeface="Arial" panose="020B0604020202020204" pitchFamily="34" charset="0"/>
              </a:defRPr>
            </a:lvl7pPr>
            <a:lvl8pPr marL="3429000" indent="-228600" eaLnBrk="0" fontAlgn="base" hangingPunct="0">
              <a:spcBef>
                <a:spcPct val="30000"/>
              </a:spcBef>
              <a:spcAft>
                <a:spcPct val="0"/>
              </a:spcAft>
              <a:buClr>
                <a:srgbClr val="000066"/>
              </a:buClr>
              <a:buChar char="»"/>
              <a:defRPr sz="1200">
                <a:solidFill>
                  <a:srgbClr val="000066"/>
                </a:solidFill>
                <a:latin typeface="Arial" panose="020B0604020202020204" pitchFamily="34" charset="0"/>
              </a:defRPr>
            </a:lvl8pPr>
            <a:lvl9pPr marL="3886200" indent="-228600" eaLnBrk="0" fontAlgn="base" hangingPunct="0">
              <a:spcBef>
                <a:spcPct val="30000"/>
              </a:spcBef>
              <a:spcAft>
                <a:spcPct val="0"/>
              </a:spcAft>
              <a:buClr>
                <a:srgbClr val="000066"/>
              </a:buClr>
              <a:buChar char="»"/>
              <a:defRPr sz="1200">
                <a:solidFill>
                  <a:srgbClr val="000066"/>
                </a:solidFill>
                <a:latin typeface="Arial" panose="020B0604020202020204" pitchFamily="34" charset="0"/>
              </a:defRPr>
            </a:lvl9pPr>
          </a:lstStyle>
          <a:p>
            <a:pPr algn="l">
              <a:buClrTx/>
              <a:buNone/>
            </a:pPr>
            <a:r>
              <a:rPr lang="en-US" altLang="en-US" sz="3200" b="1" dirty="0">
                <a:solidFill>
                  <a:schemeClr val="tx1"/>
                </a:solidFill>
                <a:latin typeface="+mj-lt"/>
                <a:ea typeface="+mj-ea"/>
                <a:cs typeface="+mj-cs"/>
              </a:rPr>
              <a:t>Va </a:t>
            </a:r>
            <a:r>
              <a:rPr lang="en-US" altLang="en-US" sz="3200" b="1" dirty="0" err="1">
                <a:solidFill>
                  <a:schemeClr val="tx1"/>
                </a:solidFill>
                <a:latin typeface="+mj-lt"/>
                <a:ea typeface="+mj-ea"/>
                <a:cs typeface="+mj-cs"/>
              </a:rPr>
              <a:t>multumesc</a:t>
            </a:r>
            <a:r>
              <a:rPr lang="en-US" altLang="en-US" sz="3200" b="1" dirty="0">
                <a:solidFill>
                  <a:schemeClr val="tx1"/>
                </a:solidFill>
                <a:latin typeface="+mj-lt"/>
                <a:ea typeface="+mj-ea"/>
                <a:cs typeface="+mj-cs"/>
              </a:rPr>
              <a:t>!</a:t>
            </a:r>
            <a:br>
              <a:rPr lang="en-US" altLang="en-US" sz="3200" b="1" dirty="0">
                <a:solidFill>
                  <a:schemeClr val="tx1"/>
                </a:solidFill>
                <a:latin typeface="+mj-lt"/>
                <a:ea typeface="+mj-ea"/>
                <a:cs typeface="+mj-cs"/>
              </a:rPr>
            </a:br>
            <a:br>
              <a:rPr lang="en-US" altLang="en-US" sz="3200" b="1" dirty="0">
                <a:solidFill>
                  <a:schemeClr val="tx1"/>
                </a:solidFill>
                <a:latin typeface="+mj-lt"/>
                <a:ea typeface="+mj-ea"/>
                <a:cs typeface="+mj-cs"/>
              </a:rPr>
            </a:br>
            <a:r>
              <a:rPr lang="en-US" altLang="en-US" sz="3200" b="1">
                <a:solidFill>
                  <a:schemeClr val="tx1"/>
                </a:solidFill>
                <a:latin typeface="+mj-lt"/>
                <a:ea typeface="+mj-ea"/>
                <a:cs typeface="+mj-cs"/>
              </a:rPr>
              <a:t> </a:t>
            </a:r>
            <a:br>
              <a:rPr lang="en-US" altLang="en-US" sz="3200" b="1" dirty="0">
                <a:solidFill>
                  <a:schemeClr val="tx1"/>
                </a:solidFill>
                <a:latin typeface="+mj-lt"/>
                <a:ea typeface="+mj-ea"/>
                <a:cs typeface="+mj-cs"/>
              </a:rPr>
            </a:br>
            <a:br>
              <a:rPr lang="en-US" altLang="en-US" sz="3200" b="1" dirty="0">
                <a:solidFill>
                  <a:schemeClr val="tx1"/>
                </a:solidFill>
                <a:latin typeface="+mj-lt"/>
                <a:ea typeface="+mj-ea"/>
                <a:cs typeface="+mj-cs"/>
              </a:rPr>
            </a:br>
            <a:br>
              <a:rPr lang="en-US" altLang="en-US" sz="3200" b="1" dirty="0">
                <a:solidFill>
                  <a:schemeClr val="tx1"/>
                </a:solidFill>
                <a:latin typeface="+mj-lt"/>
                <a:ea typeface="+mj-ea"/>
                <a:cs typeface="+mj-cs"/>
              </a:rPr>
            </a:br>
            <a:br>
              <a:rPr lang="en-US" altLang="en-US" sz="3200" b="1" dirty="0">
                <a:solidFill>
                  <a:schemeClr val="tx1"/>
                </a:solidFill>
                <a:latin typeface="+mj-lt"/>
                <a:ea typeface="+mj-ea"/>
                <a:cs typeface="+mj-cs"/>
              </a:rPr>
            </a:br>
            <a:br>
              <a:rPr lang="en-US" altLang="en-US" sz="3200" b="1" dirty="0">
                <a:solidFill>
                  <a:schemeClr val="tx1"/>
                </a:solidFill>
                <a:latin typeface="+mj-lt"/>
                <a:ea typeface="+mj-ea"/>
                <a:cs typeface="+mj-cs"/>
              </a:rPr>
            </a:br>
            <a:endParaRPr lang="en-US" altLang="en-US" sz="3200" b="1" dirty="0">
              <a:solidFill>
                <a:schemeClr val="tx1"/>
              </a:solidFill>
              <a:latin typeface="+mj-lt"/>
              <a:ea typeface="+mj-ea"/>
              <a:cs typeface="+mj-cs"/>
            </a:endParaRPr>
          </a:p>
        </p:txBody>
      </p:sp>
    </p:spTree>
    <p:extLst>
      <p:ext uri="{BB962C8B-B14F-4D97-AF65-F5344CB8AC3E}">
        <p14:creationId xmlns:p14="http://schemas.microsoft.com/office/powerpoint/2010/main" val="414611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9">
            <a:extLst>
              <a:ext uri="{FF2B5EF4-FFF2-40B4-BE49-F238E27FC236}">
                <a16:creationId xmlns:a16="http://schemas.microsoft.com/office/drawing/2014/main" id="{BDE1F665-5164-4E7C-B0B9-F28F13E42068}"/>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
        <p:nvSpPr>
          <p:cNvPr id="9" name="Rectangle 3">
            <a:extLst>
              <a:ext uri="{FF2B5EF4-FFF2-40B4-BE49-F238E27FC236}">
                <a16:creationId xmlns:a16="http://schemas.microsoft.com/office/drawing/2014/main" id="{2541F93B-8D00-4085-805D-F7AF2B122C72}"/>
              </a:ext>
            </a:extLst>
          </p:cNvPr>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en-US"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en-AU" kern="0" dirty="0">
              <a:solidFill>
                <a:srgbClr val="000066"/>
              </a:solidFill>
              <a:latin typeface="Arial" charset="0"/>
              <a:cs typeface="Arial" charset="0"/>
            </a:endParaRPr>
          </a:p>
        </p:txBody>
      </p:sp>
      <p:sp>
        <p:nvSpPr>
          <p:cNvPr id="24580" name="Rectangle 2">
            <a:extLst>
              <a:ext uri="{FF2B5EF4-FFF2-40B4-BE49-F238E27FC236}">
                <a16:creationId xmlns:a16="http://schemas.microsoft.com/office/drawing/2014/main" id="{4E970D3B-0348-4C59-9E0A-5EEC47D711E6}"/>
              </a:ext>
            </a:extLst>
          </p:cNvPr>
          <p:cNvSpPr>
            <a:spLocks noGrp="1" noChangeArrowheads="1"/>
          </p:cNvSpPr>
          <p:nvPr>
            <p:ph type="title" idx="4294967295"/>
          </p:nvPr>
        </p:nvSpPr>
        <p:spPr>
          <a:xfrm>
            <a:off x="760413" y="381000"/>
            <a:ext cx="6934200" cy="457200"/>
          </a:xfrm>
        </p:spPr>
        <p:txBody>
          <a:bodyPr/>
          <a:lstStyle/>
          <a:p>
            <a:pPr lvl="1">
              <a:defRPr/>
            </a:pPr>
            <a:r>
              <a:rPr lang="ro-RO" dirty="0" err="1">
                <a:solidFill>
                  <a:schemeClr val="tx1">
                    <a:lumMod val="85000"/>
                    <a:lumOff val="15000"/>
                  </a:schemeClr>
                </a:solidFill>
                <a:latin typeface="+mn-lt"/>
              </a:rPr>
              <a:t>Obligatiile</a:t>
            </a:r>
            <a:r>
              <a:rPr lang="ro-RO" dirty="0">
                <a:solidFill>
                  <a:schemeClr val="tx1">
                    <a:lumMod val="85000"/>
                    <a:lumOff val="15000"/>
                  </a:schemeClr>
                </a:solidFill>
                <a:latin typeface="+mn-lt"/>
              </a:rPr>
              <a:t> </a:t>
            </a:r>
            <a:r>
              <a:rPr lang="ro-RO" dirty="0" err="1">
                <a:solidFill>
                  <a:schemeClr val="tx1">
                    <a:lumMod val="85000"/>
                    <a:lumOff val="15000"/>
                  </a:schemeClr>
                </a:solidFill>
                <a:latin typeface="+mn-lt"/>
              </a:rPr>
              <a:t>platitorilor</a:t>
            </a:r>
            <a:r>
              <a:rPr lang="ro-RO" dirty="0">
                <a:solidFill>
                  <a:schemeClr val="tx1">
                    <a:lumMod val="85000"/>
                    <a:lumOff val="15000"/>
                  </a:schemeClr>
                </a:solidFill>
                <a:latin typeface="+mn-lt"/>
              </a:rPr>
              <a:t> de accize</a:t>
            </a:r>
          </a:p>
        </p:txBody>
      </p:sp>
      <p:sp>
        <p:nvSpPr>
          <p:cNvPr id="3" name="Rectangle 2">
            <a:extLst>
              <a:ext uri="{FF2B5EF4-FFF2-40B4-BE49-F238E27FC236}">
                <a16:creationId xmlns:a16="http://schemas.microsoft.com/office/drawing/2014/main" id="{A4E91AB0-481D-4BDB-813F-DE461A8082A2}"/>
              </a:ext>
            </a:extLst>
          </p:cNvPr>
          <p:cNvSpPr/>
          <p:nvPr/>
        </p:nvSpPr>
        <p:spPr>
          <a:xfrm>
            <a:off x="297712" y="1296363"/>
            <a:ext cx="8527311" cy="5450851"/>
          </a:xfrm>
          <a:prstGeom prst="rect">
            <a:avLst/>
          </a:prstGeom>
        </p:spPr>
        <p:txBody>
          <a:bodyPr wrap="square">
            <a:spAutoFit/>
          </a:bodyPr>
          <a:lstStyle/>
          <a:p>
            <a:pPr lvl="1" indent="-404813">
              <a:lnSpc>
                <a:spcPct val="150000"/>
              </a:lnSpc>
              <a:buFont typeface="Wingdings" panose="05000000000000000000" pitchFamily="2" charset="2"/>
              <a:buChar char="§"/>
            </a:pPr>
            <a:r>
              <a:rPr lang="en-US" dirty="0" err="1">
                <a:latin typeface="+mn-lt"/>
              </a:rPr>
              <a:t>Produsele</a:t>
            </a:r>
            <a:r>
              <a:rPr lang="en-US" dirty="0">
                <a:latin typeface="+mn-lt"/>
              </a:rPr>
              <a:t> </a:t>
            </a:r>
            <a:r>
              <a:rPr lang="en-US" dirty="0" err="1">
                <a:latin typeface="+mn-lt"/>
              </a:rPr>
              <a:t>accizabile</a:t>
            </a:r>
            <a:r>
              <a:rPr lang="en-US" dirty="0">
                <a:latin typeface="+mn-lt"/>
              </a:rPr>
              <a:t> sunt </a:t>
            </a:r>
            <a:r>
              <a:rPr lang="en-US" dirty="0" err="1">
                <a:latin typeface="+mn-lt"/>
              </a:rPr>
              <a:t>insotite</a:t>
            </a:r>
            <a:r>
              <a:rPr lang="en-US" dirty="0">
                <a:latin typeface="+mn-lt"/>
              </a:rPr>
              <a:t> de </a:t>
            </a:r>
            <a:r>
              <a:rPr lang="en-US" dirty="0" err="1">
                <a:latin typeface="+mn-lt"/>
              </a:rPr>
              <a:t>factura</a:t>
            </a:r>
            <a:r>
              <a:rPr lang="en-US" dirty="0">
                <a:latin typeface="+mn-lt"/>
              </a:rPr>
              <a:t> </a:t>
            </a:r>
            <a:r>
              <a:rPr lang="en-US" dirty="0" err="1">
                <a:latin typeface="+mn-lt"/>
              </a:rPr>
              <a:t>si</a:t>
            </a:r>
            <a:r>
              <a:rPr lang="en-US" dirty="0">
                <a:latin typeface="+mn-lt"/>
              </a:rPr>
              <a:t> </a:t>
            </a:r>
            <a:r>
              <a:rPr lang="en-US" dirty="0" err="1">
                <a:latin typeface="+mn-lt"/>
              </a:rPr>
              <a:t>aviz</a:t>
            </a:r>
            <a:r>
              <a:rPr lang="en-US" dirty="0">
                <a:latin typeface="+mn-lt"/>
              </a:rPr>
              <a:t> de </a:t>
            </a:r>
            <a:r>
              <a:rPr lang="en-US" dirty="0" err="1">
                <a:latin typeface="+mn-lt"/>
              </a:rPr>
              <a:t>insotire</a:t>
            </a:r>
            <a:r>
              <a:rPr lang="en-US" dirty="0">
                <a:latin typeface="+mn-lt"/>
              </a:rPr>
              <a:t> a </a:t>
            </a:r>
            <a:r>
              <a:rPr lang="en-US" dirty="0" err="1">
                <a:latin typeface="+mn-lt"/>
              </a:rPr>
              <a:t>marfurilor</a:t>
            </a:r>
            <a:r>
              <a:rPr lang="en-US" dirty="0">
                <a:latin typeface="+mn-lt"/>
              </a:rPr>
              <a:t> pe </a:t>
            </a:r>
            <a:r>
              <a:rPr lang="en-US" dirty="0" err="1">
                <a:latin typeface="+mn-lt"/>
              </a:rPr>
              <a:t>perioada</a:t>
            </a:r>
            <a:r>
              <a:rPr lang="en-US" dirty="0">
                <a:latin typeface="+mn-lt"/>
              </a:rPr>
              <a:t> </a:t>
            </a:r>
            <a:r>
              <a:rPr lang="en-US" dirty="0" err="1">
                <a:latin typeface="+mn-lt"/>
              </a:rPr>
              <a:t>transportului</a:t>
            </a:r>
            <a:r>
              <a:rPr lang="en-US" dirty="0">
                <a:latin typeface="+mn-lt"/>
              </a:rPr>
              <a:t>. </a:t>
            </a:r>
          </a:p>
          <a:p>
            <a:pPr lvl="1" indent="-404813">
              <a:lnSpc>
                <a:spcPct val="150000"/>
              </a:lnSpc>
              <a:buFont typeface="Wingdings" panose="05000000000000000000" pitchFamily="2" charset="2"/>
              <a:buChar char="§"/>
            </a:pPr>
            <a:r>
              <a:rPr lang="en-US" dirty="0" err="1">
                <a:latin typeface="+mn-lt"/>
              </a:rPr>
              <a:t>Antrepozitarii</a:t>
            </a:r>
            <a:r>
              <a:rPr lang="en-US" dirty="0">
                <a:latin typeface="+mn-lt"/>
              </a:rPr>
              <a:t> </a:t>
            </a:r>
            <a:r>
              <a:rPr lang="en-US" dirty="0" err="1">
                <a:latin typeface="+mn-lt"/>
              </a:rPr>
              <a:t>autorizati</a:t>
            </a:r>
            <a:r>
              <a:rPr lang="en-US" dirty="0">
                <a:latin typeface="+mn-lt"/>
              </a:rPr>
              <a:t>, </a:t>
            </a:r>
            <a:r>
              <a:rPr lang="en-US" dirty="0" err="1">
                <a:latin typeface="+mn-lt"/>
              </a:rPr>
              <a:t>destinatarii</a:t>
            </a:r>
            <a:r>
              <a:rPr lang="en-US" dirty="0">
                <a:latin typeface="+mn-lt"/>
              </a:rPr>
              <a:t> </a:t>
            </a:r>
            <a:r>
              <a:rPr lang="en-US" dirty="0" err="1">
                <a:latin typeface="+mn-lt"/>
              </a:rPr>
              <a:t>inregistrati</a:t>
            </a:r>
            <a:r>
              <a:rPr lang="en-US" dirty="0">
                <a:latin typeface="+mn-lt"/>
              </a:rPr>
              <a:t> </a:t>
            </a:r>
            <a:r>
              <a:rPr lang="en-US" dirty="0" err="1">
                <a:latin typeface="+mn-lt"/>
              </a:rPr>
              <a:t>si</a:t>
            </a:r>
            <a:r>
              <a:rPr lang="en-US" dirty="0">
                <a:latin typeface="+mn-lt"/>
              </a:rPr>
              <a:t> </a:t>
            </a:r>
            <a:r>
              <a:rPr lang="en-US" dirty="0" err="1">
                <a:latin typeface="+mn-lt"/>
              </a:rPr>
              <a:t>expeditorii</a:t>
            </a:r>
            <a:r>
              <a:rPr lang="en-US" dirty="0">
                <a:latin typeface="+mn-lt"/>
              </a:rPr>
              <a:t> </a:t>
            </a:r>
            <a:r>
              <a:rPr lang="en-US" dirty="0" err="1">
                <a:latin typeface="+mn-lt"/>
              </a:rPr>
              <a:t>inregistrati</a:t>
            </a:r>
            <a:r>
              <a:rPr lang="en-US" dirty="0">
                <a:latin typeface="+mn-lt"/>
              </a:rPr>
              <a:t> -  </a:t>
            </a:r>
            <a:r>
              <a:rPr lang="en-US" dirty="0" err="1">
                <a:latin typeface="+mn-lt"/>
              </a:rPr>
              <a:t>inscriu</a:t>
            </a:r>
            <a:r>
              <a:rPr lang="en-US" dirty="0">
                <a:latin typeface="+mn-lt"/>
              </a:rPr>
              <a:t> in </a:t>
            </a:r>
            <a:r>
              <a:rPr lang="en-US" dirty="0" err="1">
                <a:latin typeface="+mn-lt"/>
              </a:rPr>
              <a:t>facturi</a:t>
            </a:r>
            <a:r>
              <a:rPr lang="en-US" dirty="0">
                <a:latin typeface="+mn-lt"/>
              </a:rPr>
              <a:t> </a:t>
            </a:r>
            <a:r>
              <a:rPr lang="en-US" dirty="0" err="1">
                <a:latin typeface="+mn-lt"/>
              </a:rPr>
              <a:t>codul</a:t>
            </a:r>
            <a:r>
              <a:rPr lang="en-US" dirty="0">
                <a:latin typeface="+mn-lt"/>
              </a:rPr>
              <a:t> de </a:t>
            </a:r>
            <a:r>
              <a:rPr lang="en-US" dirty="0" err="1">
                <a:latin typeface="+mn-lt"/>
              </a:rPr>
              <a:t>accize</a:t>
            </a:r>
            <a:r>
              <a:rPr lang="en-US" dirty="0">
                <a:latin typeface="+mn-lt"/>
              </a:rPr>
              <a:t> </a:t>
            </a:r>
            <a:r>
              <a:rPr lang="en-US" dirty="0" err="1">
                <a:latin typeface="+mn-lt"/>
              </a:rPr>
              <a:t>obtinut</a:t>
            </a:r>
            <a:r>
              <a:rPr lang="en-US" dirty="0">
                <a:latin typeface="+mn-lt"/>
              </a:rPr>
              <a:t> la </a:t>
            </a:r>
            <a:r>
              <a:rPr lang="en-US" dirty="0" err="1">
                <a:latin typeface="+mn-lt"/>
              </a:rPr>
              <a:t>momentul</a:t>
            </a:r>
            <a:r>
              <a:rPr lang="en-US" dirty="0">
                <a:latin typeface="+mn-lt"/>
              </a:rPr>
              <a:t> </a:t>
            </a:r>
            <a:r>
              <a:rPr lang="en-US" dirty="0" err="1">
                <a:latin typeface="+mn-lt"/>
              </a:rPr>
              <a:t>autorizarii</a:t>
            </a:r>
            <a:r>
              <a:rPr lang="en-US" dirty="0">
                <a:latin typeface="+mn-lt"/>
              </a:rPr>
              <a:t>. In </a:t>
            </a:r>
            <a:r>
              <a:rPr lang="en-US" dirty="0" err="1">
                <a:latin typeface="+mn-lt"/>
              </a:rPr>
              <a:t>cazul</a:t>
            </a:r>
            <a:r>
              <a:rPr lang="en-US" dirty="0">
                <a:latin typeface="+mn-lt"/>
              </a:rPr>
              <a:t> </a:t>
            </a:r>
            <a:r>
              <a:rPr lang="en-US" dirty="0" err="1">
                <a:latin typeface="+mn-lt"/>
              </a:rPr>
              <a:t>antrepozitarilor</a:t>
            </a:r>
            <a:r>
              <a:rPr lang="en-US" dirty="0">
                <a:latin typeface="+mn-lt"/>
              </a:rPr>
              <a:t> se </a:t>
            </a:r>
            <a:r>
              <a:rPr lang="en-US" dirty="0" err="1">
                <a:latin typeface="+mn-lt"/>
              </a:rPr>
              <a:t>trec</a:t>
            </a:r>
            <a:r>
              <a:rPr lang="en-US" dirty="0">
                <a:latin typeface="+mn-lt"/>
              </a:rPr>
              <a:t> </a:t>
            </a:r>
            <a:r>
              <a:rPr lang="en-US" dirty="0" err="1">
                <a:latin typeface="+mn-lt"/>
              </a:rPr>
              <a:t>doua</a:t>
            </a:r>
            <a:r>
              <a:rPr lang="en-US" dirty="0">
                <a:latin typeface="+mn-lt"/>
              </a:rPr>
              <a:t> </a:t>
            </a:r>
            <a:r>
              <a:rPr lang="en-US" dirty="0" err="1">
                <a:latin typeface="+mn-lt"/>
              </a:rPr>
              <a:t>coduri</a:t>
            </a:r>
            <a:r>
              <a:rPr lang="en-US" dirty="0">
                <a:latin typeface="+mn-lt"/>
              </a:rPr>
              <a:t> </a:t>
            </a:r>
            <a:r>
              <a:rPr lang="en-US" dirty="0" err="1"/>
              <a:t>pentru</a:t>
            </a:r>
            <a:r>
              <a:rPr lang="en-US" dirty="0"/>
              <a:t> a </a:t>
            </a:r>
            <a:r>
              <a:rPr lang="en-US" dirty="0" err="1"/>
              <a:t>identifica</a:t>
            </a:r>
            <a:r>
              <a:rPr lang="en-US" dirty="0"/>
              <a:t> </a:t>
            </a:r>
            <a:r>
              <a:rPr lang="en-US" dirty="0" err="1"/>
              <a:t>antrepozitarul</a:t>
            </a:r>
            <a:r>
              <a:rPr lang="en-US" dirty="0"/>
              <a:t> </a:t>
            </a:r>
            <a:r>
              <a:rPr lang="en-US" dirty="0" err="1"/>
              <a:t>si</a:t>
            </a:r>
            <a:r>
              <a:rPr lang="en-US" dirty="0"/>
              <a:t> </a:t>
            </a:r>
            <a:r>
              <a:rPr lang="en-US" dirty="0" err="1"/>
              <a:t>antrepozitul</a:t>
            </a:r>
            <a:r>
              <a:rPr lang="en-US" dirty="0"/>
              <a:t> </a:t>
            </a:r>
            <a:r>
              <a:rPr lang="en-US" dirty="0" err="1"/>
              <a:t>sau</a:t>
            </a:r>
            <a:r>
              <a:rPr lang="en-US" dirty="0"/>
              <a:t> fiscal. </a:t>
            </a:r>
            <a:endParaRPr lang="en-US" dirty="0">
              <a:latin typeface="+mn-lt"/>
            </a:endParaRPr>
          </a:p>
          <a:p>
            <a:pPr lvl="1" indent="-404813">
              <a:lnSpc>
                <a:spcPct val="150000"/>
              </a:lnSpc>
              <a:buFont typeface="Wingdings" panose="05000000000000000000" pitchFamily="2" charset="2"/>
              <a:buChar char="§"/>
            </a:pPr>
            <a:r>
              <a:rPr lang="en-US" dirty="0">
                <a:latin typeface="+mn-lt"/>
              </a:rPr>
              <a:t>In </a:t>
            </a:r>
            <a:r>
              <a:rPr lang="en-US" dirty="0" err="1">
                <a:latin typeface="+mn-lt"/>
              </a:rPr>
              <a:t>afara</a:t>
            </a:r>
            <a:r>
              <a:rPr lang="en-US" dirty="0">
                <a:latin typeface="+mn-lt"/>
              </a:rPr>
              <a:t> </a:t>
            </a:r>
            <a:r>
              <a:rPr lang="en-US" dirty="0" err="1">
                <a:latin typeface="+mn-lt"/>
              </a:rPr>
              <a:t>regimului</a:t>
            </a:r>
            <a:r>
              <a:rPr lang="en-US" dirty="0">
                <a:latin typeface="+mn-lt"/>
              </a:rPr>
              <a:t> </a:t>
            </a:r>
            <a:r>
              <a:rPr lang="en-US" dirty="0" err="1">
                <a:latin typeface="+mn-lt"/>
              </a:rPr>
              <a:t>suspensiv</a:t>
            </a:r>
            <a:r>
              <a:rPr lang="en-US" dirty="0">
                <a:latin typeface="+mn-lt"/>
              </a:rPr>
              <a:t> de </a:t>
            </a:r>
            <a:r>
              <a:rPr lang="en-US" dirty="0" err="1">
                <a:latin typeface="+mn-lt"/>
              </a:rPr>
              <a:t>accize</a:t>
            </a:r>
            <a:r>
              <a:rPr lang="en-US" dirty="0">
                <a:latin typeface="+mn-lt"/>
              </a:rPr>
              <a:t>, </a:t>
            </a:r>
            <a:r>
              <a:rPr lang="en-US" dirty="0" err="1">
                <a:latin typeface="+mn-lt"/>
              </a:rPr>
              <a:t>factura</a:t>
            </a:r>
            <a:r>
              <a:rPr lang="en-US" dirty="0">
                <a:latin typeface="+mn-lt"/>
              </a:rPr>
              <a:t> </a:t>
            </a:r>
            <a:r>
              <a:rPr lang="en-US" dirty="0" err="1">
                <a:latin typeface="+mn-lt"/>
              </a:rPr>
              <a:t>trebuie</a:t>
            </a:r>
            <a:r>
              <a:rPr lang="en-US" dirty="0">
                <a:latin typeface="+mn-lt"/>
              </a:rPr>
              <a:t> </a:t>
            </a:r>
            <a:r>
              <a:rPr lang="en-US" dirty="0" err="1">
                <a:latin typeface="+mn-lt"/>
              </a:rPr>
              <a:t>sa</a:t>
            </a:r>
            <a:r>
              <a:rPr lang="en-US" dirty="0">
                <a:latin typeface="+mn-lt"/>
              </a:rPr>
              <a:t> </a:t>
            </a:r>
            <a:r>
              <a:rPr lang="en-US" dirty="0" err="1">
                <a:latin typeface="+mn-lt"/>
              </a:rPr>
              <a:t>cuprinda</a:t>
            </a:r>
            <a:r>
              <a:rPr lang="en-US" dirty="0">
                <a:latin typeface="+mn-lt"/>
              </a:rPr>
              <a:t> distinct </a:t>
            </a:r>
            <a:r>
              <a:rPr lang="en-US" dirty="0" err="1">
                <a:latin typeface="+mn-lt"/>
              </a:rPr>
              <a:t>valoarea</a:t>
            </a:r>
            <a:r>
              <a:rPr lang="en-US" dirty="0">
                <a:latin typeface="+mn-lt"/>
              </a:rPr>
              <a:t> </a:t>
            </a:r>
            <a:r>
              <a:rPr lang="en-US" dirty="0" err="1">
                <a:latin typeface="+mn-lt"/>
              </a:rPr>
              <a:t>accizelor</a:t>
            </a:r>
            <a:r>
              <a:rPr lang="en-US" dirty="0">
                <a:latin typeface="+mn-lt"/>
              </a:rPr>
              <a:t> </a:t>
            </a:r>
            <a:r>
              <a:rPr lang="en-US" dirty="0" err="1">
                <a:latin typeface="+mn-lt"/>
              </a:rPr>
              <a:t>pentru</a:t>
            </a:r>
            <a:r>
              <a:rPr lang="en-US" dirty="0">
                <a:latin typeface="+mn-lt"/>
              </a:rPr>
              <a:t> </a:t>
            </a:r>
            <a:r>
              <a:rPr lang="en-US" dirty="0" err="1">
                <a:latin typeface="+mn-lt"/>
              </a:rPr>
              <a:t>fiecare</a:t>
            </a:r>
            <a:r>
              <a:rPr lang="en-US" dirty="0">
                <a:latin typeface="+mn-lt"/>
              </a:rPr>
              <a:t> </a:t>
            </a:r>
            <a:r>
              <a:rPr lang="en-US" dirty="0" err="1">
                <a:latin typeface="+mn-lt"/>
              </a:rPr>
              <a:t>produs</a:t>
            </a:r>
            <a:r>
              <a:rPr lang="en-US" dirty="0">
                <a:latin typeface="+mn-lt"/>
              </a:rPr>
              <a:t> </a:t>
            </a:r>
            <a:r>
              <a:rPr lang="en-US" dirty="0" err="1">
                <a:latin typeface="+mn-lt"/>
              </a:rPr>
              <a:t>accizabil</a:t>
            </a:r>
            <a:r>
              <a:rPr lang="en-US" dirty="0">
                <a:latin typeface="+mn-lt"/>
              </a:rPr>
              <a:t> </a:t>
            </a:r>
            <a:r>
              <a:rPr lang="en-US" dirty="0" err="1">
                <a:latin typeface="+mn-lt"/>
              </a:rPr>
              <a:t>sau</a:t>
            </a:r>
            <a:r>
              <a:rPr lang="en-US" dirty="0">
                <a:latin typeface="+mn-lt"/>
              </a:rPr>
              <a:t> </a:t>
            </a:r>
            <a:r>
              <a:rPr lang="en-US" dirty="0" err="1">
                <a:latin typeface="+mn-lt"/>
              </a:rPr>
              <a:t>mentiunea</a:t>
            </a:r>
            <a:r>
              <a:rPr lang="en-US" dirty="0">
                <a:latin typeface="+mn-lt"/>
              </a:rPr>
              <a:t> </a:t>
            </a:r>
            <a:r>
              <a:rPr lang="en-US" dirty="0" err="1">
                <a:latin typeface="+mn-lt"/>
              </a:rPr>
              <a:t>exceptat</a:t>
            </a:r>
            <a:r>
              <a:rPr lang="en-US" dirty="0">
                <a:latin typeface="+mn-lt"/>
              </a:rPr>
              <a:t>/</a:t>
            </a:r>
            <a:r>
              <a:rPr lang="en-US" dirty="0" err="1">
                <a:latin typeface="+mn-lt"/>
              </a:rPr>
              <a:t>scutit</a:t>
            </a:r>
            <a:r>
              <a:rPr lang="en-US" dirty="0">
                <a:latin typeface="+mn-lt"/>
              </a:rPr>
              <a:t> de </a:t>
            </a:r>
            <a:r>
              <a:rPr lang="en-US" dirty="0" err="1">
                <a:latin typeface="+mn-lt"/>
              </a:rPr>
              <a:t>accize</a:t>
            </a:r>
            <a:r>
              <a:rPr lang="en-US" dirty="0">
                <a:latin typeface="+mn-lt"/>
              </a:rPr>
              <a:t>, </a:t>
            </a:r>
            <a:r>
              <a:rPr lang="en-US" dirty="0" err="1">
                <a:latin typeface="+mn-lt"/>
              </a:rPr>
              <a:t>daca</a:t>
            </a:r>
            <a:r>
              <a:rPr lang="en-US" dirty="0">
                <a:latin typeface="+mn-lt"/>
              </a:rPr>
              <a:t> se </a:t>
            </a:r>
            <a:r>
              <a:rPr lang="en-US" dirty="0" err="1">
                <a:latin typeface="+mn-lt"/>
              </a:rPr>
              <a:t>aplica</a:t>
            </a:r>
            <a:r>
              <a:rPr lang="en-US" dirty="0">
                <a:latin typeface="+mn-lt"/>
              </a:rPr>
              <a:t> o </a:t>
            </a:r>
            <a:r>
              <a:rPr lang="en-US" dirty="0" err="1">
                <a:latin typeface="+mn-lt"/>
              </a:rPr>
              <a:t>exceptare</a:t>
            </a:r>
            <a:r>
              <a:rPr lang="en-US" dirty="0">
                <a:latin typeface="+mn-lt"/>
              </a:rPr>
              <a:t> </a:t>
            </a:r>
            <a:r>
              <a:rPr lang="en-US" dirty="0" err="1">
                <a:latin typeface="+mn-lt"/>
              </a:rPr>
              <a:t>sau</a:t>
            </a:r>
            <a:r>
              <a:rPr lang="en-US" dirty="0">
                <a:latin typeface="+mn-lt"/>
              </a:rPr>
              <a:t> </a:t>
            </a:r>
            <a:r>
              <a:rPr lang="en-US" dirty="0" err="1">
                <a:latin typeface="+mn-lt"/>
              </a:rPr>
              <a:t>scutire</a:t>
            </a:r>
            <a:r>
              <a:rPr lang="en-US" dirty="0">
                <a:latin typeface="+mn-lt"/>
              </a:rPr>
              <a:t>.</a:t>
            </a:r>
          </a:p>
          <a:p>
            <a:pPr lvl="1" indent="-404813">
              <a:lnSpc>
                <a:spcPct val="150000"/>
              </a:lnSpc>
              <a:buFont typeface="Wingdings" panose="05000000000000000000" pitchFamily="2" charset="2"/>
              <a:buChar char="§"/>
            </a:pPr>
            <a:r>
              <a:rPr lang="en-US" dirty="0" err="1">
                <a:latin typeface="+mn-lt"/>
              </a:rPr>
              <a:t>Deplasarea</a:t>
            </a:r>
            <a:r>
              <a:rPr lang="en-US" dirty="0">
                <a:latin typeface="+mn-lt"/>
              </a:rPr>
              <a:t> </a:t>
            </a:r>
            <a:r>
              <a:rPr lang="en-US" dirty="0" err="1">
                <a:latin typeface="+mn-lt"/>
              </a:rPr>
              <a:t>produselor</a:t>
            </a:r>
            <a:r>
              <a:rPr lang="en-US" dirty="0">
                <a:latin typeface="+mn-lt"/>
              </a:rPr>
              <a:t> </a:t>
            </a:r>
            <a:r>
              <a:rPr lang="en-US" dirty="0" err="1">
                <a:latin typeface="+mn-lt"/>
              </a:rPr>
              <a:t>accizabile</a:t>
            </a:r>
            <a:r>
              <a:rPr lang="en-US" dirty="0">
                <a:latin typeface="+mn-lt"/>
              </a:rPr>
              <a:t> in </a:t>
            </a:r>
            <a:r>
              <a:rPr lang="en-US" dirty="0" err="1">
                <a:latin typeface="+mn-lt"/>
              </a:rPr>
              <a:t>regim</a:t>
            </a:r>
            <a:r>
              <a:rPr lang="en-US" dirty="0">
                <a:latin typeface="+mn-lt"/>
              </a:rPr>
              <a:t> </a:t>
            </a:r>
            <a:r>
              <a:rPr lang="en-US" dirty="0" err="1">
                <a:latin typeface="+mn-lt"/>
              </a:rPr>
              <a:t>suspensiv</a:t>
            </a:r>
            <a:r>
              <a:rPr lang="en-US" dirty="0">
                <a:latin typeface="+mn-lt"/>
              </a:rPr>
              <a:t> de </a:t>
            </a:r>
            <a:r>
              <a:rPr lang="en-US" dirty="0" err="1">
                <a:latin typeface="+mn-lt"/>
              </a:rPr>
              <a:t>accize</a:t>
            </a:r>
            <a:r>
              <a:rPr lang="en-US" dirty="0">
                <a:latin typeface="+mn-lt"/>
              </a:rPr>
              <a:t> </a:t>
            </a:r>
            <a:r>
              <a:rPr lang="en-US" dirty="0" err="1">
                <a:latin typeface="+mn-lt"/>
              </a:rPr>
              <a:t>este</a:t>
            </a:r>
            <a:r>
              <a:rPr lang="en-US" dirty="0">
                <a:latin typeface="+mn-lt"/>
              </a:rPr>
              <a:t> </a:t>
            </a:r>
            <a:r>
              <a:rPr lang="en-US" dirty="0" err="1">
                <a:latin typeface="+mn-lt"/>
              </a:rPr>
              <a:t>insotita</a:t>
            </a:r>
            <a:r>
              <a:rPr lang="en-US" dirty="0">
                <a:latin typeface="+mn-lt"/>
              </a:rPr>
              <a:t> de un exemplar </a:t>
            </a:r>
            <a:r>
              <a:rPr lang="en-US" dirty="0" err="1">
                <a:latin typeface="+mn-lt"/>
              </a:rPr>
              <a:t>tiparit</a:t>
            </a:r>
            <a:r>
              <a:rPr lang="en-US" dirty="0">
                <a:latin typeface="+mn-lt"/>
              </a:rPr>
              <a:t> al </a:t>
            </a:r>
            <a:r>
              <a:rPr lang="en-US" dirty="0" err="1">
                <a:latin typeface="+mn-lt"/>
              </a:rPr>
              <a:t>documentului</a:t>
            </a:r>
            <a:r>
              <a:rPr lang="en-US" dirty="0">
                <a:latin typeface="+mn-lt"/>
              </a:rPr>
              <a:t> </a:t>
            </a:r>
            <a:r>
              <a:rPr lang="en-US" dirty="0" err="1">
                <a:latin typeface="+mn-lt"/>
              </a:rPr>
              <a:t>administrativ</a:t>
            </a:r>
            <a:r>
              <a:rPr lang="en-US" dirty="0">
                <a:latin typeface="+mn-lt"/>
              </a:rPr>
              <a:t> electronic – e-DA. </a:t>
            </a:r>
          </a:p>
          <a:p>
            <a:pPr lvl="1" indent="-404813">
              <a:lnSpc>
                <a:spcPct val="150000"/>
              </a:lnSpc>
              <a:buFont typeface="Wingdings" panose="05000000000000000000" pitchFamily="2" charset="2"/>
              <a:buChar char="§"/>
            </a:pPr>
            <a:r>
              <a:rPr lang="ro-RO" dirty="0"/>
              <a:t>SEED, sistemul de verificare a </a:t>
            </a:r>
            <a:r>
              <a:rPr lang="ro-RO" dirty="0" err="1"/>
              <a:t>autorizatiilor</a:t>
            </a:r>
            <a:r>
              <a:rPr lang="ro-RO" dirty="0"/>
              <a:t> pentru accize al Uniunii Europene</a:t>
            </a:r>
            <a:r>
              <a:rPr lang="en-US" dirty="0"/>
              <a:t> </a:t>
            </a:r>
            <a:r>
              <a:rPr lang="ro-RO" u="sng" dirty="0">
                <a:hlinkClick r:id="rId3"/>
              </a:rPr>
              <a:t>https://ec.europa.eu/taxation_customs/dds2/seed/seed_consultation.jsp?Lang=ro</a:t>
            </a:r>
            <a:endParaRPr lang="en-US" dirty="0"/>
          </a:p>
          <a:p>
            <a:pPr lvl="1" indent="-404813">
              <a:lnSpc>
                <a:spcPct val="150000"/>
              </a:lnSpc>
              <a:buFont typeface="Wingdings" panose="05000000000000000000" pitchFamily="2" charset="2"/>
              <a:buChar char="§"/>
            </a:pPr>
            <a:endParaRPr lang="en-US" dirty="0">
              <a:latin typeface="+mn-lt"/>
            </a:endParaRPr>
          </a:p>
        </p:txBody>
      </p:sp>
    </p:spTree>
    <p:extLst>
      <p:ext uri="{BB962C8B-B14F-4D97-AF65-F5344CB8AC3E}">
        <p14:creationId xmlns:p14="http://schemas.microsoft.com/office/powerpoint/2010/main" val="101096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9">
            <a:extLst>
              <a:ext uri="{FF2B5EF4-FFF2-40B4-BE49-F238E27FC236}">
                <a16:creationId xmlns:a16="http://schemas.microsoft.com/office/drawing/2014/main" id="{BDE1F665-5164-4E7C-B0B9-F28F13E42068}"/>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
        <p:nvSpPr>
          <p:cNvPr id="9" name="Rectangle 3">
            <a:extLst>
              <a:ext uri="{FF2B5EF4-FFF2-40B4-BE49-F238E27FC236}">
                <a16:creationId xmlns:a16="http://schemas.microsoft.com/office/drawing/2014/main" id="{2541F93B-8D00-4085-805D-F7AF2B122C72}"/>
              </a:ext>
            </a:extLst>
          </p:cNvPr>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en-US"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en-AU" kern="0" dirty="0">
              <a:solidFill>
                <a:srgbClr val="000066"/>
              </a:solidFill>
              <a:latin typeface="Arial" charset="0"/>
              <a:cs typeface="Arial" charset="0"/>
            </a:endParaRPr>
          </a:p>
        </p:txBody>
      </p:sp>
      <p:sp>
        <p:nvSpPr>
          <p:cNvPr id="24580" name="Rectangle 2">
            <a:extLst>
              <a:ext uri="{FF2B5EF4-FFF2-40B4-BE49-F238E27FC236}">
                <a16:creationId xmlns:a16="http://schemas.microsoft.com/office/drawing/2014/main" id="{4E970D3B-0348-4C59-9E0A-5EEC47D711E6}"/>
              </a:ext>
            </a:extLst>
          </p:cNvPr>
          <p:cNvSpPr>
            <a:spLocks noGrp="1" noChangeArrowheads="1"/>
          </p:cNvSpPr>
          <p:nvPr>
            <p:ph type="title" idx="4294967295"/>
          </p:nvPr>
        </p:nvSpPr>
        <p:spPr>
          <a:xfrm>
            <a:off x="760413" y="381000"/>
            <a:ext cx="6934200" cy="457200"/>
          </a:xfrm>
        </p:spPr>
        <p:txBody>
          <a:bodyPr/>
          <a:lstStyle/>
          <a:p>
            <a:pPr algn="l" eaLnBrk="1" hangingPunct="1"/>
            <a:r>
              <a:rPr lang="en-US" altLang="en-US" dirty="0" err="1">
                <a:solidFill>
                  <a:schemeClr val="tx2">
                    <a:lumMod val="75000"/>
                  </a:schemeClr>
                </a:solidFill>
                <a:latin typeface="+mn-lt"/>
              </a:rPr>
              <a:t>Regimul</a:t>
            </a:r>
            <a:r>
              <a:rPr lang="en-US" altLang="en-US" dirty="0">
                <a:solidFill>
                  <a:schemeClr val="tx2">
                    <a:lumMod val="75000"/>
                  </a:schemeClr>
                </a:solidFill>
                <a:latin typeface="+mn-lt"/>
              </a:rPr>
              <a:t> </a:t>
            </a:r>
            <a:r>
              <a:rPr lang="en-US" altLang="en-US" dirty="0" err="1">
                <a:solidFill>
                  <a:schemeClr val="tx2">
                    <a:lumMod val="75000"/>
                  </a:schemeClr>
                </a:solidFill>
                <a:latin typeface="+mn-lt"/>
              </a:rPr>
              <a:t>suspensiv</a:t>
            </a:r>
            <a:endParaRPr lang="en-US" altLang="en-US" dirty="0">
              <a:solidFill>
                <a:schemeClr val="tx2">
                  <a:lumMod val="75000"/>
                </a:schemeClr>
              </a:solidFill>
              <a:latin typeface="+mn-lt"/>
            </a:endParaRPr>
          </a:p>
        </p:txBody>
      </p:sp>
      <p:sp>
        <p:nvSpPr>
          <p:cNvPr id="46085" name="Rectangle 3">
            <a:extLst>
              <a:ext uri="{FF2B5EF4-FFF2-40B4-BE49-F238E27FC236}">
                <a16:creationId xmlns:a16="http://schemas.microsoft.com/office/drawing/2014/main" id="{90E35E3D-6E9D-4009-8A85-7FE8A85BE99D}"/>
              </a:ext>
            </a:extLst>
          </p:cNvPr>
          <p:cNvSpPr txBox="1">
            <a:spLocks noChangeArrowheads="1"/>
          </p:cNvSpPr>
          <p:nvPr/>
        </p:nvSpPr>
        <p:spPr bwMode="auto">
          <a:xfrm>
            <a:off x="381000" y="1600200"/>
            <a:ext cx="838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200"/>
              </a:spcAft>
              <a:buFont typeface="Wingdings" panose="05000000000000000000" pitchFamily="2" charset="2"/>
              <a:buChar char="Ø"/>
              <a:defRPr/>
            </a:pPr>
            <a:r>
              <a:rPr lang="ro-RO" altLang="en-US" dirty="0" err="1">
                <a:solidFill>
                  <a:schemeClr val="tx1">
                    <a:lumMod val="85000"/>
                    <a:lumOff val="15000"/>
                  </a:schemeClr>
                </a:solidFill>
                <a:latin typeface="+mn-lt"/>
              </a:rPr>
              <a:t>Productia</a:t>
            </a:r>
            <a:r>
              <a:rPr lang="ro-RO" altLang="en-US" dirty="0">
                <a:solidFill>
                  <a:schemeClr val="tx1">
                    <a:lumMod val="85000"/>
                    <a:lumOff val="15000"/>
                  </a:schemeClr>
                </a:solidFill>
                <a:latin typeface="+mn-lt"/>
              </a:rPr>
              <a:t> si transformarea produselor accizabile trebuie realizate </a:t>
            </a:r>
            <a:r>
              <a:rPr lang="ro-RO" altLang="en-US" dirty="0" err="1">
                <a:solidFill>
                  <a:schemeClr val="tx1">
                    <a:lumMod val="85000"/>
                    <a:lumOff val="15000"/>
                  </a:schemeClr>
                </a:solidFill>
                <a:latin typeface="+mn-lt"/>
              </a:rPr>
              <a:t>intr</a:t>
            </a:r>
            <a:r>
              <a:rPr lang="ro-RO" altLang="en-US" dirty="0">
                <a:solidFill>
                  <a:schemeClr val="tx1">
                    <a:lumMod val="85000"/>
                    <a:lumOff val="15000"/>
                  </a:schemeClr>
                </a:solidFill>
                <a:latin typeface="+mn-lt"/>
              </a:rPr>
              <a:t>-un antrepozit fiscal </a:t>
            </a:r>
            <a:r>
              <a:rPr lang="ro-RO" altLang="en-US" dirty="0">
                <a:solidFill>
                  <a:srgbClr val="00B0F0"/>
                </a:solidFill>
                <a:latin typeface="+mn-lt"/>
                <a:sym typeface="Wingdings" panose="05000000000000000000" pitchFamily="2" charset="2"/>
              </a:rPr>
              <a:t> </a:t>
            </a:r>
            <a:r>
              <a:rPr lang="ro-RO" altLang="en-US" dirty="0" err="1">
                <a:solidFill>
                  <a:srgbClr val="00B0F0"/>
                </a:solidFill>
                <a:latin typeface="+mn-lt"/>
              </a:rPr>
              <a:t>autorizatie</a:t>
            </a:r>
            <a:r>
              <a:rPr lang="ro-RO" altLang="en-US" dirty="0">
                <a:solidFill>
                  <a:srgbClr val="00B0F0"/>
                </a:solidFill>
                <a:latin typeface="+mn-lt"/>
              </a:rPr>
              <a:t> de antrepozitar</a:t>
            </a:r>
          </a:p>
          <a:p>
            <a:pPr eaLnBrk="1" hangingPunct="1">
              <a:spcAft>
                <a:spcPts val="1200"/>
              </a:spcAft>
              <a:buFont typeface="Wingdings" panose="05000000000000000000" pitchFamily="2" charset="2"/>
              <a:buChar char="Ø"/>
              <a:defRPr/>
            </a:pPr>
            <a:endParaRPr lang="ro-RO" altLang="en-US" dirty="0">
              <a:solidFill>
                <a:schemeClr val="tx1">
                  <a:lumMod val="85000"/>
                  <a:lumOff val="15000"/>
                </a:schemeClr>
              </a:solidFill>
              <a:latin typeface="+mn-lt"/>
            </a:endParaRPr>
          </a:p>
          <a:p>
            <a:pPr eaLnBrk="1" hangingPunct="1">
              <a:spcAft>
                <a:spcPts val="1200"/>
              </a:spcAft>
              <a:buFont typeface="Wingdings" panose="05000000000000000000" pitchFamily="2" charset="2"/>
              <a:buChar char="Ø"/>
              <a:defRPr/>
            </a:pPr>
            <a:r>
              <a:rPr lang="ro-RO" altLang="en-US" dirty="0">
                <a:solidFill>
                  <a:schemeClr val="tx1">
                    <a:lumMod val="85000"/>
                    <a:lumOff val="15000"/>
                  </a:schemeClr>
                </a:solidFill>
                <a:latin typeface="+mn-lt"/>
              </a:rPr>
              <a:t>Producerea, transformarea, </a:t>
            </a:r>
            <a:r>
              <a:rPr lang="ro-RO" altLang="en-US" dirty="0" err="1">
                <a:solidFill>
                  <a:schemeClr val="tx1">
                    <a:lumMod val="85000"/>
                    <a:lumOff val="15000"/>
                  </a:schemeClr>
                </a:solidFill>
                <a:latin typeface="+mn-lt"/>
              </a:rPr>
              <a:t>detinerea</a:t>
            </a:r>
            <a:r>
              <a:rPr lang="ro-RO" altLang="en-US" dirty="0">
                <a:solidFill>
                  <a:schemeClr val="tx1">
                    <a:lumMod val="85000"/>
                    <a:lumOff val="15000"/>
                  </a:schemeClr>
                </a:solidFill>
                <a:latin typeface="+mn-lt"/>
              </a:rPr>
              <a:t> sau livrarea de produse accizabile in cadrul unui regim suspensiv se face </a:t>
            </a:r>
            <a:r>
              <a:rPr lang="ro-RO" altLang="en-US" dirty="0" err="1">
                <a:solidFill>
                  <a:schemeClr val="tx1">
                    <a:lumMod val="85000"/>
                    <a:lumOff val="15000"/>
                  </a:schemeClr>
                </a:solidFill>
                <a:latin typeface="+mn-lt"/>
              </a:rPr>
              <a:t>fara</a:t>
            </a:r>
            <a:r>
              <a:rPr lang="ro-RO" altLang="en-US" dirty="0">
                <a:solidFill>
                  <a:schemeClr val="tx1">
                    <a:lumMod val="85000"/>
                    <a:lumOff val="15000"/>
                  </a:schemeClr>
                </a:solidFill>
                <a:latin typeface="+mn-lt"/>
              </a:rPr>
              <a:t> plata accizelor</a:t>
            </a:r>
          </a:p>
          <a:p>
            <a:pPr eaLnBrk="1" hangingPunct="1">
              <a:spcAft>
                <a:spcPts val="1200"/>
              </a:spcAft>
              <a:buFont typeface="Wingdings" panose="05000000000000000000" pitchFamily="2" charset="2"/>
              <a:buChar char="Ø"/>
              <a:defRPr/>
            </a:pPr>
            <a:endParaRPr lang="ro-RO" altLang="en-US" dirty="0">
              <a:solidFill>
                <a:srgbClr val="002060"/>
              </a:solidFill>
              <a:latin typeface="+mn-lt"/>
            </a:endParaRPr>
          </a:p>
          <a:p>
            <a:pPr eaLnBrk="1" hangingPunct="1">
              <a:spcAft>
                <a:spcPts val="1200"/>
              </a:spcAft>
              <a:buFont typeface="Wingdings" panose="05000000000000000000" pitchFamily="2" charset="2"/>
              <a:buChar char="Ø"/>
              <a:defRPr/>
            </a:pPr>
            <a:r>
              <a:rPr lang="ro-RO" altLang="en-US" dirty="0">
                <a:solidFill>
                  <a:schemeClr val="tx1">
                    <a:lumMod val="85000"/>
                    <a:lumOff val="15000"/>
                  </a:schemeClr>
                </a:solidFill>
                <a:latin typeface="+mn-lt"/>
              </a:rPr>
              <a:t> Orice </a:t>
            </a:r>
            <a:r>
              <a:rPr lang="ro-RO" altLang="en-US" dirty="0" err="1">
                <a:solidFill>
                  <a:schemeClr val="tx1">
                    <a:lumMod val="85000"/>
                    <a:lumOff val="15000"/>
                  </a:schemeClr>
                </a:solidFill>
                <a:latin typeface="+mn-lt"/>
              </a:rPr>
              <a:t>iesiri</a:t>
            </a:r>
            <a:r>
              <a:rPr lang="ro-RO" altLang="en-US" dirty="0">
                <a:solidFill>
                  <a:schemeClr val="tx1">
                    <a:lumMod val="85000"/>
                    <a:lumOff val="15000"/>
                  </a:schemeClr>
                </a:solidFill>
                <a:latin typeface="+mn-lt"/>
              </a:rPr>
              <a:t>, inclusiv neregulamentare, din regimul suspensiv, </a:t>
            </a:r>
            <a:r>
              <a:rPr lang="ro-RO" altLang="en-US" dirty="0" err="1">
                <a:solidFill>
                  <a:schemeClr val="tx1">
                    <a:lumMod val="85000"/>
                    <a:lumOff val="15000"/>
                  </a:schemeClr>
                </a:solidFill>
                <a:latin typeface="+mn-lt"/>
              </a:rPr>
              <a:t>reprezinta</a:t>
            </a:r>
            <a:r>
              <a:rPr lang="ro-RO" altLang="en-US" dirty="0">
                <a:solidFill>
                  <a:schemeClr val="tx1">
                    <a:lumMod val="85000"/>
                    <a:lumOff val="15000"/>
                  </a:schemeClr>
                </a:solidFill>
                <a:latin typeface="+mn-lt"/>
              </a:rPr>
              <a:t>  eliberarea in consum</a:t>
            </a:r>
            <a:r>
              <a:rPr lang="en-US" altLang="en-US" dirty="0">
                <a:solidFill>
                  <a:schemeClr val="tx1">
                    <a:lumMod val="85000"/>
                    <a:lumOff val="15000"/>
                  </a:schemeClr>
                </a:solidFill>
                <a:latin typeface="+mn-lt"/>
              </a:rPr>
              <a:t> </a:t>
            </a:r>
            <a:r>
              <a:rPr lang="en-US" altLang="en-US" dirty="0">
                <a:solidFill>
                  <a:srgbClr val="00B0F0"/>
                </a:solidFill>
                <a:latin typeface="+mn-lt"/>
                <a:sym typeface="Wingdings" panose="05000000000000000000" pitchFamily="2" charset="2"/>
              </a:rPr>
              <a:t> p</a:t>
            </a:r>
            <a:r>
              <a:rPr lang="ro-RO" altLang="en-US" dirty="0">
                <a:solidFill>
                  <a:srgbClr val="00B0F0"/>
                </a:solidFill>
                <a:latin typeface="+mn-lt"/>
              </a:rPr>
              <a:t>lata accizelor</a:t>
            </a:r>
          </a:p>
        </p:txBody>
      </p:sp>
    </p:spTree>
    <p:extLst>
      <p:ext uri="{BB962C8B-B14F-4D97-AF65-F5344CB8AC3E}">
        <p14:creationId xmlns:p14="http://schemas.microsoft.com/office/powerpoint/2010/main" val="17707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9">
            <a:extLst>
              <a:ext uri="{FF2B5EF4-FFF2-40B4-BE49-F238E27FC236}">
                <a16:creationId xmlns:a16="http://schemas.microsoft.com/office/drawing/2014/main" id="{38222964-6409-416F-9857-BA35D3818234}"/>
              </a:ext>
            </a:extLst>
          </p:cNvPr>
          <p:cNvSpPr>
            <a:spLocks noGrp="1"/>
          </p:cNvSpPr>
          <p:nvPr>
            <p:ph type="sldNum" sz="quarter" idx="12"/>
          </p:nvPr>
        </p:nvSpPr>
        <p:spPr bwMode="auto">
          <a:xfrm>
            <a:off x="76200" y="6629400"/>
            <a:ext cx="381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ts val="1075"/>
              </a:lnSpc>
              <a:spcBef>
                <a:spcPct val="0"/>
              </a:spcBef>
              <a:spcAft>
                <a:spcPct val="0"/>
              </a:spcAft>
              <a:buFontTx/>
              <a:buNone/>
            </a:pPr>
            <a:endParaRPr lang="en-US" altLang="en-US" sz="800" b="1" dirty="0">
              <a:solidFill>
                <a:schemeClr val="tx2"/>
              </a:solidFill>
            </a:endParaRPr>
          </a:p>
        </p:txBody>
      </p:sp>
      <p:sp>
        <p:nvSpPr>
          <p:cNvPr id="9" name="Rectangle 3">
            <a:extLst>
              <a:ext uri="{FF2B5EF4-FFF2-40B4-BE49-F238E27FC236}">
                <a16:creationId xmlns:a16="http://schemas.microsoft.com/office/drawing/2014/main" id="{E5A0EB65-FC22-4E60-82D6-B4A2C9F8DB5C}"/>
              </a:ext>
            </a:extLst>
          </p:cNvPr>
          <p:cNvSpPr txBox="1">
            <a:spLocks noChangeArrowheads="1"/>
          </p:cNvSpPr>
          <p:nvPr/>
        </p:nvSpPr>
        <p:spPr bwMode="auto">
          <a:xfrm>
            <a:off x="457200" y="1219200"/>
            <a:ext cx="6934200" cy="4876800"/>
          </a:xfrm>
          <a:prstGeom prst="rect">
            <a:avLst/>
          </a:prstGeom>
          <a:noFill/>
          <a:ln w="9525">
            <a:noFill/>
            <a:miter lim="800000"/>
            <a:headEnd/>
            <a:tailEnd/>
          </a:ln>
        </p:spPr>
        <p:txBody>
          <a:bodyPr/>
          <a:lstStyle/>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en-US"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Arial" pitchFamily="34" charset="0"/>
              <a:buChar char="•"/>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ro-RO" b="1" kern="0" dirty="0">
              <a:solidFill>
                <a:srgbClr val="000066"/>
              </a:solidFill>
              <a:latin typeface="Arial" charset="0"/>
              <a:cs typeface="Arial" charset="0"/>
            </a:endParaRPr>
          </a:p>
          <a:p>
            <a:pPr marL="609600" indent="-609600" eaLnBrk="1" hangingPunct="1">
              <a:lnSpc>
                <a:spcPct val="80000"/>
              </a:lnSpc>
              <a:spcBef>
                <a:spcPct val="50000"/>
              </a:spcBef>
              <a:buClr>
                <a:srgbClr val="000066"/>
              </a:buClr>
              <a:buFont typeface="Wingdings" pitchFamily="2" charset="2"/>
              <a:buNone/>
              <a:defRPr/>
            </a:pPr>
            <a:endParaRPr lang="en-AU" kern="0" dirty="0">
              <a:solidFill>
                <a:srgbClr val="000066"/>
              </a:solidFill>
              <a:latin typeface="Arial" charset="0"/>
              <a:cs typeface="Arial" charset="0"/>
            </a:endParaRPr>
          </a:p>
        </p:txBody>
      </p:sp>
      <p:sp>
        <p:nvSpPr>
          <p:cNvPr id="26628" name="Rectangle 2">
            <a:extLst>
              <a:ext uri="{FF2B5EF4-FFF2-40B4-BE49-F238E27FC236}">
                <a16:creationId xmlns:a16="http://schemas.microsoft.com/office/drawing/2014/main" id="{EC356DE6-4461-4603-87ED-BA0F962A7B54}"/>
              </a:ext>
            </a:extLst>
          </p:cNvPr>
          <p:cNvSpPr>
            <a:spLocks noGrp="1" noChangeArrowheads="1"/>
          </p:cNvSpPr>
          <p:nvPr>
            <p:ph type="title" idx="4294967295"/>
          </p:nvPr>
        </p:nvSpPr>
        <p:spPr>
          <a:xfrm>
            <a:off x="591436" y="381000"/>
            <a:ext cx="7103177" cy="457200"/>
          </a:xfrm>
        </p:spPr>
        <p:txBody>
          <a:bodyPr/>
          <a:lstStyle/>
          <a:p>
            <a:pPr algn="l" eaLnBrk="1" hangingPunct="1"/>
            <a:r>
              <a:rPr lang="en-US" altLang="en-US" dirty="0" err="1">
                <a:solidFill>
                  <a:schemeClr val="tx2">
                    <a:lumMod val="75000"/>
                  </a:schemeClr>
                </a:solidFill>
                <a:latin typeface="+mn-lt"/>
              </a:rPr>
              <a:t>Regimul</a:t>
            </a:r>
            <a:r>
              <a:rPr lang="en-US" altLang="en-US" dirty="0">
                <a:solidFill>
                  <a:schemeClr val="tx2">
                    <a:lumMod val="75000"/>
                  </a:schemeClr>
                </a:solidFill>
                <a:latin typeface="+mn-lt"/>
              </a:rPr>
              <a:t> </a:t>
            </a:r>
            <a:r>
              <a:rPr lang="en-US" altLang="en-US" dirty="0" err="1">
                <a:solidFill>
                  <a:schemeClr val="tx2">
                    <a:lumMod val="75000"/>
                  </a:schemeClr>
                </a:solidFill>
                <a:latin typeface="+mn-lt"/>
              </a:rPr>
              <a:t>suspensiv</a:t>
            </a:r>
            <a:endParaRPr lang="en-US" altLang="en-US" dirty="0">
              <a:solidFill>
                <a:schemeClr val="tx2">
                  <a:lumMod val="75000"/>
                </a:schemeClr>
              </a:solidFill>
              <a:latin typeface="+mn-lt"/>
            </a:endParaRPr>
          </a:p>
        </p:txBody>
      </p:sp>
      <p:sp>
        <p:nvSpPr>
          <p:cNvPr id="17" name="Rectangle 3">
            <a:extLst>
              <a:ext uri="{FF2B5EF4-FFF2-40B4-BE49-F238E27FC236}">
                <a16:creationId xmlns:a16="http://schemas.microsoft.com/office/drawing/2014/main" id="{B02DDBA8-2E2C-4296-B3D2-80C9E49A91BF}"/>
              </a:ext>
            </a:extLst>
          </p:cNvPr>
          <p:cNvSpPr txBox="1">
            <a:spLocks noChangeArrowheads="1"/>
          </p:cNvSpPr>
          <p:nvPr/>
        </p:nvSpPr>
        <p:spPr bwMode="auto">
          <a:xfrm>
            <a:off x="591436" y="1342372"/>
            <a:ext cx="8458200" cy="5029200"/>
          </a:xfrm>
          <a:prstGeom prst="rect">
            <a:avLst/>
          </a:prstGeom>
          <a:noFill/>
          <a:ln w="9525">
            <a:noFill/>
            <a:miter lim="800000"/>
            <a:headEnd/>
            <a:tailEnd/>
          </a:ln>
        </p:spPr>
        <p:txBody>
          <a:bodyPr/>
          <a:lstStyle/>
          <a:p>
            <a:pPr marL="231775" indent="-231775" eaLnBrk="1" hangingPunct="1">
              <a:spcAft>
                <a:spcPts val="600"/>
              </a:spcAft>
              <a:defRPr/>
            </a:pPr>
            <a:r>
              <a:rPr lang="en-US" sz="2000" dirty="0" err="1">
                <a:solidFill>
                  <a:schemeClr val="tx1">
                    <a:lumMod val="85000"/>
                    <a:lumOff val="15000"/>
                  </a:schemeClr>
                </a:solidFill>
              </a:rPr>
              <a:t>Miscarea</a:t>
            </a:r>
            <a:r>
              <a:rPr lang="en-US" sz="2000" dirty="0">
                <a:solidFill>
                  <a:schemeClr val="tx1">
                    <a:lumMod val="85000"/>
                    <a:lumOff val="15000"/>
                  </a:schemeClr>
                </a:solidFill>
              </a:rPr>
              <a:t> </a:t>
            </a:r>
            <a:r>
              <a:rPr lang="en-US" sz="2000" dirty="0" err="1">
                <a:solidFill>
                  <a:schemeClr val="tx1">
                    <a:lumMod val="85000"/>
                    <a:lumOff val="15000"/>
                  </a:schemeClr>
                </a:solidFill>
              </a:rPr>
              <a:t>produselor</a:t>
            </a:r>
            <a:r>
              <a:rPr lang="en-US" sz="2000" dirty="0">
                <a:solidFill>
                  <a:schemeClr val="tx1">
                    <a:lumMod val="85000"/>
                    <a:lumOff val="15000"/>
                  </a:schemeClr>
                </a:solidFill>
              </a:rPr>
              <a:t> </a:t>
            </a:r>
            <a:r>
              <a:rPr lang="en-US" sz="2000" dirty="0" err="1">
                <a:solidFill>
                  <a:schemeClr val="tx1">
                    <a:lumMod val="85000"/>
                    <a:lumOff val="15000"/>
                  </a:schemeClr>
                </a:solidFill>
              </a:rPr>
              <a:t>accizabile</a:t>
            </a:r>
            <a:r>
              <a:rPr lang="en-US" sz="2000" dirty="0">
                <a:solidFill>
                  <a:schemeClr val="tx1">
                    <a:lumMod val="85000"/>
                    <a:lumOff val="15000"/>
                  </a:schemeClr>
                </a:solidFill>
              </a:rPr>
              <a:t> in </a:t>
            </a:r>
            <a:r>
              <a:rPr lang="en-US" sz="2000" dirty="0" err="1">
                <a:solidFill>
                  <a:schemeClr val="tx1">
                    <a:lumMod val="85000"/>
                    <a:lumOff val="15000"/>
                  </a:schemeClr>
                </a:solidFill>
              </a:rPr>
              <a:t>regim</a:t>
            </a:r>
            <a:r>
              <a:rPr lang="en-US" sz="2000" dirty="0">
                <a:solidFill>
                  <a:schemeClr val="tx1">
                    <a:lumMod val="85000"/>
                    <a:lumOff val="15000"/>
                  </a:schemeClr>
                </a:solidFill>
              </a:rPr>
              <a:t> </a:t>
            </a:r>
            <a:r>
              <a:rPr lang="en-US" sz="2000" dirty="0" err="1">
                <a:solidFill>
                  <a:schemeClr val="tx1">
                    <a:lumMod val="85000"/>
                    <a:lumOff val="15000"/>
                  </a:schemeClr>
                </a:solidFill>
              </a:rPr>
              <a:t>suspensiv</a:t>
            </a:r>
            <a:r>
              <a:rPr lang="en-US" sz="2000" dirty="0">
                <a:solidFill>
                  <a:schemeClr val="tx1">
                    <a:lumMod val="85000"/>
                    <a:lumOff val="15000"/>
                  </a:schemeClr>
                </a:solidFill>
              </a:rPr>
              <a:t>:</a:t>
            </a:r>
          </a:p>
          <a:p>
            <a:pPr marL="231775" indent="-231775" eaLnBrk="1" hangingPunct="1">
              <a:spcAft>
                <a:spcPts val="600"/>
              </a:spcAft>
              <a:defRPr/>
            </a:pPr>
            <a:endParaRPr lang="en-US" sz="2000" dirty="0">
              <a:solidFill>
                <a:schemeClr val="tx1">
                  <a:lumMod val="85000"/>
                  <a:lumOff val="15000"/>
                </a:schemeClr>
              </a:solidFill>
            </a:endParaRPr>
          </a:p>
          <a:p>
            <a:pPr marL="463550" indent="-231775" eaLnBrk="1" hangingPunct="1">
              <a:spcAft>
                <a:spcPts val="600"/>
              </a:spcAft>
              <a:buFont typeface="Wingdings" pitchFamily="2" charset="2"/>
              <a:buChar char="Ø"/>
              <a:defRPr/>
            </a:pPr>
            <a:r>
              <a:rPr lang="en-US" sz="2000" dirty="0" err="1">
                <a:solidFill>
                  <a:schemeClr val="tx1">
                    <a:lumMod val="85000"/>
                    <a:lumOff val="15000"/>
                  </a:schemeClr>
                </a:solidFill>
              </a:rPr>
              <a:t>intre</a:t>
            </a:r>
            <a:r>
              <a:rPr lang="en-US" sz="2000" dirty="0">
                <a:solidFill>
                  <a:schemeClr val="tx1">
                    <a:lumMod val="85000"/>
                    <a:lumOff val="15000"/>
                  </a:schemeClr>
                </a:solidFill>
              </a:rPr>
              <a:t> </a:t>
            </a:r>
            <a:r>
              <a:rPr lang="en-US" sz="2000" dirty="0" err="1">
                <a:solidFill>
                  <a:schemeClr val="tx1">
                    <a:lumMod val="85000"/>
                    <a:lumOff val="15000"/>
                  </a:schemeClr>
                </a:solidFill>
              </a:rPr>
              <a:t>antrepozit</a:t>
            </a:r>
            <a:r>
              <a:rPr lang="en-US" sz="2000" dirty="0">
                <a:solidFill>
                  <a:schemeClr val="tx1">
                    <a:lumMod val="85000"/>
                    <a:lumOff val="15000"/>
                  </a:schemeClr>
                </a:solidFill>
              </a:rPr>
              <a:t>  Fiscal  </a:t>
            </a:r>
            <a:r>
              <a:rPr lang="en-US" sz="2000" dirty="0" err="1">
                <a:solidFill>
                  <a:schemeClr val="tx1">
                    <a:lumMod val="85000"/>
                    <a:lumOff val="15000"/>
                  </a:schemeClr>
                </a:solidFill>
              </a:rPr>
              <a:t>si</a:t>
            </a:r>
            <a:r>
              <a:rPr lang="en-US" sz="2000" dirty="0">
                <a:solidFill>
                  <a:schemeClr val="tx1">
                    <a:lumMod val="85000"/>
                    <a:lumOff val="15000"/>
                  </a:schemeClr>
                </a:solidFill>
              </a:rPr>
              <a:t>:</a:t>
            </a:r>
          </a:p>
          <a:p>
            <a:pPr marL="804863" indent="-231775" eaLnBrk="1" hangingPunct="1">
              <a:spcAft>
                <a:spcPts val="600"/>
              </a:spcAft>
              <a:buFont typeface="Arial" pitchFamily="34" charset="0"/>
              <a:buChar char="•"/>
              <a:defRPr/>
            </a:pPr>
            <a:r>
              <a:rPr lang="en-US" dirty="0" err="1">
                <a:solidFill>
                  <a:schemeClr val="tx1">
                    <a:lumMod val="85000"/>
                    <a:lumOff val="15000"/>
                  </a:schemeClr>
                </a:solidFill>
              </a:rPr>
              <a:t>antrepozit</a:t>
            </a:r>
            <a:r>
              <a:rPr lang="en-US" dirty="0">
                <a:solidFill>
                  <a:schemeClr val="tx1">
                    <a:lumMod val="85000"/>
                    <a:lumOff val="15000"/>
                  </a:schemeClr>
                </a:solidFill>
              </a:rPr>
              <a:t>  Fiscal</a:t>
            </a:r>
          </a:p>
          <a:p>
            <a:pPr marL="804863" indent="-231775" eaLnBrk="1" hangingPunct="1">
              <a:spcAft>
                <a:spcPts val="600"/>
              </a:spcAft>
              <a:buFont typeface="Arial" pitchFamily="34" charset="0"/>
              <a:buChar char="•"/>
              <a:defRPr/>
            </a:pPr>
            <a:r>
              <a:rPr lang="en-US" dirty="0" err="1">
                <a:solidFill>
                  <a:schemeClr val="tx1">
                    <a:lumMod val="85000"/>
                    <a:lumOff val="15000"/>
                  </a:schemeClr>
                </a:solidFill>
              </a:rPr>
              <a:t>destinatar</a:t>
            </a:r>
            <a:r>
              <a:rPr lang="en-US" dirty="0">
                <a:solidFill>
                  <a:schemeClr val="tx1">
                    <a:lumMod val="85000"/>
                    <a:lumOff val="15000"/>
                  </a:schemeClr>
                </a:solidFill>
              </a:rPr>
              <a:t> </a:t>
            </a:r>
            <a:r>
              <a:rPr lang="en-US" dirty="0" err="1">
                <a:solidFill>
                  <a:schemeClr val="tx1">
                    <a:lumMod val="85000"/>
                    <a:lumOff val="15000"/>
                  </a:schemeClr>
                </a:solidFill>
              </a:rPr>
              <a:t>inregistrat</a:t>
            </a:r>
            <a:endParaRPr lang="en-US" dirty="0">
              <a:solidFill>
                <a:schemeClr val="tx1">
                  <a:lumMod val="85000"/>
                  <a:lumOff val="15000"/>
                </a:schemeClr>
              </a:solidFill>
            </a:endParaRPr>
          </a:p>
          <a:p>
            <a:pPr marL="804863" indent="-231775" eaLnBrk="1" hangingPunct="1">
              <a:spcAft>
                <a:spcPts val="600"/>
              </a:spcAft>
              <a:buFont typeface="Arial" pitchFamily="34" charset="0"/>
              <a:buChar char="•"/>
              <a:defRPr/>
            </a:pPr>
            <a:r>
              <a:rPr lang="en-US" dirty="0" err="1">
                <a:solidFill>
                  <a:schemeClr val="tx1">
                    <a:lumMod val="85000"/>
                    <a:lumOff val="15000"/>
                  </a:schemeClr>
                </a:solidFill>
              </a:rPr>
              <a:t>biroul</a:t>
            </a:r>
            <a:r>
              <a:rPr lang="en-US" dirty="0">
                <a:solidFill>
                  <a:schemeClr val="tx1">
                    <a:lumMod val="85000"/>
                    <a:lumOff val="15000"/>
                  </a:schemeClr>
                </a:solidFill>
              </a:rPr>
              <a:t> </a:t>
            </a:r>
            <a:r>
              <a:rPr lang="en-US" dirty="0" err="1">
                <a:solidFill>
                  <a:schemeClr val="tx1">
                    <a:lumMod val="85000"/>
                    <a:lumOff val="15000"/>
                  </a:schemeClr>
                </a:solidFill>
              </a:rPr>
              <a:t>vamal</a:t>
            </a:r>
            <a:r>
              <a:rPr lang="en-US" dirty="0">
                <a:solidFill>
                  <a:schemeClr val="tx1">
                    <a:lumMod val="85000"/>
                    <a:lumOff val="15000"/>
                  </a:schemeClr>
                </a:solidFill>
              </a:rPr>
              <a:t> de </a:t>
            </a:r>
            <a:r>
              <a:rPr lang="en-US" dirty="0" err="1">
                <a:solidFill>
                  <a:schemeClr val="tx1">
                    <a:lumMod val="85000"/>
                    <a:lumOff val="15000"/>
                  </a:schemeClr>
                </a:solidFill>
              </a:rPr>
              <a:t>iesire</a:t>
            </a:r>
            <a:r>
              <a:rPr lang="en-US" dirty="0">
                <a:solidFill>
                  <a:schemeClr val="tx1">
                    <a:lumMod val="85000"/>
                    <a:lumOff val="15000"/>
                  </a:schemeClr>
                </a:solidFill>
              </a:rPr>
              <a:t> – in </a:t>
            </a:r>
            <a:r>
              <a:rPr lang="en-US" dirty="0" err="1">
                <a:solidFill>
                  <a:schemeClr val="tx1">
                    <a:lumMod val="85000"/>
                    <a:lumOff val="15000"/>
                  </a:schemeClr>
                </a:solidFill>
              </a:rPr>
              <a:t>cazul</a:t>
            </a:r>
            <a:r>
              <a:rPr lang="en-US" dirty="0">
                <a:solidFill>
                  <a:schemeClr val="tx1">
                    <a:lumMod val="85000"/>
                    <a:lumOff val="15000"/>
                  </a:schemeClr>
                </a:solidFill>
              </a:rPr>
              <a:t> </a:t>
            </a:r>
            <a:r>
              <a:rPr lang="en-US" dirty="0" err="1">
                <a:solidFill>
                  <a:schemeClr val="tx1">
                    <a:lumMod val="85000"/>
                    <a:lumOff val="15000"/>
                  </a:schemeClr>
                </a:solidFill>
              </a:rPr>
              <a:t>exportului</a:t>
            </a:r>
            <a:endParaRPr lang="en-US" dirty="0">
              <a:solidFill>
                <a:schemeClr val="tx1">
                  <a:lumMod val="85000"/>
                  <a:lumOff val="15000"/>
                </a:schemeClr>
              </a:solidFill>
            </a:endParaRPr>
          </a:p>
          <a:p>
            <a:pPr marL="463550" indent="-231775" eaLnBrk="1" hangingPunct="1">
              <a:spcAft>
                <a:spcPts val="600"/>
              </a:spcAft>
              <a:buFont typeface="Wingdings" pitchFamily="2" charset="2"/>
              <a:buChar char="Ø"/>
              <a:defRPr/>
            </a:pPr>
            <a:endParaRPr lang="en-US" sz="2000" dirty="0">
              <a:solidFill>
                <a:schemeClr val="tx1">
                  <a:lumMod val="85000"/>
                  <a:lumOff val="15000"/>
                </a:schemeClr>
              </a:solidFill>
            </a:endParaRPr>
          </a:p>
          <a:p>
            <a:pPr marL="463550" indent="-231775" eaLnBrk="1" hangingPunct="1">
              <a:spcAft>
                <a:spcPts val="600"/>
              </a:spcAft>
              <a:buFont typeface="Wingdings" pitchFamily="2" charset="2"/>
              <a:buChar char="Ø"/>
              <a:defRPr/>
            </a:pPr>
            <a:r>
              <a:rPr lang="en-US" sz="2000" dirty="0">
                <a:solidFill>
                  <a:schemeClr val="tx1">
                    <a:lumMod val="85000"/>
                    <a:lumOff val="15000"/>
                  </a:schemeClr>
                </a:solidFill>
              </a:rPr>
              <a:t>loc de import </a:t>
            </a:r>
            <a:r>
              <a:rPr lang="en-US" sz="2000" dirty="0">
                <a:solidFill>
                  <a:schemeClr val="tx1">
                    <a:lumMod val="85000"/>
                    <a:lumOff val="15000"/>
                  </a:schemeClr>
                </a:solidFill>
                <a:sym typeface="Wingdings" pitchFamily="2" charset="2"/>
              </a:rPr>
              <a:t> expeditor </a:t>
            </a:r>
            <a:r>
              <a:rPr lang="en-US" sz="2000" dirty="0" err="1">
                <a:solidFill>
                  <a:schemeClr val="tx1">
                    <a:lumMod val="85000"/>
                    <a:lumOff val="15000"/>
                  </a:schemeClr>
                </a:solidFill>
                <a:sym typeface="Wingdings" pitchFamily="2" charset="2"/>
              </a:rPr>
              <a:t>inregistrat</a:t>
            </a:r>
            <a:endParaRPr lang="en-US" sz="2000" dirty="0">
              <a:solidFill>
                <a:schemeClr val="tx1">
                  <a:lumMod val="85000"/>
                  <a:lumOff val="15000"/>
                </a:schemeClr>
              </a:solidFill>
            </a:endParaRPr>
          </a:p>
          <a:p>
            <a:pPr marL="231775" indent="-231775" eaLnBrk="1" hangingPunct="1">
              <a:spcAft>
                <a:spcPts val="600"/>
              </a:spcAft>
              <a:defRPr/>
            </a:pPr>
            <a:endParaRPr lang="en-US" sz="2000" dirty="0">
              <a:solidFill>
                <a:schemeClr val="tx1">
                  <a:lumMod val="85000"/>
                  <a:lumOff val="15000"/>
                </a:schemeClr>
              </a:solidFill>
            </a:endParaRPr>
          </a:p>
          <a:p>
            <a:pPr marL="231775" indent="-231775" eaLnBrk="1" hangingPunct="1">
              <a:spcAft>
                <a:spcPts val="600"/>
              </a:spcAft>
              <a:buFont typeface="Wingdings" pitchFamily="2" charset="2"/>
              <a:buChar char="ü"/>
              <a:defRPr/>
            </a:pPr>
            <a:r>
              <a:rPr lang="en-US" sz="2000" dirty="0" err="1">
                <a:solidFill>
                  <a:schemeClr val="tx1">
                    <a:lumMod val="85000"/>
                    <a:lumOff val="15000"/>
                  </a:schemeClr>
                </a:solidFill>
              </a:rPr>
              <a:t>Garantii</a:t>
            </a:r>
            <a:endParaRPr lang="en-US" sz="2000" dirty="0">
              <a:solidFill>
                <a:schemeClr val="tx1">
                  <a:lumMod val="85000"/>
                  <a:lumOff val="15000"/>
                </a:schemeClr>
              </a:solidFill>
            </a:endParaRPr>
          </a:p>
          <a:p>
            <a:pPr marL="231775" indent="-231775" eaLnBrk="1" hangingPunct="1">
              <a:spcAft>
                <a:spcPts val="600"/>
              </a:spcAft>
              <a:buFont typeface="Wingdings" pitchFamily="2" charset="2"/>
              <a:buChar char="Ø"/>
              <a:defRPr/>
            </a:pPr>
            <a:endParaRPr lang="en-US" sz="2000" dirty="0">
              <a:solidFill>
                <a:schemeClr val="tx1">
                  <a:lumMod val="85000"/>
                  <a:lumOff val="15000"/>
                </a:schemeClr>
              </a:solidFill>
            </a:endParaRPr>
          </a:p>
          <a:p>
            <a:pPr marL="231775" indent="-231775" eaLnBrk="1" hangingPunct="1">
              <a:spcAft>
                <a:spcPts val="600"/>
              </a:spcAft>
              <a:buFont typeface="Wingdings" pitchFamily="2" charset="2"/>
              <a:buChar char="ü"/>
              <a:defRPr/>
            </a:pPr>
            <a:r>
              <a:rPr lang="en-US" sz="2000" dirty="0">
                <a:solidFill>
                  <a:schemeClr val="tx1">
                    <a:lumMod val="85000"/>
                    <a:lumOff val="15000"/>
                  </a:schemeClr>
                </a:solidFill>
              </a:rPr>
              <a:t>EMCS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019 v2.0" id="{DCC7D8F8-B61B-4F96-86B3-D42CF5FD599D}" vid="{DFA368B0-5484-4529-AD95-8429603B03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2019 v2.0</Template>
  <TotalTime>2305</TotalTime>
  <Words>5412</Words>
  <Application>Microsoft Office PowerPoint</Application>
  <PresentationFormat>On-screen Show (4:3)</PresentationFormat>
  <Paragraphs>967</Paragraphs>
  <Slides>67</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Aptos</vt:lpstr>
      <vt:lpstr>Arial</vt:lpstr>
      <vt:lpstr>Calibri</vt:lpstr>
      <vt:lpstr>Calibri Light</vt:lpstr>
      <vt:lpstr>Segoe UI</vt:lpstr>
      <vt:lpstr>Times New Roman</vt:lpstr>
      <vt:lpstr>Verdana</vt:lpstr>
      <vt:lpstr>Wingdings</vt:lpstr>
      <vt:lpstr>Office Theme</vt:lpstr>
      <vt:lpstr>Fiscalitate avansata</vt:lpstr>
      <vt:lpstr>Agenda</vt:lpstr>
      <vt:lpstr>Accize – notiuni generale</vt:lpstr>
      <vt:lpstr> Tipuri de accize </vt:lpstr>
      <vt:lpstr>Faptul generator </vt:lpstr>
      <vt:lpstr>Exigibilitatea </vt:lpstr>
      <vt:lpstr>Obligatiile platitorilor de accize</vt:lpstr>
      <vt:lpstr>Regimul suspensiv</vt:lpstr>
      <vt:lpstr>Regimul suspensiv</vt:lpstr>
      <vt:lpstr>Regimul suspensiv</vt:lpstr>
      <vt:lpstr>Miscarea dupa eliberarea in consum</vt:lpstr>
      <vt:lpstr> Antrepozit fiscal</vt:lpstr>
      <vt:lpstr> Antrepozit fiscal</vt:lpstr>
      <vt:lpstr> Antrepozit fiscal</vt:lpstr>
      <vt:lpstr> Destinatar inregistrat </vt:lpstr>
      <vt:lpstr> Destinatar inregistrat </vt:lpstr>
      <vt:lpstr> Expeditor inregistrat </vt:lpstr>
      <vt:lpstr> Expeditor inregistrat </vt:lpstr>
      <vt:lpstr> Export </vt:lpstr>
      <vt:lpstr> Importator autorizat/exportator inregistrat </vt:lpstr>
      <vt:lpstr> Destinatar/expeditor certificat </vt:lpstr>
      <vt:lpstr>Exceptii - exemple</vt:lpstr>
      <vt:lpstr>Exceptii - exemple</vt:lpstr>
      <vt:lpstr>Scutiri</vt:lpstr>
      <vt:lpstr>Scutiri</vt:lpstr>
      <vt:lpstr>Scutiri</vt:lpstr>
      <vt:lpstr>Scutiri</vt:lpstr>
      <vt:lpstr>Scutiri</vt:lpstr>
      <vt:lpstr>Procedura de notificare </vt:lpstr>
      <vt:lpstr>Obligatii / Raportari</vt:lpstr>
      <vt:lpstr>Conditii de distributie si comercializare </vt:lpstr>
      <vt:lpstr>Conditii de distributie si comercializare </vt:lpstr>
      <vt:lpstr>Nereguli si abateri </vt:lpstr>
      <vt:lpstr>Nereguli si abateri </vt:lpstr>
      <vt:lpstr>Accize nearmonizate </vt:lpstr>
      <vt:lpstr>Accize nearmonizate </vt:lpstr>
      <vt:lpstr>PowerPoint Presentation</vt:lpstr>
      <vt:lpstr>Vama – notiuni generale</vt:lpstr>
      <vt:lpstr>Legislatie</vt:lpstr>
      <vt:lpstr>Vama – notiuni generale </vt:lpstr>
      <vt:lpstr>Modul de reprezentare in vama  </vt:lpstr>
      <vt:lpstr>Taxele vamale </vt:lpstr>
      <vt:lpstr>Nomenclatura tarifara si reguli de clasificare </vt:lpstr>
      <vt:lpstr>Clasificare </vt:lpstr>
      <vt:lpstr>Structura Sistem Armonizat/Nomenclatura Combinata</vt:lpstr>
      <vt:lpstr>Clasificare </vt:lpstr>
      <vt:lpstr>Reguli generale de interpretare</vt:lpstr>
      <vt:lpstr>Reguli generale de interpretare - Studiu de caz</vt:lpstr>
      <vt:lpstr>Reguli generale de interpretare –  Studiu de caz</vt:lpstr>
      <vt:lpstr>Reguli generale de interpretare –  Studiu de caz</vt:lpstr>
      <vt:lpstr>Reguli generale de interpretare - Studiu de caz</vt:lpstr>
      <vt:lpstr>Informatii Tarifare Obligatorii</vt:lpstr>
      <vt:lpstr>Informatii Tarifare Obligatorii</vt:lpstr>
      <vt:lpstr>Valoare in vama – aspecte generale</vt:lpstr>
      <vt:lpstr>Valoare in vama – aspecte generale</vt:lpstr>
      <vt:lpstr>Valoare in vama – Metode de evaluare</vt:lpstr>
      <vt:lpstr>Valoare in vama (+)</vt:lpstr>
      <vt:lpstr>Valoare in vama (-)</vt:lpstr>
      <vt:lpstr>Originea marfurilor</vt:lpstr>
      <vt:lpstr>Originea marfurilor</vt:lpstr>
      <vt:lpstr>PowerPoint Presentation</vt:lpstr>
      <vt:lpstr>Antrepozitul vamal</vt:lpstr>
      <vt:lpstr>PowerPoint Presentation</vt:lpstr>
      <vt:lpstr>Certificare AEO</vt:lpstr>
      <vt:lpstr>Certificare AEO - beneficii</vt:lpstr>
      <vt:lpstr>PowerPoint Presentation</vt:lpstr>
      <vt:lpstr>Va multumesc!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Radu</dc:creator>
  <cp:lastModifiedBy>Daniela Neagoe</cp:lastModifiedBy>
  <cp:revision>109</cp:revision>
  <dcterms:created xsi:type="dcterms:W3CDTF">2019-01-11T16:12:56Z</dcterms:created>
  <dcterms:modified xsi:type="dcterms:W3CDTF">2026-02-18T11:13:50Z</dcterms:modified>
</cp:coreProperties>
</file>