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handoutMasterIdLst>
    <p:handoutMasterId r:id="rId61"/>
  </p:handoutMasterIdLst>
  <p:sldIdLst>
    <p:sldId id="361" r:id="rId2"/>
    <p:sldId id="257" r:id="rId3"/>
    <p:sldId id="267" r:id="rId4"/>
    <p:sldId id="259" r:id="rId5"/>
    <p:sldId id="260" r:id="rId6"/>
    <p:sldId id="261" r:id="rId7"/>
    <p:sldId id="262" r:id="rId8"/>
    <p:sldId id="265" r:id="rId9"/>
    <p:sldId id="264" r:id="rId10"/>
    <p:sldId id="360" r:id="rId11"/>
    <p:sldId id="258" r:id="rId12"/>
    <p:sldId id="282" r:id="rId13"/>
    <p:sldId id="268" r:id="rId14"/>
    <p:sldId id="281" r:id="rId15"/>
    <p:sldId id="286" r:id="rId16"/>
    <p:sldId id="270" r:id="rId17"/>
    <p:sldId id="274" r:id="rId18"/>
    <p:sldId id="275" r:id="rId19"/>
    <p:sldId id="276" r:id="rId20"/>
    <p:sldId id="277" r:id="rId21"/>
    <p:sldId id="308" r:id="rId22"/>
    <p:sldId id="292" r:id="rId23"/>
    <p:sldId id="293" r:id="rId24"/>
    <p:sldId id="294" r:id="rId25"/>
    <p:sldId id="295" r:id="rId26"/>
    <p:sldId id="296" r:id="rId27"/>
    <p:sldId id="297" r:id="rId28"/>
    <p:sldId id="309" r:id="rId29"/>
    <p:sldId id="298" r:id="rId30"/>
    <p:sldId id="300" r:id="rId31"/>
    <p:sldId id="311" r:id="rId32"/>
    <p:sldId id="304" r:id="rId33"/>
    <p:sldId id="306" r:id="rId34"/>
    <p:sldId id="307" r:id="rId35"/>
    <p:sldId id="312" r:id="rId36"/>
    <p:sldId id="313" r:id="rId37"/>
    <p:sldId id="319" r:id="rId38"/>
    <p:sldId id="320" r:id="rId39"/>
    <p:sldId id="321" r:id="rId40"/>
    <p:sldId id="323" r:id="rId41"/>
    <p:sldId id="324" r:id="rId42"/>
    <p:sldId id="325" r:id="rId43"/>
    <p:sldId id="326" r:id="rId44"/>
    <p:sldId id="327" r:id="rId45"/>
    <p:sldId id="328" r:id="rId46"/>
    <p:sldId id="329" r:id="rId47"/>
    <p:sldId id="330" r:id="rId48"/>
    <p:sldId id="331" r:id="rId49"/>
    <p:sldId id="332" r:id="rId50"/>
    <p:sldId id="333" r:id="rId51"/>
    <p:sldId id="338" r:id="rId52"/>
    <p:sldId id="339" r:id="rId53"/>
    <p:sldId id="340" r:id="rId54"/>
    <p:sldId id="341" r:id="rId55"/>
    <p:sldId id="342" r:id="rId56"/>
    <p:sldId id="343" r:id="rId57"/>
    <p:sldId id="344" r:id="rId58"/>
    <p:sldId id="345" r:id="rId59"/>
    <p:sldId id="347" r:id="rId60"/>
  </p:sldIdLst>
  <p:sldSz cx="12192000" cy="6858000"/>
  <p:notesSz cx="6858000" cy="9144000"/>
  <p:defaultTextStyle>
    <a:defPPr>
      <a:defRPr lang="en-US"/>
    </a:defPPr>
    <a:lvl1pPr marL="0" algn="l" defTabSz="614843" rtl="0" eaLnBrk="1" latinLnBrk="0" hangingPunct="1">
      <a:defRPr sz="1210" kern="1200">
        <a:solidFill>
          <a:schemeClr val="tx1"/>
        </a:solidFill>
        <a:latin typeface="+mn-lt"/>
        <a:ea typeface="+mn-ea"/>
        <a:cs typeface="+mn-cs"/>
      </a:defRPr>
    </a:lvl1pPr>
    <a:lvl2pPr marL="307421" algn="l" defTabSz="614843" rtl="0" eaLnBrk="1" latinLnBrk="0" hangingPunct="1">
      <a:defRPr sz="1210" kern="1200">
        <a:solidFill>
          <a:schemeClr val="tx1"/>
        </a:solidFill>
        <a:latin typeface="+mn-lt"/>
        <a:ea typeface="+mn-ea"/>
        <a:cs typeface="+mn-cs"/>
      </a:defRPr>
    </a:lvl2pPr>
    <a:lvl3pPr marL="614843" algn="l" defTabSz="614843" rtl="0" eaLnBrk="1" latinLnBrk="0" hangingPunct="1">
      <a:defRPr sz="1210" kern="1200">
        <a:solidFill>
          <a:schemeClr val="tx1"/>
        </a:solidFill>
        <a:latin typeface="+mn-lt"/>
        <a:ea typeface="+mn-ea"/>
        <a:cs typeface="+mn-cs"/>
      </a:defRPr>
    </a:lvl3pPr>
    <a:lvl4pPr marL="922264" algn="l" defTabSz="614843" rtl="0" eaLnBrk="1" latinLnBrk="0" hangingPunct="1">
      <a:defRPr sz="1210" kern="1200">
        <a:solidFill>
          <a:schemeClr val="tx1"/>
        </a:solidFill>
        <a:latin typeface="+mn-lt"/>
        <a:ea typeface="+mn-ea"/>
        <a:cs typeface="+mn-cs"/>
      </a:defRPr>
    </a:lvl4pPr>
    <a:lvl5pPr marL="1229685" algn="l" defTabSz="614843" rtl="0" eaLnBrk="1" latinLnBrk="0" hangingPunct="1">
      <a:defRPr sz="1210" kern="1200">
        <a:solidFill>
          <a:schemeClr val="tx1"/>
        </a:solidFill>
        <a:latin typeface="+mn-lt"/>
        <a:ea typeface="+mn-ea"/>
        <a:cs typeface="+mn-cs"/>
      </a:defRPr>
    </a:lvl5pPr>
    <a:lvl6pPr marL="1537106" algn="l" defTabSz="614843" rtl="0" eaLnBrk="1" latinLnBrk="0" hangingPunct="1">
      <a:defRPr sz="1210" kern="1200">
        <a:solidFill>
          <a:schemeClr val="tx1"/>
        </a:solidFill>
        <a:latin typeface="+mn-lt"/>
        <a:ea typeface="+mn-ea"/>
        <a:cs typeface="+mn-cs"/>
      </a:defRPr>
    </a:lvl6pPr>
    <a:lvl7pPr marL="1844528" algn="l" defTabSz="614843" rtl="0" eaLnBrk="1" latinLnBrk="0" hangingPunct="1">
      <a:defRPr sz="1210" kern="1200">
        <a:solidFill>
          <a:schemeClr val="tx1"/>
        </a:solidFill>
        <a:latin typeface="+mn-lt"/>
        <a:ea typeface="+mn-ea"/>
        <a:cs typeface="+mn-cs"/>
      </a:defRPr>
    </a:lvl7pPr>
    <a:lvl8pPr marL="2151949" algn="l" defTabSz="614843" rtl="0" eaLnBrk="1" latinLnBrk="0" hangingPunct="1">
      <a:defRPr sz="1210" kern="1200">
        <a:solidFill>
          <a:schemeClr val="tx1"/>
        </a:solidFill>
        <a:latin typeface="+mn-lt"/>
        <a:ea typeface="+mn-ea"/>
        <a:cs typeface="+mn-cs"/>
      </a:defRPr>
    </a:lvl8pPr>
    <a:lvl9pPr marL="2459370" algn="l" defTabSz="614843" rtl="0" eaLnBrk="1" latinLnBrk="0" hangingPunct="1">
      <a:defRPr sz="121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prea Dragos" initials="OD" lastIdx="27" clrIdx="0"/>
  <p:cmAuthor id="1" name="Radu" initials="R" lastIdx="1" clrIdx="1">
    <p:extLst>
      <p:ext uri="{19B8F6BF-5375-455C-9EA6-DF929625EA0E}">
        <p15:presenceInfo xmlns:p15="http://schemas.microsoft.com/office/powerpoint/2012/main" userId="Radu" providerId="None"/>
      </p:ext>
    </p:extLst>
  </p:cmAuthor>
  <p:cmAuthor id="2" name="3" initials="3"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9F4974-E37D-43AB-A497-B3A488364F32}" v="3" dt="2024-02-16T11:44:59.4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09" autoAdjust="0"/>
    <p:restoredTop sz="94660"/>
  </p:normalViewPr>
  <p:slideViewPr>
    <p:cSldViewPr snapToGrid="0">
      <p:cViewPr varScale="1">
        <p:scale>
          <a:sx n="65" d="100"/>
          <a:sy n="65" d="100"/>
        </p:scale>
        <p:origin x="78" y="888"/>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D5280-1D4F-464B-B071-B3229D2E304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CF1067F8-3B93-41BF-AA82-6D2BB5BBF231}">
      <dgm:prSet phldrT="[Text]"/>
      <dgm:spPr/>
      <dgm:t>
        <a:bodyPr/>
        <a:lstStyle/>
        <a:p>
          <a:r>
            <a:rPr lang="ro-RO"/>
            <a:t>Activitatea întreprinderii (activele necesare afacerii)</a:t>
          </a:r>
          <a:endParaRPr lang="en-US"/>
        </a:p>
      </dgm:t>
    </dgm:pt>
    <dgm:pt modelId="{502673E0-BC47-4917-8175-093FA605F4EE}" type="parTrans" cxnId="{7FD43377-A4E1-4FB3-87BA-0057244307CD}">
      <dgm:prSet/>
      <dgm:spPr/>
      <dgm:t>
        <a:bodyPr/>
        <a:lstStyle/>
        <a:p>
          <a:endParaRPr lang="en-US"/>
        </a:p>
      </dgm:t>
    </dgm:pt>
    <dgm:pt modelId="{46ED1BC9-76D8-450E-B0EF-07D10ECC4B76}" type="sibTrans" cxnId="{7FD43377-A4E1-4FB3-87BA-0057244307CD}">
      <dgm:prSet/>
      <dgm:spPr/>
      <dgm:t>
        <a:bodyPr/>
        <a:lstStyle/>
        <a:p>
          <a:endParaRPr lang="en-US"/>
        </a:p>
      </dgm:t>
    </dgm:pt>
    <dgm:pt modelId="{1E89FCF2-0CF1-4A1C-A6B4-60702B4DD7BF}">
      <dgm:prSet phldrT="[Text]"/>
      <dgm:spPr/>
      <dgm:t>
        <a:bodyPr/>
        <a:lstStyle/>
        <a:p>
          <a:r>
            <a:rPr lang="ro-RO"/>
            <a:t>Managerul financiar</a:t>
          </a:r>
          <a:endParaRPr lang="en-US"/>
        </a:p>
      </dgm:t>
    </dgm:pt>
    <dgm:pt modelId="{415F1B6C-2842-4C72-921E-7B983B56F03C}" type="parTrans" cxnId="{2FEF111F-B7A4-48B3-9571-6E3DDBF9091F}">
      <dgm:prSet/>
      <dgm:spPr/>
      <dgm:t>
        <a:bodyPr/>
        <a:lstStyle/>
        <a:p>
          <a:endParaRPr lang="en-US"/>
        </a:p>
      </dgm:t>
    </dgm:pt>
    <dgm:pt modelId="{AD8368AE-DFCC-4A7C-BE2F-FF8C7F9D1BA4}" type="sibTrans" cxnId="{2FEF111F-B7A4-48B3-9571-6E3DDBF9091F}">
      <dgm:prSet/>
      <dgm:spPr/>
      <dgm:t>
        <a:bodyPr/>
        <a:lstStyle/>
        <a:p>
          <a:endParaRPr lang="en-US"/>
        </a:p>
      </dgm:t>
    </dgm:pt>
    <dgm:pt modelId="{49F7388E-9669-45B7-A480-072CA64F3940}">
      <dgm:prSet phldrT="[Text]"/>
      <dgm:spPr/>
      <dgm:t>
        <a:bodyPr/>
        <a:lstStyle/>
        <a:p>
          <a:r>
            <a:rPr lang="ro-RO" dirty="0"/>
            <a:t>Investitori (acționari, bănci, piața financiară)</a:t>
          </a:r>
          <a:endParaRPr lang="en-US" dirty="0"/>
        </a:p>
      </dgm:t>
    </dgm:pt>
    <dgm:pt modelId="{EFA6FF9C-28CD-4184-A6CC-5C62C7CA0416}" type="parTrans" cxnId="{E235DE66-CA2F-4B3A-A56E-B26A0F24DA09}">
      <dgm:prSet/>
      <dgm:spPr/>
      <dgm:t>
        <a:bodyPr/>
        <a:lstStyle/>
        <a:p>
          <a:endParaRPr lang="en-US"/>
        </a:p>
      </dgm:t>
    </dgm:pt>
    <dgm:pt modelId="{09C86210-1CA9-4832-BC79-6604C4FC1159}" type="sibTrans" cxnId="{E235DE66-CA2F-4B3A-A56E-B26A0F24DA09}">
      <dgm:prSet/>
      <dgm:spPr/>
      <dgm:t>
        <a:bodyPr/>
        <a:lstStyle/>
        <a:p>
          <a:endParaRPr lang="en-US"/>
        </a:p>
      </dgm:t>
    </dgm:pt>
    <dgm:pt modelId="{260BC841-951E-480F-B443-E06CD5BA4021}" type="pres">
      <dgm:prSet presAssocID="{2B9D5280-1D4F-464B-B071-B3229D2E304A}" presName="Name0" presStyleCnt="0">
        <dgm:presLayoutVars>
          <dgm:dir/>
          <dgm:resizeHandles val="exact"/>
        </dgm:presLayoutVars>
      </dgm:prSet>
      <dgm:spPr/>
    </dgm:pt>
    <dgm:pt modelId="{877E1EEE-3F61-43C6-873F-DD023ED88777}" type="pres">
      <dgm:prSet presAssocID="{CF1067F8-3B93-41BF-AA82-6D2BB5BBF231}" presName="node" presStyleLbl="node1" presStyleIdx="0" presStyleCnt="3" custScaleY="257745">
        <dgm:presLayoutVars>
          <dgm:bulletEnabled val="1"/>
        </dgm:presLayoutVars>
      </dgm:prSet>
      <dgm:spPr/>
    </dgm:pt>
    <dgm:pt modelId="{3DC09CC3-416F-45E1-8A51-8B1C54FB2D66}" type="pres">
      <dgm:prSet presAssocID="{46ED1BC9-76D8-450E-B0EF-07D10ECC4B76}" presName="sibTrans" presStyleLbl="sibTrans2D1" presStyleIdx="0" presStyleCnt="2" custLinFactX="100000" custLinFactY="100000" custLinFactNeighborX="180564" custLinFactNeighborY="110523"/>
      <dgm:spPr/>
    </dgm:pt>
    <dgm:pt modelId="{6720268F-13BF-42B7-AE99-1A9613A62CE2}" type="pres">
      <dgm:prSet presAssocID="{46ED1BC9-76D8-450E-B0EF-07D10ECC4B76}" presName="connectorText" presStyleLbl="sibTrans2D1" presStyleIdx="0" presStyleCnt="2"/>
      <dgm:spPr/>
    </dgm:pt>
    <dgm:pt modelId="{C1FAEEFB-18D8-4643-A423-26B109DEF6E1}" type="pres">
      <dgm:prSet presAssocID="{1E89FCF2-0CF1-4A1C-A6B4-60702B4DD7BF}" presName="node" presStyleLbl="node1" presStyleIdx="1" presStyleCnt="3" custScaleY="253339">
        <dgm:presLayoutVars>
          <dgm:bulletEnabled val="1"/>
        </dgm:presLayoutVars>
      </dgm:prSet>
      <dgm:spPr/>
    </dgm:pt>
    <dgm:pt modelId="{156B234B-F21B-4B4D-8CF9-91F207B4226B}" type="pres">
      <dgm:prSet presAssocID="{AD8368AE-DFCC-4A7C-BE2F-FF8C7F9D1BA4}" presName="sibTrans" presStyleLbl="sibTrans2D1" presStyleIdx="1" presStyleCnt="2" custScaleX="194359" custLinFactX="142912" custLinFactY="100000" custLinFactNeighborX="200000" custLinFactNeighborY="115854"/>
      <dgm:spPr/>
    </dgm:pt>
    <dgm:pt modelId="{873721FB-E5EF-427C-A66F-F97D240DE4B2}" type="pres">
      <dgm:prSet presAssocID="{AD8368AE-DFCC-4A7C-BE2F-FF8C7F9D1BA4}" presName="connectorText" presStyleLbl="sibTrans2D1" presStyleIdx="1" presStyleCnt="2"/>
      <dgm:spPr/>
    </dgm:pt>
    <dgm:pt modelId="{6E4805DA-4A18-4B29-AF40-7DFFFA33CED9}" type="pres">
      <dgm:prSet presAssocID="{49F7388E-9669-45B7-A480-072CA64F3940}" presName="node" presStyleLbl="node1" presStyleIdx="2" presStyleCnt="3" custScaleY="251136">
        <dgm:presLayoutVars>
          <dgm:bulletEnabled val="1"/>
        </dgm:presLayoutVars>
      </dgm:prSet>
      <dgm:spPr/>
    </dgm:pt>
  </dgm:ptLst>
  <dgm:cxnLst>
    <dgm:cxn modelId="{2FEF111F-B7A4-48B3-9571-6E3DDBF9091F}" srcId="{2B9D5280-1D4F-464B-B071-B3229D2E304A}" destId="{1E89FCF2-0CF1-4A1C-A6B4-60702B4DD7BF}" srcOrd="1" destOrd="0" parTransId="{415F1B6C-2842-4C72-921E-7B983B56F03C}" sibTransId="{AD8368AE-DFCC-4A7C-BE2F-FF8C7F9D1BA4}"/>
    <dgm:cxn modelId="{A427662B-9AB9-4E81-97C5-A86F9F6D0983}" type="presOf" srcId="{CF1067F8-3B93-41BF-AA82-6D2BB5BBF231}" destId="{877E1EEE-3F61-43C6-873F-DD023ED88777}" srcOrd="0" destOrd="0" presId="urn:microsoft.com/office/officeart/2005/8/layout/process1"/>
    <dgm:cxn modelId="{E235DE66-CA2F-4B3A-A56E-B26A0F24DA09}" srcId="{2B9D5280-1D4F-464B-B071-B3229D2E304A}" destId="{49F7388E-9669-45B7-A480-072CA64F3940}" srcOrd="2" destOrd="0" parTransId="{EFA6FF9C-28CD-4184-A6CC-5C62C7CA0416}" sibTransId="{09C86210-1CA9-4832-BC79-6604C4FC1159}"/>
    <dgm:cxn modelId="{7EE7E86A-2DCC-4267-B80B-86452477CFF4}" type="presOf" srcId="{49F7388E-9669-45B7-A480-072CA64F3940}" destId="{6E4805DA-4A18-4B29-AF40-7DFFFA33CED9}" srcOrd="0" destOrd="0" presId="urn:microsoft.com/office/officeart/2005/8/layout/process1"/>
    <dgm:cxn modelId="{D0D7186D-1064-4EED-95C8-CD2ABBF8F3F3}" type="presOf" srcId="{46ED1BC9-76D8-450E-B0EF-07D10ECC4B76}" destId="{6720268F-13BF-42B7-AE99-1A9613A62CE2}" srcOrd="1" destOrd="0" presId="urn:microsoft.com/office/officeart/2005/8/layout/process1"/>
    <dgm:cxn modelId="{88027F70-A227-48D0-AE48-8C87A92FE50F}" type="presOf" srcId="{AD8368AE-DFCC-4A7C-BE2F-FF8C7F9D1BA4}" destId="{873721FB-E5EF-427C-A66F-F97D240DE4B2}" srcOrd="1" destOrd="0" presId="urn:microsoft.com/office/officeart/2005/8/layout/process1"/>
    <dgm:cxn modelId="{7FDC3756-EDE1-4B91-9BFE-43FBFCC4B3C3}" type="presOf" srcId="{46ED1BC9-76D8-450E-B0EF-07D10ECC4B76}" destId="{3DC09CC3-416F-45E1-8A51-8B1C54FB2D66}" srcOrd="0" destOrd="0" presId="urn:microsoft.com/office/officeart/2005/8/layout/process1"/>
    <dgm:cxn modelId="{7FD43377-A4E1-4FB3-87BA-0057244307CD}" srcId="{2B9D5280-1D4F-464B-B071-B3229D2E304A}" destId="{CF1067F8-3B93-41BF-AA82-6D2BB5BBF231}" srcOrd="0" destOrd="0" parTransId="{502673E0-BC47-4917-8175-093FA605F4EE}" sibTransId="{46ED1BC9-76D8-450E-B0EF-07D10ECC4B76}"/>
    <dgm:cxn modelId="{879EBACE-E9EB-46DE-80F8-7E85ED4DA5D8}" type="presOf" srcId="{AD8368AE-DFCC-4A7C-BE2F-FF8C7F9D1BA4}" destId="{156B234B-F21B-4B4D-8CF9-91F207B4226B}" srcOrd="0" destOrd="0" presId="urn:microsoft.com/office/officeart/2005/8/layout/process1"/>
    <dgm:cxn modelId="{104CA4EA-AFB6-416E-B1A8-32D93FD3CC9C}" type="presOf" srcId="{2B9D5280-1D4F-464B-B071-B3229D2E304A}" destId="{260BC841-951E-480F-B443-E06CD5BA4021}" srcOrd="0" destOrd="0" presId="urn:microsoft.com/office/officeart/2005/8/layout/process1"/>
    <dgm:cxn modelId="{4C3F4CFA-B83E-4FDB-8EDA-A042B2E1298E}" type="presOf" srcId="{1E89FCF2-0CF1-4A1C-A6B4-60702B4DD7BF}" destId="{C1FAEEFB-18D8-4643-A423-26B109DEF6E1}" srcOrd="0" destOrd="0" presId="urn:microsoft.com/office/officeart/2005/8/layout/process1"/>
    <dgm:cxn modelId="{5EA67CAA-DA6A-4A3C-AD59-9438C0F046E6}" type="presParOf" srcId="{260BC841-951E-480F-B443-E06CD5BA4021}" destId="{877E1EEE-3F61-43C6-873F-DD023ED88777}" srcOrd="0" destOrd="0" presId="urn:microsoft.com/office/officeart/2005/8/layout/process1"/>
    <dgm:cxn modelId="{0D285475-3A85-4735-848A-161317CC5E79}" type="presParOf" srcId="{260BC841-951E-480F-B443-E06CD5BA4021}" destId="{3DC09CC3-416F-45E1-8A51-8B1C54FB2D66}" srcOrd="1" destOrd="0" presId="urn:microsoft.com/office/officeart/2005/8/layout/process1"/>
    <dgm:cxn modelId="{B186E4AE-1AAC-42C5-9EF6-9D29E8398C95}" type="presParOf" srcId="{3DC09CC3-416F-45E1-8A51-8B1C54FB2D66}" destId="{6720268F-13BF-42B7-AE99-1A9613A62CE2}" srcOrd="0" destOrd="0" presId="urn:microsoft.com/office/officeart/2005/8/layout/process1"/>
    <dgm:cxn modelId="{21FE76CD-BF71-4EA1-85C9-551A8E634492}" type="presParOf" srcId="{260BC841-951E-480F-B443-E06CD5BA4021}" destId="{C1FAEEFB-18D8-4643-A423-26B109DEF6E1}" srcOrd="2" destOrd="0" presId="urn:microsoft.com/office/officeart/2005/8/layout/process1"/>
    <dgm:cxn modelId="{71A4CB85-BA13-497F-8251-BAB7A4C3960F}" type="presParOf" srcId="{260BC841-951E-480F-B443-E06CD5BA4021}" destId="{156B234B-F21B-4B4D-8CF9-91F207B4226B}" srcOrd="3" destOrd="0" presId="urn:microsoft.com/office/officeart/2005/8/layout/process1"/>
    <dgm:cxn modelId="{C82129C6-8630-4922-8C52-6125F99922DD}" type="presParOf" srcId="{156B234B-F21B-4B4D-8CF9-91F207B4226B}" destId="{873721FB-E5EF-427C-A66F-F97D240DE4B2}" srcOrd="0" destOrd="0" presId="urn:microsoft.com/office/officeart/2005/8/layout/process1"/>
    <dgm:cxn modelId="{D3EC86FA-FD94-4734-ABA3-1C5E7081A55B}" type="presParOf" srcId="{260BC841-951E-480F-B443-E06CD5BA4021}" destId="{6E4805DA-4A18-4B29-AF40-7DFFFA33CED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E1EEE-3F61-43C6-873F-DD023ED88777}">
      <dsp:nvSpPr>
        <dsp:cNvPr id="0" name=""/>
        <dsp:cNvSpPr/>
      </dsp:nvSpPr>
      <dsp:spPr>
        <a:xfrm>
          <a:off x="4822" y="485773"/>
          <a:ext cx="1441251" cy="22288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kern="1200"/>
            <a:t>Activitatea întreprinderii (activele necesare afacerii)</a:t>
          </a:r>
          <a:endParaRPr lang="en-US" sz="1700" kern="1200"/>
        </a:p>
      </dsp:txBody>
      <dsp:txXfrm>
        <a:off x="47035" y="527986"/>
        <a:ext cx="1356825" cy="2144426"/>
      </dsp:txXfrm>
    </dsp:sp>
    <dsp:sp modelId="{3DC09CC3-416F-45E1-8A51-8B1C54FB2D66}">
      <dsp:nvSpPr>
        <dsp:cNvPr id="0" name=""/>
        <dsp:cNvSpPr/>
      </dsp:nvSpPr>
      <dsp:spPr>
        <a:xfrm>
          <a:off x="2447448" y="2173957"/>
          <a:ext cx="305545" cy="357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447448" y="2245443"/>
        <a:ext cx="213882" cy="214458"/>
      </dsp:txXfrm>
    </dsp:sp>
    <dsp:sp modelId="{C1FAEEFB-18D8-4643-A423-26B109DEF6E1}">
      <dsp:nvSpPr>
        <dsp:cNvPr id="0" name=""/>
        <dsp:cNvSpPr/>
      </dsp:nvSpPr>
      <dsp:spPr>
        <a:xfrm>
          <a:off x="2022574" y="504824"/>
          <a:ext cx="1441251" cy="21907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kern="1200"/>
            <a:t>Managerul financiar</a:t>
          </a:r>
          <a:endParaRPr lang="en-US" sz="1700" kern="1200"/>
        </a:p>
      </dsp:txBody>
      <dsp:txXfrm>
        <a:off x="2064787" y="547037"/>
        <a:ext cx="1356825" cy="2106325"/>
      </dsp:txXfrm>
    </dsp:sp>
    <dsp:sp modelId="{156B234B-F21B-4B4D-8CF9-91F207B4226B}">
      <dsp:nvSpPr>
        <dsp:cNvPr id="0" name=""/>
        <dsp:cNvSpPr/>
      </dsp:nvSpPr>
      <dsp:spPr>
        <a:xfrm>
          <a:off x="4511547" y="2193012"/>
          <a:ext cx="593854" cy="357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511547" y="2264498"/>
        <a:ext cx="486625" cy="214458"/>
      </dsp:txXfrm>
    </dsp:sp>
    <dsp:sp modelId="{6E4805DA-4A18-4B29-AF40-7DFFFA33CED9}">
      <dsp:nvSpPr>
        <dsp:cNvPr id="0" name=""/>
        <dsp:cNvSpPr/>
      </dsp:nvSpPr>
      <dsp:spPr>
        <a:xfrm>
          <a:off x="4040326" y="514349"/>
          <a:ext cx="1441251" cy="21717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kern="1200" dirty="0"/>
            <a:t>Investitori (acționari, bănci, piața financiară)</a:t>
          </a:r>
          <a:endParaRPr lang="en-US" sz="1700" kern="1200" dirty="0"/>
        </a:p>
      </dsp:txBody>
      <dsp:txXfrm>
        <a:off x="4082539" y="556562"/>
        <a:ext cx="1356825" cy="20872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44B2A8-24F7-4ADD-8848-576626CEAA87}" type="datetimeFigureOut">
              <a:rPr lang="en-GB" smtClean="0"/>
              <a:pPr/>
              <a:t>08/02/2026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87CE28-C65F-4450-A631-158C9D7FC912}" type="slidenum">
              <a:rPr lang="en-GB" smtClean="0"/>
              <a:pPr/>
              <a:t>‹#›</a:t>
            </a:fld>
            <a:endParaRPr lang="en-GB"/>
          </a:p>
        </p:txBody>
      </p:sp>
    </p:spTree>
    <p:extLst>
      <p:ext uri="{BB962C8B-B14F-4D97-AF65-F5344CB8AC3E}">
        <p14:creationId xmlns:p14="http://schemas.microsoft.com/office/powerpoint/2010/main" val="2094004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1" y="183092"/>
            <a:ext cx="11379200" cy="762000"/>
          </a:xfrm>
        </p:spPr>
        <p:txBody>
          <a:bodyPr>
            <a:normAutofit/>
          </a:bodyPr>
          <a:lstStyle>
            <a:lvl1pPr algn="l">
              <a:defRPr sz="3114"/>
            </a:lvl1pPr>
          </a:lstStyle>
          <a:p>
            <a:r>
              <a:rPr lang="en-US"/>
              <a:t>Click to edit Master title style</a:t>
            </a:r>
            <a:endParaRPr lang="en-US" dirty="0"/>
          </a:p>
        </p:txBody>
      </p:sp>
      <p:sp>
        <p:nvSpPr>
          <p:cNvPr id="3" name="Content Placeholder 2"/>
          <p:cNvSpPr>
            <a:spLocks noGrp="1"/>
          </p:cNvSpPr>
          <p:nvPr>
            <p:ph idx="1"/>
          </p:nvPr>
        </p:nvSpPr>
        <p:spPr>
          <a:xfrm>
            <a:off x="304801" y="1066800"/>
            <a:ext cx="11379200" cy="4973863"/>
          </a:xfrm>
        </p:spPr>
        <p:txBody>
          <a:bodyPr>
            <a:normAutofit/>
          </a:bodyPr>
          <a:lstStyle>
            <a:lvl1pPr>
              <a:defRPr sz="2141"/>
            </a:lvl1pPr>
            <a:lvl2pPr>
              <a:defRPr sz="2141"/>
            </a:lvl2pPr>
            <a:lvl3pPr>
              <a:defRPr sz="2141"/>
            </a:lvl3pPr>
            <a:lvl4pPr>
              <a:defRPr sz="2141"/>
            </a:lvl4pPr>
            <a:lvl5pPr>
              <a:defRPr sz="214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5130800" y="6508265"/>
            <a:ext cx="1930400" cy="243417"/>
          </a:xfrm>
        </p:spPr>
        <p:txBody>
          <a:bodyPr/>
          <a:lstStyle/>
          <a:p>
            <a:endParaRPr lang="en-US" dirty="0"/>
          </a:p>
        </p:txBody>
      </p:sp>
      <p:sp>
        <p:nvSpPr>
          <p:cNvPr id="7" name="Freeform 2">
            <a:extLst>
              <a:ext uri="{FF2B5EF4-FFF2-40B4-BE49-F238E27FC236}">
                <a16:creationId xmlns:a16="http://schemas.microsoft.com/office/drawing/2014/main" id="{9E137C7E-C0A2-47D6-AE52-DB94F022831C}"/>
              </a:ext>
            </a:extLst>
          </p:cNvPr>
          <p:cNvSpPr/>
          <p:nvPr/>
        </p:nvSpPr>
        <p:spPr>
          <a:xfrm>
            <a:off x="130525" y="5438286"/>
            <a:ext cx="1223410" cy="1391738"/>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sp>
      <p:sp>
        <p:nvSpPr>
          <p:cNvPr id="8" name="AutoShape 3">
            <a:extLst>
              <a:ext uri="{FF2B5EF4-FFF2-40B4-BE49-F238E27FC236}">
                <a16:creationId xmlns:a16="http://schemas.microsoft.com/office/drawing/2014/main" id="{CB97D34E-C056-45B0-85E7-9E6DA682DFCA}"/>
              </a:ext>
            </a:extLst>
          </p:cNvPr>
          <p:cNvSpPr/>
          <p:nvPr/>
        </p:nvSpPr>
        <p:spPr>
          <a:xfrm>
            <a:off x="7244204" y="6181725"/>
            <a:ext cx="4947796" cy="0"/>
          </a:xfrm>
          <a:prstGeom prst="line">
            <a:avLst/>
          </a:prstGeom>
          <a:ln w="28575" cap="rnd">
            <a:solidFill>
              <a:srgbClr val="1B3260"/>
            </a:solidFill>
            <a:prstDash val="solid"/>
            <a:headEnd type="none" w="sm" len="sm"/>
            <a:tailEnd type="none" w="sm" len="sm"/>
          </a:ln>
        </p:spPr>
      </p:sp>
      <p:sp>
        <p:nvSpPr>
          <p:cNvPr id="9" name="TextBox 4">
            <a:extLst>
              <a:ext uri="{FF2B5EF4-FFF2-40B4-BE49-F238E27FC236}">
                <a16:creationId xmlns:a16="http://schemas.microsoft.com/office/drawing/2014/main" id="{CF46BEAD-F7C3-42A0-BA98-DE293200C0EA}"/>
              </a:ext>
            </a:extLst>
          </p:cNvPr>
          <p:cNvSpPr txBox="1"/>
          <p:nvPr/>
        </p:nvSpPr>
        <p:spPr>
          <a:xfrm>
            <a:off x="8439491" y="6322788"/>
            <a:ext cx="3399584" cy="166712"/>
          </a:xfrm>
          <a:prstGeom prst="rect">
            <a:avLst/>
          </a:prstGeom>
        </p:spPr>
        <p:txBody>
          <a:bodyPr lIns="0" tIns="0" rIns="0" bIns="0" rtlCol="0" anchor="t">
            <a:spAutoFit/>
          </a:bodyPr>
          <a:lstStyle/>
          <a:p>
            <a:pPr algn="r">
              <a:lnSpc>
                <a:spcPts val="1327"/>
              </a:lnSpc>
            </a:pPr>
            <a:r>
              <a:rPr lang="en-US" sz="1327" dirty="0">
                <a:solidFill>
                  <a:srgbClr val="1B3260"/>
                </a:solidFill>
                <a:latin typeface="Montserrat"/>
                <a:ea typeface="Montserrat"/>
                <a:cs typeface="Montserrat"/>
                <a:sym typeface="Montserrat"/>
              </a:rPr>
              <a:t>Copyright © 2026 CECCAR </a:t>
            </a:r>
          </a:p>
        </p:txBody>
      </p:sp>
      <p:sp>
        <p:nvSpPr>
          <p:cNvPr id="10" name="AutoShape 5">
            <a:extLst>
              <a:ext uri="{FF2B5EF4-FFF2-40B4-BE49-F238E27FC236}">
                <a16:creationId xmlns:a16="http://schemas.microsoft.com/office/drawing/2014/main" id="{FF52BD15-FA54-43D6-9B87-61D71C8C4110}"/>
              </a:ext>
            </a:extLst>
          </p:cNvPr>
          <p:cNvSpPr/>
          <p:nvPr/>
        </p:nvSpPr>
        <p:spPr>
          <a:xfrm>
            <a:off x="2302758" y="6181725"/>
            <a:ext cx="4947796" cy="0"/>
          </a:xfrm>
          <a:prstGeom prst="line">
            <a:avLst/>
          </a:prstGeom>
          <a:ln w="28575" cap="rnd">
            <a:solidFill>
              <a:srgbClr val="FFCE31"/>
            </a:solidFill>
            <a:prstDash val="solid"/>
            <a:headEnd type="none" w="sm" len="sm"/>
            <a:tailEnd type="none" w="sm" len="sm"/>
          </a:ln>
        </p:spPr>
      </p:sp>
    </p:spTree>
    <p:extLst>
      <p:ext uri="{BB962C8B-B14F-4D97-AF65-F5344CB8AC3E}">
        <p14:creationId xmlns:p14="http://schemas.microsoft.com/office/powerpoint/2010/main" val="1622393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F584873-2AE5-4CD8-B8B0-B232D34D5044}" type="datetimeFigureOut">
              <a:rPr lang="en-GB" smtClean="0"/>
              <a:pPr>
                <a:defRPr/>
              </a:pPr>
              <a:t>08/02/2026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6F0BEBB-7FFE-4766-B0F4-986CADE4ABEE}" type="slidenum">
              <a:rPr lang="en-GB" smtClean="0"/>
              <a:pPr>
                <a:defRPr/>
              </a:pPr>
              <a:t>‹#›</a:t>
            </a:fld>
            <a:endParaRPr lang="en-GB"/>
          </a:p>
        </p:txBody>
      </p:sp>
    </p:spTree>
    <p:extLst>
      <p:ext uri="{BB962C8B-B14F-4D97-AF65-F5344CB8AC3E}">
        <p14:creationId xmlns:p14="http://schemas.microsoft.com/office/powerpoint/2010/main" val="42161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A7AB8245-7306-4579-94C2-B6CB1283032E}" type="datetimeFigureOut">
              <a:rPr lang="en-GB" smtClean="0"/>
              <a:pPr>
                <a:defRPr/>
              </a:pPr>
              <a:t>08/02/2026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0A292C9-8CE1-45B0-96C4-9A6798231549}" type="slidenum">
              <a:rPr lang="en-GB" smtClean="0"/>
              <a:pPr>
                <a:defRPr/>
              </a:pPr>
              <a:t>‹#›</a:t>
            </a:fld>
            <a:endParaRPr lang="en-GB"/>
          </a:p>
        </p:txBody>
      </p:sp>
    </p:spTree>
    <p:extLst>
      <p:ext uri="{BB962C8B-B14F-4D97-AF65-F5344CB8AC3E}">
        <p14:creationId xmlns:p14="http://schemas.microsoft.com/office/powerpoint/2010/main" val="1774106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94281"/>
            <a:ext cx="4087697" cy="1253562"/>
          </a:xfrm>
        </p:spPr>
        <p:txBody>
          <a:bodyPr>
            <a:noAutofit/>
          </a:bodyPr>
          <a:lstStyle>
            <a:lvl1pPr>
              <a:defRPr sz="3600">
                <a:solidFill>
                  <a:schemeClr val="bg1"/>
                </a:solidFill>
              </a:defRPr>
            </a:lvl1pPr>
          </a:lstStyle>
          <a:p>
            <a:r>
              <a:rPr lang="en-US" dirty="0"/>
              <a:t>Click to edit Master title style</a:t>
            </a:r>
          </a:p>
        </p:txBody>
      </p:sp>
      <p:sp>
        <p:nvSpPr>
          <p:cNvPr id="11" name="AutoShape 6">
            <a:extLst>
              <a:ext uri="{FF2B5EF4-FFF2-40B4-BE49-F238E27FC236}">
                <a16:creationId xmlns:a16="http://schemas.microsoft.com/office/drawing/2014/main" id="{004B496B-EE49-49B9-9B96-6A4507D0707C}"/>
              </a:ext>
            </a:extLst>
          </p:cNvPr>
          <p:cNvSpPr/>
          <p:nvPr userDrawn="1"/>
        </p:nvSpPr>
        <p:spPr>
          <a:xfrm>
            <a:off x="457200" y="6216550"/>
            <a:ext cx="5490019" cy="0"/>
          </a:xfrm>
          <a:prstGeom prst="line">
            <a:avLst/>
          </a:prstGeom>
          <a:ln w="28575" cap="rnd">
            <a:solidFill>
              <a:srgbClr val="1B3260"/>
            </a:solidFill>
            <a:prstDash val="solid"/>
            <a:headEnd type="none" w="sm" len="sm"/>
            <a:tailEnd type="none" w="sm" len="sm"/>
          </a:ln>
        </p:spPr>
      </p:sp>
      <p:sp>
        <p:nvSpPr>
          <p:cNvPr id="13" name="Freeform 8">
            <a:extLst>
              <a:ext uri="{FF2B5EF4-FFF2-40B4-BE49-F238E27FC236}">
                <a16:creationId xmlns:a16="http://schemas.microsoft.com/office/drawing/2014/main" id="{B034DFE4-5D82-4E8B-83ED-9F219AE2128F}"/>
              </a:ext>
            </a:extLst>
          </p:cNvPr>
          <p:cNvSpPr/>
          <p:nvPr userDrawn="1"/>
        </p:nvSpPr>
        <p:spPr>
          <a:xfrm>
            <a:off x="14182030" y="273674"/>
            <a:ext cx="2792563" cy="1006702"/>
          </a:xfrm>
          <a:custGeom>
            <a:avLst/>
            <a:gdLst/>
            <a:ahLst/>
            <a:cxnLst/>
            <a:rect l="l" t="t" r="r" b="b"/>
            <a:pathLst>
              <a:path w="3775133" h="1510053">
                <a:moveTo>
                  <a:pt x="0" y="0"/>
                </a:moveTo>
                <a:lnTo>
                  <a:pt x="3775133" y="0"/>
                </a:lnTo>
                <a:lnTo>
                  <a:pt x="3775133" y="1510054"/>
                </a:lnTo>
                <a:lnTo>
                  <a:pt x="0" y="1510054"/>
                </a:lnTo>
                <a:lnTo>
                  <a:pt x="0" y="0"/>
                </a:lnTo>
                <a:close/>
              </a:path>
            </a:pathLst>
          </a:custGeom>
          <a:blipFill>
            <a:blip r:embed="rId2"/>
            <a:stretch>
              <a:fillRect/>
            </a:stretch>
          </a:blipFill>
        </p:spPr>
      </p:sp>
      <p:sp>
        <p:nvSpPr>
          <p:cNvPr id="16" name="TextBox 11">
            <a:extLst>
              <a:ext uri="{FF2B5EF4-FFF2-40B4-BE49-F238E27FC236}">
                <a16:creationId xmlns:a16="http://schemas.microsoft.com/office/drawing/2014/main" id="{5D07CA53-AC5A-45A9-8D80-8DB4686D31B8}"/>
              </a:ext>
            </a:extLst>
          </p:cNvPr>
          <p:cNvSpPr txBox="1"/>
          <p:nvPr userDrawn="1"/>
        </p:nvSpPr>
        <p:spPr>
          <a:xfrm>
            <a:off x="1768320" y="6402288"/>
            <a:ext cx="3772140" cy="269304"/>
          </a:xfrm>
          <a:prstGeom prst="rect">
            <a:avLst/>
          </a:prstGeom>
        </p:spPr>
        <p:txBody>
          <a:bodyPr wrap="square" lIns="0" tIns="0" rIns="0" bIns="0" rtlCol="0" anchor="t">
            <a:spAutoFit/>
          </a:bodyPr>
          <a:lstStyle/>
          <a:p>
            <a:pPr algn="l">
              <a:lnSpc>
                <a:spcPts val="2050"/>
              </a:lnSpc>
            </a:pPr>
            <a:r>
              <a:rPr lang="en-US" sz="2050">
                <a:solidFill>
                  <a:srgbClr val="1B3260"/>
                </a:solidFill>
                <a:latin typeface="Montserrat"/>
                <a:ea typeface="Montserrat"/>
                <a:cs typeface="Montserrat"/>
                <a:sym typeface="Montserrat"/>
              </a:rPr>
              <a:t>www.ceccar.ro</a:t>
            </a:r>
          </a:p>
        </p:txBody>
      </p:sp>
      <p:sp>
        <p:nvSpPr>
          <p:cNvPr id="17" name="AutoShape 7">
            <a:extLst>
              <a:ext uri="{FF2B5EF4-FFF2-40B4-BE49-F238E27FC236}">
                <a16:creationId xmlns:a16="http://schemas.microsoft.com/office/drawing/2014/main" id="{8B5E9AB6-0B00-4E2A-86C6-49F9878C8B7F}"/>
              </a:ext>
            </a:extLst>
          </p:cNvPr>
          <p:cNvSpPr/>
          <p:nvPr userDrawn="1"/>
        </p:nvSpPr>
        <p:spPr>
          <a:xfrm>
            <a:off x="358493" y="4957093"/>
            <a:ext cx="2261045" cy="0"/>
          </a:xfrm>
          <a:prstGeom prst="line">
            <a:avLst/>
          </a:prstGeom>
          <a:ln w="104775" cap="rnd">
            <a:solidFill>
              <a:srgbClr val="1B3260"/>
            </a:solidFill>
            <a:prstDash val="solid"/>
            <a:headEnd type="none" w="sm" len="sm"/>
            <a:tailEnd type="none" w="sm" len="sm"/>
          </a:ln>
        </p:spPr>
      </p:sp>
      <p:grpSp>
        <p:nvGrpSpPr>
          <p:cNvPr id="12" name="Group 2">
            <a:extLst>
              <a:ext uri="{FF2B5EF4-FFF2-40B4-BE49-F238E27FC236}">
                <a16:creationId xmlns:a16="http://schemas.microsoft.com/office/drawing/2014/main" id="{7461C602-08C0-49D0-99FE-2877DB1D048D}"/>
              </a:ext>
            </a:extLst>
          </p:cNvPr>
          <p:cNvGrpSpPr/>
          <p:nvPr userDrawn="1"/>
        </p:nvGrpSpPr>
        <p:grpSpPr>
          <a:xfrm>
            <a:off x="5710202" y="0"/>
            <a:ext cx="6481798" cy="6801930"/>
            <a:chOff x="0" y="0"/>
            <a:chExt cx="14915767" cy="13716000"/>
          </a:xfrm>
        </p:grpSpPr>
        <p:pic>
          <p:nvPicPr>
            <p:cNvPr id="14" name="Picture 3">
              <a:extLst>
                <a:ext uri="{FF2B5EF4-FFF2-40B4-BE49-F238E27FC236}">
                  <a16:creationId xmlns:a16="http://schemas.microsoft.com/office/drawing/2014/main" id="{30F1A80D-9B68-4DEA-A6F5-AA3C3F0BC048}"/>
                </a:ext>
              </a:extLst>
            </p:cNvPr>
            <p:cNvPicPr>
              <a:picLocks noChangeAspect="1"/>
            </p:cNvPicPr>
            <p:nvPr/>
          </p:nvPicPr>
          <p:blipFill>
            <a:blip r:embed="rId3"/>
            <a:srcRect l="21252" r="6158"/>
            <a:stretch>
              <a:fillRect/>
            </a:stretch>
          </p:blipFill>
          <p:spPr>
            <a:xfrm>
              <a:off x="0" y="0"/>
              <a:ext cx="14915767" cy="13716000"/>
            </a:xfrm>
            <a:prstGeom prst="rect">
              <a:avLst/>
            </a:prstGeom>
          </p:spPr>
        </p:pic>
      </p:grpSp>
      <p:sp>
        <p:nvSpPr>
          <p:cNvPr id="18" name="Freeform 4">
            <a:extLst>
              <a:ext uri="{FF2B5EF4-FFF2-40B4-BE49-F238E27FC236}">
                <a16:creationId xmlns:a16="http://schemas.microsoft.com/office/drawing/2014/main" id="{1E07C59B-E57E-44B3-8C67-85605E98C752}"/>
              </a:ext>
            </a:extLst>
          </p:cNvPr>
          <p:cNvSpPr/>
          <p:nvPr userDrawn="1"/>
        </p:nvSpPr>
        <p:spPr>
          <a:xfrm rot="5400000">
            <a:off x="1124256" y="2877636"/>
            <a:ext cx="8423721" cy="1291637"/>
          </a:xfrm>
          <a:custGeom>
            <a:avLst/>
            <a:gdLst/>
            <a:ahLst/>
            <a:cxnLst/>
            <a:rect l="l" t="t" r="r" b="b"/>
            <a:pathLst>
              <a:path w="12660309" h="1941247">
                <a:moveTo>
                  <a:pt x="0" y="0"/>
                </a:moveTo>
                <a:lnTo>
                  <a:pt x="12660308" y="0"/>
                </a:lnTo>
                <a:lnTo>
                  <a:pt x="12660308" y="1941248"/>
                </a:lnTo>
                <a:lnTo>
                  <a:pt x="0" y="1941248"/>
                </a:lnTo>
                <a:lnTo>
                  <a:pt x="0" y="0"/>
                </a:lnTo>
                <a:close/>
              </a:path>
            </a:pathLst>
          </a:custGeom>
          <a:blipFill>
            <a:blip r:embed="rId4"/>
            <a:stretch>
              <a:fillRect/>
            </a:stretch>
          </a:blipFill>
        </p:spPr>
      </p:sp>
      <p:sp>
        <p:nvSpPr>
          <p:cNvPr id="20" name="Freeform 8">
            <a:extLst>
              <a:ext uri="{FF2B5EF4-FFF2-40B4-BE49-F238E27FC236}">
                <a16:creationId xmlns:a16="http://schemas.microsoft.com/office/drawing/2014/main" id="{9FE4B2CB-01E6-40B8-B611-182CF24FCDFB}"/>
              </a:ext>
            </a:extLst>
          </p:cNvPr>
          <p:cNvSpPr/>
          <p:nvPr userDrawn="1"/>
        </p:nvSpPr>
        <p:spPr>
          <a:xfrm>
            <a:off x="9436221" y="283246"/>
            <a:ext cx="2511840" cy="1004736"/>
          </a:xfrm>
          <a:custGeom>
            <a:avLst/>
            <a:gdLst/>
            <a:ahLst/>
            <a:cxnLst/>
            <a:rect l="l" t="t" r="r" b="b"/>
            <a:pathLst>
              <a:path w="3775133" h="1510053">
                <a:moveTo>
                  <a:pt x="0" y="0"/>
                </a:moveTo>
                <a:lnTo>
                  <a:pt x="3775133" y="0"/>
                </a:lnTo>
                <a:lnTo>
                  <a:pt x="3775133" y="1510054"/>
                </a:lnTo>
                <a:lnTo>
                  <a:pt x="0" y="1510054"/>
                </a:lnTo>
                <a:lnTo>
                  <a:pt x="0" y="0"/>
                </a:lnTo>
                <a:close/>
              </a:path>
            </a:pathLst>
          </a:custGeom>
          <a:blipFill>
            <a:blip r:embed="rId2"/>
            <a:stretch>
              <a:fillRect/>
            </a:stretch>
          </a:blipFill>
        </p:spPr>
      </p:sp>
      <p:sp>
        <p:nvSpPr>
          <p:cNvPr id="21" name="AutoShape 6">
            <a:extLst>
              <a:ext uri="{FF2B5EF4-FFF2-40B4-BE49-F238E27FC236}">
                <a16:creationId xmlns:a16="http://schemas.microsoft.com/office/drawing/2014/main" id="{BDB1F079-9F42-4BE4-B8F6-49FF2C6D6EFC}"/>
              </a:ext>
            </a:extLst>
          </p:cNvPr>
          <p:cNvSpPr/>
          <p:nvPr userDrawn="1"/>
        </p:nvSpPr>
        <p:spPr>
          <a:xfrm>
            <a:off x="-187912" y="6163065"/>
            <a:ext cx="4938133" cy="0"/>
          </a:xfrm>
          <a:prstGeom prst="line">
            <a:avLst/>
          </a:prstGeom>
          <a:ln w="28575" cap="rnd">
            <a:solidFill>
              <a:srgbClr val="1B3260"/>
            </a:solidFill>
            <a:prstDash val="solid"/>
            <a:headEnd type="none" w="sm" len="sm"/>
            <a:tailEnd type="none" w="sm" len="sm"/>
          </a:ln>
        </p:spPr>
      </p:sp>
      <p:sp>
        <p:nvSpPr>
          <p:cNvPr id="22" name="TextBox 11">
            <a:extLst>
              <a:ext uri="{FF2B5EF4-FFF2-40B4-BE49-F238E27FC236}">
                <a16:creationId xmlns:a16="http://schemas.microsoft.com/office/drawing/2014/main" id="{11BC85F6-39BC-425C-AC4D-AEE327A709A3}"/>
              </a:ext>
            </a:extLst>
          </p:cNvPr>
          <p:cNvSpPr txBox="1"/>
          <p:nvPr userDrawn="1"/>
        </p:nvSpPr>
        <p:spPr>
          <a:xfrm>
            <a:off x="684461" y="6286649"/>
            <a:ext cx="3392944" cy="179536"/>
          </a:xfrm>
          <a:prstGeom prst="rect">
            <a:avLst/>
          </a:prstGeom>
        </p:spPr>
        <p:txBody>
          <a:bodyPr lIns="0" tIns="0" rIns="0" bIns="0" rtlCol="0" anchor="t">
            <a:spAutoFit/>
          </a:bodyPr>
          <a:lstStyle/>
          <a:p>
            <a:pPr>
              <a:lnSpc>
                <a:spcPts val="1364"/>
              </a:lnSpc>
            </a:pPr>
            <a:r>
              <a:rPr lang="en-US" sz="1364">
                <a:solidFill>
                  <a:srgbClr val="1B3260"/>
                </a:solidFill>
                <a:latin typeface="Montserrat"/>
                <a:ea typeface="Montserrat"/>
                <a:cs typeface="Montserrat"/>
                <a:sym typeface="Montserrat"/>
              </a:rPr>
              <a:t>www.ceccar.ro</a:t>
            </a:r>
          </a:p>
        </p:txBody>
      </p:sp>
      <p:sp>
        <p:nvSpPr>
          <p:cNvPr id="23" name="AutoShape 6">
            <a:extLst>
              <a:ext uri="{FF2B5EF4-FFF2-40B4-BE49-F238E27FC236}">
                <a16:creationId xmlns:a16="http://schemas.microsoft.com/office/drawing/2014/main" id="{2A418E9B-9F02-47BC-A70C-EF49B094A689}"/>
              </a:ext>
            </a:extLst>
          </p:cNvPr>
          <p:cNvSpPr/>
          <p:nvPr userDrawn="1"/>
        </p:nvSpPr>
        <p:spPr>
          <a:xfrm>
            <a:off x="-187912" y="6163065"/>
            <a:ext cx="4938133" cy="0"/>
          </a:xfrm>
          <a:prstGeom prst="line">
            <a:avLst/>
          </a:prstGeom>
          <a:ln w="28575" cap="rnd">
            <a:solidFill>
              <a:srgbClr val="FFFFFF"/>
            </a:solidFill>
            <a:prstDash val="solid"/>
            <a:headEnd type="none" w="sm" len="sm"/>
            <a:tailEnd type="none" w="sm" len="sm"/>
          </a:ln>
        </p:spPr>
      </p:sp>
      <p:sp>
        <p:nvSpPr>
          <p:cNvPr id="24" name="AutoShape 7">
            <a:extLst>
              <a:ext uri="{FF2B5EF4-FFF2-40B4-BE49-F238E27FC236}">
                <a16:creationId xmlns:a16="http://schemas.microsoft.com/office/drawing/2014/main" id="{71FE356C-44A0-463B-AAF4-0D66CC19C8E8}"/>
              </a:ext>
            </a:extLst>
          </p:cNvPr>
          <p:cNvSpPr/>
          <p:nvPr userDrawn="1"/>
        </p:nvSpPr>
        <p:spPr>
          <a:xfrm>
            <a:off x="0" y="6163065"/>
            <a:ext cx="12168188" cy="42675"/>
          </a:xfrm>
          <a:prstGeom prst="line">
            <a:avLst/>
          </a:prstGeom>
          <a:ln w="104775" cap="rnd">
            <a:solidFill>
              <a:srgbClr val="FFCE31"/>
            </a:solidFill>
            <a:prstDash val="solid"/>
            <a:headEnd type="none" w="sm" len="sm"/>
            <a:tailEnd type="none" w="sm" len="sm"/>
          </a:ln>
        </p:spPr>
        <p:txBody>
          <a:bodyPr/>
          <a:lstStyle/>
          <a:p>
            <a:endParaRPr lang="en-US" sz="805" dirty="0"/>
          </a:p>
        </p:txBody>
      </p:sp>
      <p:sp>
        <p:nvSpPr>
          <p:cNvPr id="25" name="TextBox 11">
            <a:extLst>
              <a:ext uri="{FF2B5EF4-FFF2-40B4-BE49-F238E27FC236}">
                <a16:creationId xmlns:a16="http://schemas.microsoft.com/office/drawing/2014/main" id="{75770EE6-517A-4A65-B6D6-FD5EC12B3A07}"/>
              </a:ext>
            </a:extLst>
          </p:cNvPr>
          <p:cNvSpPr txBox="1"/>
          <p:nvPr userDrawn="1"/>
        </p:nvSpPr>
        <p:spPr>
          <a:xfrm>
            <a:off x="584682" y="6395339"/>
            <a:ext cx="3392944" cy="179536"/>
          </a:xfrm>
          <a:prstGeom prst="rect">
            <a:avLst/>
          </a:prstGeom>
        </p:spPr>
        <p:txBody>
          <a:bodyPr lIns="0" tIns="0" rIns="0" bIns="0" rtlCol="0" anchor="t">
            <a:spAutoFit/>
          </a:bodyPr>
          <a:lstStyle/>
          <a:p>
            <a:pPr>
              <a:lnSpc>
                <a:spcPts val="1364"/>
              </a:lnSpc>
            </a:pPr>
            <a:r>
              <a:rPr lang="en-US" sz="1364" dirty="0">
                <a:solidFill>
                  <a:srgbClr val="FFFFFF"/>
                </a:solidFill>
                <a:latin typeface="Montserrat"/>
                <a:ea typeface="Montserrat"/>
                <a:cs typeface="Montserrat"/>
                <a:sym typeface="Montserrat"/>
              </a:rPr>
              <a:t>www.ceccar.ro</a:t>
            </a:r>
          </a:p>
        </p:txBody>
      </p:sp>
      <p:sp>
        <p:nvSpPr>
          <p:cNvPr id="26" name="TextBox 25">
            <a:extLst>
              <a:ext uri="{FF2B5EF4-FFF2-40B4-BE49-F238E27FC236}">
                <a16:creationId xmlns:a16="http://schemas.microsoft.com/office/drawing/2014/main" id="{8E276BAA-EDF7-4AFA-AECE-36E9D7C55B86}"/>
              </a:ext>
            </a:extLst>
          </p:cNvPr>
          <p:cNvSpPr txBox="1"/>
          <p:nvPr userDrawn="1"/>
        </p:nvSpPr>
        <p:spPr>
          <a:xfrm>
            <a:off x="9376769" y="6458307"/>
            <a:ext cx="3392944" cy="179536"/>
          </a:xfrm>
          <a:prstGeom prst="rect">
            <a:avLst/>
          </a:prstGeom>
        </p:spPr>
        <p:txBody>
          <a:bodyPr lIns="0" tIns="0" rIns="0" bIns="0" rtlCol="0" anchor="t">
            <a:spAutoFit/>
          </a:bodyPr>
          <a:lstStyle/>
          <a:p>
            <a:pPr>
              <a:lnSpc>
                <a:spcPts val="1364"/>
              </a:lnSpc>
            </a:pPr>
            <a:r>
              <a:rPr lang="en-US" sz="1364" dirty="0">
                <a:solidFill>
                  <a:srgbClr val="FFFFFF"/>
                </a:solidFill>
                <a:latin typeface="Montserrat"/>
                <a:ea typeface="Montserrat"/>
                <a:cs typeface="Montserrat"/>
                <a:sym typeface="Montserrat"/>
              </a:rPr>
              <a:t>Copyright @CECCAR 2026</a:t>
            </a:r>
          </a:p>
        </p:txBody>
      </p:sp>
    </p:spTree>
    <p:extLst>
      <p:ext uri="{BB962C8B-B14F-4D97-AF65-F5344CB8AC3E}">
        <p14:creationId xmlns:p14="http://schemas.microsoft.com/office/powerpoint/2010/main" val="930586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grpSp>
        <p:nvGrpSpPr>
          <p:cNvPr id="22" name="Group 2">
            <a:extLst>
              <a:ext uri="{FF2B5EF4-FFF2-40B4-BE49-F238E27FC236}">
                <a16:creationId xmlns:a16="http://schemas.microsoft.com/office/drawing/2014/main" id="{BE52641F-7DE6-45B4-AD33-1D461285B9C4}"/>
              </a:ext>
            </a:extLst>
          </p:cNvPr>
          <p:cNvGrpSpPr/>
          <p:nvPr userDrawn="1"/>
        </p:nvGrpSpPr>
        <p:grpSpPr>
          <a:xfrm>
            <a:off x="6963148" y="0"/>
            <a:ext cx="7660105" cy="6858000"/>
            <a:chOff x="0" y="0"/>
            <a:chExt cx="14915767" cy="13716000"/>
          </a:xfrm>
        </p:grpSpPr>
        <p:pic>
          <p:nvPicPr>
            <p:cNvPr id="23" name="Picture 3">
              <a:extLst>
                <a:ext uri="{FF2B5EF4-FFF2-40B4-BE49-F238E27FC236}">
                  <a16:creationId xmlns:a16="http://schemas.microsoft.com/office/drawing/2014/main" id="{F6D95A1C-86CA-4D41-916C-D69DCCBA7AD6}"/>
                </a:ext>
              </a:extLst>
            </p:cNvPr>
            <p:cNvPicPr>
              <a:picLocks noChangeAspect="1"/>
            </p:cNvPicPr>
            <p:nvPr/>
          </p:nvPicPr>
          <p:blipFill>
            <a:blip r:embed="rId2"/>
            <a:srcRect l="21252" r="6158"/>
            <a:stretch>
              <a:fillRect/>
            </a:stretch>
          </p:blipFill>
          <p:spPr>
            <a:xfrm>
              <a:off x="0" y="0"/>
              <a:ext cx="14915767" cy="13716000"/>
            </a:xfrm>
            <a:prstGeom prst="rect">
              <a:avLst/>
            </a:prstGeom>
          </p:spPr>
        </p:pic>
      </p:grpSp>
      <p:sp>
        <p:nvSpPr>
          <p:cNvPr id="24" name="Freeform 2">
            <a:extLst>
              <a:ext uri="{FF2B5EF4-FFF2-40B4-BE49-F238E27FC236}">
                <a16:creationId xmlns:a16="http://schemas.microsoft.com/office/drawing/2014/main" id="{4A72BBF8-8E9E-4B73-8FBF-80EAF170B3AE}"/>
              </a:ext>
            </a:extLst>
          </p:cNvPr>
          <p:cNvSpPr/>
          <p:nvPr userDrawn="1"/>
        </p:nvSpPr>
        <p:spPr>
          <a:xfrm>
            <a:off x="315957" y="442846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3" cstate="print"/>
            <a:stretch>
              <a:fillRect l="-63120" t="-43641" r="-63829" b="-54862"/>
            </a:stretch>
          </a:blipFill>
        </p:spPr>
      </p:sp>
      <p:sp>
        <p:nvSpPr>
          <p:cNvPr id="26" name="Title 1">
            <a:extLst>
              <a:ext uri="{FF2B5EF4-FFF2-40B4-BE49-F238E27FC236}">
                <a16:creationId xmlns:a16="http://schemas.microsoft.com/office/drawing/2014/main" id="{1941E39E-19F8-44B7-9651-38FA103E8EA1}"/>
              </a:ext>
            </a:extLst>
          </p:cNvPr>
          <p:cNvSpPr>
            <a:spLocks noGrp="1"/>
          </p:cNvSpPr>
          <p:nvPr>
            <p:ph type="ctrTitle"/>
          </p:nvPr>
        </p:nvSpPr>
        <p:spPr>
          <a:xfrm>
            <a:off x="649705" y="2044791"/>
            <a:ext cx="5083260" cy="653345"/>
          </a:xfrm>
        </p:spPr>
        <p:txBody>
          <a:bodyPr/>
          <a:lstStyle/>
          <a:p>
            <a:r>
              <a:rPr lang="en-US" dirty="0"/>
              <a:t>Click to edit Master title style</a:t>
            </a:r>
          </a:p>
        </p:txBody>
      </p:sp>
    </p:spTree>
    <p:extLst>
      <p:ext uri="{BB962C8B-B14F-4D97-AF65-F5344CB8AC3E}">
        <p14:creationId xmlns:p14="http://schemas.microsoft.com/office/powerpoint/2010/main" val="463962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A89FBDD-9600-49CD-BC53-DEDD396AA6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129394"/>
          </a:xfrm>
          <a:prstGeom prst="rect">
            <a:avLst/>
          </a:prstGeom>
        </p:spPr>
      </p:pic>
      <p:sp>
        <p:nvSpPr>
          <p:cNvPr id="2" name="Title 1"/>
          <p:cNvSpPr>
            <a:spLocks noGrp="1"/>
          </p:cNvSpPr>
          <p:nvPr>
            <p:ph type="ctrTitle"/>
          </p:nvPr>
        </p:nvSpPr>
        <p:spPr>
          <a:xfrm>
            <a:off x="537444" y="5096359"/>
            <a:ext cx="8246672" cy="1002999"/>
          </a:xfrm>
        </p:spPr>
        <p:txBody>
          <a:bodyPr anchor="t">
            <a:normAutofit/>
          </a:bodyPr>
          <a:lstStyle>
            <a:lvl1pPr algn="ctr">
              <a:defRPr sz="3600"/>
            </a:lvl1pPr>
          </a:lstStyle>
          <a:p>
            <a:r>
              <a:rPr lang="en-US" dirty="0"/>
              <a:t>Click to edit Master title style</a:t>
            </a:r>
            <a:endParaRPr lang="en-GB" dirty="0"/>
          </a:p>
        </p:txBody>
      </p:sp>
      <p:sp>
        <p:nvSpPr>
          <p:cNvPr id="8" name="TextBox 7"/>
          <p:cNvSpPr txBox="1"/>
          <p:nvPr userDrawn="1"/>
        </p:nvSpPr>
        <p:spPr>
          <a:xfrm>
            <a:off x="5594009" y="6388159"/>
            <a:ext cx="5577563" cy="369332"/>
          </a:xfrm>
          <a:prstGeom prst="rect">
            <a:avLst/>
          </a:prstGeom>
          <a:noFill/>
        </p:spPr>
        <p:txBody>
          <a:bodyPr wrap="square" rtlCol="0">
            <a:spAutoFit/>
          </a:bodyPr>
          <a:lstStyle/>
          <a:p>
            <a:pPr algn="ctr"/>
            <a:r>
              <a:rPr lang="en-GB" sz="1800" b="0" dirty="0" err="1">
                <a:solidFill>
                  <a:schemeClr val="accent5">
                    <a:lumMod val="50000"/>
                  </a:schemeClr>
                </a:solidFill>
              </a:rPr>
              <a:t>Stagiu</a:t>
            </a:r>
            <a:r>
              <a:rPr lang="en-GB" sz="1800" b="0" dirty="0">
                <a:solidFill>
                  <a:schemeClr val="accent5">
                    <a:lumMod val="50000"/>
                  </a:schemeClr>
                </a:solidFill>
              </a:rPr>
              <a:t> 2024@CECCAR</a:t>
            </a:r>
          </a:p>
        </p:txBody>
      </p:sp>
      <p:pic>
        <p:nvPicPr>
          <p:cNvPr id="9" name="Picture 8">
            <a:extLst>
              <a:ext uri="{FF2B5EF4-FFF2-40B4-BE49-F238E27FC236}">
                <a16:creationId xmlns:a16="http://schemas.microsoft.com/office/drawing/2014/main" id="{6956E757-894E-4ABE-BA94-596F313448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7850" y="229646"/>
            <a:ext cx="4205817" cy="1262279"/>
          </a:xfrm>
          <a:prstGeom prst="rect">
            <a:avLst/>
          </a:prstGeom>
        </p:spPr>
      </p:pic>
    </p:spTree>
    <p:extLst>
      <p:ext uri="{BB962C8B-B14F-4D97-AF65-F5344CB8AC3E}">
        <p14:creationId xmlns:p14="http://schemas.microsoft.com/office/powerpoint/2010/main" val="161523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4"/>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296068" indent="0" algn="ctr">
              <a:buNone/>
              <a:defRPr>
                <a:solidFill>
                  <a:schemeClr val="tx1">
                    <a:tint val="75000"/>
                  </a:schemeClr>
                </a:solidFill>
              </a:defRPr>
            </a:lvl2pPr>
            <a:lvl3pPr marL="592136" indent="0" algn="ctr">
              <a:buNone/>
              <a:defRPr>
                <a:solidFill>
                  <a:schemeClr val="tx1">
                    <a:tint val="75000"/>
                  </a:schemeClr>
                </a:solidFill>
              </a:defRPr>
            </a:lvl3pPr>
            <a:lvl4pPr marL="888204" indent="0" algn="ctr">
              <a:buNone/>
              <a:defRPr>
                <a:solidFill>
                  <a:schemeClr val="tx1">
                    <a:tint val="75000"/>
                  </a:schemeClr>
                </a:solidFill>
              </a:defRPr>
            </a:lvl4pPr>
            <a:lvl5pPr marL="1184272" indent="0" algn="ctr">
              <a:buNone/>
              <a:defRPr>
                <a:solidFill>
                  <a:schemeClr val="tx1">
                    <a:tint val="75000"/>
                  </a:schemeClr>
                </a:solidFill>
              </a:defRPr>
            </a:lvl5pPr>
            <a:lvl6pPr marL="1480338" indent="0" algn="ctr">
              <a:buNone/>
              <a:defRPr>
                <a:solidFill>
                  <a:schemeClr val="tx1">
                    <a:tint val="75000"/>
                  </a:schemeClr>
                </a:solidFill>
              </a:defRPr>
            </a:lvl6pPr>
            <a:lvl7pPr marL="1776406" indent="0" algn="ctr">
              <a:buNone/>
              <a:defRPr>
                <a:solidFill>
                  <a:schemeClr val="tx1">
                    <a:tint val="75000"/>
                  </a:schemeClr>
                </a:solidFill>
              </a:defRPr>
            </a:lvl7pPr>
            <a:lvl8pPr marL="2072474" indent="0" algn="ctr">
              <a:buNone/>
              <a:defRPr>
                <a:solidFill>
                  <a:schemeClr val="tx1">
                    <a:tint val="75000"/>
                  </a:schemeClr>
                </a:solidFill>
              </a:defRPr>
            </a:lvl8pPr>
            <a:lvl9pPr marL="236854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7912EF6-F77C-48CA-B0E6-AFFAD66AEF90}" type="datetimeFigureOut">
              <a:rPr lang="en-GB" smtClean="0"/>
              <a:pPr>
                <a:defRPr/>
              </a:pPr>
              <a:t>08/02/2026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4CF0267-4F25-4366-BEBC-3835FA7FDA8E}" type="slidenum">
              <a:rPr lang="en-GB" smtClean="0"/>
              <a:pPr>
                <a:defRPr/>
              </a:pPr>
              <a:t>‹#›</a:t>
            </a:fld>
            <a:endParaRPr lang="en-GB"/>
          </a:p>
        </p:txBody>
      </p:sp>
    </p:spTree>
    <p:extLst>
      <p:ext uri="{BB962C8B-B14F-4D97-AF65-F5344CB8AC3E}">
        <p14:creationId xmlns:p14="http://schemas.microsoft.com/office/powerpoint/2010/main" val="282678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591"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4"/>
          </a:xfrm>
        </p:spPr>
        <p:txBody>
          <a:bodyPr anchor="b"/>
          <a:lstStyle>
            <a:lvl1pPr marL="0" indent="0">
              <a:buNone/>
              <a:defRPr sz="1295">
                <a:solidFill>
                  <a:schemeClr val="tx1">
                    <a:tint val="75000"/>
                  </a:schemeClr>
                </a:solidFill>
              </a:defRPr>
            </a:lvl1pPr>
            <a:lvl2pPr marL="296068" indent="0">
              <a:buNone/>
              <a:defRPr sz="1166">
                <a:solidFill>
                  <a:schemeClr val="tx1">
                    <a:tint val="75000"/>
                  </a:schemeClr>
                </a:solidFill>
              </a:defRPr>
            </a:lvl2pPr>
            <a:lvl3pPr marL="592136" indent="0">
              <a:buNone/>
              <a:defRPr sz="1036">
                <a:solidFill>
                  <a:schemeClr val="tx1">
                    <a:tint val="75000"/>
                  </a:schemeClr>
                </a:solidFill>
              </a:defRPr>
            </a:lvl3pPr>
            <a:lvl4pPr marL="888204" indent="0">
              <a:buNone/>
              <a:defRPr sz="907">
                <a:solidFill>
                  <a:schemeClr val="tx1">
                    <a:tint val="75000"/>
                  </a:schemeClr>
                </a:solidFill>
              </a:defRPr>
            </a:lvl4pPr>
            <a:lvl5pPr marL="1184272" indent="0">
              <a:buNone/>
              <a:defRPr sz="907">
                <a:solidFill>
                  <a:schemeClr val="tx1">
                    <a:tint val="75000"/>
                  </a:schemeClr>
                </a:solidFill>
              </a:defRPr>
            </a:lvl5pPr>
            <a:lvl6pPr marL="1480338" indent="0">
              <a:buNone/>
              <a:defRPr sz="907">
                <a:solidFill>
                  <a:schemeClr val="tx1">
                    <a:tint val="75000"/>
                  </a:schemeClr>
                </a:solidFill>
              </a:defRPr>
            </a:lvl6pPr>
            <a:lvl7pPr marL="1776406" indent="0">
              <a:buNone/>
              <a:defRPr sz="907">
                <a:solidFill>
                  <a:schemeClr val="tx1">
                    <a:tint val="75000"/>
                  </a:schemeClr>
                </a:solidFill>
              </a:defRPr>
            </a:lvl7pPr>
            <a:lvl8pPr marL="2072474" indent="0">
              <a:buNone/>
              <a:defRPr sz="907">
                <a:solidFill>
                  <a:schemeClr val="tx1">
                    <a:tint val="75000"/>
                  </a:schemeClr>
                </a:solidFill>
              </a:defRPr>
            </a:lvl8pPr>
            <a:lvl9pPr marL="2368542" indent="0">
              <a:buNone/>
              <a:defRPr sz="90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47912EF6-F77C-48CA-B0E6-AFFAD66AEF90}" type="datetimeFigureOut">
              <a:rPr lang="en-GB" smtClean="0"/>
              <a:pPr>
                <a:defRPr/>
              </a:pPr>
              <a:t>08/02/2026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4CF0267-4F25-4366-BEBC-3835FA7FDA8E}" type="slidenum">
              <a:rPr lang="en-GB" smtClean="0"/>
              <a:pPr>
                <a:defRPr/>
              </a:pPr>
              <a:t>‹#›</a:t>
            </a:fld>
            <a:endParaRPr lang="en-GB"/>
          </a:p>
        </p:txBody>
      </p:sp>
    </p:spTree>
    <p:extLst>
      <p:ext uri="{BB962C8B-B14F-4D97-AF65-F5344CB8AC3E}">
        <p14:creationId xmlns:p14="http://schemas.microsoft.com/office/powerpoint/2010/main" val="1697879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9"/>
          </a:xfrm>
        </p:spPr>
        <p:txBody>
          <a:bodyPr/>
          <a:lstStyle>
            <a:lvl1pPr>
              <a:defRPr sz="1813"/>
            </a:lvl1pPr>
            <a:lvl2pPr>
              <a:defRPr sz="1554"/>
            </a:lvl2pPr>
            <a:lvl3pPr>
              <a:defRPr sz="1295"/>
            </a:lvl3pPr>
            <a:lvl4pPr>
              <a:defRPr sz="1166"/>
            </a:lvl4pPr>
            <a:lvl5pPr>
              <a:defRPr sz="1166"/>
            </a:lvl5pPr>
            <a:lvl6pPr>
              <a:defRPr sz="1166"/>
            </a:lvl6pPr>
            <a:lvl7pPr>
              <a:defRPr sz="1166"/>
            </a:lvl7pPr>
            <a:lvl8pPr>
              <a:defRPr sz="1166"/>
            </a:lvl8pPr>
            <a:lvl9pPr>
              <a:defRPr sz="116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p:spPr>
        <p:txBody>
          <a:bodyPr/>
          <a:lstStyle>
            <a:lvl1pPr>
              <a:defRPr sz="1813"/>
            </a:lvl1pPr>
            <a:lvl2pPr>
              <a:defRPr sz="1554"/>
            </a:lvl2pPr>
            <a:lvl3pPr>
              <a:defRPr sz="1295"/>
            </a:lvl3pPr>
            <a:lvl4pPr>
              <a:defRPr sz="1166"/>
            </a:lvl4pPr>
            <a:lvl5pPr>
              <a:defRPr sz="1166"/>
            </a:lvl5pPr>
            <a:lvl6pPr>
              <a:defRPr sz="1166"/>
            </a:lvl6pPr>
            <a:lvl7pPr>
              <a:defRPr sz="1166"/>
            </a:lvl7pPr>
            <a:lvl8pPr>
              <a:defRPr sz="1166"/>
            </a:lvl8pPr>
            <a:lvl9pPr>
              <a:defRPr sz="116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F3739C34-D591-4606-A97C-167A7EA4713E}" type="datetimeFigureOut">
              <a:rPr lang="en-GB" smtClean="0"/>
              <a:pPr>
                <a:defRPr/>
              </a:pPr>
              <a:t>08/02/2026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0204D72D-31EC-4745-BCDD-71D8CD208043}" type="slidenum">
              <a:rPr lang="en-GB" smtClean="0"/>
              <a:pPr>
                <a:defRPr/>
              </a:pPr>
              <a:t>‹#›</a:t>
            </a:fld>
            <a:endParaRPr lang="en-GB"/>
          </a:p>
        </p:txBody>
      </p:sp>
    </p:spTree>
    <p:extLst>
      <p:ext uri="{BB962C8B-B14F-4D97-AF65-F5344CB8AC3E}">
        <p14:creationId xmlns:p14="http://schemas.microsoft.com/office/powerpoint/2010/main" val="426070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554" b="1"/>
            </a:lvl1pPr>
            <a:lvl2pPr marL="296068" indent="0">
              <a:buNone/>
              <a:defRPr sz="1295" b="1"/>
            </a:lvl2pPr>
            <a:lvl3pPr marL="592136" indent="0">
              <a:buNone/>
              <a:defRPr sz="1166" b="1"/>
            </a:lvl3pPr>
            <a:lvl4pPr marL="888204" indent="0">
              <a:buNone/>
              <a:defRPr sz="1036" b="1"/>
            </a:lvl4pPr>
            <a:lvl5pPr marL="1184272" indent="0">
              <a:buNone/>
              <a:defRPr sz="1036" b="1"/>
            </a:lvl5pPr>
            <a:lvl6pPr marL="1480338" indent="0">
              <a:buNone/>
              <a:defRPr sz="1036" b="1"/>
            </a:lvl6pPr>
            <a:lvl7pPr marL="1776406" indent="0">
              <a:buNone/>
              <a:defRPr sz="1036" b="1"/>
            </a:lvl7pPr>
            <a:lvl8pPr marL="2072474" indent="0">
              <a:buNone/>
              <a:defRPr sz="1036" b="1"/>
            </a:lvl8pPr>
            <a:lvl9pPr marL="2368542" indent="0">
              <a:buNone/>
              <a:defRPr sz="1036" b="1"/>
            </a:lvl9pPr>
          </a:lstStyle>
          <a:p>
            <a:pPr lvl="0"/>
            <a:r>
              <a:rPr lang="en-US"/>
              <a:t>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554"/>
            </a:lvl1pPr>
            <a:lvl2pPr>
              <a:defRPr sz="1295"/>
            </a:lvl2pPr>
            <a:lvl3pPr>
              <a:defRPr sz="1166"/>
            </a:lvl3pPr>
            <a:lvl4pPr>
              <a:defRPr sz="1036"/>
            </a:lvl4pPr>
            <a:lvl5pPr>
              <a:defRPr sz="1036"/>
            </a:lvl5pPr>
            <a:lvl6pPr>
              <a:defRPr sz="1036"/>
            </a:lvl6pPr>
            <a:lvl7pPr>
              <a:defRPr sz="1036"/>
            </a:lvl7pPr>
            <a:lvl8pPr>
              <a:defRPr sz="1036"/>
            </a:lvl8pPr>
            <a:lvl9pPr>
              <a:defRPr sz="103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554" b="1"/>
            </a:lvl1pPr>
            <a:lvl2pPr marL="296068" indent="0">
              <a:buNone/>
              <a:defRPr sz="1295" b="1"/>
            </a:lvl2pPr>
            <a:lvl3pPr marL="592136" indent="0">
              <a:buNone/>
              <a:defRPr sz="1166" b="1"/>
            </a:lvl3pPr>
            <a:lvl4pPr marL="888204" indent="0">
              <a:buNone/>
              <a:defRPr sz="1036" b="1"/>
            </a:lvl4pPr>
            <a:lvl5pPr marL="1184272" indent="0">
              <a:buNone/>
              <a:defRPr sz="1036" b="1"/>
            </a:lvl5pPr>
            <a:lvl6pPr marL="1480338" indent="0">
              <a:buNone/>
              <a:defRPr sz="1036" b="1"/>
            </a:lvl6pPr>
            <a:lvl7pPr marL="1776406" indent="0">
              <a:buNone/>
              <a:defRPr sz="1036" b="1"/>
            </a:lvl7pPr>
            <a:lvl8pPr marL="2072474" indent="0">
              <a:buNone/>
              <a:defRPr sz="1036" b="1"/>
            </a:lvl8pPr>
            <a:lvl9pPr marL="2368542" indent="0">
              <a:buNone/>
              <a:defRPr sz="1036" b="1"/>
            </a:lvl9pPr>
          </a:lstStyle>
          <a:p>
            <a:pPr lvl="0"/>
            <a:r>
              <a:rPr lang="en-US"/>
              <a:t>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554"/>
            </a:lvl1pPr>
            <a:lvl2pPr>
              <a:defRPr sz="1295"/>
            </a:lvl2pPr>
            <a:lvl3pPr>
              <a:defRPr sz="1166"/>
            </a:lvl3pPr>
            <a:lvl4pPr>
              <a:defRPr sz="1036"/>
            </a:lvl4pPr>
            <a:lvl5pPr>
              <a:defRPr sz="1036"/>
            </a:lvl5pPr>
            <a:lvl6pPr>
              <a:defRPr sz="1036"/>
            </a:lvl6pPr>
            <a:lvl7pPr>
              <a:defRPr sz="1036"/>
            </a:lvl7pPr>
            <a:lvl8pPr>
              <a:defRPr sz="1036"/>
            </a:lvl8pPr>
            <a:lvl9pPr>
              <a:defRPr sz="103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8E31EA57-9EA0-448E-A278-E18146C5DAF1}" type="datetimeFigureOut">
              <a:rPr lang="en-GB" smtClean="0"/>
              <a:pPr>
                <a:defRPr/>
              </a:pPr>
              <a:t>08/02/2026</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88A5281E-9531-42C4-938A-4088F784FA11}" type="slidenum">
              <a:rPr lang="en-GB" smtClean="0"/>
              <a:pPr>
                <a:defRPr/>
              </a:pPr>
              <a:t>‹#›</a:t>
            </a:fld>
            <a:endParaRPr lang="en-GB"/>
          </a:p>
        </p:txBody>
      </p:sp>
    </p:spTree>
    <p:extLst>
      <p:ext uri="{BB962C8B-B14F-4D97-AF65-F5344CB8AC3E}">
        <p14:creationId xmlns:p14="http://schemas.microsoft.com/office/powerpoint/2010/main" val="2416317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B823F176-A398-4167-9060-E1A1CA633F4E}" type="datetimeFigureOut">
              <a:rPr lang="en-GB" smtClean="0"/>
              <a:pPr>
                <a:defRPr/>
              </a:pPr>
              <a:t>08/02/2026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F8A31547-01E5-45FF-B420-94E17268D32A}" type="slidenum">
              <a:rPr lang="en-GB" smtClean="0"/>
              <a:pPr>
                <a:defRPr/>
              </a:pPr>
              <a:t>‹#›</a:t>
            </a:fld>
            <a:endParaRPr lang="en-GB"/>
          </a:p>
        </p:txBody>
      </p:sp>
    </p:spTree>
    <p:extLst>
      <p:ext uri="{BB962C8B-B14F-4D97-AF65-F5344CB8AC3E}">
        <p14:creationId xmlns:p14="http://schemas.microsoft.com/office/powerpoint/2010/main" val="1216032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8EDCFA3-ADC9-46E0-BEA6-D87A5E627906}" type="datetimeFigureOut">
              <a:rPr lang="en-GB" smtClean="0"/>
              <a:pPr>
                <a:defRPr/>
              </a:pPr>
              <a:t>08/02/2026</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6556E939-0027-4527-8FA8-F8A4E2A74858}" type="slidenum">
              <a:rPr lang="en-GB" smtClean="0"/>
              <a:pPr>
                <a:defRPr/>
              </a:pPr>
              <a:t>‹#›</a:t>
            </a:fld>
            <a:endParaRPr lang="en-GB"/>
          </a:p>
        </p:txBody>
      </p:sp>
    </p:spTree>
    <p:extLst>
      <p:ext uri="{BB962C8B-B14F-4D97-AF65-F5344CB8AC3E}">
        <p14:creationId xmlns:p14="http://schemas.microsoft.com/office/powerpoint/2010/main" val="2795199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2" cy="774700"/>
          </a:xfrm>
        </p:spPr>
        <p:txBody>
          <a:bodyPr anchor="b"/>
          <a:lstStyle>
            <a:lvl1pPr algn="l">
              <a:defRPr sz="1295" b="1"/>
            </a:lvl1pPr>
          </a:lstStyle>
          <a:p>
            <a:r>
              <a:rPr lang="en-US"/>
              <a:t>Click to edit Master title style</a:t>
            </a:r>
          </a:p>
        </p:txBody>
      </p:sp>
      <p:sp>
        <p:nvSpPr>
          <p:cNvPr id="3" name="Content Placeholder 2"/>
          <p:cNvSpPr>
            <a:spLocks noGrp="1"/>
          </p:cNvSpPr>
          <p:nvPr>
            <p:ph idx="1"/>
          </p:nvPr>
        </p:nvSpPr>
        <p:spPr>
          <a:xfrm>
            <a:off x="2383367" y="182034"/>
            <a:ext cx="3407834" cy="3902075"/>
          </a:xfrm>
        </p:spPr>
        <p:txBody>
          <a:bodyPr/>
          <a:lstStyle>
            <a:lvl1pPr>
              <a:defRPr sz="2072"/>
            </a:lvl1pPr>
            <a:lvl2pPr>
              <a:defRPr sz="1813"/>
            </a:lvl2pPr>
            <a:lvl3pPr>
              <a:defRPr sz="1554"/>
            </a:lvl3pPr>
            <a:lvl4pPr>
              <a:defRPr sz="1295"/>
            </a:lvl4pPr>
            <a:lvl5pPr>
              <a:defRPr sz="1295"/>
            </a:lvl5pPr>
            <a:lvl6pPr>
              <a:defRPr sz="1295"/>
            </a:lvl6pPr>
            <a:lvl7pPr>
              <a:defRPr sz="1295"/>
            </a:lvl7pPr>
            <a:lvl8pPr>
              <a:defRPr sz="1295"/>
            </a:lvl8pPr>
            <a:lvl9pPr>
              <a:defRPr sz="12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4"/>
            <a:ext cx="2005542" cy="3127375"/>
          </a:xfrm>
        </p:spPr>
        <p:txBody>
          <a:bodyPr/>
          <a:lstStyle>
            <a:lvl1pPr marL="0" indent="0">
              <a:buNone/>
              <a:defRPr sz="907"/>
            </a:lvl1pPr>
            <a:lvl2pPr marL="296068" indent="0">
              <a:buNone/>
              <a:defRPr sz="777"/>
            </a:lvl2pPr>
            <a:lvl3pPr marL="592136" indent="0">
              <a:buNone/>
              <a:defRPr sz="647"/>
            </a:lvl3pPr>
            <a:lvl4pPr marL="888204" indent="0">
              <a:buNone/>
              <a:defRPr sz="583"/>
            </a:lvl4pPr>
            <a:lvl5pPr marL="1184272" indent="0">
              <a:buNone/>
              <a:defRPr sz="583"/>
            </a:lvl5pPr>
            <a:lvl6pPr marL="1480338" indent="0">
              <a:buNone/>
              <a:defRPr sz="583"/>
            </a:lvl6pPr>
            <a:lvl7pPr marL="1776406" indent="0">
              <a:buNone/>
              <a:defRPr sz="583"/>
            </a:lvl7pPr>
            <a:lvl8pPr marL="2072474" indent="0">
              <a:buNone/>
              <a:defRPr sz="583"/>
            </a:lvl8pPr>
            <a:lvl9pPr marL="2368542" indent="0">
              <a:buNone/>
              <a:defRPr sz="583"/>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AC9C5A8A-FEAC-475D-8F02-7B864DA429B6}" type="datetimeFigureOut">
              <a:rPr lang="en-GB" smtClean="0"/>
              <a:pPr>
                <a:defRPr/>
              </a:pPr>
              <a:t>08/02/2026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BCFAF9BA-8806-48AD-8659-9A6AC75B72F5}" type="slidenum">
              <a:rPr lang="en-GB" smtClean="0"/>
              <a:pPr>
                <a:defRPr/>
              </a:pPr>
              <a:t>‹#›</a:t>
            </a:fld>
            <a:endParaRPr lang="en-GB"/>
          </a:p>
        </p:txBody>
      </p:sp>
    </p:spTree>
    <p:extLst>
      <p:ext uri="{BB962C8B-B14F-4D97-AF65-F5344CB8AC3E}">
        <p14:creationId xmlns:p14="http://schemas.microsoft.com/office/powerpoint/2010/main" val="209524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8" y="3200400"/>
            <a:ext cx="3657600" cy="377825"/>
          </a:xfrm>
        </p:spPr>
        <p:txBody>
          <a:bodyPr anchor="b"/>
          <a:lstStyle>
            <a:lvl1pPr algn="l">
              <a:defRPr sz="1295" b="1"/>
            </a:lvl1pPr>
          </a:lstStyle>
          <a:p>
            <a:r>
              <a:rPr lang="en-US"/>
              <a:t>Click to edit Master title style</a:t>
            </a:r>
          </a:p>
        </p:txBody>
      </p:sp>
      <p:sp>
        <p:nvSpPr>
          <p:cNvPr id="3" name="Picture Placeholder 2"/>
          <p:cNvSpPr>
            <a:spLocks noGrp="1"/>
          </p:cNvSpPr>
          <p:nvPr>
            <p:ph type="pic" idx="1"/>
          </p:nvPr>
        </p:nvSpPr>
        <p:spPr>
          <a:xfrm>
            <a:off x="1194858" y="408517"/>
            <a:ext cx="3657600" cy="2743200"/>
          </a:xfrm>
        </p:spPr>
        <p:txBody>
          <a:bodyPr/>
          <a:lstStyle>
            <a:lvl1pPr marL="0" indent="0">
              <a:buNone/>
              <a:defRPr sz="2072"/>
            </a:lvl1pPr>
            <a:lvl2pPr marL="296068" indent="0">
              <a:buNone/>
              <a:defRPr sz="1813"/>
            </a:lvl2pPr>
            <a:lvl3pPr marL="592136" indent="0">
              <a:buNone/>
              <a:defRPr sz="1554"/>
            </a:lvl3pPr>
            <a:lvl4pPr marL="888204" indent="0">
              <a:buNone/>
              <a:defRPr sz="1295"/>
            </a:lvl4pPr>
            <a:lvl5pPr marL="1184272" indent="0">
              <a:buNone/>
              <a:defRPr sz="1295"/>
            </a:lvl5pPr>
            <a:lvl6pPr marL="1480338" indent="0">
              <a:buNone/>
              <a:defRPr sz="1295"/>
            </a:lvl6pPr>
            <a:lvl7pPr marL="1776406" indent="0">
              <a:buNone/>
              <a:defRPr sz="1295"/>
            </a:lvl7pPr>
            <a:lvl8pPr marL="2072474" indent="0">
              <a:buNone/>
              <a:defRPr sz="1295"/>
            </a:lvl8pPr>
            <a:lvl9pPr marL="2368542" indent="0">
              <a:buNone/>
              <a:defRPr sz="1295"/>
            </a:lvl9pPr>
          </a:lstStyle>
          <a:p>
            <a:r>
              <a:rPr lang="en-US"/>
              <a:t>Click icon to add picture</a:t>
            </a:r>
          </a:p>
        </p:txBody>
      </p:sp>
      <p:sp>
        <p:nvSpPr>
          <p:cNvPr id="4" name="Text Placeholder 3"/>
          <p:cNvSpPr>
            <a:spLocks noGrp="1"/>
          </p:cNvSpPr>
          <p:nvPr>
            <p:ph type="body" sz="half" idx="2"/>
          </p:nvPr>
        </p:nvSpPr>
        <p:spPr>
          <a:xfrm>
            <a:off x="1194858" y="3578227"/>
            <a:ext cx="3657600" cy="536574"/>
          </a:xfrm>
        </p:spPr>
        <p:txBody>
          <a:bodyPr/>
          <a:lstStyle>
            <a:lvl1pPr marL="0" indent="0">
              <a:buNone/>
              <a:defRPr sz="907"/>
            </a:lvl1pPr>
            <a:lvl2pPr marL="296068" indent="0">
              <a:buNone/>
              <a:defRPr sz="777"/>
            </a:lvl2pPr>
            <a:lvl3pPr marL="592136" indent="0">
              <a:buNone/>
              <a:defRPr sz="647"/>
            </a:lvl3pPr>
            <a:lvl4pPr marL="888204" indent="0">
              <a:buNone/>
              <a:defRPr sz="583"/>
            </a:lvl4pPr>
            <a:lvl5pPr marL="1184272" indent="0">
              <a:buNone/>
              <a:defRPr sz="583"/>
            </a:lvl5pPr>
            <a:lvl6pPr marL="1480338" indent="0">
              <a:buNone/>
              <a:defRPr sz="583"/>
            </a:lvl6pPr>
            <a:lvl7pPr marL="1776406" indent="0">
              <a:buNone/>
              <a:defRPr sz="583"/>
            </a:lvl7pPr>
            <a:lvl8pPr marL="2072474" indent="0">
              <a:buNone/>
              <a:defRPr sz="583"/>
            </a:lvl8pPr>
            <a:lvl9pPr marL="2368542" indent="0">
              <a:buNone/>
              <a:defRPr sz="583"/>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D3739CA8-3E35-48F7-83DB-871D518BD663}" type="datetimeFigureOut">
              <a:rPr lang="en-GB" smtClean="0"/>
              <a:pPr>
                <a:defRPr/>
              </a:pPr>
              <a:t>08/02/2026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F75515EA-38F1-4121-B686-E7AAFB93B809}" type="slidenum">
              <a:rPr lang="en-GB" smtClean="0"/>
              <a:pPr>
                <a:defRPr/>
              </a:pPr>
              <a:t>‹#›</a:t>
            </a:fld>
            <a:endParaRPr lang="en-GB"/>
          </a:p>
        </p:txBody>
      </p:sp>
    </p:spTree>
    <p:extLst>
      <p:ext uri="{BB962C8B-B14F-4D97-AF65-F5344CB8AC3E}">
        <p14:creationId xmlns:p14="http://schemas.microsoft.com/office/powerpoint/2010/main" val="3600670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1"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1" y="1066801"/>
            <a:ext cx="5486400" cy="301730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777">
                <a:solidFill>
                  <a:schemeClr val="tx1">
                    <a:tint val="75000"/>
                  </a:schemeClr>
                </a:solidFill>
              </a:defRPr>
            </a:lvl1pPr>
          </a:lstStyle>
          <a:p>
            <a:pPr>
              <a:defRPr/>
            </a:pPr>
            <a:fld id="{47912EF6-F77C-48CA-B0E6-AFFAD66AEF90}" type="datetimeFigureOut">
              <a:rPr lang="en-GB" smtClean="0"/>
              <a:pPr>
                <a:defRPr/>
              </a:pPr>
              <a:t>08/02/2026</a:t>
            </a:fld>
            <a:endParaRPr lang="en-GB"/>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777">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777">
                <a:solidFill>
                  <a:schemeClr val="tx1">
                    <a:tint val="75000"/>
                  </a:schemeClr>
                </a:solidFill>
              </a:defRPr>
            </a:lvl1pPr>
          </a:lstStyle>
          <a:p>
            <a:pPr>
              <a:defRPr/>
            </a:pPr>
            <a:fld id="{74CF0267-4F25-4366-BEBC-3835FA7FDA8E}" type="slidenum">
              <a:rPr lang="en-GB" smtClean="0"/>
              <a:pPr>
                <a:defRPr/>
              </a:pPr>
              <a:t>‹#›</a:t>
            </a:fld>
            <a:endParaRPr lang="en-GB"/>
          </a:p>
        </p:txBody>
      </p:sp>
    </p:spTree>
    <p:extLst>
      <p:ext uri="{BB962C8B-B14F-4D97-AF65-F5344CB8AC3E}">
        <p14:creationId xmlns:p14="http://schemas.microsoft.com/office/powerpoint/2010/main" val="274937385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12" r:id="rId14"/>
  </p:sldLayoutIdLst>
  <p:txStyles>
    <p:titleStyle>
      <a:lvl1pPr algn="ctr" defTabSz="592136" rtl="0" eaLnBrk="1" latinLnBrk="0" hangingPunct="1">
        <a:spcBef>
          <a:spcPct val="0"/>
        </a:spcBef>
        <a:buNone/>
        <a:defRPr sz="2850" kern="1200">
          <a:solidFill>
            <a:schemeClr val="tx1"/>
          </a:solidFill>
          <a:latin typeface="+mj-lt"/>
          <a:ea typeface="+mj-ea"/>
          <a:cs typeface="+mj-cs"/>
        </a:defRPr>
      </a:lvl1pPr>
    </p:titleStyle>
    <p:bodyStyle>
      <a:lvl1pPr marL="222051" indent="-222051" algn="l" defTabSz="592136" rtl="0" eaLnBrk="1" latinLnBrk="0" hangingPunct="1">
        <a:spcBef>
          <a:spcPct val="20000"/>
        </a:spcBef>
        <a:buFont typeface="Arial" pitchFamily="34" charset="0"/>
        <a:buChar char="•"/>
        <a:defRPr sz="2072" kern="1200">
          <a:solidFill>
            <a:schemeClr val="tx1"/>
          </a:solidFill>
          <a:latin typeface="+mn-lt"/>
          <a:ea typeface="+mn-ea"/>
          <a:cs typeface="+mn-cs"/>
        </a:defRPr>
      </a:lvl1pPr>
      <a:lvl2pPr marL="481110" indent="-185042" algn="l" defTabSz="592136" rtl="0" eaLnBrk="1" latinLnBrk="0" hangingPunct="1">
        <a:spcBef>
          <a:spcPct val="20000"/>
        </a:spcBef>
        <a:buFont typeface="Arial" pitchFamily="34" charset="0"/>
        <a:buChar char="–"/>
        <a:defRPr sz="1813" kern="1200">
          <a:solidFill>
            <a:schemeClr val="tx1"/>
          </a:solidFill>
          <a:latin typeface="+mn-lt"/>
          <a:ea typeface="+mn-ea"/>
          <a:cs typeface="+mn-cs"/>
        </a:defRPr>
      </a:lvl2pPr>
      <a:lvl3pPr marL="740169" indent="-148033" algn="l" defTabSz="592136" rtl="0" eaLnBrk="1" latinLnBrk="0" hangingPunct="1">
        <a:spcBef>
          <a:spcPct val="20000"/>
        </a:spcBef>
        <a:buFont typeface="Arial" pitchFamily="34" charset="0"/>
        <a:buChar char="•"/>
        <a:defRPr sz="1554" kern="1200">
          <a:solidFill>
            <a:schemeClr val="tx1"/>
          </a:solidFill>
          <a:latin typeface="+mn-lt"/>
          <a:ea typeface="+mn-ea"/>
          <a:cs typeface="+mn-cs"/>
        </a:defRPr>
      </a:lvl3pPr>
      <a:lvl4pPr marL="1036237" indent="-148033" algn="l" defTabSz="592136" rtl="0" eaLnBrk="1" latinLnBrk="0" hangingPunct="1">
        <a:spcBef>
          <a:spcPct val="20000"/>
        </a:spcBef>
        <a:buFont typeface="Arial" pitchFamily="34" charset="0"/>
        <a:buChar char="–"/>
        <a:defRPr sz="1295" kern="1200">
          <a:solidFill>
            <a:schemeClr val="tx1"/>
          </a:solidFill>
          <a:latin typeface="+mn-lt"/>
          <a:ea typeface="+mn-ea"/>
          <a:cs typeface="+mn-cs"/>
        </a:defRPr>
      </a:lvl4pPr>
      <a:lvl5pPr marL="1332305" indent="-148033" algn="l" defTabSz="592136" rtl="0" eaLnBrk="1" latinLnBrk="0" hangingPunct="1">
        <a:spcBef>
          <a:spcPct val="20000"/>
        </a:spcBef>
        <a:buFont typeface="Arial" pitchFamily="34" charset="0"/>
        <a:buChar char="»"/>
        <a:defRPr sz="1295" kern="1200">
          <a:solidFill>
            <a:schemeClr val="tx1"/>
          </a:solidFill>
          <a:latin typeface="+mn-lt"/>
          <a:ea typeface="+mn-ea"/>
          <a:cs typeface="+mn-cs"/>
        </a:defRPr>
      </a:lvl5pPr>
      <a:lvl6pPr marL="1628373" indent="-148033" algn="l" defTabSz="592136" rtl="0" eaLnBrk="1" latinLnBrk="0" hangingPunct="1">
        <a:spcBef>
          <a:spcPct val="20000"/>
        </a:spcBef>
        <a:buFont typeface="Arial" pitchFamily="34" charset="0"/>
        <a:buChar char="•"/>
        <a:defRPr sz="1295" kern="1200">
          <a:solidFill>
            <a:schemeClr val="tx1"/>
          </a:solidFill>
          <a:latin typeface="+mn-lt"/>
          <a:ea typeface="+mn-ea"/>
          <a:cs typeface="+mn-cs"/>
        </a:defRPr>
      </a:lvl6pPr>
      <a:lvl7pPr marL="1924441" indent="-148033" algn="l" defTabSz="592136" rtl="0" eaLnBrk="1" latinLnBrk="0" hangingPunct="1">
        <a:spcBef>
          <a:spcPct val="20000"/>
        </a:spcBef>
        <a:buFont typeface="Arial" pitchFamily="34" charset="0"/>
        <a:buChar char="•"/>
        <a:defRPr sz="1295" kern="1200">
          <a:solidFill>
            <a:schemeClr val="tx1"/>
          </a:solidFill>
          <a:latin typeface="+mn-lt"/>
          <a:ea typeface="+mn-ea"/>
          <a:cs typeface="+mn-cs"/>
        </a:defRPr>
      </a:lvl7pPr>
      <a:lvl8pPr marL="2220509" indent="-148033" algn="l" defTabSz="592136" rtl="0" eaLnBrk="1" latinLnBrk="0" hangingPunct="1">
        <a:spcBef>
          <a:spcPct val="20000"/>
        </a:spcBef>
        <a:buFont typeface="Arial" pitchFamily="34" charset="0"/>
        <a:buChar char="•"/>
        <a:defRPr sz="1295" kern="1200">
          <a:solidFill>
            <a:schemeClr val="tx1"/>
          </a:solidFill>
          <a:latin typeface="+mn-lt"/>
          <a:ea typeface="+mn-ea"/>
          <a:cs typeface="+mn-cs"/>
        </a:defRPr>
      </a:lvl8pPr>
      <a:lvl9pPr marL="2516575" indent="-148033" algn="l" defTabSz="592136" rtl="0" eaLnBrk="1" latinLnBrk="0" hangingPunct="1">
        <a:spcBef>
          <a:spcPct val="20000"/>
        </a:spcBef>
        <a:buFont typeface="Arial" pitchFamily="34" charset="0"/>
        <a:buChar char="•"/>
        <a:defRPr sz="1295" kern="1200">
          <a:solidFill>
            <a:schemeClr val="tx1"/>
          </a:solidFill>
          <a:latin typeface="+mn-lt"/>
          <a:ea typeface="+mn-ea"/>
          <a:cs typeface="+mn-cs"/>
        </a:defRPr>
      </a:lvl9pPr>
    </p:bodyStyle>
    <p:otherStyle>
      <a:defPPr>
        <a:defRPr lang="en-US"/>
      </a:defPPr>
      <a:lvl1pPr marL="0" algn="l" defTabSz="592136" rtl="0" eaLnBrk="1" latinLnBrk="0" hangingPunct="1">
        <a:defRPr sz="1166" kern="1200">
          <a:solidFill>
            <a:schemeClr val="tx1"/>
          </a:solidFill>
          <a:latin typeface="+mn-lt"/>
          <a:ea typeface="+mn-ea"/>
          <a:cs typeface="+mn-cs"/>
        </a:defRPr>
      </a:lvl1pPr>
      <a:lvl2pPr marL="296068" algn="l" defTabSz="592136" rtl="0" eaLnBrk="1" latinLnBrk="0" hangingPunct="1">
        <a:defRPr sz="1166" kern="1200">
          <a:solidFill>
            <a:schemeClr val="tx1"/>
          </a:solidFill>
          <a:latin typeface="+mn-lt"/>
          <a:ea typeface="+mn-ea"/>
          <a:cs typeface="+mn-cs"/>
        </a:defRPr>
      </a:lvl2pPr>
      <a:lvl3pPr marL="592136" algn="l" defTabSz="592136" rtl="0" eaLnBrk="1" latinLnBrk="0" hangingPunct="1">
        <a:defRPr sz="1166" kern="1200">
          <a:solidFill>
            <a:schemeClr val="tx1"/>
          </a:solidFill>
          <a:latin typeface="+mn-lt"/>
          <a:ea typeface="+mn-ea"/>
          <a:cs typeface="+mn-cs"/>
        </a:defRPr>
      </a:lvl3pPr>
      <a:lvl4pPr marL="888204" algn="l" defTabSz="592136" rtl="0" eaLnBrk="1" latinLnBrk="0" hangingPunct="1">
        <a:defRPr sz="1166" kern="1200">
          <a:solidFill>
            <a:schemeClr val="tx1"/>
          </a:solidFill>
          <a:latin typeface="+mn-lt"/>
          <a:ea typeface="+mn-ea"/>
          <a:cs typeface="+mn-cs"/>
        </a:defRPr>
      </a:lvl4pPr>
      <a:lvl5pPr marL="1184272" algn="l" defTabSz="592136" rtl="0" eaLnBrk="1" latinLnBrk="0" hangingPunct="1">
        <a:defRPr sz="1166" kern="1200">
          <a:solidFill>
            <a:schemeClr val="tx1"/>
          </a:solidFill>
          <a:latin typeface="+mn-lt"/>
          <a:ea typeface="+mn-ea"/>
          <a:cs typeface="+mn-cs"/>
        </a:defRPr>
      </a:lvl5pPr>
      <a:lvl6pPr marL="1480338" algn="l" defTabSz="592136" rtl="0" eaLnBrk="1" latinLnBrk="0" hangingPunct="1">
        <a:defRPr sz="1166" kern="1200">
          <a:solidFill>
            <a:schemeClr val="tx1"/>
          </a:solidFill>
          <a:latin typeface="+mn-lt"/>
          <a:ea typeface="+mn-ea"/>
          <a:cs typeface="+mn-cs"/>
        </a:defRPr>
      </a:lvl6pPr>
      <a:lvl7pPr marL="1776406" algn="l" defTabSz="592136" rtl="0" eaLnBrk="1" latinLnBrk="0" hangingPunct="1">
        <a:defRPr sz="1166" kern="1200">
          <a:solidFill>
            <a:schemeClr val="tx1"/>
          </a:solidFill>
          <a:latin typeface="+mn-lt"/>
          <a:ea typeface="+mn-ea"/>
          <a:cs typeface="+mn-cs"/>
        </a:defRPr>
      </a:lvl7pPr>
      <a:lvl8pPr marL="2072474" algn="l" defTabSz="592136" rtl="0" eaLnBrk="1" latinLnBrk="0" hangingPunct="1">
        <a:defRPr sz="1166" kern="1200">
          <a:solidFill>
            <a:schemeClr val="tx1"/>
          </a:solidFill>
          <a:latin typeface="+mn-lt"/>
          <a:ea typeface="+mn-ea"/>
          <a:cs typeface="+mn-cs"/>
        </a:defRPr>
      </a:lvl8pPr>
      <a:lvl9pPr marL="2368542" algn="l" defTabSz="592136" rtl="0" eaLnBrk="1" latinLnBrk="0" hangingPunct="1">
        <a:defRPr sz="11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7.bin"/><Relationship Id="rId4" Type="http://schemas.openxmlformats.org/officeDocument/2006/relationships/image" Target="../media/image13.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5.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38.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8.wmf"/><Relationship Id="rId5" Type="http://schemas.openxmlformats.org/officeDocument/2006/relationships/oleObject" Target="../embeddings/oleObject11.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3.bin"/></Relationships>
</file>

<file path=ppt/slides/_rels/slide39.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22.wmf"/><Relationship Id="rId5" Type="http://schemas.openxmlformats.org/officeDocument/2006/relationships/oleObject" Target="../embeddings/oleObject15.bin"/><Relationship Id="rId4" Type="http://schemas.openxmlformats.org/officeDocument/2006/relationships/image" Target="../media/image2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25.wmf"/><Relationship Id="rId5" Type="http://schemas.openxmlformats.org/officeDocument/2006/relationships/oleObject" Target="../embeddings/oleObject18.bin"/><Relationship Id="rId4" Type="http://schemas.openxmlformats.org/officeDocument/2006/relationships/image" Target="../media/image24.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27.wmf"/><Relationship Id="rId5" Type="http://schemas.openxmlformats.org/officeDocument/2006/relationships/oleObject" Target="../embeddings/oleObject20.bin"/><Relationship Id="rId4" Type="http://schemas.openxmlformats.org/officeDocument/2006/relationships/image" Target="../media/image26.wmf"/></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28.wmf"/></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29.wmf"/></Relationships>
</file>

<file path=ppt/slides/_rels/slide49.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31.wmf"/><Relationship Id="rId5" Type="http://schemas.openxmlformats.org/officeDocument/2006/relationships/oleObject" Target="../embeddings/oleObject24.bin"/><Relationship Id="rId4" Type="http://schemas.openxmlformats.org/officeDocument/2006/relationships/image" Target="../media/image30.wm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33.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34.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35.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36.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38.wmf"/><Relationship Id="rId5" Type="http://schemas.openxmlformats.org/officeDocument/2006/relationships/oleObject" Target="../embeddings/oleObject31.bin"/><Relationship Id="rId4" Type="http://schemas.openxmlformats.org/officeDocument/2006/relationships/image" Target="../media/image37.wmf"/></Relationships>
</file>

<file path=ppt/slides/_rels/slide56.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40.wmf"/><Relationship Id="rId5" Type="http://schemas.openxmlformats.org/officeDocument/2006/relationships/oleObject" Target="../embeddings/oleObject33.bin"/><Relationship Id="rId4" Type="http://schemas.openxmlformats.org/officeDocument/2006/relationships/image" Target="../media/image39.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569" y="1876349"/>
            <a:ext cx="5083260" cy="653345"/>
          </a:xfrm>
        </p:spPr>
        <p:txBody>
          <a:bodyPr>
            <a:normAutofit fontScale="90000"/>
          </a:bodyPr>
          <a:lstStyle/>
          <a:p>
            <a:r>
              <a:rPr lang="ro-RO" altLang="en-US" dirty="0"/>
              <a:t>Finanțe și Management Financiar</a:t>
            </a:r>
            <a:endParaRPr lang="en-GB" dirty="0"/>
          </a:p>
        </p:txBody>
      </p:sp>
      <p:sp>
        <p:nvSpPr>
          <p:cNvPr id="3" name="Subtitle 2"/>
          <p:cNvSpPr>
            <a:spLocks noGrp="1"/>
          </p:cNvSpPr>
          <p:nvPr>
            <p:ph type="subTitle" idx="4294967295"/>
          </p:nvPr>
        </p:nvSpPr>
        <p:spPr>
          <a:xfrm>
            <a:off x="653174" y="2840191"/>
            <a:ext cx="4210050" cy="436563"/>
          </a:xfrm>
        </p:spPr>
        <p:txBody>
          <a:bodyPr>
            <a:noAutofit/>
          </a:bodyPr>
          <a:lstStyle/>
          <a:p>
            <a:pPr marL="0" indent="0">
              <a:buNone/>
            </a:pPr>
            <a:r>
              <a:rPr lang="ro-RO" altLang="en-US" sz="2800" dirty="0">
                <a:solidFill>
                  <a:schemeClr val="bg1"/>
                </a:solidFill>
              </a:rPr>
              <a:t>Partea 1. Analiza Financiară</a:t>
            </a:r>
          </a:p>
          <a:p>
            <a:pPr marL="0" indent="0">
              <a:buNone/>
            </a:pPr>
            <a:endParaRPr lang="en-GB" sz="2600" dirty="0">
              <a:solidFill>
                <a:schemeClr val="bg1"/>
              </a:solidFill>
            </a:endParaRPr>
          </a:p>
        </p:txBody>
      </p:sp>
      <p:sp>
        <p:nvSpPr>
          <p:cNvPr id="4" name="TextBox 10">
            <a:extLst>
              <a:ext uri="{FF2B5EF4-FFF2-40B4-BE49-F238E27FC236}">
                <a16:creationId xmlns:a16="http://schemas.microsoft.com/office/drawing/2014/main" id="{949B50AC-981D-4F3F-A229-C0F457F75E76}"/>
              </a:ext>
            </a:extLst>
          </p:cNvPr>
          <p:cNvSpPr txBox="1"/>
          <p:nvPr/>
        </p:nvSpPr>
        <p:spPr>
          <a:xfrm>
            <a:off x="546480" y="3915226"/>
            <a:ext cx="3392944" cy="617990"/>
          </a:xfrm>
          <a:prstGeom prst="rect">
            <a:avLst/>
          </a:prstGeom>
        </p:spPr>
        <p:txBody>
          <a:bodyPr lIns="0" tIns="0" rIns="0" bIns="0" rtlCol="0" anchor="t">
            <a:spAutoFit/>
          </a:bodyPr>
          <a:lstStyle/>
          <a:p>
            <a:pPr>
              <a:lnSpc>
                <a:spcPts val="2515"/>
              </a:lnSpc>
            </a:pPr>
            <a:r>
              <a:rPr lang="en-US" sz="1796" dirty="0" err="1">
                <a:solidFill>
                  <a:srgbClr val="FFFFFF"/>
                </a:solidFill>
                <a:latin typeface="Montserrat"/>
                <a:ea typeface="Montserrat"/>
                <a:cs typeface="Montserrat"/>
                <a:sym typeface="Montserrat"/>
              </a:rPr>
              <a:t>Stagiul</a:t>
            </a:r>
            <a:r>
              <a:rPr lang="en-US" sz="1796" dirty="0">
                <a:solidFill>
                  <a:srgbClr val="FFFFFF"/>
                </a:solidFill>
                <a:latin typeface="Montserrat"/>
                <a:ea typeface="Montserrat"/>
                <a:cs typeface="Montserrat"/>
                <a:sym typeface="Montserrat"/>
              </a:rPr>
              <a:t> CECCAR</a:t>
            </a:r>
          </a:p>
          <a:p>
            <a:pPr>
              <a:lnSpc>
                <a:spcPts val="2515"/>
              </a:lnSpc>
            </a:pPr>
            <a:r>
              <a:rPr lang="en-US" sz="1796" dirty="0" err="1">
                <a:solidFill>
                  <a:srgbClr val="FFFFFF"/>
                </a:solidFill>
                <a:latin typeface="Montserrat"/>
                <a:ea typeface="Montserrat"/>
                <a:cs typeface="Montserrat"/>
                <a:sym typeface="Montserrat"/>
              </a:rPr>
              <a:t>Anul</a:t>
            </a:r>
            <a:r>
              <a:rPr lang="en-US" sz="1796" dirty="0">
                <a:solidFill>
                  <a:srgbClr val="FFFFFF"/>
                </a:solidFill>
                <a:latin typeface="Montserrat"/>
                <a:ea typeface="Montserrat"/>
                <a:cs typeface="Montserrat"/>
                <a:sym typeface="Montserrat"/>
              </a:rPr>
              <a:t> III</a:t>
            </a:r>
          </a:p>
        </p:txBody>
      </p:sp>
    </p:spTree>
    <p:extLst>
      <p:ext uri="{BB962C8B-B14F-4D97-AF65-F5344CB8AC3E}">
        <p14:creationId xmlns:p14="http://schemas.microsoft.com/office/powerpoint/2010/main" val="2902429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a:t>Principii de baza în finanțe</a:t>
            </a:r>
            <a:endParaRPr lang="en-GB" dirty="0"/>
          </a:p>
        </p:txBody>
      </p:sp>
      <p:sp>
        <p:nvSpPr>
          <p:cNvPr id="2" name="Content Placeholder 1"/>
          <p:cNvSpPr>
            <a:spLocks noGrp="1"/>
          </p:cNvSpPr>
          <p:nvPr>
            <p:ph idx="1"/>
          </p:nvPr>
        </p:nvSpPr>
        <p:spPr/>
        <p:txBody>
          <a:bodyPr>
            <a:noAutofit/>
          </a:bodyPr>
          <a:lstStyle/>
          <a:p>
            <a:r>
              <a:rPr lang="ro-RO" sz="2200" b="1" dirty="0"/>
              <a:t>Flux de numerar (cash-flow) vs. Profit</a:t>
            </a:r>
          </a:p>
          <a:p>
            <a:pPr lvl="1" algn="just"/>
            <a:r>
              <a:rPr lang="ro-RO" sz="2200" dirty="0"/>
              <a:t>Profitul este excedentul rămas după ce toate cheltuielile sunt deduse din venituri. </a:t>
            </a:r>
          </a:p>
          <a:p>
            <a:pPr lvl="1" algn="just"/>
            <a:r>
              <a:rPr lang="ro-RO" sz="2200" dirty="0"/>
              <a:t>Cash-flow-ul este fluxul de bani dintr-o afacere.</a:t>
            </a:r>
          </a:p>
          <a:p>
            <a:pPr lvl="1"/>
            <a:endParaRPr lang="ro-RO" sz="2200" dirty="0"/>
          </a:p>
          <a:p>
            <a:r>
              <a:rPr lang="ro-RO" sz="2200" b="1" dirty="0"/>
              <a:t>Valoarea de piață vs preț</a:t>
            </a:r>
          </a:p>
          <a:p>
            <a:pPr lvl="1" algn="just"/>
            <a:r>
              <a:rPr lang="ro-RO" sz="2200" dirty="0"/>
              <a:t>Valoarea este un concept subiectiv ca</a:t>
            </a:r>
            <a:r>
              <a:rPr lang="en-US" sz="2200" dirty="0"/>
              <a:t>re</a:t>
            </a:r>
            <a:r>
              <a:rPr lang="ro-RO" sz="2200" dirty="0"/>
              <a:t> cuantifică utilitatea și raritatea unui bun sau serviciu.</a:t>
            </a:r>
            <a:endParaRPr lang="en-GB" sz="2200" dirty="0"/>
          </a:p>
          <a:p>
            <a:pPr lvl="2" algn="just"/>
            <a:r>
              <a:rPr lang="en-GB" sz="1700" dirty="0"/>
              <a:t>Conform </a:t>
            </a:r>
            <a:r>
              <a:rPr lang="en-GB" sz="1700" b="1" dirty="0" err="1"/>
              <a:t>standardelor</a:t>
            </a:r>
            <a:r>
              <a:rPr lang="en-GB" sz="1700" b="1" dirty="0"/>
              <a:t> de </a:t>
            </a:r>
            <a:r>
              <a:rPr lang="en-GB" sz="1700" b="1" dirty="0" err="1"/>
              <a:t>evaluare</a:t>
            </a:r>
            <a:r>
              <a:rPr lang="en-GB" sz="1700" dirty="0"/>
              <a:t>: V</a:t>
            </a:r>
            <a:r>
              <a:rPr lang="ro-RO" sz="1700" dirty="0"/>
              <a:t>aloarea de piaţă este suma estimată pentru care o proprietate va fi schimbată, la data evaluării, între un cumpărător decis şi un vânzător hotărât, într-o tranzacţie cu preţul determinat obiectiv, după o activitate de marketing corespunzătoare, în care părţile implicate au acţionat în cunoştinţă de cauză, prudent şi fără constrângere</a:t>
            </a:r>
          </a:p>
          <a:p>
            <a:pPr lvl="1" algn="just"/>
            <a:r>
              <a:rPr lang="ro-RO" sz="2200" dirty="0"/>
              <a:t>Prețul este suma de bani plătită, respectiv incasata într-o tranzacție.</a:t>
            </a:r>
          </a:p>
        </p:txBody>
      </p:sp>
    </p:spTree>
    <p:extLst>
      <p:ext uri="{BB962C8B-B14F-4D97-AF65-F5344CB8AC3E}">
        <p14:creationId xmlns:p14="http://schemas.microsoft.com/office/powerpoint/2010/main" val="2582881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ctrTitle"/>
          </p:nvPr>
        </p:nvSpPr>
        <p:spPr>
          <a:xfrm>
            <a:off x="481542" y="2937934"/>
            <a:ext cx="5181600" cy="908050"/>
          </a:xfrm>
        </p:spPr>
        <p:txBody>
          <a:bodyPr>
            <a:normAutofit/>
          </a:bodyPr>
          <a:lstStyle/>
          <a:p>
            <a:r>
              <a:rPr lang="ro-RO" altLang="en-US" sz="3800" dirty="0"/>
              <a:t>Analiza financiară</a:t>
            </a:r>
            <a:endParaRPr lang="en-GB" altLang="en-US" sz="3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542" y="2937934"/>
            <a:ext cx="5181600" cy="908050"/>
          </a:xfrm>
        </p:spPr>
        <p:txBody>
          <a:bodyPr/>
          <a:lstStyle/>
          <a:p>
            <a:r>
              <a:rPr lang="ro-RO" b="1" dirty="0"/>
              <a:t>Analiza bilanțului</a:t>
            </a:r>
            <a:endParaRPr lang="en-GB" b="1" dirty="0"/>
          </a:p>
        </p:txBody>
      </p:sp>
    </p:spTree>
    <p:extLst>
      <p:ext uri="{BB962C8B-B14F-4D97-AF65-F5344CB8AC3E}">
        <p14:creationId xmlns:p14="http://schemas.microsoft.com/office/powerpoint/2010/main" val="2937314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o-RO" dirty="0"/>
              <a:t>Analiza bilanțului</a:t>
            </a:r>
            <a:endParaRPr lang="en-GB" dirty="0"/>
          </a:p>
        </p:txBody>
      </p:sp>
      <p:sp>
        <p:nvSpPr>
          <p:cNvPr id="5" name="Content Placeholder 4"/>
          <p:cNvSpPr>
            <a:spLocks noGrp="1"/>
          </p:cNvSpPr>
          <p:nvPr>
            <p:ph idx="1"/>
          </p:nvPr>
        </p:nvSpPr>
        <p:spPr>
          <a:xfrm>
            <a:off x="328863" y="945092"/>
            <a:ext cx="11534274" cy="5093368"/>
          </a:xfrm>
        </p:spPr>
        <p:txBody>
          <a:bodyPr>
            <a:normAutofit/>
          </a:bodyPr>
          <a:lstStyle/>
          <a:p>
            <a:pPr algn="just"/>
            <a:r>
              <a:rPr lang="ro-RO" sz="2400" dirty="0"/>
              <a:t>Egalitatea contabilă a bilanțului presupune următoarea relație:</a:t>
            </a:r>
            <a:endParaRPr lang="en-GB" sz="2400" dirty="0"/>
          </a:p>
          <a:p>
            <a:pPr algn="just"/>
            <a:endParaRPr lang="ro-RO" sz="2400" b="1" dirty="0"/>
          </a:p>
          <a:p>
            <a:pPr marL="0" indent="0" algn="ctr">
              <a:buNone/>
            </a:pPr>
            <a:r>
              <a:rPr lang="ro-RO" sz="2400" b="1" dirty="0"/>
              <a:t>Activele companiei = Capitalul propriu al acționarilor + Datorii</a:t>
            </a:r>
          </a:p>
          <a:p>
            <a:pPr marL="0" indent="0" algn="just">
              <a:buNone/>
            </a:pPr>
            <a:endParaRPr lang="ro-RO" sz="2400" b="1" dirty="0"/>
          </a:p>
          <a:p>
            <a:pPr algn="just"/>
            <a:r>
              <a:rPr lang="en-GB" sz="2400" b="1" dirty="0" err="1"/>
              <a:t>Valoare</a:t>
            </a:r>
            <a:r>
              <a:rPr lang="en-GB" sz="2400" b="1" dirty="0"/>
              <a:t> </a:t>
            </a:r>
            <a:r>
              <a:rPr lang="en-GB" sz="2400" b="1" dirty="0" err="1"/>
              <a:t>contabilă</a:t>
            </a:r>
            <a:r>
              <a:rPr lang="ro-RO" sz="2400" b="1" dirty="0"/>
              <a:t> (VC)</a:t>
            </a:r>
            <a:r>
              <a:rPr lang="en-GB" sz="2400" b="1" dirty="0"/>
              <a:t> vs </a:t>
            </a:r>
            <a:r>
              <a:rPr lang="en-GB" sz="2400" b="1" dirty="0" err="1"/>
              <a:t>valoare</a:t>
            </a:r>
            <a:r>
              <a:rPr lang="en-GB" sz="2400" b="1" dirty="0"/>
              <a:t> de </a:t>
            </a:r>
            <a:r>
              <a:rPr lang="en-GB" sz="2400" b="1" dirty="0" err="1"/>
              <a:t>piață</a:t>
            </a:r>
            <a:r>
              <a:rPr lang="ro-RO" sz="2400" b="1" dirty="0"/>
              <a:t> (VP)</a:t>
            </a:r>
          </a:p>
          <a:p>
            <a:pPr lvl="1" algn="just"/>
            <a:r>
              <a:rPr lang="ro-RO" sz="2400" b="1" dirty="0"/>
              <a:t>VC</a:t>
            </a:r>
            <a:r>
              <a:rPr lang="en-GB" sz="2400" b="1" dirty="0"/>
              <a:t>&gt;</a:t>
            </a:r>
            <a:r>
              <a:rPr lang="ro-RO" sz="2400" b="1" dirty="0"/>
              <a:t>VP: </a:t>
            </a:r>
            <a:r>
              <a:rPr lang="ro-RO" sz="2400" dirty="0"/>
              <a:t>Piața financiară evaluează compania sub valoarea sa declarată în situațiile financiare. </a:t>
            </a:r>
            <a:r>
              <a:rPr lang="en-GB" sz="2400" dirty="0"/>
              <a:t>P</a:t>
            </a:r>
            <a:r>
              <a:rPr lang="ro-RO" sz="2400" dirty="0"/>
              <a:t>iața a pierdut încrederea în capacitatea activelor companiei de a genera profituri viitoare și cash-flow-uri. </a:t>
            </a:r>
            <a:endParaRPr lang="en-GB" sz="2400" dirty="0"/>
          </a:p>
          <a:p>
            <a:pPr lvl="1" algn="just"/>
            <a:r>
              <a:rPr lang="en-GB" sz="2400" b="1" dirty="0"/>
              <a:t>VP&gt;VC</a:t>
            </a:r>
            <a:r>
              <a:rPr lang="ro-RO" sz="2400" b="1" dirty="0"/>
              <a:t>: </a:t>
            </a:r>
            <a:r>
              <a:rPr lang="ro-RO" sz="2400" dirty="0"/>
              <a:t>Piața atribuie o valoare mai mare companiei datorită capacității activelor companiei de a genera câștig. </a:t>
            </a:r>
            <a:endParaRPr lang="en-GB" sz="2400" dirty="0"/>
          </a:p>
          <a:p>
            <a:pPr lvl="1" algn="just"/>
            <a:r>
              <a:rPr lang="en-GB" sz="2400" b="1" dirty="0"/>
              <a:t>VC=VP:</a:t>
            </a:r>
            <a:r>
              <a:rPr lang="ro-RO" sz="2400" b="1" dirty="0"/>
              <a:t> </a:t>
            </a:r>
            <a:r>
              <a:rPr lang="ro-RO" sz="2400" dirty="0"/>
              <a:t>Piața nu vede niciun motiv convingător de a crede că activele societății sunt mai valoroase sau mai puțin valoroase decât cele indicate în bilanț. </a:t>
            </a:r>
            <a:endParaRPr lang="en-GB" sz="2400" dirty="0"/>
          </a:p>
          <a:p>
            <a:endParaRPr lang="en-GB" b="1" dirty="0"/>
          </a:p>
          <a:p>
            <a:endParaRPr lang="en-GB" dirty="0"/>
          </a:p>
        </p:txBody>
      </p:sp>
    </p:spTree>
    <p:extLst>
      <p:ext uri="{BB962C8B-B14F-4D97-AF65-F5344CB8AC3E}">
        <p14:creationId xmlns:p14="http://schemas.microsoft.com/office/powerpoint/2010/main" val="388193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r>
              <a:rPr lang="en-US" altLang="ro-RO" sz="2800" dirty="0">
                <a:latin typeface="Arial" panose="020B0604020202020204" pitchFamily="34" charset="0"/>
                <a:cs typeface="Arial" panose="020B0604020202020204" pitchFamily="34" charset="0"/>
              </a:rPr>
              <a:t>F</a:t>
            </a:r>
            <a:r>
              <a:rPr lang="ro-RO" altLang="ro-RO" sz="2800" dirty="0">
                <a:latin typeface="Arial" panose="020B0604020202020204" pitchFamily="34" charset="0"/>
                <a:cs typeface="Arial" panose="020B0604020202020204" pitchFamily="34" charset="0"/>
              </a:rPr>
              <a:t>orme de prezentare a bilanţului</a:t>
            </a:r>
            <a:endParaRPr lang="en-US" altLang="ro-RO" sz="2800" dirty="0">
              <a:latin typeface="Arial" panose="020B0604020202020204" pitchFamily="34" charset="0"/>
              <a:cs typeface="Arial" panose="020B0604020202020204" pitchFamily="34" charset="0"/>
            </a:endParaRPr>
          </a:p>
        </p:txBody>
      </p:sp>
      <p:sp>
        <p:nvSpPr>
          <p:cNvPr id="3" name="Text Box 9"/>
          <p:cNvSpPr txBox="1">
            <a:spLocks noChangeArrowheads="1"/>
          </p:cNvSpPr>
          <p:nvPr/>
        </p:nvSpPr>
        <p:spPr bwMode="auto">
          <a:xfrm>
            <a:off x="6472238" y="2420939"/>
            <a:ext cx="3727450" cy="2592387"/>
          </a:xfrm>
          <a:prstGeom prst="rect">
            <a:avLst/>
          </a:prstGeom>
          <a:solidFill>
            <a:srgbClr val="FFFFFF"/>
          </a:solidFill>
          <a:ln w="9525">
            <a:solidFill>
              <a:srgbClr val="000000"/>
            </a:solidFill>
            <a:miter lim="800000"/>
            <a:headEnd/>
            <a:tailEnd/>
          </a:ln>
        </p:spPr>
        <p:txBody>
          <a:bodyPr upright="1"/>
          <a:lstStyle/>
          <a:p>
            <a:pPr marL="342900" indent="-342900">
              <a:buFont typeface="+mj-lt"/>
              <a:buAutoNum type="alphaUcPeriod"/>
              <a:tabLst>
                <a:tab pos="201930" algn="l"/>
                <a:tab pos="228600" algn="l"/>
              </a:tabLst>
              <a:defRPr/>
            </a:pPr>
            <a:r>
              <a:rPr lang="ro-RO" sz="1200" b="1" dirty="0">
                <a:latin typeface="Arial" panose="020B0604020202020204" pitchFamily="34" charset="0"/>
                <a:ea typeface="Times New Roman"/>
                <a:cs typeface="Arial" panose="020B0604020202020204" pitchFamily="34" charset="0"/>
              </a:rPr>
              <a:t>Active imobilizate</a:t>
            </a:r>
            <a:endParaRPr lang="en-US" sz="1200" b="1" dirty="0">
              <a:latin typeface="Arial" panose="020B0604020202020204" pitchFamily="34" charset="0"/>
              <a:ea typeface="Times New Roman"/>
              <a:cs typeface="Arial" panose="020B0604020202020204" pitchFamily="34" charset="0"/>
            </a:endParaRPr>
          </a:p>
          <a:p>
            <a:pPr marL="342900" indent="-342900">
              <a:buFont typeface="+mj-lt"/>
              <a:buAutoNum type="alphaUcPeriod"/>
              <a:tabLst>
                <a:tab pos="201930" algn="l"/>
                <a:tab pos="228600" algn="l"/>
              </a:tabLst>
              <a:defRPr/>
            </a:pPr>
            <a:r>
              <a:rPr lang="ro-RO" sz="1200" b="1" dirty="0">
                <a:latin typeface="Arial" panose="020B0604020202020204" pitchFamily="34" charset="0"/>
                <a:ea typeface="Times New Roman"/>
                <a:cs typeface="Arial" panose="020B0604020202020204" pitchFamily="34" charset="0"/>
              </a:rPr>
              <a:t>Active circulante</a:t>
            </a:r>
            <a:endParaRPr lang="en-US" sz="1200" b="1" dirty="0">
              <a:latin typeface="Arial" panose="020B0604020202020204" pitchFamily="34" charset="0"/>
              <a:ea typeface="Times New Roman"/>
              <a:cs typeface="Arial" panose="020B0604020202020204" pitchFamily="34" charset="0"/>
            </a:endParaRPr>
          </a:p>
          <a:p>
            <a:pPr marL="342900" indent="-342900">
              <a:buFont typeface="+mj-lt"/>
              <a:buAutoNum type="alphaUcPeriod"/>
              <a:tabLst>
                <a:tab pos="201930" algn="l"/>
                <a:tab pos="228600" algn="l"/>
              </a:tabLst>
              <a:defRPr/>
            </a:pPr>
            <a:r>
              <a:rPr lang="ro-RO" sz="1200" b="1" dirty="0">
                <a:latin typeface="Arial" panose="020B0604020202020204" pitchFamily="34" charset="0"/>
                <a:ea typeface="Times New Roman"/>
                <a:cs typeface="Arial" panose="020B0604020202020204" pitchFamily="34" charset="0"/>
              </a:rPr>
              <a:t>Cheltuieli în avans</a:t>
            </a:r>
            <a:endParaRPr lang="en-US" sz="1200" b="1" dirty="0">
              <a:latin typeface="Arial" panose="020B0604020202020204" pitchFamily="34" charset="0"/>
              <a:ea typeface="Times New Roman"/>
              <a:cs typeface="Arial" panose="020B0604020202020204" pitchFamily="34" charset="0"/>
            </a:endParaRPr>
          </a:p>
          <a:p>
            <a:pPr marL="342900" indent="-342900">
              <a:buFont typeface="+mj-lt"/>
              <a:buAutoNum type="alphaUcPeriod"/>
              <a:tabLst>
                <a:tab pos="201930" algn="l"/>
                <a:tab pos="228600" algn="l"/>
              </a:tabLst>
              <a:defRPr/>
            </a:pPr>
            <a:r>
              <a:rPr lang="ro-RO" sz="1200" b="1" dirty="0">
                <a:latin typeface="Arial" panose="020B0604020202020204" pitchFamily="34" charset="0"/>
                <a:ea typeface="Times New Roman"/>
                <a:cs typeface="Arial" panose="020B0604020202020204" pitchFamily="34" charset="0"/>
              </a:rPr>
              <a:t>Datorii curente</a:t>
            </a:r>
            <a:endParaRPr lang="en-US" sz="1200" b="1" dirty="0">
              <a:latin typeface="Arial" panose="020B0604020202020204" pitchFamily="34" charset="0"/>
              <a:ea typeface="Times New Roman"/>
              <a:cs typeface="Arial" panose="020B0604020202020204" pitchFamily="34" charset="0"/>
            </a:endParaRPr>
          </a:p>
          <a:p>
            <a:pPr marL="342900" indent="-342900">
              <a:buFont typeface="+mj-lt"/>
              <a:buAutoNum type="alphaUcPeriod"/>
              <a:tabLst>
                <a:tab pos="201930" algn="l"/>
                <a:tab pos="228600" algn="l"/>
              </a:tabLst>
              <a:defRPr/>
            </a:pPr>
            <a:r>
              <a:rPr lang="ro-RO" sz="1200" b="1" dirty="0">
                <a:solidFill>
                  <a:srgbClr val="0000FF"/>
                </a:solidFill>
                <a:latin typeface="Arial" panose="020B0604020202020204" pitchFamily="34" charset="0"/>
                <a:ea typeface="Times New Roman"/>
                <a:cs typeface="Arial" panose="020B0604020202020204" pitchFamily="34" charset="0"/>
              </a:rPr>
              <a:t>Active circulante nete/Datorii curente nete</a:t>
            </a:r>
            <a:endParaRPr lang="en-US" sz="1200" b="1" dirty="0">
              <a:solidFill>
                <a:srgbClr val="0000FF"/>
              </a:solidFill>
              <a:latin typeface="Arial" panose="020B0604020202020204" pitchFamily="34" charset="0"/>
              <a:ea typeface="Times New Roman"/>
              <a:cs typeface="Arial" panose="020B0604020202020204" pitchFamily="34" charset="0"/>
            </a:endParaRPr>
          </a:p>
          <a:p>
            <a:pPr marL="342900" indent="-342900">
              <a:buFont typeface="+mj-lt"/>
              <a:buAutoNum type="alphaUcPeriod"/>
              <a:tabLst>
                <a:tab pos="201930" algn="l"/>
                <a:tab pos="228600" algn="l"/>
              </a:tabLst>
              <a:defRPr/>
            </a:pPr>
            <a:r>
              <a:rPr lang="ro-RO" sz="1200" b="1" dirty="0">
                <a:solidFill>
                  <a:srgbClr val="0000FF"/>
                </a:solidFill>
                <a:latin typeface="Arial" panose="020B0604020202020204" pitchFamily="34" charset="0"/>
                <a:ea typeface="Times New Roman"/>
                <a:cs typeface="Arial" panose="020B0604020202020204" pitchFamily="34" charset="0"/>
              </a:rPr>
              <a:t>Total active – datorii curente</a:t>
            </a:r>
            <a:endParaRPr lang="en-US" sz="1200" b="1" dirty="0">
              <a:solidFill>
                <a:srgbClr val="0000FF"/>
              </a:solidFill>
              <a:latin typeface="Arial" panose="020B0604020202020204" pitchFamily="34" charset="0"/>
              <a:ea typeface="Times New Roman"/>
              <a:cs typeface="Arial" panose="020B0604020202020204" pitchFamily="34" charset="0"/>
            </a:endParaRPr>
          </a:p>
          <a:p>
            <a:pPr marL="342900" indent="-342900">
              <a:buFont typeface="+mj-lt"/>
              <a:buAutoNum type="alphaUcPeriod"/>
              <a:tabLst>
                <a:tab pos="201930" algn="l"/>
                <a:tab pos="228600" algn="l"/>
              </a:tabLst>
              <a:defRPr/>
            </a:pPr>
            <a:r>
              <a:rPr lang="ro-RO" sz="1200" b="1" dirty="0">
                <a:latin typeface="Arial" panose="020B0604020202020204" pitchFamily="34" charset="0"/>
                <a:ea typeface="Times New Roman"/>
                <a:cs typeface="Arial" panose="020B0604020202020204" pitchFamily="34" charset="0"/>
              </a:rPr>
              <a:t>Datorii pe termen lung (</a:t>
            </a:r>
            <a:r>
              <a:rPr lang="it-IT" sz="1200" b="1" dirty="0">
                <a:latin typeface="Arial" panose="020B0604020202020204" pitchFamily="34" charset="0"/>
                <a:ea typeface="Times New Roman"/>
                <a:cs typeface="Arial" panose="020B0604020202020204" pitchFamily="34" charset="0"/>
              </a:rPr>
              <a:t>&gt; </a:t>
            </a:r>
            <a:r>
              <a:rPr lang="ro-RO" sz="1200" b="1" dirty="0">
                <a:latin typeface="Arial" panose="020B0604020202020204" pitchFamily="34" charset="0"/>
                <a:ea typeface="Times New Roman"/>
                <a:cs typeface="Arial" panose="020B0604020202020204" pitchFamily="34" charset="0"/>
              </a:rPr>
              <a:t>un an)</a:t>
            </a:r>
            <a:endParaRPr lang="en-US" sz="1200" b="1" dirty="0">
              <a:latin typeface="Arial" panose="020B0604020202020204" pitchFamily="34" charset="0"/>
              <a:ea typeface="Times New Roman"/>
              <a:cs typeface="Arial" panose="020B0604020202020204" pitchFamily="34" charset="0"/>
            </a:endParaRPr>
          </a:p>
          <a:p>
            <a:pPr marL="342900" indent="-342900">
              <a:buFont typeface="+mj-lt"/>
              <a:buAutoNum type="alphaUcPeriod"/>
              <a:tabLst>
                <a:tab pos="201930" algn="l"/>
                <a:tab pos="228600" algn="l"/>
              </a:tabLst>
              <a:defRPr/>
            </a:pPr>
            <a:r>
              <a:rPr lang="ro-RO" sz="1200" b="1" dirty="0">
                <a:latin typeface="Arial" panose="020B0604020202020204" pitchFamily="34" charset="0"/>
                <a:ea typeface="Times New Roman"/>
                <a:cs typeface="Arial" panose="020B0604020202020204" pitchFamily="34" charset="0"/>
              </a:rPr>
              <a:t>Provizioane</a:t>
            </a:r>
            <a:endParaRPr lang="en-US" sz="1200" b="1" dirty="0">
              <a:latin typeface="Arial" panose="020B0604020202020204" pitchFamily="34" charset="0"/>
              <a:ea typeface="Times New Roman"/>
              <a:cs typeface="Arial" panose="020B0604020202020204" pitchFamily="34" charset="0"/>
            </a:endParaRPr>
          </a:p>
          <a:p>
            <a:pPr marL="342900" indent="-342900">
              <a:buFont typeface="+mj-lt"/>
              <a:buAutoNum type="alphaUcPeriod"/>
              <a:tabLst>
                <a:tab pos="201930" algn="l"/>
                <a:tab pos="228600" algn="l"/>
              </a:tabLst>
              <a:defRPr/>
            </a:pPr>
            <a:r>
              <a:rPr lang="ro-RO" sz="1200" b="1" dirty="0">
                <a:latin typeface="Arial" panose="020B0604020202020204" pitchFamily="34" charset="0"/>
                <a:ea typeface="Times New Roman"/>
                <a:cs typeface="Arial" panose="020B0604020202020204" pitchFamily="34" charset="0"/>
              </a:rPr>
              <a:t>Venituri în avans</a:t>
            </a:r>
            <a:endParaRPr lang="en-US" sz="1200" b="1" dirty="0">
              <a:latin typeface="Arial" panose="020B0604020202020204" pitchFamily="34" charset="0"/>
              <a:ea typeface="Times New Roman"/>
              <a:cs typeface="Arial" panose="020B0604020202020204" pitchFamily="34" charset="0"/>
            </a:endParaRPr>
          </a:p>
          <a:p>
            <a:pPr marL="342900" indent="-342900">
              <a:buFont typeface="+mj-lt"/>
              <a:buAutoNum type="alphaUcPeriod"/>
              <a:tabLst>
                <a:tab pos="201930" algn="l"/>
                <a:tab pos="228600" algn="l"/>
              </a:tabLst>
              <a:defRPr/>
            </a:pPr>
            <a:r>
              <a:rPr lang="ro-RO" sz="1200" b="1" dirty="0">
                <a:latin typeface="Arial" panose="020B0604020202020204" pitchFamily="34" charset="0"/>
                <a:ea typeface="Times New Roman"/>
                <a:cs typeface="Arial" panose="020B0604020202020204" pitchFamily="34" charset="0"/>
              </a:rPr>
              <a:t>Capital şi rezerve</a:t>
            </a:r>
            <a:endParaRPr lang="en-US" sz="1200" b="1" dirty="0">
              <a:latin typeface="Arial" panose="020B0604020202020204" pitchFamily="34" charset="0"/>
              <a:ea typeface="Times New Roman"/>
              <a:cs typeface="Arial" panose="020B0604020202020204" pitchFamily="34" charset="0"/>
            </a:endParaRPr>
          </a:p>
          <a:p>
            <a:pPr marL="400050" indent="-198120">
              <a:defRPr/>
            </a:pPr>
            <a:r>
              <a:rPr lang="ro-RO" sz="1000" b="1" dirty="0">
                <a:latin typeface="Arial" panose="020B0604020202020204" pitchFamily="34" charset="0"/>
                <a:ea typeface="Times New Roman"/>
                <a:cs typeface="Arial" panose="020B0604020202020204" pitchFamily="34" charset="0"/>
              </a:rPr>
              <a:t>I.-IV. Capital, prime şi rezerve</a:t>
            </a:r>
            <a:endParaRPr lang="en-US" sz="1000" b="1" dirty="0">
              <a:latin typeface="Arial" panose="020B0604020202020204" pitchFamily="34" charset="0"/>
              <a:ea typeface="Times New Roman"/>
              <a:cs typeface="Arial" panose="020B0604020202020204" pitchFamily="34" charset="0"/>
            </a:endParaRPr>
          </a:p>
          <a:p>
            <a:pPr marL="400050" indent="-198120">
              <a:defRPr/>
            </a:pPr>
            <a:r>
              <a:rPr lang="ro-RO" sz="1000" b="1" dirty="0">
                <a:latin typeface="Arial" panose="020B0604020202020204" pitchFamily="34" charset="0"/>
                <a:ea typeface="Times New Roman"/>
                <a:cs typeface="Arial" panose="020B0604020202020204" pitchFamily="34" charset="0"/>
              </a:rPr>
              <a:t>V. Rezultatul reportat</a:t>
            </a:r>
            <a:endParaRPr lang="en-US" sz="1000" b="1" dirty="0">
              <a:latin typeface="Arial" panose="020B0604020202020204" pitchFamily="34" charset="0"/>
              <a:ea typeface="Times New Roman"/>
              <a:cs typeface="Arial" panose="020B0604020202020204" pitchFamily="34" charset="0"/>
            </a:endParaRPr>
          </a:p>
          <a:p>
            <a:pPr indent="201930">
              <a:defRPr/>
            </a:pPr>
            <a:r>
              <a:rPr lang="ro-RO" sz="1000" b="1" dirty="0">
                <a:latin typeface="Arial" panose="020B0604020202020204" pitchFamily="34" charset="0"/>
                <a:ea typeface="Times New Roman"/>
                <a:cs typeface="Arial" panose="020B0604020202020204" pitchFamily="34" charset="0"/>
              </a:rPr>
              <a:t>VI. Profitul sau pierderea la sfârşitul</a:t>
            </a:r>
            <a:endParaRPr lang="en-US" sz="1000" b="1" dirty="0">
              <a:latin typeface="Arial" panose="020B0604020202020204" pitchFamily="34" charset="0"/>
              <a:ea typeface="Times New Roman"/>
              <a:cs typeface="Arial" panose="020B0604020202020204" pitchFamily="34" charset="0"/>
            </a:endParaRPr>
          </a:p>
          <a:p>
            <a:pPr marL="400050" indent="335280">
              <a:defRPr/>
            </a:pPr>
            <a:r>
              <a:rPr lang="ro-RO" sz="1000" b="1" dirty="0">
                <a:latin typeface="Arial" panose="020B0604020202020204" pitchFamily="34" charset="0"/>
                <a:ea typeface="Times New Roman"/>
                <a:cs typeface="Arial" panose="020B0604020202020204" pitchFamily="34" charset="0"/>
              </a:rPr>
              <a:t>perioadei de raportare</a:t>
            </a:r>
            <a:endParaRPr lang="en-US" sz="1000" b="1" dirty="0">
              <a:latin typeface="Arial" panose="020B0604020202020204" pitchFamily="34" charset="0"/>
              <a:ea typeface="Times New Roman"/>
              <a:cs typeface="Arial" panose="020B0604020202020204" pitchFamily="34" charset="0"/>
            </a:endParaRPr>
          </a:p>
        </p:txBody>
      </p:sp>
      <p:grpSp>
        <p:nvGrpSpPr>
          <p:cNvPr id="23556" name="Group 10"/>
          <p:cNvGrpSpPr>
            <a:grpSpLocks/>
          </p:cNvGrpSpPr>
          <p:nvPr/>
        </p:nvGrpSpPr>
        <p:grpSpPr bwMode="auto">
          <a:xfrm>
            <a:off x="2208214" y="2808289"/>
            <a:ext cx="3959225" cy="1557337"/>
            <a:chOff x="2707640" y="3107055"/>
            <a:chExt cx="3256122" cy="819150"/>
          </a:xfrm>
        </p:grpSpPr>
        <p:sp>
          <p:nvSpPr>
            <p:cNvPr id="5" name="Text Box 9"/>
            <p:cNvSpPr txBox="1">
              <a:spLocks noChangeArrowheads="1"/>
            </p:cNvSpPr>
            <p:nvPr/>
          </p:nvSpPr>
          <p:spPr bwMode="auto">
            <a:xfrm>
              <a:off x="2707640" y="3107055"/>
              <a:ext cx="1194607" cy="819150"/>
            </a:xfrm>
            <a:prstGeom prst="rect">
              <a:avLst/>
            </a:prstGeom>
            <a:solidFill>
              <a:srgbClr val="FFFFFF"/>
            </a:solidFill>
            <a:ln w="9525">
              <a:solidFill>
                <a:srgbClr val="000000"/>
              </a:solidFill>
              <a:miter lim="800000"/>
              <a:headEnd/>
              <a:tailEnd/>
            </a:ln>
          </p:spPr>
          <p:txBody>
            <a:bodyPr upright="1"/>
            <a:lstStyle/>
            <a:p>
              <a:pPr marL="30480">
                <a:defRPr/>
              </a:pPr>
              <a:r>
                <a:rPr lang="ro-RO" sz="1200" b="1" dirty="0">
                  <a:latin typeface="Arial" panose="020B0604020202020204" pitchFamily="34" charset="0"/>
                  <a:ea typeface="Times New Roman"/>
                  <a:cs typeface="Arial" panose="020B0604020202020204" pitchFamily="34" charset="0"/>
                </a:rPr>
                <a:t>Active imobilizate</a:t>
              </a:r>
              <a:endParaRPr lang="en-US" sz="1200" b="1" dirty="0">
                <a:latin typeface="Arial" panose="020B0604020202020204" pitchFamily="34" charset="0"/>
                <a:ea typeface="Times New Roman"/>
                <a:cs typeface="Arial" panose="020B0604020202020204" pitchFamily="34" charset="0"/>
              </a:endParaRPr>
            </a:p>
            <a:p>
              <a:pPr marL="30480">
                <a:defRPr/>
              </a:pPr>
              <a:r>
                <a:rPr lang="ro-RO" sz="1200" b="1" dirty="0">
                  <a:latin typeface="Arial" panose="020B0604020202020204" pitchFamily="34" charset="0"/>
                  <a:ea typeface="Times New Roman"/>
                  <a:cs typeface="Arial" panose="020B0604020202020204" pitchFamily="34" charset="0"/>
                </a:rPr>
                <a:t> </a:t>
              </a:r>
              <a:endParaRPr lang="en-US" sz="1200" b="1" dirty="0">
                <a:latin typeface="Arial" panose="020B0604020202020204" pitchFamily="34" charset="0"/>
                <a:ea typeface="Times New Roman"/>
                <a:cs typeface="Arial" panose="020B0604020202020204" pitchFamily="34" charset="0"/>
              </a:endParaRPr>
            </a:p>
            <a:p>
              <a:pPr marL="27305">
                <a:spcBef>
                  <a:spcPts val="300"/>
                </a:spcBef>
                <a:spcAft>
                  <a:spcPts val="600"/>
                </a:spcAft>
                <a:defRPr/>
              </a:pPr>
              <a:r>
                <a:rPr lang="ro-RO" sz="1200" b="1" dirty="0">
                  <a:latin typeface="Arial" panose="020B0604020202020204" pitchFamily="34" charset="0"/>
                  <a:ea typeface="Times New Roman"/>
                  <a:cs typeface="Arial" panose="020B0604020202020204" pitchFamily="34" charset="0"/>
                </a:rPr>
                <a:t>Active circulante</a:t>
              </a:r>
              <a:endParaRPr lang="en-US" sz="1200" b="1" dirty="0">
                <a:latin typeface="Arial" panose="020B0604020202020204" pitchFamily="34" charset="0"/>
                <a:ea typeface="Times New Roman"/>
                <a:cs typeface="Arial" panose="020B0604020202020204" pitchFamily="34" charset="0"/>
              </a:endParaRPr>
            </a:p>
            <a:p>
              <a:pPr marL="30480">
                <a:spcBef>
                  <a:spcPts val="300"/>
                </a:spcBef>
                <a:defRPr/>
              </a:pPr>
              <a:r>
                <a:rPr lang="ro-RO" sz="1200" b="1" dirty="0">
                  <a:latin typeface="Arial" panose="020B0604020202020204" pitchFamily="34" charset="0"/>
                  <a:ea typeface="Times New Roman"/>
                  <a:cs typeface="Arial" panose="020B0604020202020204" pitchFamily="34" charset="0"/>
                </a:rPr>
                <a:t>Cheltuieli în avans</a:t>
              </a:r>
              <a:endParaRPr lang="en-US" sz="1200" b="1" dirty="0">
                <a:latin typeface="Arial" panose="020B0604020202020204" pitchFamily="34" charset="0"/>
                <a:ea typeface="Times New Roman"/>
                <a:cs typeface="Arial" panose="020B0604020202020204" pitchFamily="34" charset="0"/>
              </a:endParaRPr>
            </a:p>
            <a:p>
              <a:pPr>
                <a:defRPr/>
              </a:pPr>
              <a:r>
                <a:rPr lang="ro-RO" sz="1200" b="1" dirty="0">
                  <a:latin typeface="Arial" panose="020B0604020202020204" pitchFamily="34" charset="0"/>
                  <a:ea typeface="Times New Roman"/>
                  <a:cs typeface="Arial" panose="020B0604020202020204" pitchFamily="34" charset="0"/>
                </a:rPr>
                <a:t> </a:t>
              </a:r>
              <a:endParaRPr lang="en-US" sz="1200" b="1" dirty="0">
                <a:latin typeface="Arial" panose="020B0604020202020204" pitchFamily="34" charset="0"/>
                <a:ea typeface="Times New Roman"/>
                <a:cs typeface="Arial" panose="020B0604020202020204" pitchFamily="34" charset="0"/>
              </a:endParaRPr>
            </a:p>
          </p:txBody>
        </p:sp>
        <p:sp>
          <p:nvSpPr>
            <p:cNvPr id="23562" name="Text Box 10"/>
            <p:cNvSpPr txBox="1">
              <a:spLocks noChangeArrowheads="1"/>
            </p:cNvSpPr>
            <p:nvPr/>
          </p:nvSpPr>
          <p:spPr bwMode="auto">
            <a:xfrm>
              <a:off x="3902075" y="3107055"/>
              <a:ext cx="2061687" cy="819150"/>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ro-RO" altLang="ro-RO" sz="1200" b="1">
                  <a:latin typeface="Arial" panose="020B0604020202020204" pitchFamily="34" charset="0"/>
                  <a:ea typeface="Times New Roman" panose="02020603050405020304" pitchFamily="18" charset="0"/>
                  <a:cs typeface="Arial" panose="020B0604020202020204" pitchFamily="34" charset="0"/>
                </a:rPr>
                <a:t>Capitaluri proprii</a:t>
              </a:r>
              <a:endParaRPr lang="en-US" altLang="ro-RO" sz="1200" b="1">
                <a:latin typeface="Arial" panose="020B0604020202020204" pitchFamily="34" charset="0"/>
                <a:ea typeface="Times New Roman" panose="02020603050405020304" pitchFamily="18" charset="0"/>
                <a:cs typeface="Arial" panose="020B0604020202020204" pitchFamily="34" charset="0"/>
              </a:endParaRPr>
            </a:p>
            <a:p>
              <a:pPr eaLnBrk="1" hangingPunct="1">
                <a:lnSpc>
                  <a:spcPct val="150000"/>
                </a:lnSpc>
                <a:spcBef>
                  <a:spcPct val="0"/>
                </a:spcBef>
                <a:buFontTx/>
                <a:buNone/>
              </a:pPr>
              <a:r>
                <a:rPr lang="ro-RO" altLang="ro-RO" sz="1200" b="1">
                  <a:latin typeface="Arial" panose="020B0604020202020204" pitchFamily="34" charset="0"/>
                  <a:ea typeface="Times New Roman" panose="02020603050405020304" pitchFamily="18" charset="0"/>
                  <a:cs typeface="Arial" panose="020B0604020202020204" pitchFamily="34" charset="0"/>
                </a:rPr>
                <a:t>Datorii pe termen lung (</a:t>
              </a:r>
              <a:r>
                <a:rPr lang="it-IT" altLang="ro-RO" sz="1200" b="1">
                  <a:latin typeface="Arial" panose="020B0604020202020204" pitchFamily="34" charset="0"/>
                  <a:ea typeface="Times New Roman" panose="02020603050405020304" pitchFamily="18" charset="0"/>
                  <a:cs typeface="Arial" panose="020B0604020202020204" pitchFamily="34" charset="0"/>
                </a:rPr>
                <a:t>&gt; </a:t>
              </a:r>
              <a:r>
                <a:rPr lang="ro-RO" altLang="ro-RO" sz="1200" b="1">
                  <a:latin typeface="Arial" panose="020B0604020202020204" pitchFamily="34" charset="0"/>
                  <a:ea typeface="Times New Roman" panose="02020603050405020304" pitchFamily="18" charset="0"/>
                  <a:cs typeface="Arial" panose="020B0604020202020204" pitchFamily="34" charset="0"/>
                </a:rPr>
                <a:t>un an)</a:t>
              </a:r>
              <a:endParaRPr lang="en-US" altLang="ro-RO" sz="1200" b="1">
                <a:latin typeface="Arial" panose="020B0604020202020204" pitchFamily="34" charset="0"/>
                <a:ea typeface="Times New Roman" panose="02020603050405020304" pitchFamily="18" charset="0"/>
                <a:cs typeface="Arial" panose="020B0604020202020204" pitchFamily="34" charset="0"/>
              </a:endParaRPr>
            </a:p>
            <a:p>
              <a:pPr eaLnBrk="1" hangingPunct="1">
                <a:lnSpc>
                  <a:spcPct val="150000"/>
                </a:lnSpc>
                <a:spcBef>
                  <a:spcPct val="0"/>
                </a:spcBef>
                <a:buFontTx/>
                <a:buNone/>
              </a:pPr>
              <a:r>
                <a:rPr lang="ro-RO" altLang="ro-RO" sz="1200" b="1">
                  <a:latin typeface="Arial" panose="020B0604020202020204" pitchFamily="34" charset="0"/>
                  <a:ea typeface="Times New Roman" panose="02020603050405020304" pitchFamily="18" charset="0"/>
                  <a:cs typeface="Arial" panose="020B0604020202020204" pitchFamily="34" charset="0"/>
                </a:rPr>
                <a:t>Provizioane</a:t>
              </a:r>
              <a:endParaRPr lang="en-US" altLang="ro-RO" sz="1200" b="1">
                <a:latin typeface="Arial" panose="020B0604020202020204" pitchFamily="34" charset="0"/>
                <a:ea typeface="Times New Roman" panose="02020603050405020304" pitchFamily="18" charset="0"/>
                <a:cs typeface="Arial" panose="020B0604020202020204" pitchFamily="34" charset="0"/>
              </a:endParaRPr>
            </a:p>
            <a:p>
              <a:pPr eaLnBrk="1" hangingPunct="1">
                <a:lnSpc>
                  <a:spcPct val="150000"/>
                </a:lnSpc>
                <a:spcBef>
                  <a:spcPct val="0"/>
                </a:spcBef>
                <a:buFontTx/>
                <a:buNone/>
              </a:pPr>
              <a:r>
                <a:rPr lang="ro-RO" altLang="ro-RO" sz="1200" b="1">
                  <a:latin typeface="Arial" panose="020B0604020202020204" pitchFamily="34" charset="0"/>
                  <a:ea typeface="Times New Roman" panose="02020603050405020304" pitchFamily="18" charset="0"/>
                  <a:cs typeface="Arial" panose="020B0604020202020204" pitchFamily="34" charset="0"/>
                </a:rPr>
                <a:t>Datorii curente</a:t>
              </a:r>
              <a:endParaRPr lang="en-US" altLang="ro-RO" sz="1200" b="1">
                <a:latin typeface="Arial" panose="020B0604020202020204" pitchFamily="34" charset="0"/>
                <a:ea typeface="Times New Roman" panose="02020603050405020304" pitchFamily="18" charset="0"/>
                <a:cs typeface="Arial" panose="020B0604020202020204" pitchFamily="34" charset="0"/>
              </a:endParaRPr>
            </a:p>
            <a:p>
              <a:pPr eaLnBrk="1" hangingPunct="1">
                <a:lnSpc>
                  <a:spcPct val="150000"/>
                </a:lnSpc>
                <a:spcBef>
                  <a:spcPct val="0"/>
                </a:spcBef>
                <a:buFontTx/>
                <a:buNone/>
              </a:pPr>
              <a:r>
                <a:rPr lang="ro-RO" altLang="ro-RO" sz="1200" b="1">
                  <a:latin typeface="Arial" panose="020B0604020202020204" pitchFamily="34" charset="0"/>
                  <a:ea typeface="Times New Roman" panose="02020603050405020304" pitchFamily="18" charset="0"/>
                  <a:cs typeface="Arial" panose="020B0604020202020204" pitchFamily="34" charset="0"/>
                </a:rPr>
                <a:t>Venituri în avans</a:t>
              </a:r>
              <a:endParaRPr lang="en-US" altLang="ro-RO" sz="1200" b="1">
                <a:latin typeface="Arial" panose="020B0604020202020204" pitchFamily="34" charset="0"/>
                <a:ea typeface="Times New Roman" panose="02020603050405020304" pitchFamily="18" charset="0"/>
                <a:cs typeface="Arial" panose="020B0604020202020204" pitchFamily="34" charset="0"/>
              </a:endParaRPr>
            </a:p>
            <a:p>
              <a:pPr eaLnBrk="1" hangingPunct="1">
                <a:spcBef>
                  <a:spcPct val="0"/>
                </a:spcBef>
                <a:buFontTx/>
                <a:buNone/>
              </a:pPr>
              <a:r>
                <a:rPr lang="ro-RO" altLang="ro-RO" sz="1200" b="1">
                  <a:latin typeface="Arial" panose="020B0604020202020204" pitchFamily="34" charset="0"/>
                  <a:ea typeface="Times New Roman" panose="02020603050405020304" pitchFamily="18" charset="0"/>
                  <a:cs typeface="Arial" panose="020B0604020202020204" pitchFamily="34" charset="0"/>
                </a:rPr>
                <a:t> </a:t>
              </a:r>
              <a:endParaRPr lang="en-US" altLang="ro-RO" sz="1200" b="1">
                <a:latin typeface="Arial" panose="020B0604020202020204" pitchFamily="34" charset="0"/>
                <a:ea typeface="Times New Roman" panose="02020603050405020304" pitchFamily="18" charset="0"/>
                <a:cs typeface="Arial" panose="020B0604020202020204" pitchFamily="34" charset="0"/>
              </a:endParaRPr>
            </a:p>
            <a:p>
              <a:pPr eaLnBrk="1" hangingPunct="1">
                <a:spcBef>
                  <a:spcPct val="0"/>
                </a:spcBef>
                <a:buFontTx/>
                <a:buNone/>
              </a:pPr>
              <a:r>
                <a:rPr lang="ro-RO" altLang="ro-RO" sz="1200" b="1">
                  <a:latin typeface="Arial" panose="020B0604020202020204" pitchFamily="34" charset="0"/>
                  <a:ea typeface="Times New Roman" panose="02020603050405020304" pitchFamily="18" charset="0"/>
                  <a:cs typeface="Arial" panose="020B0604020202020204" pitchFamily="34" charset="0"/>
                </a:rPr>
                <a:t> </a:t>
              </a:r>
              <a:endParaRPr lang="en-US" altLang="ro-RO" sz="1200" b="1">
                <a:latin typeface="Arial" panose="020B0604020202020204" pitchFamily="34" charset="0"/>
                <a:ea typeface="Times New Roman" panose="02020603050405020304" pitchFamily="18" charset="0"/>
                <a:cs typeface="Arial" panose="020B0604020202020204" pitchFamily="34" charset="0"/>
              </a:endParaRPr>
            </a:p>
          </p:txBody>
        </p:sp>
      </p:grpSp>
      <p:cxnSp>
        <p:nvCxnSpPr>
          <p:cNvPr id="7" name="Straight Connector 6"/>
          <p:cNvCxnSpPr/>
          <p:nvPr/>
        </p:nvCxnSpPr>
        <p:spPr>
          <a:xfrm>
            <a:off x="2208213" y="3357563"/>
            <a:ext cx="14525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60776" y="3678238"/>
            <a:ext cx="2506663" cy="0"/>
          </a:xfrm>
          <a:prstGeom prst="line">
            <a:avLst/>
          </a:prstGeom>
        </p:spPr>
        <p:style>
          <a:lnRef idx="1">
            <a:schemeClr val="accent1"/>
          </a:lnRef>
          <a:fillRef idx="0">
            <a:schemeClr val="accent1"/>
          </a:fillRef>
          <a:effectRef idx="0">
            <a:schemeClr val="accent1"/>
          </a:effectRef>
          <a:fontRef idx="minor">
            <a:schemeClr val="tx1"/>
          </a:fontRef>
        </p:style>
      </p:cxnSp>
      <p:sp>
        <p:nvSpPr>
          <p:cNvPr id="23559" name="Rectangle 10"/>
          <p:cNvSpPr>
            <a:spLocks noChangeArrowheads="1"/>
          </p:cNvSpPr>
          <p:nvPr/>
        </p:nvSpPr>
        <p:spPr bwMode="auto">
          <a:xfrm>
            <a:off x="1524001" y="2263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anose="020B0604020202020204" pitchFamily="34" charset="0"/>
              <a:buChar char="•"/>
              <a:tabLst>
                <a:tab pos="285750"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285750"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285750"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285750"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28575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575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575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575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5750" algn="l"/>
              </a:tabLst>
              <a:defRPr sz="20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3560" name="TextBox 12"/>
          <p:cNvSpPr txBox="1">
            <a:spLocks noChangeArrowheads="1"/>
          </p:cNvSpPr>
          <p:nvPr/>
        </p:nvSpPr>
        <p:spPr bwMode="auto">
          <a:xfrm>
            <a:off x="2408239" y="1557339"/>
            <a:ext cx="6613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ro-RO" sz="2400" dirty="0">
                <a:latin typeface="Times New Roman" panose="02020603050405020304" pitchFamily="18" charset="0"/>
              </a:rPr>
              <a:t>Format CONT				Format LISTA</a:t>
            </a:r>
          </a:p>
        </p:txBody>
      </p:sp>
    </p:spTree>
    <p:extLst>
      <p:ext uri="{BB962C8B-B14F-4D97-AF65-F5344CB8AC3E}">
        <p14:creationId xmlns:p14="http://schemas.microsoft.com/office/powerpoint/2010/main" val="17218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a:t>Bilan</a:t>
            </a:r>
            <a:r>
              <a:rPr lang="ro-RO" dirty="0"/>
              <a:t>țul financiar</a:t>
            </a:r>
            <a:endParaRPr lang="en-GB" dirty="0"/>
          </a:p>
        </p:txBody>
      </p:sp>
      <p:sp>
        <p:nvSpPr>
          <p:cNvPr id="2" name="Content Placeholder 1"/>
          <p:cNvSpPr>
            <a:spLocks noGrp="1"/>
          </p:cNvSpPr>
          <p:nvPr>
            <p:ph idx="1"/>
          </p:nvPr>
        </p:nvSpPr>
        <p:spPr/>
        <p:txBody>
          <a:bodyPr/>
          <a:lstStyle/>
          <a:p>
            <a:pPr algn="just"/>
            <a:r>
              <a:rPr lang="ro-RO" dirty="0"/>
              <a:t>Realizarea bilanțului financiar implică efectuarea unor corecții</a:t>
            </a:r>
            <a:r>
              <a:rPr lang="ro-RO" b="1" dirty="0"/>
              <a:t> </a:t>
            </a:r>
            <a:r>
              <a:rPr lang="ro-RO" dirty="0"/>
              <a:t>ale elementelor de activ, capitaluri și datorii pe baza informațiilor de la nivelul întreprinderii prin regruparea acestora după criteriul vechimii (peste un an sau sub un an).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531536298"/>
              </p:ext>
            </p:extLst>
          </p:nvPr>
        </p:nvGraphicFramePr>
        <p:xfrm>
          <a:off x="2836178" y="2547469"/>
          <a:ext cx="6471518" cy="3154680"/>
        </p:xfrm>
        <a:graphic>
          <a:graphicData uri="http://schemas.openxmlformats.org/drawingml/2006/table">
            <a:tbl>
              <a:tblPr firstRow="1" firstCol="1" bandRow="1">
                <a:tableStyleId>{FABFCF23-3B69-468F-B69F-88F6DE6A72F2}</a:tableStyleId>
              </a:tblPr>
              <a:tblGrid>
                <a:gridCol w="3229570">
                  <a:extLst>
                    <a:ext uri="{9D8B030D-6E8A-4147-A177-3AD203B41FA5}">
                      <a16:colId xmlns:a16="http://schemas.microsoft.com/office/drawing/2014/main" val="2022646374"/>
                    </a:ext>
                  </a:extLst>
                </a:gridCol>
                <a:gridCol w="3241948">
                  <a:extLst>
                    <a:ext uri="{9D8B030D-6E8A-4147-A177-3AD203B41FA5}">
                      <a16:colId xmlns:a16="http://schemas.microsoft.com/office/drawing/2014/main" val="2406920962"/>
                    </a:ext>
                  </a:extLst>
                </a:gridCol>
              </a:tblGrid>
              <a:tr h="314336">
                <a:tc>
                  <a:txBody>
                    <a:bodyPr/>
                    <a:lstStyle/>
                    <a:p>
                      <a:pPr algn="ctr">
                        <a:lnSpc>
                          <a:spcPct val="115000"/>
                        </a:lnSpc>
                        <a:spcAft>
                          <a:spcPts val="0"/>
                        </a:spcAft>
                      </a:pPr>
                      <a:r>
                        <a:rPr lang="ro-RO" sz="1800" dirty="0">
                          <a:effectLst/>
                        </a:rPr>
                        <a:t>Active</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4" marR="102874" marT="0" marB="0" anchor="ctr"/>
                </a:tc>
                <a:tc>
                  <a:txBody>
                    <a:bodyPr/>
                    <a:lstStyle/>
                    <a:p>
                      <a:pPr algn="ctr">
                        <a:lnSpc>
                          <a:spcPct val="115000"/>
                        </a:lnSpc>
                        <a:spcAft>
                          <a:spcPts val="0"/>
                        </a:spcAft>
                      </a:pPr>
                      <a:r>
                        <a:rPr lang="ro-RO" sz="1800">
                          <a:effectLst/>
                        </a:rPr>
                        <a:t>Capitaluri si Datorii</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4" marR="102874" marT="0" marB="0" anchor="ctr"/>
                </a:tc>
                <a:extLst>
                  <a:ext uri="{0D108BD9-81ED-4DB2-BD59-A6C34878D82A}">
                    <a16:rowId xmlns:a16="http://schemas.microsoft.com/office/drawing/2014/main" val="3161754718"/>
                  </a:ext>
                </a:extLst>
              </a:tr>
              <a:tr h="314336">
                <a:tc>
                  <a:txBody>
                    <a:bodyPr/>
                    <a:lstStyle/>
                    <a:p>
                      <a:pPr algn="just">
                        <a:lnSpc>
                          <a:spcPct val="115000"/>
                        </a:lnSpc>
                        <a:spcAft>
                          <a:spcPts val="0"/>
                        </a:spcAft>
                      </a:pPr>
                      <a:r>
                        <a:rPr lang="ro-RO" sz="1800" b="1" dirty="0">
                          <a:effectLst/>
                        </a:rPr>
                        <a:t>Alocări permanente</a:t>
                      </a:r>
                      <a:endParaRPr lang="en-GB"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2874" marR="102874" marT="0" marB="0" anchor="ctr"/>
                </a:tc>
                <a:tc>
                  <a:txBody>
                    <a:bodyPr/>
                    <a:lstStyle/>
                    <a:p>
                      <a:pPr algn="just">
                        <a:lnSpc>
                          <a:spcPct val="115000"/>
                        </a:lnSpc>
                        <a:spcAft>
                          <a:spcPts val="0"/>
                        </a:spcAft>
                      </a:pPr>
                      <a:r>
                        <a:rPr lang="ro-RO" sz="1800" b="1" dirty="0">
                          <a:effectLst/>
                        </a:rPr>
                        <a:t>Resurse permanente</a:t>
                      </a:r>
                      <a:endParaRPr lang="en-GB"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2874" marR="102874" marT="0" marB="0" anchor="ctr"/>
                </a:tc>
                <a:extLst>
                  <a:ext uri="{0D108BD9-81ED-4DB2-BD59-A6C34878D82A}">
                    <a16:rowId xmlns:a16="http://schemas.microsoft.com/office/drawing/2014/main" val="1249020915"/>
                  </a:ext>
                </a:extLst>
              </a:tr>
              <a:tr h="314336">
                <a:tc>
                  <a:txBody>
                    <a:bodyPr/>
                    <a:lstStyle/>
                    <a:p>
                      <a:pPr algn="just">
                        <a:lnSpc>
                          <a:spcPct val="115000"/>
                        </a:lnSpc>
                        <a:spcAft>
                          <a:spcPts val="0"/>
                        </a:spcAft>
                      </a:pPr>
                      <a:r>
                        <a:rPr lang="ro-RO" sz="1800" b="0">
                          <a:effectLst/>
                        </a:rPr>
                        <a:t>1. Activ imobilizat net &gt; 1 an</a:t>
                      </a:r>
                      <a:endParaRPr lang="en-GB" sz="1700" b="0">
                        <a:effectLst/>
                        <a:latin typeface="Calibri" panose="020F0502020204030204" pitchFamily="34" charset="0"/>
                        <a:ea typeface="Calibri" panose="020F0502020204030204" pitchFamily="34" charset="0"/>
                        <a:cs typeface="Times New Roman" panose="02020603050405020304" pitchFamily="18" charset="0"/>
                      </a:endParaRPr>
                    </a:p>
                  </a:txBody>
                  <a:tcPr marL="102874" marR="102874" marT="0" marB="0" anchor="ctr"/>
                </a:tc>
                <a:tc>
                  <a:txBody>
                    <a:bodyPr/>
                    <a:lstStyle/>
                    <a:p>
                      <a:pPr algn="just">
                        <a:lnSpc>
                          <a:spcPct val="115000"/>
                        </a:lnSpc>
                        <a:spcAft>
                          <a:spcPts val="0"/>
                        </a:spcAft>
                      </a:pPr>
                      <a:r>
                        <a:rPr lang="ro-RO" sz="1800">
                          <a:effectLst/>
                        </a:rPr>
                        <a:t>1. Capitaluri proprii</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4" marR="102874" marT="0" marB="0" anchor="ctr"/>
                </a:tc>
                <a:extLst>
                  <a:ext uri="{0D108BD9-81ED-4DB2-BD59-A6C34878D82A}">
                    <a16:rowId xmlns:a16="http://schemas.microsoft.com/office/drawing/2014/main" val="2029294491"/>
                  </a:ext>
                </a:extLst>
              </a:tr>
              <a:tr h="314336">
                <a:tc>
                  <a:txBody>
                    <a:bodyPr/>
                    <a:lstStyle/>
                    <a:p>
                      <a:pPr algn="just">
                        <a:lnSpc>
                          <a:spcPct val="115000"/>
                        </a:lnSpc>
                        <a:spcAft>
                          <a:spcPts val="0"/>
                        </a:spcAft>
                      </a:pPr>
                      <a:r>
                        <a:rPr lang="ro-RO" sz="1800" b="0" dirty="0">
                          <a:effectLst/>
                        </a:rPr>
                        <a:t>2. Activ circulant net &gt; 1 an</a:t>
                      </a:r>
                      <a:endParaRPr lang="en-GB"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102874" marR="102874" marT="0" marB="0" anchor="ctr"/>
                </a:tc>
                <a:tc>
                  <a:txBody>
                    <a:bodyPr/>
                    <a:lstStyle/>
                    <a:p>
                      <a:pPr algn="just">
                        <a:lnSpc>
                          <a:spcPct val="115000"/>
                        </a:lnSpc>
                        <a:spcAft>
                          <a:spcPts val="0"/>
                        </a:spcAft>
                      </a:pPr>
                      <a:r>
                        <a:rPr lang="ro-RO" sz="1800">
                          <a:effectLst/>
                        </a:rPr>
                        <a:t>2. Datorii cu scadențe &gt; 1 an</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4" marR="102874" marT="0" marB="0" anchor="ctr"/>
                </a:tc>
                <a:extLst>
                  <a:ext uri="{0D108BD9-81ED-4DB2-BD59-A6C34878D82A}">
                    <a16:rowId xmlns:a16="http://schemas.microsoft.com/office/drawing/2014/main" val="3293657990"/>
                  </a:ext>
                </a:extLst>
              </a:tr>
              <a:tr h="314336">
                <a:tc>
                  <a:txBody>
                    <a:bodyPr/>
                    <a:lstStyle/>
                    <a:p>
                      <a:pPr algn="just">
                        <a:lnSpc>
                          <a:spcPct val="115000"/>
                        </a:lnSpc>
                        <a:spcAft>
                          <a:spcPts val="0"/>
                        </a:spcAft>
                      </a:pPr>
                      <a:r>
                        <a:rPr lang="ro-RO" sz="1800" b="1" dirty="0">
                          <a:effectLst/>
                        </a:rPr>
                        <a:t>Alocări temporare</a:t>
                      </a:r>
                      <a:endParaRPr lang="en-GB"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2874" marR="102874" marT="0" marB="0" anchor="ctr"/>
                </a:tc>
                <a:tc>
                  <a:txBody>
                    <a:bodyPr/>
                    <a:lstStyle/>
                    <a:p>
                      <a:pPr algn="just">
                        <a:lnSpc>
                          <a:spcPct val="115000"/>
                        </a:lnSpc>
                        <a:spcAft>
                          <a:spcPts val="0"/>
                        </a:spcAft>
                      </a:pPr>
                      <a:r>
                        <a:rPr lang="ro-RO" sz="1800" b="1" dirty="0">
                          <a:effectLst/>
                        </a:rPr>
                        <a:t>Resurse temporare</a:t>
                      </a:r>
                      <a:endParaRPr lang="en-GB"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2874" marR="102874" marT="0" marB="0" anchor="ctr"/>
                </a:tc>
                <a:extLst>
                  <a:ext uri="{0D108BD9-81ED-4DB2-BD59-A6C34878D82A}">
                    <a16:rowId xmlns:a16="http://schemas.microsoft.com/office/drawing/2014/main" val="1257739661"/>
                  </a:ext>
                </a:extLst>
              </a:tr>
              <a:tr h="314336">
                <a:tc>
                  <a:txBody>
                    <a:bodyPr/>
                    <a:lstStyle/>
                    <a:p>
                      <a:pPr algn="just">
                        <a:lnSpc>
                          <a:spcPct val="115000"/>
                        </a:lnSpc>
                        <a:spcAft>
                          <a:spcPts val="0"/>
                        </a:spcAft>
                      </a:pPr>
                      <a:r>
                        <a:rPr lang="ro-RO" sz="1800" b="0" dirty="0">
                          <a:effectLst/>
                        </a:rPr>
                        <a:t>1. Activ circulant net &lt; 1 an</a:t>
                      </a:r>
                      <a:endParaRPr lang="en-GB"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102874" marR="102874" marT="0" marB="0" anchor="ctr"/>
                </a:tc>
                <a:tc>
                  <a:txBody>
                    <a:bodyPr/>
                    <a:lstStyle/>
                    <a:p>
                      <a:pPr algn="just">
                        <a:lnSpc>
                          <a:spcPct val="115000"/>
                        </a:lnSpc>
                        <a:spcAft>
                          <a:spcPts val="0"/>
                        </a:spcAft>
                      </a:pPr>
                      <a:r>
                        <a:rPr lang="ro-RO" sz="1800">
                          <a:effectLst/>
                        </a:rPr>
                        <a:t>1. Datorii cu scadențe &lt; 1 an</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4" marR="102874" marT="0" marB="0" anchor="ctr"/>
                </a:tc>
                <a:extLst>
                  <a:ext uri="{0D108BD9-81ED-4DB2-BD59-A6C34878D82A}">
                    <a16:rowId xmlns:a16="http://schemas.microsoft.com/office/drawing/2014/main" val="497076596"/>
                  </a:ext>
                </a:extLst>
              </a:tr>
              <a:tr h="314336">
                <a:tc>
                  <a:txBody>
                    <a:bodyPr/>
                    <a:lstStyle/>
                    <a:p>
                      <a:pPr algn="just">
                        <a:lnSpc>
                          <a:spcPct val="115000"/>
                        </a:lnSpc>
                        <a:spcAft>
                          <a:spcPts val="0"/>
                        </a:spcAft>
                      </a:pPr>
                      <a:r>
                        <a:rPr lang="ro-RO" sz="1800" b="0" dirty="0">
                          <a:effectLst/>
                        </a:rPr>
                        <a:t>2. Imobilizări financiare &lt; 1 an</a:t>
                      </a:r>
                      <a:endParaRPr lang="en-GB"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102874" marR="102874" marT="0" marB="0" anchor="ctr"/>
                </a:tc>
                <a:tc>
                  <a:txBody>
                    <a:bodyPr/>
                    <a:lstStyle/>
                    <a:p>
                      <a:pPr>
                        <a:lnSpc>
                          <a:spcPct val="115000"/>
                        </a:lnSpc>
                        <a:spcAft>
                          <a:spcPts val="0"/>
                        </a:spcAft>
                      </a:pPr>
                      <a:r>
                        <a:rPr lang="ro-RO" sz="1800">
                          <a:effectLst/>
                        </a:rPr>
                        <a:t>2. Credite bancare curente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4" marR="102874" marT="0" marB="0" anchor="ctr"/>
                </a:tc>
                <a:extLst>
                  <a:ext uri="{0D108BD9-81ED-4DB2-BD59-A6C34878D82A}">
                    <a16:rowId xmlns:a16="http://schemas.microsoft.com/office/drawing/2014/main" val="336228850"/>
                  </a:ext>
                </a:extLst>
              </a:tr>
              <a:tr h="314336">
                <a:tc>
                  <a:txBody>
                    <a:bodyPr/>
                    <a:lstStyle/>
                    <a:p>
                      <a:pPr algn="just">
                        <a:lnSpc>
                          <a:spcPct val="115000"/>
                        </a:lnSpc>
                        <a:spcAft>
                          <a:spcPts val="0"/>
                        </a:spcAft>
                      </a:pPr>
                      <a:r>
                        <a:rPr lang="ro-RO" sz="1800" b="0" dirty="0">
                          <a:effectLst/>
                        </a:rPr>
                        <a:t>3. Disponibilități </a:t>
                      </a:r>
                      <a:endParaRPr lang="en-GB"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102874" marR="102874" marT="0" marB="0" anchor="ctr"/>
                </a:tc>
                <a:tc>
                  <a:txBody>
                    <a:bodyPr/>
                    <a:lstStyle/>
                    <a:p>
                      <a:pPr>
                        <a:lnSpc>
                          <a:spcPct val="115000"/>
                        </a:lnSpc>
                        <a:spcAft>
                          <a:spcPts val="0"/>
                        </a:spcAft>
                      </a:pPr>
                      <a:r>
                        <a:rPr lang="ro-RO" sz="18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102874" marR="102874" marT="0" marB="0" anchor="ctr"/>
                </a:tc>
                <a:extLst>
                  <a:ext uri="{0D108BD9-81ED-4DB2-BD59-A6C34878D82A}">
                    <a16:rowId xmlns:a16="http://schemas.microsoft.com/office/drawing/2014/main" val="2931775280"/>
                  </a:ext>
                </a:extLst>
              </a:tr>
              <a:tr h="614385">
                <a:tc>
                  <a:txBody>
                    <a:bodyPr/>
                    <a:lstStyle/>
                    <a:p>
                      <a:pPr algn="just">
                        <a:lnSpc>
                          <a:spcPct val="115000"/>
                        </a:lnSpc>
                        <a:spcAft>
                          <a:spcPts val="0"/>
                        </a:spcAft>
                      </a:pPr>
                      <a:r>
                        <a:rPr lang="ro-RO" sz="1800" b="1" dirty="0">
                          <a:effectLst/>
                        </a:rPr>
                        <a:t>Total activ </a:t>
                      </a:r>
                      <a:endParaRPr lang="en-GB" sz="1700" b="1" dirty="0">
                        <a:effectLst/>
                      </a:endParaRPr>
                    </a:p>
                    <a:p>
                      <a:pPr algn="just">
                        <a:lnSpc>
                          <a:spcPct val="115000"/>
                        </a:lnSpc>
                        <a:spcAft>
                          <a:spcPts val="0"/>
                        </a:spcAft>
                      </a:pPr>
                      <a:r>
                        <a:rPr lang="ro-RO" sz="1800" b="1" dirty="0">
                          <a:effectLst/>
                        </a:rPr>
                        <a:t>(alocări financiare)</a:t>
                      </a:r>
                      <a:endParaRPr lang="en-GB"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2874" marR="102874" marT="0" marB="0" anchor="ctr"/>
                </a:tc>
                <a:tc>
                  <a:txBody>
                    <a:bodyPr/>
                    <a:lstStyle/>
                    <a:p>
                      <a:pPr algn="just">
                        <a:lnSpc>
                          <a:spcPct val="115000"/>
                        </a:lnSpc>
                        <a:spcAft>
                          <a:spcPts val="0"/>
                        </a:spcAft>
                      </a:pPr>
                      <a:r>
                        <a:rPr lang="ro-RO" sz="1800" b="1" dirty="0">
                          <a:effectLst/>
                        </a:rPr>
                        <a:t>Total capitaluri </a:t>
                      </a:r>
                      <a:endParaRPr lang="en-GB" sz="1700" b="1" dirty="0">
                        <a:effectLst/>
                      </a:endParaRPr>
                    </a:p>
                    <a:p>
                      <a:pPr algn="just">
                        <a:lnSpc>
                          <a:spcPct val="115000"/>
                        </a:lnSpc>
                        <a:spcAft>
                          <a:spcPts val="0"/>
                        </a:spcAft>
                      </a:pPr>
                      <a:r>
                        <a:rPr lang="ro-RO" sz="1800" b="1" dirty="0">
                          <a:effectLst/>
                        </a:rPr>
                        <a:t>(resurse financiare)</a:t>
                      </a:r>
                      <a:endParaRPr lang="en-GB"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2874" marR="102874" marT="0" marB="0" anchor="ctr"/>
                </a:tc>
                <a:extLst>
                  <a:ext uri="{0D108BD9-81ED-4DB2-BD59-A6C34878D82A}">
                    <a16:rowId xmlns:a16="http://schemas.microsoft.com/office/drawing/2014/main" val="3432197434"/>
                  </a:ext>
                </a:extLst>
              </a:tr>
            </a:tbl>
          </a:graphicData>
        </a:graphic>
      </p:graphicFrame>
    </p:spTree>
    <p:extLst>
      <p:ext uri="{BB962C8B-B14F-4D97-AF65-F5344CB8AC3E}">
        <p14:creationId xmlns:p14="http://schemas.microsoft.com/office/powerpoint/2010/main" val="1085915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o-RO" dirty="0"/>
              <a:t>Bilanțul funcțional</a:t>
            </a:r>
            <a:endParaRPr lang="en-GB" dirty="0"/>
          </a:p>
        </p:txBody>
      </p:sp>
      <p:sp>
        <p:nvSpPr>
          <p:cNvPr id="5" name="Content Placeholder 4"/>
          <p:cNvSpPr>
            <a:spLocks noGrp="1"/>
          </p:cNvSpPr>
          <p:nvPr>
            <p:ph idx="1"/>
          </p:nvPr>
        </p:nvSpPr>
        <p:spPr/>
        <p:txBody>
          <a:bodyPr/>
          <a:lstStyle/>
          <a:p>
            <a:pPr algn="just"/>
            <a:r>
              <a:rPr lang="ro-RO" dirty="0"/>
              <a:t>În funcție de tipul de companie, elementele bilanțiere se pot clasifica din punct de vedere funcțional în active/resurse stabile, active/resurse din exploatare, active/resurse din afara exploatării și active/pasive de trezorerie</a:t>
            </a:r>
            <a:endParaRPr lang="en-GB" dirty="0"/>
          </a:p>
        </p:txBody>
      </p:sp>
      <p:graphicFrame>
        <p:nvGraphicFramePr>
          <p:cNvPr id="2" name="Table 1"/>
          <p:cNvGraphicFramePr>
            <a:graphicFrameLocks noGrp="1"/>
          </p:cNvGraphicFramePr>
          <p:nvPr/>
        </p:nvGraphicFramePr>
        <p:xfrm>
          <a:off x="2349500" y="2895599"/>
          <a:ext cx="7454900" cy="2643491"/>
        </p:xfrm>
        <a:graphic>
          <a:graphicData uri="http://schemas.openxmlformats.org/drawingml/2006/table">
            <a:tbl>
              <a:tblPr>
                <a:tableStyleId>{BC89EF96-8CEA-46FF-86C4-4CE0E7609802}</a:tableStyleId>
              </a:tblPr>
              <a:tblGrid>
                <a:gridCol w="3787875">
                  <a:extLst>
                    <a:ext uri="{9D8B030D-6E8A-4147-A177-3AD203B41FA5}">
                      <a16:colId xmlns:a16="http://schemas.microsoft.com/office/drawing/2014/main" val="3862101551"/>
                    </a:ext>
                  </a:extLst>
                </a:gridCol>
                <a:gridCol w="3667025">
                  <a:extLst>
                    <a:ext uri="{9D8B030D-6E8A-4147-A177-3AD203B41FA5}">
                      <a16:colId xmlns:a16="http://schemas.microsoft.com/office/drawing/2014/main" val="3802113863"/>
                    </a:ext>
                  </a:extLst>
                </a:gridCol>
              </a:tblGrid>
              <a:tr h="535289">
                <a:tc>
                  <a:txBody>
                    <a:bodyPr/>
                    <a:lstStyle/>
                    <a:p>
                      <a:pPr algn="ctr" fontAlgn="ctr">
                        <a:lnSpc>
                          <a:spcPct val="107000"/>
                        </a:lnSpc>
                        <a:spcAft>
                          <a:spcPts val="0"/>
                        </a:spcAft>
                      </a:pPr>
                      <a:r>
                        <a:rPr lang="ro-RO" sz="2000" b="1" dirty="0">
                          <a:effectLst/>
                        </a:rPr>
                        <a:t>Activ</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71755" marB="71755"/>
                </a:tc>
                <a:tc>
                  <a:txBody>
                    <a:bodyPr/>
                    <a:lstStyle/>
                    <a:p>
                      <a:pPr algn="ctr" fontAlgn="ctr">
                        <a:lnSpc>
                          <a:spcPct val="107000"/>
                        </a:lnSpc>
                        <a:spcAft>
                          <a:spcPts val="0"/>
                        </a:spcAft>
                      </a:pPr>
                      <a:r>
                        <a:rPr lang="ro-RO" sz="2000" b="1" dirty="0">
                          <a:effectLst/>
                        </a:rPr>
                        <a:t>Capitaluri proprii și datorii</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71755" marB="71755"/>
                </a:tc>
                <a:extLst>
                  <a:ext uri="{0D108BD9-81ED-4DB2-BD59-A6C34878D82A}">
                    <a16:rowId xmlns:a16="http://schemas.microsoft.com/office/drawing/2014/main" val="927173278"/>
                  </a:ext>
                </a:extLst>
              </a:tr>
              <a:tr h="535289">
                <a:tc>
                  <a:txBody>
                    <a:bodyPr/>
                    <a:lstStyle/>
                    <a:p>
                      <a:pPr fontAlgn="ctr">
                        <a:lnSpc>
                          <a:spcPct val="107000"/>
                        </a:lnSpc>
                        <a:spcAft>
                          <a:spcPts val="0"/>
                        </a:spcAft>
                        <a:tabLst>
                          <a:tab pos="198755" algn="l"/>
                        </a:tabLst>
                      </a:pPr>
                      <a:r>
                        <a:rPr lang="ro-RO" sz="2000" dirty="0">
                          <a:effectLst/>
                        </a:rPr>
                        <a:t>I.	Active stabile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71755" marB="71755"/>
                </a:tc>
                <a:tc>
                  <a:txBody>
                    <a:bodyPr/>
                    <a:lstStyle/>
                    <a:p>
                      <a:pPr fontAlgn="ctr">
                        <a:lnSpc>
                          <a:spcPct val="107000"/>
                        </a:lnSpc>
                        <a:spcAft>
                          <a:spcPts val="0"/>
                        </a:spcAft>
                        <a:tabLst>
                          <a:tab pos="219075" algn="l"/>
                        </a:tabLst>
                      </a:pPr>
                      <a:r>
                        <a:rPr lang="ro-RO" sz="2000" dirty="0">
                          <a:effectLst/>
                        </a:rPr>
                        <a:t>I.	Resurse stabile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71755" marB="71755"/>
                </a:tc>
                <a:extLst>
                  <a:ext uri="{0D108BD9-81ED-4DB2-BD59-A6C34878D82A}">
                    <a16:rowId xmlns:a16="http://schemas.microsoft.com/office/drawing/2014/main" val="2923521535"/>
                  </a:ext>
                </a:extLst>
              </a:tr>
              <a:tr h="535289">
                <a:tc>
                  <a:txBody>
                    <a:bodyPr/>
                    <a:lstStyle/>
                    <a:p>
                      <a:pPr fontAlgn="ctr">
                        <a:lnSpc>
                          <a:spcPct val="107000"/>
                        </a:lnSpc>
                        <a:spcAft>
                          <a:spcPts val="0"/>
                        </a:spcAft>
                        <a:tabLst>
                          <a:tab pos="198755" algn="l"/>
                        </a:tabLst>
                      </a:pPr>
                      <a:r>
                        <a:rPr lang="ro-RO" sz="2000">
                          <a:effectLst/>
                        </a:rPr>
                        <a:t>II.	Active de exploatare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71755" marB="71755"/>
                </a:tc>
                <a:tc>
                  <a:txBody>
                    <a:bodyPr/>
                    <a:lstStyle/>
                    <a:p>
                      <a:pPr fontAlgn="ctr">
                        <a:lnSpc>
                          <a:spcPct val="107000"/>
                        </a:lnSpc>
                        <a:spcAft>
                          <a:spcPts val="0"/>
                        </a:spcAft>
                        <a:tabLst>
                          <a:tab pos="219075" algn="l"/>
                        </a:tabLst>
                      </a:pPr>
                      <a:r>
                        <a:rPr lang="ro-RO" sz="2000" dirty="0">
                          <a:effectLst/>
                        </a:rPr>
                        <a:t>II.	Resurse de exploatare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71755" marB="71755"/>
                </a:tc>
                <a:extLst>
                  <a:ext uri="{0D108BD9-81ED-4DB2-BD59-A6C34878D82A}">
                    <a16:rowId xmlns:a16="http://schemas.microsoft.com/office/drawing/2014/main" val="3108166525"/>
                  </a:ext>
                </a:extLst>
              </a:tr>
              <a:tr h="502335">
                <a:tc>
                  <a:txBody>
                    <a:bodyPr/>
                    <a:lstStyle/>
                    <a:p>
                      <a:pPr fontAlgn="ctr">
                        <a:lnSpc>
                          <a:spcPct val="107000"/>
                        </a:lnSpc>
                        <a:spcAft>
                          <a:spcPts val="0"/>
                        </a:spcAft>
                        <a:tabLst>
                          <a:tab pos="198755" algn="l"/>
                        </a:tabLst>
                      </a:pPr>
                      <a:r>
                        <a:rPr lang="ro-RO" sz="2000" dirty="0">
                          <a:effectLst/>
                        </a:rPr>
                        <a:t>III.Active din afara exploatării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71755" marB="71755"/>
                </a:tc>
                <a:tc>
                  <a:txBody>
                    <a:bodyPr/>
                    <a:lstStyle/>
                    <a:p>
                      <a:pPr fontAlgn="ctr">
                        <a:lnSpc>
                          <a:spcPct val="107000"/>
                        </a:lnSpc>
                        <a:spcAft>
                          <a:spcPts val="0"/>
                        </a:spcAft>
                        <a:tabLst>
                          <a:tab pos="219075" algn="l"/>
                        </a:tabLst>
                      </a:pPr>
                      <a:r>
                        <a:rPr lang="ro-RO" sz="2000" dirty="0">
                          <a:effectLst/>
                        </a:rPr>
                        <a:t>III.Resurse din afara exploatării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71755" marB="71755"/>
                </a:tc>
                <a:extLst>
                  <a:ext uri="{0D108BD9-81ED-4DB2-BD59-A6C34878D82A}">
                    <a16:rowId xmlns:a16="http://schemas.microsoft.com/office/drawing/2014/main" val="1087757629"/>
                  </a:ext>
                </a:extLst>
              </a:tr>
              <a:tr h="535289">
                <a:tc>
                  <a:txBody>
                    <a:bodyPr/>
                    <a:lstStyle/>
                    <a:p>
                      <a:pPr fontAlgn="ctr">
                        <a:lnSpc>
                          <a:spcPct val="107000"/>
                        </a:lnSpc>
                        <a:spcAft>
                          <a:spcPts val="0"/>
                        </a:spcAft>
                        <a:tabLst>
                          <a:tab pos="198755" algn="l"/>
                        </a:tabLst>
                      </a:pPr>
                      <a:r>
                        <a:rPr lang="ro-RO" sz="2000">
                          <a:effectLst/>
                        </a:rPr>
                        <a:t>IV.Active de trezorerie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71755" marB="71755"/>
                </a:tc>
                <a:tc>
                  <a:txBody>
                    <a:bodyPr/>
                    <a:lstStyle/>
                    <a:p>
                      <a:pPr fontAlgn="ctr">
                        <a:lnSpc>
                          <a:spcPct val="107000"/>
                        </a:lnSpc>
                        <a:spcAft>
                          <a:spcPts val="0"/>
                        </a:spcAft>
                        <a:tabLst>
                          <a:tab pos="219075" algn="l"/>
                        </a:tabLst>
                      </a:pPr>
                      <a:r>
                        <a:rPr lang="ro-RO" sz="2000" dirty="0">
                          <a:effectLst/>
                        </a:rPr>
                        <a:t>IV.	Pasive de trezorerie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71755" marB="71755"/>
                </a:tc>
                <a:extLst>
                  <a:ext uri="{0D108BD9-81ED-4DB2-BD59-A6C34878D82A}">
                    <a16:rowId xmlns:a16="http://schemas.microsoft.com/office/drawing/2014/main" val="1197688881"/>
                  </a:ext>
                </a:extLst>
              </a:tr>
            </a:tbl>
          </a:graphicData>
        </a:graphic>
      </p:graphicFrame>
    </p:spTree>
    <p:extLst>
      <p:ext uri="{BB962C8B-B14F-4D97-AF65-F5344CB8AC3E}">
        <p14:creationId xmlns:p14="http://schemas.microsoft.com/office/powerpoint/2010/main" val="3230850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o-RO" dirty="0"/>
              <a:t>Analiza poziției financiare a întreprinderii</a:t>
            </a:r>
            <a:endParaRPr lang="en-GB" dirty="0"/>
          </a:p>
        </p:txBody>
      </p:sp>
      <p:sp>
        <p:nvSpPr>
          <p:cNvPr id="5" name="Content Placeholder 4"/>
          <p:cNvSpPr>
            <a:spLocks noGrp="1"/>
          </p:cNvSpPr>
          <p:nvPr>
            <p:ph idx="1"/>
          </p:nvPr>
        </p:nvSpPr>
        <p:spPr/>
        <p:txBody>
          <a:bodyPr>
            <a:normAutofit/>
          </a:bodyPr>
          <a:lstStyle/>
          <a:p>
            <a:pPr marL="0" indent="0" algn="just">
              <a:buNone/>
            </a:pPr>
            <a:r>
              <a:rPr lang="ro-RO" b="1" dirty="0"/>
              <a:t>Activul net contabil/Situația Netă (ANC/SN):</a:t>
            </a:r>
          </a:p>
          <a:p>
            <a:pPr marL="0" indent="0" algn="just">
              <a:buNone/>
            </a:pPr>
            <a:endParaRPr lang="ro-RO" dirty="0"/>
          </a:p>
          <a:p>
            <a:pPr algn="just"/>
            <a:r>
              <a:rPr lang="ro-RO" dirty="0"/>
              <a:t>Activul net contabil/Situația netă este un indicator financiar care indică averea acționarilor </a:t>
            </a:r>
            <a:r>
              <a:rPr lang="en-US" dirty="0"/>
              <a:t>din </a:t>
            </a:r>
            <a:r>
              <a:rPr lang="en-US" dirty="0" err="1"/>
              <a:t>companie</a:t>
            </a:r>
            <a:r>
              <a:rPr lang="en-US" dirty="0"/>
              <a:t> </a:t>
            </a:r>
            <a:r>
              <a:rPr lang="ro-RO" dirty="0"/>
              <a:t>la un moment dat.</a:t>
            </a:r>
          </a:p>
          <a:p>
            <a:pPr algn="just"/>
            <a:endParaRPr lang="ro-RO" dirty="0"/>
          </a:p>
          <a:p>
            <a:pPr marL="0" indent="0" algn="ctr">
              <a:buNone/>
            </a:pPr>
            <a:r>
              <a:rPr lang="ro-RO" b="1" dirty="0"/>
              <a:t>ANC/SN = Total active – Datorii totale (în cadrul datoriilor totale fiind incluse veniturile în avans și provizioanele)</a:t>
            </a:r>
          </a:p>
          <a:p>
            <a:pPr marL="0" indent="0" algn="ctr">
              <a:buNone/>
            </a:pPr>
            <a:endParaRPr lang="en-GB" dirty="0"/>
          </a:p>
          <a:p>
            <a:pPr algn="just"/>
            <a:r>
              <a:rPr lang="en-GB" dirty="0"/>
              <a:t>In </a:t>
            </a:r>
            <a:r>
              <a:rPr lang="en-GB" dirty="0" err="1"/>
              <a:t>valori</a:t>
            </a:r>
            <a:r>
              <a:rPr lang="en-GB" dirty="0"/>
              <a:t> de </a:t>
            </a:r>
            <a:r>
              <a:rPr lang="en-GB" dirty="0" err="1"/>
              <a:t>piata</a:t>
            </a:r>
            <a:r>
              <a:rPr lang="en-GB" dirty="0"/>
              <a:t>, SN = </a:t>
            </a:r>
            <a:r>
              <a:rPr lang="en-GB" dirty="0" err="1"/>
              <a:t>capitalizarea</a:t>
            </a:r>
            <a:r>
              <a:rPr lang="en-GB" dirty="0"/>
              <a:t> </a:t>
            </a:r>
            <a:r>
              <a:rPr lang="en-GB" dirty="0" err="1"/>
              <a:t>bursiera</a:t>
            </a:r>
            <a:endParaRPr lang="en-GB" dirty="0"/>
          </a:p>
          <a:p>
            <a:pPr algn="just"/>
            <a:r>
              <a:rPr lang="en-GB" dirty="0"/>
              <a:t>SN </a:t>
            </a:r>
            <a:r>
              <a:rPr lang="en-GB" dirty="0" err="1"/>
              <a:t>ar</a:t>
            </a:r>
            <a:r>
              <a:rPr lang="en-GB" dirty="0"/>
              <a:t> </a:t>
            </a:r>
            <a:r>
              <a:rPr lang="en-GB" dirty="0" err="1"/>
              <a:t>trebui</a:t>
            </a:r>
            <a:r>
              <a:rPr lang="en-GB" dirty="0"/>
              <a:t> </a:t>
            </a:r>
            <a:r>
              <a:rPr lang="en-GB" dirty="0" err="1"/>
              <a:t>sa</a:t>
            </a:r>
            <a:r>
              <a:rPr lang="en-GB" dirty="0"/>
              <a:t> fie </a:t>
            </a:r>
            <a:r>
              <a:rPr lang="en-GB" dirty="0" err="1"/>
              <a:t>pozitiva</a:t>
            </a:r>
            <a:r>
              <a:rPr lang="en-GB" dirty="0"/>
              <a:t> </a:t>
            </a:r>
            <a:r>
              <a:rPr lang="en-GB" dirty="0" err="1"/>
              <a:t>si</a:t>
            </a:r>
            <a:r>
              <a:rPr lang="en-GB" dirty="0"/>
              <a:t> </a:t>
            </a:r>
            <a:r>
              <a:rPr lang="en-GB" dirty="0" err="1"/>
              <a:t>crescatoare</a:t>
            </a:r>
            <a:r>
              <a:rPr lang="en-GB" dirty="0"/>
              <a:t> </a:t>
            </a:r>
            <a:r>
              <a:rPr lang="en-GB" dirty="0" err="1"/>
              <a:t>pentru</a:t>
            </a:r>
            <a:r>
              <a:rPr lang="en-GB" dirty="0"/>
              <a:t> a </a:t>
            </a:r>
            <a:r>
              <a:rPr lang="en-GB" dirty="0" err="1"/>
              <a:t>reflecta</a:t>
            </a:r>
            <a:r>
              <a:rPr lang="en-GB" dirty="0"/>
              <a:t> o </a:t>
            </a:r>
            <a:r>
              <a:rPr lang="en-GB" dirty="0" err="1"/>
              <a:t>gestiune</a:t>
            </a:r>
            <a:r>
              <a:rPr lang="en-GB" dirty="0"/>
              <a:t> </a:t>
            </a:r>
            <a:r>
              <a:rPr lang="en-GB" dirty="0" err="1"/>
              <a:t>financiara</a:t>
            </a:r>
            <a:r>
              <a:rPr lang="en-GB" dirty="0"/>
              <a:t> </a:t>
            </a:r>
            <a:r>
              <a:rPr lang="en-GB" dirty="0" err="1"/>
              <a:t>satisfacatoare</a:t>
            </a:r>
            <a:endParaRPr lang="en-GB" dirty="0"/>
          </a:p>
        </p:txBody>
      </p:sp>
    </p:spTree>
    <p:extLst>
      <p:ext uri="{BB962C8B-B14F-4D97-AF65-F5344CB8AC3E}">
        <p14:creationId xmlns:p14="http://schemas.microsoft.com/office/powerpoint/2010/main" val="3885022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o-RO" dirty="0"/>
              <a:t>Analiza poziției financiare a întreprinderii</a:t>
            </a:r>
            <a:endParaRPr lang="en-GB" dirty="0"/>
          </a:p>
        </p:txBody>
      </p:sp>
      <p:sp>
        <p:nvSpPr>
          <p:cNvPr id="5" name="Content Placeholder 4"/>
          <p:cNvSpPr>
            <a:spLocks noGrp="1"/>
          </p:cNvSpPr>
          <p:nvPr>
            <p:ph idx="1"/>
          </p:nvPr>
        </p:nvSpPr>
        <p:spPr/>
        <p:txBody>
          <a:bodyPr>
            <a:normAutofit/>
          </a:bodyPr>
          <a:lstStyle/>
          <a:p>
            <a:pPr marL="0" indent="0">
              <a:buNone/>
            </a:pPr>
            <a:r>
              <a:rPr lang="ro-RO" b="1" dirty="0"/>
              <a:t>Fond de rulment (FR):</a:t>
            </a:r>
          </a:p>
          <a:p>
            <a:r>
              <a:rPr lang="ro-RO" dirty="0"/>
              <a:t>Echilibru financiar pe termen lung </a:t>
            </a:r>
          </a:p>
          <a:p>
            <a:endParaRPr lang="ro-RO" dirty="0"/>
          </a:p>
          <a:p>
            <a:pPr marL="0" indent="0" algn="ctr">
              <a:buNone/>
            </a:pPr>
            <a:r>
              <a:rPr lang="ro-RO" b="1" dirty="0"/>
              <a:t>Fond de rulment (FR) = Capitaluri permanente – </a:t>
            </a:r>
            <a:br>
              <a:rPr lang="ro-RO" b="1" dirty="0"/>
            </a:br>
            <a:r>
              <a:rPr lang="ro-RO" b="1" dirty="0"/>
              <a:t>Alocări permanente = Capital propriu + Datorii pe termen lung – Active imobilizate nete</a:t>
            </a:r>
          </a:p>
          <a:p>
            <a:pPr marL="0" indent="0" algn="ctr">
              <a:buNone/>
            </a:pPr>
            <a:endParaRPr lang="ro-RO" b="1" dirty="0"/>
          </a:p>
          <a:p>
            <a:r>
              <a:rPr lang="ro-RO" b="1" dirty="0"/>
              <a:t>FR=0 </a:t>
            </a:r>
            <a:r>
              <a:rPr lang="en-GB" dirty="0"/>
              <a:t>- </a:t>
            </a:r>
            <a:r>
              <a:rPr lang="ro-RO" dirty="0"/>
              <a:t>echilibru perfect</a:t>
            </a:r>
          </a:p>
          <a:p>
            <a:r>
              <a:rPr lang="ro-RO" b="1" dirty="0"/>
              <a:t>FR</a:t>
            </a:r>
            <a:r>
              <a:rPr lang="en-GB" b="1" dirty="0"/>
              <a:t>&gt;0 - </a:t>
            </a:r>
            <a:r>
              <a:rPr lang="ro-RO" dirty="0"/>
              <a:t>resurse pe termen lung atrase în exces pentru finanțarea unor nevoi curente</a:t>
            </a:r>
            <a:endParaRPr lang="en-GB" dirty="0"/>
          </a:p>
          <a:p>
            <a:pPr algn="just"/>
            <a:r>
              <a:rPr lang="en-GB" b="1" dirty="0"/>
              <a:t>FR&lt;0 – </a:t>
            </a:r>
            <a:r>
              <a:rPr lang="en-GB" dirty="0"/>
              <a:t>deficit de </a:t>
            </a:r>
            <a:r>
              <a:rPr lang="en-GB" dirty="0" err="1"/>
              <a:t>resurse</a:t>
            </a:r>
            <a:r>
              <a:rPr lang="en-GB" dirty="0"/>
              <a:t> </a:t>
            </a:r>
            <a:r>
              <a:rPr lang="en-GB" dirty="0" err="1"/>
              <a:t>pe</a:t>
            </a:r>
            <a:r>
              <a:rPr lang="en-GB" dirty="0"/>
              <a:t> </a:t>
            </a:r>
            <a:r>
              <a:rPr lang="en-GB" dirty="0" err="1"/>
              <a:t>termen</a:t>
            </a:r>
            <a:r>
              <a:rPr lang="en-GB" dirty="0"/>
              <a:t> lung </a:t>
            </a:r>
            <a:r>
              <a:rPr lang="en-GB" dirty="0" err="1"/>
              <a:t>si</a:t>
            </a:r>
            <a:r>
              <a:rPr lang="en-GB" b="1" dirty="0"/>
              <a:t> </a:t>
            </a:r>
            <a:r>
              <a:rPr lang="ro-RO" dirty="0"/>
              <a:t>imposibilita</a:t>
            </a:r>
            <a:r>
              <a:rPr lang="en-US" dirty="0"/>
              <a:t>t</a:t>
            </a:r>
            <a:r>
              <a:rPr lang="ro-RO" dirty="0"/>
              <a:t>ea companiei de a asigura un excedent de resurse pe termen lung din care sa poate fi acoperite nevoile de finanțare pe termen scurt</a:t>
            </a:r>
            <a:endParaRPr lang="en-GB" dirty="0"/>
          </a:p>
        </p:txBody>
      </p:sp>
    </p:spTree>
    <p:extLst>
      <p:ext uri="{BB962C8B-B14F-4D97-AF65-F5344CB8AC3E}">
        <p14:creationId xmlns:p14="http://schemas.microsoft.com/office/powerpoint/2010/main" val="576812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o-RO" dirty="0"/>
              <a:t>Analiza poziției financiare a întreprinderii</a:t>
            </a:r>
            <a:endParaRPr lang="en-GB" dirty="0"/>
          </a:p>
        </p:txBody>
      </p:sp>
      <p:sp>
        <p:nvSpPr>
          <p:cNvPr id="5" name="Content Placeholder 4"/>
          <p:cNvSpPr>
            <a:spLocks noGrp="1"/>
          </p:cNvSpPr>
          <p:nvPr>
            <p:ph idx="1"/>
          </p:nvPr>
        </p:nvSpPr>
        <p:spPr/>
        <p:txBody>
          <a:bodyPr>
            <a:normAutofit/>
          </a:bodyPr>
          <a:lstStyle/>
          <a:p>
            <a:pPr marL="0" indent="0">
              <a:buNone/>
            </a:pPr>
            <a:r>
              <a:rPr lang="ro-RO" b="1" dirty="0"/>
              <a:t>Necesarul de fond de rulment (NFR)</a:t>
            </a:r>
            <a:endParaRPr lang="en-GB" b="1" dirty="0"/>
          </a:p>
          <a:p>
            <a:r>
              <a:rPr lang="ro-RO" dirty="0"/>
              <a:t>echilibrul pe termen scurt</a:t>
            </a:r>
            <a:endParaRPr lang="en-GB" dirty="0"/>
          </a:p>
          <a:p>
            <a:endParaRPr lang="en-GB" dirty="0"/>
          </a:p>
          <a:p>
            <a:pPr marL="0" indent="0" algn="ctr">
              <a:buNone/>
            </a:pPr>
            <a:r>
              <a:rPr lang="ro-RO" b="1" dirty="0"/>
              <a:t>Necesarul de fond de rulment (NFR) = Stocuri + Creanțe – Datorii de exploatare</a:t>
            </a:r>
            <a:endParaRPr lang="en-GB" b="1" dirty="0"/>
          </a:p>
          <a:p>
            <a:pPr marL="0" indent="0" algn="ctr">
              <a:buNone/>
            </a:pPr>
            <a:endParaRPr lang="en-GB" b="1" dirty="0"/>
          </a:p>
          <a:p>
            <a:r>
              <a:rPr lang="en-GB" b="1" dirty="0"/>
              <a:t>N</a:t>
            </a:r>
            <a:r>
              <a:rPr lang="ro-RO" b="1" dirty="0"/>
              <a:t>FR=0 </a:t>
            </a:r>
            <a:r>
              <a:rPr lang="en-GB" dirty="0"/>
              <a:t>- </a:t>
            </a:r>
            <a:r>
              <a:rPr lang="ro-RO" dirty="0"/>
              <a:t>echilibru perfect</a:t>
            </a:r>
          </a:p>
          <a:p>
            <a:pPr algn="just"/>
            <a:r>
              <a:rPr lang="en-GB" b="1" dirty="0"/>
              <a:t>N</a:t>
            </a:r>
            <a:r>
              <a:rPr lang="ro-RO" b="1" dirty="0"/>
              <a:t>FR</a:t>
            </a:r>
            <a:r>
              <a:rPr lang="en-GB" b="1" dirty="0"/>
              <a:t>&gt;0 - </a:t>
            </a:r>
            <a:r>
              <a:rPr lang="ro-RO" dirty="0"/>
              <a:t>alocări suplimentare pe termen scurt în comparație cu resursele atrase la același termen</a:t>
            </a:r>
            <a:endParaRPr lang="en-GB" dirty="0"/>
          </a:p>
          <a:p>
            <a:pPr algn="just"/>
            <a:r>
              <a:rPr lang="en-GB" b="1" dirty="0"/>
              <a:t>NFR&lt;0 - </a:t>
            </a:r>
            <a:r>
              <a:rPr lang="ro-RO" dirty="0"/>
              <a:t>surplus de resurse pe termen scurt</a:t>
            </a:r>
            <a:r>
              <a:rPr lang="en-GB" dirty="0"/>
              <a:t> </a:t>
            </a:r>
            <a:r>
              <a:rPr lang="ro-RO" dirty="0"/>
              <a:t>în comparație cu </a:t>
            </a:r>
            <a:r>
              <a:rPr lang="en-GB" dirty="0" err="1"/>
              <a:t>aloc</a:t>
            </a:r>
            <a:r>
              <a:rPr lang="ro-RO" dirty="0"/>
              <a:t>ă</a:t>
            </a:r>
            <a:r>
              <a:rPr lang="en-GB" dirty="0"/>
              <a:t>rile </a:t>
            </a:r>
            <a:r>
              <a:rPr lang="ro-RO" dirty="0"/>
              <a:t>la același termen</a:t>
            </a:r>
            <a:endParaRPr lang="en-GB" dirty="0"/>
          </a:p>
          <a:p>
            <a:endParaRPr lang="en-GB" dirty="0"/>
          </a:p>
        </p:txBody>
      </p:sp>
    </p:spTree>
    <p:extLst>
      <p:ext uri="{BB962C8B-B14F-4D97-AF65-F5344CB8AC3E}">
        <p14:creationId xmlns:p14="http://schemas.microsoft.com/office/powerpoint/2010/main" val="188249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2"/>
          <p:cNvSpPr>
            <a:spLocks noGrp="1"/>
          </p:cNvSpPr>
          <p:nvPr>
            <p:ph type="title"/>
          </p:nvPr>
        </p:nvSpPr>
        <p:spPr/>
        <p:txBody>
          <a:bodyPr/>
          <a:lstStyle/>
          <a:p>
            <a:r>
              <a:rPr lang="ro-RO" altLang="en-US" dirty="0"/>
              <a:t>Agenda întâlnirii</a:t>
            </a:r>
            <a:endParaRPr lang="en-GB" altLang="en-US" dirty="0"/>
          </a:p>
        </p:txBody>
      </p:sp>
      <p:sp>
        <p:nvSpPr>
          <p:cNvPr id="6146" name="Content Placeholder 1"/>
          <p:cNvSpPr>
            <a:spLocks noGrp="1"/>
          </p:cNvSpPr>
          <p:nvPr>
            <p:ph idx="1"/>
          </p:nvPr>
        </p:nvSpPr>
        <p:spPr bwMode="auto">
          <a:xfrm>
            <a:off x="304800" y="1066800"/>
            <a:ext cx="11534274" cy="4299284"/>
          </a:xfrm>
        </p:spPr>
        <p:txBody>
          <a:bodyPr>
            <a:normAutofit fontScale="92500"/>
          </a:bodyPr>
          <a:lstStyle/>
          <a:p>
            <a:pPr marL="457200" indent="-457200">
              <a:buAutoNum type="arabicPeriod"/>
            </a:pPr>
            <a:r>
              <a:rPr lang="en-GB" sz="2400" dirty="0" err="1"/>
              <a:t>Bazele</a:t>
            </a:r>
            <a:r>
              <a:rPr lang="en-GB" sz="2400" dirty="0"/>
              <a:t> </a:t>
            </a:r>
            <a:r>
              <a:rPr lang="en-GB" sz="2400" dirty="0" err="1"/>
              <a:t>managementului</a:t>
            </a:r>
            <a:r>
              <a:rPr lang="en-GB" sz="2400" dirty="0"/>
              <a:t> </a:t>
            </a:r>
            <a:r>
              <a:rPr lang="en-GB" sz="2400" dirty="0" err="1"/>
              <a:t>financiar</a:t>
            </a:r>
            <a:r>
              <a:rPr lang="en-GB" sz="2400" dirty="0"/>
              <a:t> </a:t>
            </a:r>
            <a:r>
              <a:rPr lang="ro-RO" altLang="en-US" sz="2400" dirty="0"/>
              <a:t>(obiectivul major în finanțe, principii de bază în finanțe) </a:t>
            </a:r>
          </a:p>
          <a:p>
            <a:pPr marL="457200" indent="-457200">
              <a:buAutoNum type="arabicPeriod"/>
            </a:pPr>
            <a:endParaRPr lang="ro-RO" altLang="en-US" sz="2400" dirty="0"/>
          </a:p>
          <a:p>
            <a:pPr marL="457200" indent="-457200">
              <a:buAutoNum type="arabicPeriod"/>
            </a:pPr>
            <a:r>
              <a:rPr lang="ro-RO" altLang="en-US" sz="2400" dirty="0"/>
              <a:t>Analiza financiară a întreprinderii</a:t>
            </a:r>
          </a:p>
          <a:p>
            <a:pPr lvl="2"/>
            <a:r>
              <a:rPr lang="fr-FR" altLang="ro-RO" sz="2400" dirty="0" err="1"/>
              <a:t>Analiza</a:t>
            </a:r>
            <a:r>
              <a:rPr lang="fr-FR" altLang="ro-RO" sz="2400" dirty="0"/>
              <a:t> </a:t>
            </a:r>
            <a:r>
              <a:rPr lang="ro-RO" altLang="ro-RO" sz="2400" dirty="0"/>
              <a:t>poziției financiare</a:t>
            </a:r>
            <a:endParaRPr lang="fr-FR" altLang="ro-RO" sz="2400" dirty="0"/>
          </a:p>
          <a:p>
            <a:pPr lvl="2"/>
            <a:r>
              <a:rPr lang="fr-FR" altLang="ro-RO" sz="2400" dirty="0" err="1"/>
              <a:t>Analiza</a:t>
            </a:r>
            <a:r>
              <a:rPr lang="fr-FR" altLang="ro-RO" sz="2400" dirty="0"/>
              <a:t> </a:t>
            </a:r>
            <a:r>
              <a:rPr lang="ro-RO" altLang="ro-RO" sz="2400" dirty="0"/>
              <a:t>performanței</a:t>
            </a:r>
            <a:r>
              <a:rPr lang="fr-FR" altLang="ro-RO" sz="2400" dirty="0"/>
              <a:t> </a:t>
            </a:r>
            <a:r>
              <a:rPr lang="fr-FR" altLang="ro-RO" sz="2400" dirty="0" err="1"/>
              <a:t>financiare</a:t>
            </a:r>
            <a:endParaRPr lang="fr-FR" altLang="ro-RO" sz="2400" dirty="0"/>
          </a:p>
          <a:p>
            <a:pPr lvl="2"/>
            <a:r>
              <a:rPr lang="fr-FR" altLang="ro-RO" sz="2400" dirty="0" err="1"/>
              <a:t>Analiza</a:t>
            </a:r>
            <a:r>
              <a:rPr lang="fr-FR" altLang="ro-RO" sz="2400" dirty="0"/>
              <a:t> </a:t>
            </a:r>
            <a:r>
              <a:rPr lang="ro-RO" altLang="ro-RO" sz="2400" dirty="0"/>
              <a:t>cash-flow-ului</a:t>
            </a:r>
            <a:endParaRPr lang="fr-FR" altLang="ro-RO" sz="2400" dirty="0"/>
          </a:p>
          <a:p>
            <a:pPr lvl="2"/>
            <a:r>
              <a:rPr lang="ro-RO" altLang="ro-RO" sz="2400" dirty="0"/>
              <a:t>Analiza </a:t>
            </a:r>
            <a:r>
              <a:rPr lang="fr-FR" altLang="ro-RO" sz="2400" dirty="0" err="1"/>
              <a:t>rentabilităţii</a:t>
            </a:r>
            <a:r>
              <a:rPr lang="fr-FR" altLang="ro-RO" sz="2400" dirty="0"/>
              <a:t> </a:t>
            </a:r>
            <a:endParaRPr lang="ro-RO" altLang="ro-RO" sz="2400" dirty="0"/>
          </a:p>
          <a:p>
            <a:pPr lvl="2"/>
            <a:r>
              <a:rPr lang="ro-RO" altLang="ro-RO" sz="2400" dirty="0"/>
              <a:t>Analiza </a:t>
            </a:r>
            <a:r>
              <a:rPr lang="fr-FR" altLang="ro-RO" sz="2400" dirty="0" err="1"/>
              <a:t>riscului</a:t>
            </a:r>
            <a:endParaRPr lang="fr-FR" altLang="ro-RO" sz="2400" dirty="0"/>
          </a:p>
          <a:p>
            <a:pPr lvl="2"/>
            <a:endParaRPr lang="fr-FR" altLang="ro-RO" sz="2400" dirty="0"/>
          </a:p>
          <a:p>
            <a:pPr marL="0" indent="0">
              <a:buNone/>
            </a:pPr>
            <a:r>
              <a:rPr lang="fr-FR" altLang="ro-RO" sz="2400" dirty="0"/>
              <a:t>3. </a:t>
            </a:r>
            <a:r>
              <a:rPr lang="fr-FR" altLang="ro-RO" sz="2400" dirty="0" err="1"/>
              <a:t>Valoarea</a:t>
            </a:r>
            <a:r>
              <a:rPr lang="fr-FR" altLang="ro-RO" sz="2400" dirty="0"/>
              <a:t> in </a:t>
            </a:r>
            <a:r>
              <a:rPr lang="fr-FR" altLang="ro-RO" sz="2400" dirty="0" err="1"/>
              <a:t>timp</a:t>
            </a:r>
            <a:r>
              <a:rPr lang="fr-FR" altLang="ro-RO" sz="2400" dirty="0"/>
              <a:t> a </a:t>
            </a:r>
            <a:r>
              <a:rPr lang="fr-FR" altLang="ro-RO" sz="2400" dirty="0" err="1"/>
              <a:t>banilor</a:t>
            </a:r>
            <a:endParaRPr lang="en-CA" altLang="ro-RO" sz="2400" dirty="0"/>
          </a:p>
          <a:p>
            <a:pPr marL="457200" indent="-457200">
              <a:buAutoNum type="arabicPeriod"/>
            </a:pPr>
            <a:endParaRPr lang="ro-RO"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o-RO" dirty="0"/>
              <a:t>Analiza poziției financiare a întreprinderii</a:t>
            </a:r>
            <a:endParaRPr lang="en-GB" dirty="0"/>
          </a:p>
        </p:txBody>
      </p:sp>
      <p:sp>
        <p:nvSpPr>
          <p:cNvPr id="5" name="Content Placeholder 4"/>
          <p:cNvSpPr>
            <a:spLocks noGrp="1"/>
          </p:cNvSpPr>
          <p:nvPr>
            <p:ph idx="1"/>
          </p:nvPr>
        </p:nvSpPr>
        <p:spPr/>
        <p:txBody>
          <a:bodyPr>
            <a:normAutofit/>
          </a:bodyPr>
          <a:lstStyle/>
          <a:p>
            <a:pPr marL="0" indent="0">
              <a:buNone/>
            </a:pPr>
            <a:r>
              <a:rPr lang="ro-RO" b="1" dirty="0"/>
              <a:t>Trezoreria netă (TN) </a:t>
            </a:r>
          </a:p>
          <a:p>
            <a:r>
              <a:rPr lang="ro-RO" dirty="0"/>
              <a:t>indicatorul general de echilibru</a:t>
            </a:r>
          </a:p>
          <a:p>
            <a:endParaRPr lang="ro-RO" dirty="0"/>
          </a:p>
          <a:p>
            <a:pPr marL="0" indent="0" algn="ctr" fontAlgn="ctr">
              <a:buNone/>
            </a:pPr>
            <a:r>
              <a:rPr lang="ro-RO" b="1" dirty="0"/>
              <a:t>Trezoreria netă (TN)  = Fondul de rulment</a:t>
            </a:r>
            <a:r>
              <a:rPr lang="en-US" b="1" dirty="0"/>
              <a:t> </a:t>
            </a:r>
            <a:r>
              <a:rPr lang="ro-RO" b="1" dirty="0"/>
              <a:t>– Necesarul de fond de rulment</a:t>
            </a:r>
          </a:p>
          <a:p>
            <a:pPr marL="0" indent="0" algn="ctr" fontAlgn="ctr">
              <a:buNone/>
            </a:pPr>
            <a:endParaRPr lang="en-GB" dirty="0"/>
          </a:p>
          <a:p>
            <a:pPr marL="0" indent="0" algn="ctr" fontAlgn="ctr">
              <a:buNone/>
            </a:pPr>
            <a:r>
              <a:rPr lang="ro-RO" b="1" dirty="0"/>
              <a:t>Trezoreria netă (TN)  = Active de trezorerie – Pasive de trezorerie</a:t>
            </a:r>
            <a:endParaRPr lang="en-GB" dirty="0"/>
          </a:p>
          <a:p>
            <a:endParaRPr lang="ro-RO" dirty="0"/>
          </a:p>
          <a:p>
            <a:r>
              <a:rPr lang="ro-RO" b="1" dirty="0"/>
              <a:t>TN=0 </a:t>
            </a:r>
            <a:r>
              <a:rPr lang="en-GB" dirty="0"/>
              <a:t>- </a:t>
            </a:r>
            <a:r>
              <a:rPr lang="ro-RO" dirty="0"/>
              <a:t>echilibru perfect</a:t>
            </a:r>
          </a:p>
          <a:p>
            <a:pPr algn="just"/>
            <a:r>
              <a:rPr lang="ro-RO" b="1" dirty="0"/>
              <a:t>TN</a:t>
            </a:r>
            <a:r>
              <a:rPr lang="en-GB" b="1" dirty="0"/>
              <a:t>&gt;0 - </a:t>
            </a:r>
            <a:r>
              <a:rPr lang="ro-RO" dirty="0"/>
              <a:t>surplus de disponibilități în comparație cu datoriile financiare imediate</a:t>
            </a:r>
          </a:p>
          <a:p>
            <a:pPr algn="just"/>
            <a:r>
              <a:rPr lang="ro-RO" b="1" dirty="0"/>
              <a:t>TN</a:t>
            </a:r>
            <a:r>
              <a:rPr lang="en-GB" b="1" dirty="0"/>
              <a:t>&lt;0 - </a:t>
            </a:r>
            <a:r>
              <a:rPr lang="ro-RO" dirty="0"/>
              <a:t>deficit de disponibilități în comparație cu datoriile financiare imediate</a:t>
            </a:r>
            <a:endParaRPr lang="en-GB" dirty="0"/>
          </a:p>
        </p:txBody>
      </p:sp>
    </p:spTree>
    <p:extLst>
      <p:ext uri="{BB962C8B-B14F-4D97-AF65-F5344CB8AC3E}">
        <p14:creationId xmlns:p14="http://schemas.microsoft.com/office/powerpoint/2010/main" val="2963317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1542" y="2937934"/>
            <a:ext cx="5181600" cy="908050"/>
          </a:xfrm>
        </p:spPr>
        <p:txBody>
          <a:bodyPr>
            <a:normAutofit fontScale="90000"/>
          </a:bodyPr>
          <a:lstStyle/>
          <a:p>
            <a:r>
              <a:rPr lang="ro-RO" b="1" dirty="0"/>
              <a:t>Analiza contului de profit și pierdere</a:t>
            </a:r>
            <a:endParaRPr lang="en-GB" b="1" dirty="0"/>
          </a:p>
        </p:txBody>
      </p:sp>
    </p:spTree>
    <p:extLst>
      <p:ext uri="{BB962C8B-B14F-4D97-AF65-F5344CB8AC3E}">
        <p14:creationId xmlns:p14="http://schemas.microsoft.com/office/powerpoint/2010/main" val="967918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dirty="0"/>
              <a:t>Analiza contului de profit și pierdere</a:t>
            </a:r>
            <a:endParaRPr lang="en-GB" dirty="0"/>
          </a:p>
        </p:txBody>
      </p:sp>
      <p:sp>
        <p:nvSpPr>
          <p:cNvPr id="2" name="Content Placeholder 1"/>
          <p:cNvSpPr>
            <a:spLocks noGrp="1"/>
          </p:cNvSpPr>
          <p:nvPr>
            <p:ph idx="1"/>
          </p:nvPr>
        </p:nvSpPr>
        <p:spPr/>
        <p:txBody>
          <a:bodyPr>
            <a:normAutofit/>
          </a:bodyPr>
          <a:lstStyle/>
          <a:p>
            <a:pPr algn="just"/>
            <a:r>
              <a:rPr lang="en-GB" dirty="0" err="1"/>
              <a:t>Contul</a:t>
            </a:r>
            <a:r>
              <a:rPr lang="en-GB" dirty="0"/>
              <a:t> de profit </a:t>
            </a:r>
            <a:r>
              <a:rPr lang="en-GB" dirty="0" err="1"/>
              <a:t>și</a:t>
            </a:r>
            <a:r>
              <a:rPr lang="en-GB" dirty="0"/>
              <a:t> </a:t>
            </a:r>
            <a:r>
              <a:rPr lang="en-GB" dirty="0" err="1"/>
              <a:t>pierdere</a:t>
            </a:r>
            <a:r>
              <a:rPr lang="en-GB" dirty="0"/>
              <a:t> </a:t>
            </a:r>
            <a:r>
              <a:rPr lang="en-GB" dirty="0" err="1"/>
              <a:t>reflectă</a:t>
            </a:r>
            <a:r>
              <a:rPr lang="en-GB" dirty="0"/>
              <a:t> </a:t>
            </a:r>
            <a:r>
              <a:rPr lang="en-GB" dirty="0" err="1"/>
              <a:t>veniturile</a:t>
            </a:r>
            <a:r>
              <a:rPr lang="en-GB" dirty="0"/>
              <a:t> </a:t>
            </a:r>
            <a:r>
              <a:rPr lang="en-GB" dirty="0" err="1"/>
              <a:t>și</a:t>
            </a:r>
            <a:r>
              <a:rPr lang="en-GB" dirty="0"/>
              <a:t> </a:t>
            </a:r>
            <a:r>
              <a:rPr lang="en-GB" dirty="0" err="1"/>
              <a:t>cheltuielile</a:t>
            </a:r>
            <a:r>
              <a:rPr lang="en-GB" dirty="0"/>
              <a:t> </a:t>
            </a:r>
            <a:r>
              <a:rPr lang="en-GB" dirty="0" err="1"/>
              <a:t>societății</a:t>
            </a:r>
            <a:r>
              <a:rPr lang="ro-RO" dirty="0"/>
              <a:t> pe o anumită perioadă, de obicei pe parcursul unui exercițiu financiar. </a:t>
            </a:r>
          </a:p>
          <a:p>
            <a:pPr algn="just"/>
            <a:endParaRPr lang="ro-RO" dirty="0"/>
          </a:p>
          <a:p>
            <a:pPr algn="just"/>
            <a:r>
              <a:rPr lang="ro-RO" dirty="0"/>
              <a:t>Analiza veniturilor și cheltuielilor este importantă pentru managerul financiar, aceasta arătând modul în care profitul companiei este format și eventualele dificultăți financiare la nivelul societății și motivele care au stat la baza apariției acestora. </a:t>
            </a:r>
            <a:endParaRPr lang="en-GB" dirty="0"/>
          </a:p>
        </p:txBody>
      </p:sp>
    </p:spTree>
    <p:extLst>
      <p:ext uri="{BB962C8B-B14F-4D97-AF65-F5344CB8AC3E}">
        <p14:creationId xmlns:p14="http://schemas.microsoft.com/office/powerpoint/2010/main" val="2587972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dirty="0"/>
              <a:t>Tabloul soldurilor intermediare de gestiune</a:t>
            </a:r>
            <a:endParaRPr lang="en-GB" dirty="0"/>
          </a:p>
        </p:txBody>
      </p:sp>
      <p:graphicFrame>
        <p:nvGraphicFramePr>
          <p:cNvPr id="4" name="Content Placeholder 3"/>
          <p:cNvGraphicFramePr>
            <a:graphicFrameLocks noGrp="1"/>
          </p:cNvGraphicFramePr>
          <p:nvPr>
            <p:ph idx="1"/>
          </p:nvPr>
        </p:nvGraphicFramePr>
        <p:xfrm>
          <a:off x="2361248" y="1803941"/>
          <a:ext cx="7443152" cy="4126960"/>
        </p:xfrm>
        <a:graphic>
          <a:graphicData uri="http://schemas.openxmlformats.org/drawingml/2006/table">
            <a:tbl>
              <a:tblPr firstRow="1" firstCol="1" bandRow="1">
                <a:tableStyleId>{FABFCF23-3B69-468F-B69F-88F6DE6A72F2}</a:tableStyleId>
              </a:tblPr>
              <a:tblGrid>
                <a:gridCol w="7443152">
                  <a:extLst>
                    <a:ext uri="{9D8B030D-6E8A-4147-A177-3AD203B41FA5}">
                      <a16:colId xmlns:a16="http://schemas.microsoft.com/office/drawing/2014/main" val="2537613255"/>
                    </a:ext>
                  </a:extLst>
                </a:gridCol>
              </a:tblGrid>
              <a:tr h="455403">
                <a:tc>
                  <a:txBody>
                    <a:bodyPr/>
                    <a:lstStyle/>
                    <a:p>
                      <a:pPr marL="540385" indent="-540385" algn="l">
                        <a:lnSpc>
                          <a:spcPct val="115000"/>
                        </a:lnSpc>
                        <a:spcAft>
                          <a:spcPts val="0"/>
                        </a:spcAft>
                      </a:pPr>
                      <a:r>
                        <a:rPr lang="ro-RO" sz="2200" dirty="0">
                          <a:effectLst/>
                        </a:rPr>
                        <a:t>Tabl</a:t>
                      </a:r>
                      <a:r>
                        <a:rPr lang="en-US" sz="2200" dirty="0">
                          <a:effectLst/>
                        </a:rPr>
                        <a:t>o</a:t>
                      </a:r>
                      <a:r>
                        <a:rPr lang="ro-RO" sz="2200" dirty="0">
                          <a:effectLst/>
                        </a:rPr>
                        <a:t>ul soldurilor intermediare de gestiune</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8529799"/>
                  </a:ext>
                </a:extLst>
              </a:tr>
              <a:tr h="455403">
                <a:tc>
                  <a:txBody>
                    <a:bodyPr/>
                    <a:lstStyle/>
                    <a:p>
                      <a:pPr marL="540385" indent="-540385" algn="l">
                        <a:lnSpc>
                          <a:spcPct val="115000"/>
                        </a:lnSpc>
                        <a:spcAft>
                          <a:spcPts val="0"/>
                        </a:spcAft>
                      </a:pPr>
                      <a:r>
                        <a:rPr lang="ro-RO" sz="2200" dirty="0">
                          <a:effectLst/>
                        </a:rPr>
                        <a:t>Marja comercială (MC)</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5642940"/>
                  </a:ext>
                </a:extLst>
              </a:tr>
              <a:tr h="455403">
                <a:tc>
                  <a:txBody>
                    <a:bodyPr/>
                    <a:lstStyle/>
                    <a:p>
                      <a:pPr marL="540385" indent="-540385" algn="l">
                        <a:lnSpc>
                          <a:spcPct val="115000"/>
                        </a:lnSpc>
                        <a:spcAft>
                          <a:spcPts val="0"/>
                        </a:spcAft>
                      </a:pPr>
                      <a:r>
                        <a:rPr lang="ro-RO" sz="2200" dirty="0">
                          <a:effectLst/>
                        </a:rPr>
                        <a:t>Producția exercițiului (PE)</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675843"/>
                  </a:ext>
                </a:extLst>
              </a:tr>
              <a:tr h="455403">
                <a:tc>
                  <a:txBody>
                    <a:bodyPr/>
                    <a:lstStyle/>
                    <a:p>
                      <a:pPr marL="540385" indent="-540385" algn="l">
                        <a:lnSpc>
                          <a:spcPct val="115000"/>
                        </a:lnSpc>
                        <a:spcAft>
                          <a:spcPts val="0"/>
                        </a:spcAft>
                      </a:pPr>
                      <a:r>
                        <a:rPr lang="ro-RO" sz="2200" dirty="0">
                          <a:effectLst/>
                        </a:rPr>
                        <a:t>Valoarea adăugată (VA)</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1271740"/>
                  </a:ext>
                </a:extLst>
              </a:tr>
              <a:tr h="455403">
                <a:tc>
                  <a:txBody>
                    <a:bodyPr/>
                    <a:lstStyle/>
                    <a:p>
                      <a:pPr marL="540385" indent="-540385" algn="l">
                        <a:lnSpc>
                          <a:spcPct val="115000"/>
                        </a:lnSpc>
                        <a:spcAft>
                          <a:spcPts val="0"/>
                        </a:spcAft>
                      </a:pPr>
                      <a:r>
                        <a:rPr lang="ro-RO" sz="2200" dirty="0">
                          <a:effectLst/>
                        </a:rPr>
                        <a:t>Excedentul Brut de Exploatare (EBE)</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7350106"/>
                  </a:ext>
                </a:extLst>
              </a:tr>
              <a:tr h="455403">
                <a:tc>
                  <a:txBody>
                    <a:bodyPr/>
                    <a:lstStyle/>
                    <a:p>
                      <a:pPr marL="540385" indent="-540385" algn="l">
                        <a:lnSpc>
                          <a:spcPct val="115000"/>
                        </a:lnSpc>
                        <a:spcAft>
                          <a:spcPts val="0"/>
                        </a:spcAft>
                      </a:pPr>
                      <a:r>
                        <a:rPr lang="ro-RO" sz="2200" dirty="0">
                          <a:effectLst/>
                        </a:rPr>
                        <a:t>Rezultatul exploatării (RExp)</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3405937"/>
                  </a:ext>
                </a:extLst>
              </a:tr>
              <a:tr h="455403">
                <a:tc>
                  <a:txBody>
                    <a:bodyPr/>
                    <a:lstStyle/>
                    <a:p>
                      <a:pPr marL="540385" indent="-540385" algn="l">
                        <a:lnSpc>
                          <a:spcPct val="115000"/>
                        </a:lnSpc>
                        <a:spcAft>
                          <a:spcPts val="0"/>
                        </a:spcAft>
                      </a:pPr>
                      <a:r>
                        <a:rPr lang="ro-RO" sz="2200" dirty="0">
                          <a:effectLst/>
                        </a:rPr>
                        <a:t>Rezultatul </a:t>
                      </a:r>
                      <a:r>
                        <a:rPr lang="en-GB" sz="2200" dirty="0">
                          <a:effectLst/>
                        </a:rPr>
                        <a:t>brut</a:t>
                      </a:r>
                      <a:r>
                        <a:rPr lang="ro-RO" sz="2200" dirty="0">
                          <a:effectLst/>
                        </a:rPr>
                        <a:t> (R</a:t>
                      </a:r>
                      <a:r>
                        <a:rPr lang="en-GB" sz="2200" dirty="0">
                          <a:effectLst/>
                        </a:rPr>
                        <a:t>B</a:t>
                      </a:r>
                      <a:r>
                        <a:rPr lang="ro-RO" sz="2200" dirty="0">
                          <a:effectLst/>
                        </a:rPr>
                        <a:t>)</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0852737"/>
                  </a:ext>
                </a:extLst>
              </a:tr>
              <a:tr h="939139">
                <a:tc>
                  <a:txBody>
                    <a:bodyPr/>
                    <a:lstStyle/>
                    <a:p>
                      <a:pPr algn="l">
                        <a:lnSpc>
                          <a:spcPct val="115000"/>
                        </a:lnSpc>
                        <a:spcAft>
                          <a:spcPts val="0"/>
                        </a:spcAft>
                      </a:pPr>
                      <a:r>
                        <a:rPr lang="ro-RO" sz="2200" dirty="0">
                          <a:effectLst/>
                        </a:rPr>
                        <a:t>Rezultatul exercițiului (RE) sau rezultatul net (RN)</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1597233"/>
                  </a:ext>
                </a:extLst>
              </a:tr>
            </a:tbl>
          </a:graphicData>
        </a:graphic>
      </p:graphicFrame>
    </p:spTree>
    <p:extLst>
      <p:ext uri="{BB962C8B-B14F-4D97-AF65-F5344CB8AC3E}">
        <p14:creationId xmlns:p14="http://schemas.microsoft.com/office/powerpoint/2010/main" val="2711141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dirty="0"/>
              <a:t>Tabloul soldurilor intermediare de gestiune</a:t>
            </a:r>
            <a:endParaRPr lang="en-GB" dirty="0"/>
          </a:p>
        </p:txBody>
      </p:sp>
      <p:sp>
        <p:nvSpPr>
          <p:cNvPr id="2" name="Content Placeholder 1"/>
          <p:cNvSpPr>
            <a:spLocks noGrp="1"/>
          </p:cNvSpPr>
          <p:nvPr>
            <p:ph idx="1"/>
          </p:nvPr>
        </p:nvSpPr>
        <p:spPr>
          <a:xfrm>
            <a:off x="2046188" y="1433298"/>
            <a:ext cx="7886700" cy="4641078"/>
          </a:xfrm>
        </p:spPr>
        <p:txBody>
          <a:bodyPr>
            <a:normAutofit fontScale="92500" lnSpcReduction="10000"/>
          </a:bodyPr>
          <a:lstStyle/>
          <a:p>
            <a:pPr algn="just"/>
            <a:r>
              <a:rPr lang="ro-RO" sz="2300" b="1" dirty="0"/>
              <a:t>Marja comercială</a:t>
            </a:r>
            <a:r>
              <a:rPr lang="ro-RO" sz="2300" dirty="0"/>
              <a:t> </a:t>
            </a:r>
            <a:r>
              <a:rPr lang="ro-RO" sz="2300" b="1" dirty="0"/>
              <a:t>(MC)</a:t>
            </a:r>
            <a:r>
              <a:rPr lang="ro-RO" sz="2300" dirty="0"/>
              <a:t> este diferența dintre vânzările de mărfuri și costul de cumpărare al mărfurilor.</a:t>
            </a:r>
          </a:p>
          <a:p>
            <a:endParaRPr lang="ro-RO" sz="2300" dirty="0"/>
          </a:p>
          <a:p>
            <a:r>
              <a:rPr lang="ro-RO" sz="2300" b="1" dirty="0"/>
              <a:t>Producția exercițiului</a:t>
            </a:r>
            <a:r>
              <a:rPr lang="ro-RO" sz="2300" dirty="0"/>
              <a:t> </a:t>
            </a:r>
            <a:r>
              <a:rPr lang="ro-RO" sz="2300" b="1" dirty="0"/>
              <a:t>(PE)</a:t>
            </a:r>
            <a:r>
              <a:rPr lang="ro-RO" sz="2300" dirty="0"/>
              <a:t>: </a:t>
            </a:r>
            <a:r>
              <a:rPr lang="ro-RO" sz="2300" b="1" dirty="0"/>
              <a:t>PE = Pv + Ps + Pi</a:t>
            </a:r>
            <a:endParaRPr lang="en-GB" sz="2300" dirty="0"/>
          </a:p>
          <a:p>
            <a:pPr lvl="1"/>
            <a:r>
              <a:rPr lang="ro-RO" sz="2300" dirty="0"/>
              <a:t>producției vândute (Pv) </a:t>
            </a:r>
          </a:p>
          <a:p>
            <a:pPr lvl="1"/>
            <a:r>
              <a:rPr lang="ro-RO" sz="2300" dirty="0"/>
              <a:t>producția stocată (Ps) </a:t>
            </a:r>
          </a:p>
          <a:p>
            <a:pPr lvl="1"/>
            <a:r>
              <a:rPr lang="ro-RO" sz="2300" dirty="0"/>
              <a:t>producția imobilizată (Pi) </a:t>
            </a:r>
          </a:p>
          <a:p>
            <a:pPr lvl="1"/>
            <a:endParaRPr lang="ro-RO" sz="2300" dirty="0"/>
          </a:p>
          <a:p>
            <a:pPr marL="0" indent="0" algn="just" fontAlgn="ctr">
              <a:buNone/>
            </a:pPr>
            <a:r>
              <a:rPr lang="ro-RO" sz="2300" b="1" dirty="0"/>
              <a:t>Consumurile intermediare</a:t>
            </a:r>
            <a:r>
              <a:rPr lang="ro-RO" sz="2300" dirty="0"/>
              <a:t> </a:t>
            </a:r>
            <a:r>
              <a:rPr lang="ro-RO" sz="2300" b="1" dirty="0"/>
              <a:t>(CI)</a:t>
            </a:r>
            <a:r>
              <a:rPr lang="ro-RO" sz="2300" dirty="0"/>
              <a:t> sunt bunuri și servicii cumpărate din exterior și cuprind următoarele elemente de calcul: materii prime și materiale consumabile (Mp), utilități (U), alte prestații externe (Ape) și alte cheltuieli materiale (Acm):</a:t>
            </a:r>
            <a:endParaRPr lang="en-GB" sz="2300" dirty="0"/>
          </a:p>
          <a:p>
            <a:pPr marL="0" indent="0" algn="ctr" fontAlgn="ctr">
              <a:buNone/>
            </a:pPr>
            <a:r>
              <a:rPr lang="ro-RO" sz="2300" b="1" dirty="0"/>
              <a:t>CI = Mp + Acm + U + Ape</a:t>
            </a:r>
            <a:endParaRPr lang="en-GB" sz="2300" dirty="0"/>
          </a:p>
          <a:p>
            <a:pPr lvl="1"/>
            <a:endParaRPr lang="en-GB" dirty="0"/>
          </a:p>
        </p:txBody>
      </p:sp>
    </p:spTree>
    <p:extLst>
      <p:ext uri="{BB962C8B-B14F-4D97-AF65-F5344CB8AC3E}">
        <p14:creationId xmlns:p14="http://schemas.microsoft.com/office/powerpoint/2010/main" val="3385250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dirty="0"/>
              <a:t>Tabloul soldurilor intermediare de gestiune</a:t>
            </a:r>
            <a:endParaRPr lang="en-GB" dirty="0"/>
          </a:p>
        </p:txBody>
      </p:sp>
      <p:sp>
        <p:nvSpPr>
          <p:cNvPr id="2" name="Content Placeholder 1"/>
          <p:cNvSpPr>
            <a:spLocks noGrp="1"/>
          </p:cNvSpPr>
          <p:nvPr>
            <p:ph idx="1"/>
          </p:nvPr>
        </p:nvSpPr>
        <p:spPr/>
        <p:txBody>
          <a:bodyPr>
            <a:normAutofit/>
          </a:bodyPr>
          <a:lstStyle/>
          <a:p>
            <a:pPr algn="just"/>
            <a:r>
              <a:rPr lang="ro-RO" b="1" dirty="0"/>
              <a:t>Valoarea adăugată (VA) </a:t>
            </a:r>
            <a:r>
              <a:rPr lang="ro-RO" dirty="0"/>
              <a:t>reprezintă surplusul financiar format la nivelul societății din care vor fi renumerați stakeholderii (salariați, stat, acționari, etc). </a:t>
            </a:r>
          </a:p>
          <a:p>
            <a:pPr marL="0" indent="0" algn="ctr">
              <a:buNone/>
            </a:pPr>
            <a:r>
              <a:rPr lang="ro-RO" b="1" dirty="0"/>
              <a:t>VA = PE + MC – CI</a:t>
            </a:r>
            <a:endParaRPr lang="en-GB" dirty="0"/>
          </a:p>
          <a:p>
            <a:endParaRPr lang="ro-RO" dirty="0"/>
          </a:p>
          <a:p>
            <a:pPr algn="just"/>
            <a:r>
              <a:rPr lang="ro-RO" b="1" dirty="0"/>
              <a:t>Excedentul brut de exploatare (EBE)</a:t>
            </a:r>
            <a:r>
              <a:rPr lang="ro-RO" i="1" dirty="0"/>
              <a:t> </a:t>
            </a:r>
            <a:r>
              <a:rPr lang="ro-RO" dirty="0"/>
              <a:t>este rezultatul realizat din activitatea curentă a întreprinderii:</a:t>
            </a:r>
          </a:p>
          <a:p>
            <a:endParaRPr lang="ro-RO" dirty="0"/>
          </a:p>
          <a:p>
            <a:pPr marL="0" indent="0" algn="ctr">
              <a:buNone/>
            </a:pPr>
            <a:r>
              <a:rPr lang="ro-RO" b="1" dirty="0"/>
              <a:t>EBE = Valoarea adăugată (VA) + Subvenții de exploatare– Alte impozite, taxe și vărsăminte asimilate – Cheltuieli cu personalul </a:t>
            </a:r>
            <a:endParaRPr lang="en-GB" dirty="0"/>
          </a:p>
          <a:p>
            <a:endParaRPr lang="en-GB" dirty="0"/>
          </a:p>
        </p:txBody>
      </p:sp>
    </p:spTree>
    <p:extLst>
      <p:ext uri="{BB962C8B-B14F-4D97-AF65-F5344CB8AC3E}">
        <p14:creationId xmlns:p14="http://schemas.microsoft.com/office/powerpoint/2010/main" val="93093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dirty="0"/>
              <a:t>Tabloul soldurilor intermediare de gestiune</a:t>
            </a:r>
            <a:endParaRPr lang="en-GB" dirty="0"/>
          </a:p>
        </p:txBody>
      </p:sp>
      <p:sp>
        <p:nvSpPr>
          <p:cNvPr id="2" name="Content Placeholder 1"/>
          <p:cNvSpPr>
            <a:spLocks noGrp="1"/>
          </p:cNvSpPr>
          <p:nvPr>
            <p:ph idx="1"/>
          </p:nvPr>
        </p:nvSpPr>
        <p:spPr/>
        <p:txBody>
          <a:bodyPr>
            <a:normAutofit/>
          </a:bodyPr>
          <a:lstStyle/>
          <a:p>
            <a:r>
              <a:rPr lang="ro-RO" b="1" dirty="0"/>
              <a:t>Rezultatul din exploatare (RExp)</a:t>
            </a:r>
            <a:r>
              <a:rPr lang="ro-RO" i="1" dirty="0"/>
              <a:t> </a:t>
            </a:r>
            <a:r>
              <a:rPr lang="ro-RO" dirty="0"/>
              <a:t>măsoară performanța activității de exploatare a întreprinderii:</a:t>
            </a:r>
          </a:p>
          <a:p>
            <a:pPr marL="0" indent="0">
              <a:buNone/>
            </a:pPr>
            <a:endParaRPr lang="ro-RO" dirty="0"/>
          </a:p>
          <a:p>
            <a:pPr marL="0" indent="0" algn="ctr">
              <a:buNone/>
            </a:pPr>
            <a:r>
              <a:rPr lang="ro-RO" b="1" dirty="0"/>
              <a:t>RExp = Excedentul brut de exploatare (EBE) + Alte venituri din exploatare –  Amortizări și provizioane </a:t>
            </a:r>
            <a:r>
              <a:rPr lang="ro-RO" dirty="0"/>
              <a:t>(ajustări de valoare privind imobilizările corporale și necorporale + ajustări de valoare privind activele circulante + ajustări privind provizioanele) </a:t>
            </a:r>
            <a:r>
              <a:rPr lang="ro-RO" b="1" dirty="0"/>
              <a:t>–</a:t>
            </a:r>
            <a:r>
              <a:rPr lang="ro-RO" dirty="0"/>
              <a:t> </a:t>
            </a:r>
            <a:r>
              <a:rPr lang="ro-RO" b="1" dirty="0"/>
              <a:t>Alte cheltuieli de exploatare</a:t>
            </a:r>
            <a:r>
              <a:rPr lang="ro-RO" dirty="0"/>
              <a:t> (cheltuieli cu despăgubiri, donații și activele cedate)</a:t>
            </a:r>
            <a:endParaRPr lang="en-GB" dirty="0"/>
          </a:p>
          <a:p>
            <a:pPr marL="0" indent="0" algn="ctr">
              <a:buNone/>
            </a:pPr>
            <a:endParaRPr lang="ro-RO" dirty="0"/>
          </a:p>
          <a:p>
            <a:r>
              <a:rPr lang="ro-RO" b="1" dirty="0"/>
              <a:t>Rezultatul financiar (Rfin)</a:t>
            </a:r>
            <a:r>
              <a:rPr lang="ro-RO" dirty="0"/>
              <a:t> este rezultatul care provine din activitatea financiară: </a:t>
            </a:r>
          </a:p>
          <a:p>
            <a:pPr marL="0" indent="0" algn="ctr">
              <a:buNone/>
            </a:pPr>
            <a:r>
              <a:rPr lang="ro-RO" b="1" dirty="0"/>
              <a:t>Rfin = Venituri financiare – Cheltuieli financiare</a:t>
            </a:r>
            <a:endParaRPr lang="en-GB" dirty="0"/>
          </a:p>
          <a:p>
            <a:pPr marL="0" indent="0">
              <a:buNone/>
            </a:pPr>
            <a:endParaRPr lang="en-GB" dirty="0"/>
          </a:p>
        </p:txBody>
      </p:sp>
    </p:spTree>
    <p:extLst>
      <p:ext uri="{BB962C8B-B14F-4D97-AF65-F5344CB8AC3E}">
        <p14:creationId xmlns:p14="http://schemas.microsoft.com/office/powerpoint/2010/main" val="3796864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dirty="0"/>
              <a:t>Tabloul soldurilor intermediare de gestiune</a:t>
            </a:r>
            <a:endParaRPr lang="en-GB" dirty="0"/>
          </a:p>
        </p:txBody>
      </p:sp>
      <p:sp>
        <p:nvSpPr>
          <p:cNvPr id="2" name="Content Placeholder 1"/>
          <p:cNvSpPr>
            <a:spLocks noGrp="1"/>
          </p:cNvSpPr>
          <p:nvPr>
            <p:ph idx="1"/>
          </p:nvPr>
        </p:nvSpPr>
        <p:spPr/>
        <p:txBody>
          <a:bodyPr/>
          <a:lstStyle/>
          <a:p>
            <a:r>
              <a:rPr lang="ro-RO" b="1" dirty="0"/>
              <a:t>Rezultatul </a:t>
            </a:r>
            <a:r>
              <a:rPr lang="en-GB" b="1" dirty="0"/>
              <a:t>brut</a:t>
            </a:r>
            <a:r>
              <a:rPr lang="ro-RO" dirty="0"/>
              <a:t> </a:t>
            </a:r>
            <a:r>
              <a:rPr lang="ro-RO" b="1" dirty="0"/>
              <a:t>(R</a:t>
            </a:r>
            <a:r>
              <a:rPr lang="en-GB" b="1" dirty="0"/>
              <a:t>B</a:t>
            </a:r>
            <a:r>
              <a:rPr lang="ro-RO" b="1" dirty="0"/>
              <a:t>):</a:t>
            </a:r>
          </a:p>
          <a:p>
            <a:pPr marL="0" indent="0" algn="ctr">
              <a:buNone/>
            </a:pPr>
            <a:r>
              <a:rPr lang="ro-RO" b="1" dirty="0"/>
              <a:t>R</a:t>
            </a:r>
            <a:r>
              <a:rPr lang="en-GB" b="1" dirty="0"/>
              <a:t>B</a:t>
            </a:r>
            <a:r>
              <a:rPr lang="ro-RO" b="1" dirty="0"/>
              <a:t> = RExp + Rfin</a:t>
            </a:r>
          </a:p>
          <a:p>
            <a:pPr marL="0" indent="0" algn="ctr">
              <a:buNone/>
            </a:pPr>
            <a:endParaRPr lang="ro-RO" b="1" dirty="0"/>
          </a:p>
          <a:p>
            <a:r>
              <a:rPr lang="ro-RO" b="1" dirty="0"/>
              <a:t>Rezultatul net al exercițiului</a:t>
            </a:r>
            <a:r>
              <a:rPr lang="ro-RO" dirty="0"/>
              <a:t> </a:t>
            </a:r>
            <a:r>
              <a:rPr lang="ro-RO" b="1" dirty="0"/>
              <a:t>(RN)</a:t>
            </a:r>
            <a:r>
              <a:rPr lang="ro-RO" dirty="0"/>
              <a:t> sau profitul net constituie soldul final al oricăriu exercițiu financiar:</a:t>
            </a:r>
          </a:p>
          <a:p>
            <a:pPr marL="0" indent="0" algn="ctr">
              <a:buNone/>
            </a:pPr>
            <a:r>
              <a:rPr lang="ro-RO" b="1" dirty="0"/>
              <a:t>Rnet = R</a:t>
            </a:r>
            <a:r>
              <a:rPr lang="en-GB" b="1" dirty="0"/>
              <a:t>B</a:t>
            </a:r>
            <a:r>
              <a:rPr lang="ro-RO" b="1" dirty="0"/>
              <a:t> – Impozitul pe profit </a:t>
            </a:r>
            <a:endParaRPr lang="en-GB" dirty="0"/>
          </a:p>
          <a:p>
            <a:endParaRPr lang="en-GB" dirty="0"/>
          </a:p>
          <a:p>
            <a:endParaRPr lang="en-GB" dirty="0"/>
          </a:p>
        </p:txBody>
      </p:sp>
    </p:spTree>
    <p:extLst>
      <p:ext uri="{BB962C8B-B14F-4D97-AF65-F5344CB8AC3E}">
        <p14:creationId xmlns:p14="http://schemas.microsoft.com/office/powerpoint/2010/main" val="4116894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a:t>Marjele de acumulare</a:t>
            </a:r>
            <a:endParaRPr lang="en-GB" dirty="0"/>
          </a:p>
        </p:txBody>
      </p:sp>
      <p:sp>
        <p:nvSpPr>
          <p:cNvPr id="2" name="Content Placeholder 1"/>
          <p:cNvSpPr>
            <a:spLocks noGrp="1"/>
          </p:cNvSpPr>
          <p:nvPr>
            <p:ph idx="1"/>
          </p:nvPr>
        </p:nvSpPr>
        <p:spPr/>
        <p:txBody>
          <a:bodyPr>
            <a:normAutofit/>
          </a:bodyPr>
          <a:lstStyle/>
          <a:p>
            <a:pPr marL="0" indent="0">
              <a:buNone/>
            </a:pPr>
            <a:r>
              <a:rPr lang="ro-RO" dirty="0"/>
              <a:t>Clasificarea cheltuielilor:</a:t>
            </a:r>
          </a:p>
          <a:p>
            <a:pPr lvl="0" algn="just"/>
            <a:r>
              <a:rPr lang="ro-RO" b="1" dirty="0"/>
              <a:t>Cheltuieli variabile </a:t>
            </a:r>
            <a:r>
              <a:rPr lang="ro-RO" dirty="0"/>
              <a:t>– cheltuieli care vor avea o valoare în creștere cât timp societatea vinde mai multe bunuri/mărfuri sau prestează mai multe servicii și sunt în scădere, daca activitatea societății se restrânge (Cheltuieli cu materiile prime, Cheltuieli cu mărfurile, cheltuieli cu salariații direct productivi, etc)</a:t>
            </a:r>
            <a:endParaRPr lang="en-GB" dirty="0"/>
          </a:p>
          <a:p>
            <a:pPr lvl="0" algn="just"/>
            <a:r>
              <a:rPr lang="ro-RO" b="1" dirty="0"/>
              <a:t>Cheltuieli fixe </a:t>
            </a:r>
            <a:r>
              <a:rPr lang="ro-RO" dirty="0"/>
              <a:t>– cheltuieli care nu variază în funcție de valoarea vânzărilor de bunuri/mărfuri sau de prestările de servicii (Cheltuieli cu chiria spațiului, Cheltuieli cu salariile personalului administrativ, etc) </a:t>
            </a:r>
            <a:endParaRPr lang="en-GB" dirty="0"/>
          </a:p>
          <a:p>
            <a:pPr marL="0" indent="0">
              <a:buNone/>
            </a:pPr>
            <a:endParaRPr lang="en-GB" dirty="0"/>
          </a:p>
        </p:txBody>
      </p:sp>
    </p:spTree>
    <p:extLst>
      <p:ext uri="{BB962C8B-B14F-4D97-AF65-F5344CB8AC3E}">
        <p14:creationId xmlns:p14="http://schemas.microsoft.com/office/powerpoint/2010/main" val="2115435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a:t>Marjele de acumulare </a:t>
            </a:r>
            <a:endParaRPr lang="en-GB" dirty="0"/>
          </a:p>
        </p:txBody>
      </p:sp>
      <p:graphicFrame>
        <p:nvGraphicFramePr>
          <p:cNvPr id="5" name="Table 4"/>
          <p:cNvGraphicFramePr>
            <a:graphicFrameLocks noGrp="1"/>
          </p:cNvGraphicFramePr>
          <p:nvPr/>
        </p:nvGraphicFramePr>
        <p:xfrm>
          <a:off x="2310200" y="1684053"/>
          <a:ext cx="7736989" cy="4191447"/>
        </p:xfrm>
        <a:graphic>
          <a:graphicData uri="http://schemas.openxmlformats.org/drawingml/2006/table">
            <a:tbl>
              <a:tblPr firstRow="1" firstCol="1" bandRow="1">
                <a:tableStyleId>{BC89EF96-8CEA-46FF-86C4-4CE0E7609802}</a:tableStyleId>
              </a:tblPr>
              <a:tblGrid>
                <a:gridCol w="7736989">
                  <a:extLst>
                    <a:ext uri="{9D8B030D-6E8A-4147-A177-3AD203B41FA5}">
                      <a16:colId xmlns:a16="http://schemas.microsoft.com/office/drawing/2014/main" val="3711731296"/>
                    </a:ext>
                  </a:extLst>
                </a:gridCol>
              </a:tblGrid>
              <a:tr h="192373">
                <a:tc>
                  <a:txBody>
                    <a:bodyPr/>
                    <a:lstStyle/>
                    <a:p>
                      <a:pPr>
                        <a:lnSpc>
                          <a:spcPct val="107000"/>
                        </a:lnSpc>
                        <a:spcAft>
                          <a:spcPts val="0"/>
                        </a:spcAft>
                      </a:pPr>
                      <a:r>
                        <a:rPr lang="ro-RO" sz="1800" dirty="0">
                          <a:effectLst/>
                        </a:rPr>
                        <a:t>     </a:t>
                      </a:r>
                      <a:r>
                        <a:rPr lang="en-GB" sz="1800" dirty="0">
                          <a:effectLst/>
                        </a:rPr>
                        <a:t>Indicator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6527749"/>
                  </a:ext>
                </a:extLst>
              </a:tr>
              <a:tr h="731757">
                <a:tc>
                  <a:txBody>
                    <a:bodyPr/>
                    <a:lstStyle/>
                    <a:p>
                      <a:pPr marL="0" marR="0" indent="0" algn="l" defTabSz="685800" rtl="0" eaLnBrk="1" fontAlgn="auto" latinLnBrk="0" hangingPunct="1">
                        <a:lnSpc>
                          <a:spcPct val="107000"/>
                        </a:lnSpc>
                        <a:spcBef>
                          <a:spcPts val="0"/>
                        </a:spcBef>
                        <a:spcAft>
                          <a:spcPts val="0"/>
                        </a:spcAft>
                        <a:buClrTx/>
                        <a:buSzTx/>
                        <a:buFontTx/>
                        <a:buNone/>
                        <a:tabLst/>
                        <a:defRPr/>
                      </a:pPr>
                      <a:r>
                        <a:rPr lang="ro-RO" sz="1800" dirty="0">
                          <a:effectLst/>
                        </a:rPr>
                        <a:t>Cifra de afaceri</a:t>
                      </a:r>
                      <a:r>
                        <a:rPr lang="en-GB" sz="1800" dirty="0">
                          <a:effectLst/>
                        </a:rPr>
                        <a:t> </a:t>
                      </a:r>
                      <a:r>
                        <a:rPr lang="ro-RO" sz="1800" dirty="0">
                          <a:effectLst/>
                        </a:rPr>
                        <a:t>(CA)</a:t>
                      </a:r>
                      <a:r>
                        <a:rPr lang="en-GB" sz="1800" dirty="0">
                          <a:effectLst/>
                        </a:rPr>
                        <a:t> + </a:t>
                      </a:r>
                      <a:r>
                        <a:rPr lang="en-GB" sz="1800" baseline="0" dirty="0" err="1">
                          <a:effectLst/>
                        </a:rPr>
                        <a:t>Orice</a:t>
                      </a:r>
                      <a:r>
                        <a:rPr lang="en-GB" sz="1800" baseline="0" dirty="0">
                          <a:effectLst/>
                        </a:rPr>
                        <a:t> </a:t>
                      </a:r>
                      <a:r>
                        <a:rPr lang="en-GB" sz="1800" baseline="0" dirty="0" err="1">
                          <a:effectLst/>
                        </a:rPr>
                        <a:t>alte</a:t>
                      </a:r>
                      <a:r>
                        <a:rPr lang="en-GB" sz="1800" baseline="0" dirty="0">
                          <a:effectLst/>
                        </a:rPr>
                        <a:t> </a:t>
                      </a:r>
                      <a:r>
                        <a:rPr lang="en-GB" sz="1800" baseline="0" dirty="0" err="1">
                          <a:effectLst/>
                        </a:rPr>
                        <a:t>venituri</a:t>
                      </a:r>
                      <a:r>
                        <a:rPr lang="en-GB" sz="1800" baseline="0" dirty="0">
                          <a:effectLst/>
                        </a:rPr>
                        <a:t> din </a:t>
                      </a:r>
                      <a:r>
                        <a:rPr lang="en-GB" sz="1800" baseline="0" dirty="0" err="1">
                          <a:effectLst/>
                        </a:rPr>
                        <a:t>exploatare</a:t>
                      </a:r>
                      <a:r>
                        <a:rPr lang="en-GB" sz="1800" baseline="0" dirty="0">
                          <a:effectLst/>
                        </a:rPr>
                        <a:t> + </a:t>
                      </a:r>
                      <a:r>
                        <a:rPr lang="en-GB" sz="1800" dirty="0" err="1">
                          <a:effectLst/>
                        </a:rPr>
                        <a:t>Venituri</a:t>
                      </a:r>
                      <a:r>
                        <a:rPr lang="en-GB" sz="1800" dirty="0">
                          <a:effectLst/>
                        </a:rPr>
                        <a:t> </a:t>
                      </a:r>
                      <a:r>
                        <a:rPr lang="en-GB" sz="1800" dirty="0" err="1">
                          <a:effectLst/>
                        </a:rPr>
                        <a:t>financiare</a:t>
                      </a:r>
                      <a:r>
                        <a:rPr lang="en-GB" sz="1800" dirty="0">
                          <a:effectLst/>
                        </a:rPr>
                        <a:t> + </a:t>
                      </a:r>
                      <a:r>
                        <a:rPr lang="en-GB" sz="1800" dirty="0" err="1">
                          <a:effectLst/>
                        </a:rPr>
                        <a:t>Venituri</a:t>
                      </a:r>
                      <a:r>
                        <a:rPr lang="en-GB" sz="1800" dirty="0">
                          <a:effectLst/>
                        </a:rPr>
                        <a:t> din </a:t>
                      </a:r>
                      <a:r>
                        <a:rPr lang="en-GB" sz="1800" dirty="0" err="1">
                          <a:effectLst/>
                        </a:rPr>
                        <a:t>reluari</a:t>
                      </a:r>
                      <a:r>
                        <a:rPr lang="en-GB" sz="1800" baseline="0" dirty="0">
                          <a:effectLst/>
                        </a:rPr>
                        <a:t> </a:t>
                      </a:r>
                      <a:r>
                        <a:rPr lang="en-GB" sz="1800" baseline="0" dirty="0" err="1">
                          <a:effectLst/>
                        </a:rPr>
                        <a:t>provizioane</a:t>
                      </a:r>
                      <a:endParaRPr lang="en-GB" sz="1800" baseline="0" dirty="0">
                        <a:effectLst/>
                      </a:endParaRPr>
                    </a:p>
                    <a:p>
                      <a:pPr marL="0" marR="0" indent="0" algn="l" defTabSz="685800" rtl="0" eaLnBrk="1" fontAlgn="auto" latinLnBrk="0" hangingPunct="1">
                        <a:lnSpc>
                          <a:spcPct val="107000"/>
                        </a:lnSpc>
                        <a:spcBef>
                          <a:spcPts val="0"/>
                        </a:spcBef>
                        <a:spcAft>
                          <a:spcPts val="0"/>
                        </a:spcAft>
                        <a:buClrTx/>
                        <a:buSzTx/>
                        <a:buFontTx/>
                        <a:buNone/>
                        <a:tabLst/>
                        <a:defRPr/>
                      </a:pPr>
                      <a:r>
                        <a:rPr lang="ro-RO" sz="1800" dirty="0">
                          <a:effectLst/>
                        </a:rPr>
                        <a:t>(-) Cheltuieli variabile (CV) (cheltuielile variabile se scad)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o-RO" sz="1800" dirty="0">
                          <a:effectLst/>
                        </a:rPr>
                        <a:t>(-) Cheltuieli fixe (cheltuieli fixe fără amortizări și provizioane nete)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7114142"/>
                  </a:ext>
                </a:extLst>
              </a:tr>
              <a:tr h="1110090">
                <a:tc>
                  <a:txBody>
                    <a:bodyPr/>
                    <a:lstStyle/>
                    <a:p>
                      <a:pPr>
                        <a:lnSpc>
                          <a:spcPct val="107000"/>
                        </a:lnSpc>
                        <a:spcAft>
                          <a:spcPts val="0"/>
                        </a:spcAft>
                      </a:pPr>
                      <a:r>
                        <a:rPr lang="ro-RO" sz="1800" dirty="0">
                          <a:effectLst/>
                        </a:rPr>
                        <a:t>= EBITDA (earnings before interests, taxes, depreciation and amortization- profit înainte de impozit, dobânzi, depreciere și amortizare)</a:t>
                      </a:r>
                      <a:endParaRPr lang="en-GB" sz="1800" dirty="0">
                        <a:effectLst/>
                      </a:endParaRPr>
                    </a:p>
                    <a:p>
                      <a:pPr>
                        <a:lnSpc>
                          <a:spcPct val="107000"/>
                        </a:lnSpc>
                        <a:spcAft>
                          <a:spcPts val="0"/>
                        </a:spcAft>
                      </a:pPr>
                      <a:r>
                        <a:rPr lang="ro-RO" sz="1800" dirty="0">
                          <a:effectLst/>
                        </a:rPr>
                        <a:t>(-) Cheltuieli cu deprecieri și amortizări (eventual provizoane)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4633789"/>
                  </a:ext>
                </a:extLst>
              </a:tr>
              <a:tr h="736600">
                <a:tc>
                  <a:txBody>
                    <a:bodyPr/>
                    <a:lstStyle/>
                    <a:p>
                      <a:pPr>
                        <a:lnSpc>
                          <a:spcPct val="107000"/>
                        </a:lnSpc>
                        <a:spcAft>
                          <a:spcPts val="0"/>
                        </a:spcAft>
                      </a:pPr>
                      <a:r>
                        <a:rPr lang="ro-RO" sz="1800" dirty="0">
                          <a:effectLst/>
                        </a:rPr>
                        <a:t>= EBIT (earnings before interests and taxes – profit înainte de impozit și dobânzi)</a:t>
                      </a:r>
                      <a:endParaRPr lang="en-GB" sz="1800" dirty="0">
                        <a:effectLst/>
                      </a:endParaRPr>
                    </a:p>
                    <a:p>
                      <a:pPr>
                        <a:lnSpc>
                          <a:spcPct val="107000"/>
                        </a:lnSpc>
                        <a:spcAft>
                          <a:spcPts val="0"/>
                        </a:spcAft>
                      </a:pPr>
                      <a:r>
                        <a:rPr lang="ro-RO" sz="1800" dirty="0">
                          <a:effectLst/>
                        </a:rPr>
                        <a:t>(-) Cheltuieli cu dobânzile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9904125"/>
                  </a:ext>
                </a:extLst>
              </a:tr>
              <a:tr h="606791">
                <a:tc>
                  <a:txBody>
                    <a:bodyPr/>
                    <a:lstStyle/>
                    <a:p>
                      <a:pPr>
                        <a:lnSpc>
                          <a:spcPct val="107000"/>
                        </a:lnSpc>
                        <a:spcAft>
                          <a:spcPts val="0"/>
                        </a:spcAft>
                      </a:pPr>
                      <a:r>
                        <a:rPr lang="ro-RO" sz="1800" dirty="0">
                          <a:effectLst/>
                        </a:rPr>
                        <a:t>= EBT (earnings before taxes – profit înainte de impozit)</a:t>
                      </a:r>
                      <a:endParaRPr lang="en-GB" sz="1800" dirty="0">
                        <a:effectLst/>
                      </a:endParaRPr>
                    </a:p>
                    <a:p>
                      <a:pPr>
                        <a:lnSpc>
                          <a:spcPct val="107000"/>
                        </a:lnSpc>
                        <a:spcAft>
                          <a:spcPts val="0"/>
                        </a:spcAft>
                      </a:pPr>
                      <a:r>
                        <a:rPr lang="ro-RO" sz="1800" dirty="0">
                          <a:effectLst/>
                        </a:rPr>
                        <a:t>(-)Cheltuieli cu impozitul (T - taxes)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0625168"/>
                  </a:ext>
                </a:extLst>
              </a:tr>
              <a:tr h="296515">
                <a:tc>
                  <a:txBody>
                    <a:bodyPr/>
                    <a:lstStyle/>
                    <a:p>
                      <a:pPr>
                        <a:lnSpc>
                          <a:spcPct val="107000"/>
                        </a:lnSpc>
                        <a:spcAft>
                          <a:spcPts val="0"/>
                        </a:spcAft>
                      </a:pPr>
                      <a:r>
                        <a:rPr lang="ro-RO" sz="1800" dirty="0">
                          <a:effectLst/>
                        </a:rPr>
                        <a:t>= Profit net sau rezultat net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242104"/>
                  </a:ext>
                </a:extLst>
              </a:tr>
            </a:tbl>
          </a:graphicData>
        </a:graphic>
      </p:graphicFrame>
    </p:spTree>
    <p:extLst>
      <p:ext uri="{BB962C8B-B14F-4D97-AF65-F5344CB8AC3E}">
        <p14:creationId xmlns:p14="http://schemas.microsoft.com/office/powerpoint/2010/main" val="74522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ctrTitle"/>
          </p:nvPr>
        </p:nvSpPr>
        <p:spPr>
          <a:xfrm>
            <a:off x="481542" y="2937934"/>
            <a:ext cx="5181600" cy="908050"/>
          </a:xfrm>
        </p:spPr>
        <p:txBody>
          <a:bodyPr>
            <a:normAutofit/>
          </a:bodyPr>
          <a:lstStyle/>
          <a:p>
            <a:r>
              <a:rPr lang="ro-RO" altLang="en-US" dirty="0"/>
              <a:t>Bazele managementului financiar</a:t>
            </a:r>
            <a:endParaRPr lang="en-GB" altLang="en-US" dirty="0"/>
          </a:p>
        </p:txBody>
      </p:sp>
    </p:spTree>
    <p:extLst>
      <p:ext uri="{BB962C8B-B14F-4D97-AF65-F5344CB8AC3E}">
        <p14:creationId xmlns:p14="http://schemas.microsoft.com/office/powerpoint/2010/main" val="3393037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a:t>Analiza pragului de rentabilitate</a:t>
            </a:r>
            <a:endParaRPr lang="en-GB" dirty="0"/>
          </a:p>
        </p:txBody>
      </p:sp>
      <p:sp>
        <p:nvSpPr>
          <p:cNvPr id="2" name="Content Placeholder 1"/>
          <p:cNvSpPr>
            <a:spLocks noGrp="1"/>
          </p:cNvSpPr>
          <p:nvPr>
            <p:ph idx="1"/>
          </p:nvPr>
        </p:nvSpPr>
        <p:spPr>
          <a:xfrm>
            <a:off x="1981944" y="1471398"/>
            <a:ext cx="8164899" cy="4641078"/>
          </a:xfrm>
        </p:spPr>
        <p:txBody>
          <a:bodyPr/>
          <a:lstStyle/>
          <a:p>
            <a:pPr algn="just"/>
            <a:r>
              <a:rPr lang="ro-RO" dirty="0"/>
              <a:t>Pragul de rentabilitate reprezinta acel punct critic la care volumul vânzărilor acoperă cheltuielile fixe și variabile ale firmei astfel încat societatea nu obtine nici profit, nici pierdere:</a:t>
            </a:r>
          </a:p>
          <a:p>
            <a:pPr algn="just"/>
            <a:endParaRPr lang="ro-RO" dirty="0"/>
          </a:p>
          <a:p>
            <a:pPr marL="0" indent="0" algn="ctr">
              <a:buNone/>
            </a:pPr>
            <a:r>
              <a:rPr lang="ro-RO" b="1" dirty="0"/>
              <a:t>Cifra de afaceri (CA) – (Cheltuieli fixe (CF) + Cheltuieli variabile (CV)) = 0</a:t>
            </a:r>
            <a:endParaRPr lang="en-GB" dirty="0"/>
          </a:p>
        </p:txBody>
      </p:sp>
      <p:sp>
        <p:nvSpPr>
          <p:cNvPr id="6" name="Rectangle 4"/>
          <p:cNvSpPr>
            <a:spLocks noChangeArrowheads="1"/>
          </p:cNvSpPr>
          <p:nvPr/>
        </p:nvSpPr>
        <p:spPr bwMode="auto">
          <a:xfrm>
            <a:off x="2565401" y="3309780"/>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2600" dirty="0"/>
          </a:p>
        </p:txBody>
      </p:sp>
      <p:graphicFrame>
        <p:nvGraphicFramePr>
          <p:cNvPr id="7" name="Object 6"/>
          <p:cNvGraphicFramePr>
            <a:graphicFrameLocks noChangeAspect="1"/>
          </p:cNvGraphicFramePr>
          <p:nvPr/>
        </p:nvGraphicFramePr>
        <p:xfrm>
          <a:off x="4394200" y="3478372"/>
          <a:ext cx="3118556" cy="647700"/>
        </p:xfrm>
        <a:graphic>
          <a:graphicData uri="http://schemas.openxmlformats.org/presentationml/2006/ole">
            <mc:AlternateContent xmlns:mc="http://schemas.openxmlformats.org/markup-compatibility/2006">
              <mc:Choice xmlns:v="urn:schemas-microsoft-com:vml" Requires="v">
                <p:oleObj spid="_x0000_s1035" name="Equation" r:id="rId3" imgW="1143000" imgH="241300" progId="Equation.3">
                  <p:embed/>
                </p:oleObj>
              </mc:Choice>
              <mc:Fallback>
                <p:oleObj name="Equation" r:id="rId3" imgW="1143000" imgH="241300" progId="Equation.3">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200" y="3478372"/>
                        <a:ext cx="3118556"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p:cNvSpPr>
            <a:spLocks noChangeArrowheads="1"/>
          </p:cNvSpPr>
          <p:nvPr/>
        </p:nvSpPr>
        <p:spPr bwMode="auto">
          <a:xfrm>
            <a:off x="3081725" y="4603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9" name="Object 8"/>
          <p:cNvGraphicFramePr>
            <a:graphicFrameLocks noChangeAspect="1"/>
          </p:cNvGraphicFramePr>
          <p:nvPr/>
        </p:nvGraphicFramePr>
        <p:xfrm>
          <a:off x="3346535" y="4369945"/>
          <a:ext cx="2404676" cy="1563880"/>
        </p:xfrm>
        <a:graphic>
          <a:graphicData uri="http://schemas.openxmlformats.org/presentationml/2006/ole">
            <mc:AlternateContent xmlns:mc="http://schemas.openxmlformats.org/markup-compatibility/2006">
              <mc:Choice xmlns:v="urn:schemas-microsoft-com:vml" Requires="v">
                <p:oleObj spid="_x0000_s1036" name="Equation" r:id="rId5" imgW="1358900" imgH="889000" progId="Equation.3">
                  <p:embed/>
                </p:oleObj>
              </mc:Choice>
              <mc:Fallback>
                <p:oleObj name="Equation" r:id="rId5" imgW="1358900" imgH="88900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6535" y="4369945"/>
                        <a:ext cx="2404676" cy="15638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8"/>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1" name="Object 10"/>
          <p:cNvGraphicFramePr>
            <a:graphicFrameLocks noChangeAspect="1"/>
          </p:cNvGraphicFramePr>
          <p:nvPr/>
        </p:nvGraphicFramePr>
        <p:xfrm>
          <a:off x="7115803" y="4633703"/>
          <a:ext cx="1245844" cy="963766"/>
        </p:xfrm>
        <a:graphic>
          <a:graphicData uri="http://schemas.openxmlformats.org/presentationml/2006/ole">
            <mc:AlternateContent xmlns:mc="http://schemas.openxmlformats.org/markup-compatibility/2006">
              <mc:Choice xmlns:v="urn:schemas-microsoft-com:vml" Requires="v">
                <p:oleObj spid="_x0000_s1037" name="Equation" r:id="rId7" imgW="507780" imgH="393529" progId="Equation.3">
                  <p:embed/>
                </p:oleObj>
              </mc:Choice>
              <mc:Fallback>
                <p:oleObj name="Equation" r:id="rId7" imgW="507780" imgH="393529"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5803" y="4633703"/>
                        <a:ext cx="1245844" cy="9637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98431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1542" y="2937934"/>
            <a:ext cx="5181600" cy="908050"/>
          </a:xfrm>
        </p:spPr>
        <p:txBody>
          <a:bodyPr>
            <a:normAutofit fontScale="90000"/>
          </a:bodyPr>
          <a:lstStyle/>
          <a:p>
            <a:r>
              <a:rPr lang="ro-RO" b="1" dirty="0"/>
              <a:t>Analiza cash-flow-urilor întreprinderii</a:t>
            </a:r>
            <a:endParaRPr lang="en-GB" b="1" dirty="0"/>
          </a:p>
        </p:txBody>
      </p:sp>
    </p:spTree>
    <p:extLst>
      <p:ext uri="{BB962C8B-B14F-4D97-AF65-F5344CB8AC3E}">
        <p14:creationId xmlns:p14="http://schemas.microsoft.com/office/powerpoint/2010/main" val="2455628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b="1" dirty="0"/>
              <a:t>Analiza cash-flow-urilor întreprinderii</a:t>
            </a:r>
            <a:endParaRPr lang="en-GB" dirty="0"/>
          </a:p>
        </p:txBody>
      </p:sp>
      <p:sp>
        <p:nvSpPr>
          <p:cNvPr id="2" name="Content Placeholder 1"/>
          <p:cNvSpPr>
            <a:spLocks noGrp="1"/>
          </p:cNvSpPr>
          <p:nvPr>
            <p:ph idx="1"/>
          </p:nvPr>
        </p:nvSpPr>
        <p:spPr/>
        <p:txBody>
          <a:bodyPr>
            <a:normAutofit/>
          </a:bodyPr>
          <a:lstStyle/>
          <a:p>
            <a:pPr algn="just"/>
            <a:r>
              <a:rPr lang="ro-RO" sz="2400" dirty="0"/>
              <a:t>Cash-flow-ul (fluxul de trezorerie / fluxul de disponibilitati / fluxul de numerar) reprezinta diferența dintre </a:t>
            </a:r>
            <a:r>
              <a:rPr lang="en-US" sz="2400" dirty="0" err="1"/>
              <a:t>i</a:t>
            </a:r>
            <a:r>
              <a:rPr lang="ro-RO" sz="2400" dirty="0"/>
              <a:t>ntrarile și ieșirile de numerar efectuate de o societate pe parcursul unei perioade de timp.</a:t>
            </a:r>
          </a:p>
          <a:p>
            <a:pPr algn="just"/>
            <a:endParaRPr lang="ro-RO" sz="2400" dirty="0"/>
          </a:p>
          <a:p>
            <a:pPr algn="just"/>
            <a:r>
              <a:rPr lang="ro-RO" sz="2400" dirty="0"/>
              <a:t>Discutie: </a:t>
            </a:r>
          </a:p>
          <a:p>
            <a:pPr lvl="1" algn="just"/>
            <a:r>
              <a:rPr lang="ro-RO" sz="2400" dirty="0"/>
              <a:t>Incasare vs venit</a:t>
            </a:r>
          </a:p>
          <a:p>
            <a:pPr lvl="1" algn="just"/>
            <a:r>
              <a:rPr lang="ro-RO" sz="2400" dirty="0"/>
              <a:t>Plată vs cheltuială</a:t>
            </a:r>
          </a:p>
          <a:p>
            <a:pPr lvl="1" algn="just"/>
            <a:r>
              <a:rPr lang="ro-RO" sz="2400" dirty="0"/>
              <a:t>Cash-flow vs profit</a:t>
            </a:r>
            <a:endParaRPr lang="en-GB" sz="2400" dirty="0"/>
          </a:p>
        </p:txBody>
      </p:sp>
    </p:spTree>
    <p:extLst>
      <p:ext uri="{BB962C8B-B14F-4D97-AF65-F5344CB8AC3E}">
        <p14:creationId xmlns:p14="http://schemas.microsoft.com/office/powerpoint/2010/main" val="3224323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b="1" dirty="0"/>
              <a:t>Determinarea cash-flow-ului întreprinderii</a:t>
            </a:r>
            <a:endParaRPr lang="en-GB" dirty="0"/>
          </a:p>
        </p:txBody>
      </p:sp>
      <p:sp>
        <p:nvSpPr>
          <p:cNvPr id="2" name="Content Placeholder 1"/>
          <p:cNvSpPr>
            <a:spLocks noGrp="1"/>
          </p:cNvSpPr>
          <p:nvPr>
            <p:ph idx="1"/>
          </p:nvPr>
        </p:nvSpPr>
        <p:spPr/>
        <p:txBody>
          <a:bodyPr>
            <a:normAutofit/>
          </a:bodyPr>
          <a:lstStyle/>
          <a:p>
            <a:pPr algn="just"/>
            <a:r>
              <a:rPr lang="ro-RO" b="1" dirty="0"/>
              <a:t>Abordarea franceză </a:t>
            </a:r>
            <a:r>
              <a:rPr lang="ro-RO" dirty="0"/>
              <a:t>explică cash-flow-ul pe seama echilibrului pe termen lung și echilibrul pe termen scurt, adică prin variația trezoreriei nete </a:t>
            </a:r>
            <a:r>
              <a:rPr lang="ro-RO" b="1" dirty="0"/>
              <a:t>(ΔTN)</a:t>
            </a:r>
            <a:r>
              <a:rPr lang="ro-RO" dirty="0"/>
              <a:t>, deci implicit a variației fondului de rulment (</a:t>
            </a:r>
            <a:r>
              <a:rPr lang="en-GB" b="1" dirty="0"/>
              <a:t>ΔFR)</a:t>
            </a:r>
            <a:r>
              <a:rPr lang="ro-RO" dirty="0"/>
              <a:t> și, respectiv a necesarului de fond de rulment (</a:t>
            </a:r>
            <a:r>
              <a:rPr lang="en-GB" b="1" dirty="0"/>
              <a:t>ΔNFR). </a:t>
            </a:r>
            <a:endParaRPr lang="en-GB" dirty="0"/>
          </a:p>
          <a:p>
            <a:pPr marL="0" indent="0">
              <a:buNone/>
            </a:pPr>
            <a:endParaRPr lang="ro-RO" dirty="0"/>
          </a:p>
          <a:p>
            <a:pPr marL="0" indent="0" algn="ctr">
              <a:buNone/>
            </a:pPr>
            <a:r>
              <a:rPr lang="en-GB" b="1" dirty="0"/>
              <a:t>CF = ΔTN = ΔFR – ΔNFR</a:t>
            </a:r>
            <a:endParaRPr lang="ro-RO" b="1" dirty="0"/>
          </a:p>
          <a:p>
            <a:pPr marL="0" indent="0" algn="ctr">
              <a:buNone/>
            </a:pPr>
            <a:endParaRPr lang="ro-RO" b="1" dirty="0"/>
          </a:p>
          <a:p>
            <a:pPr algn="just"/>
            <a:r>
              <a:rPr lang="ro-RO" dirty="0"/>
              <a:t>Cash-flow-ul în </a:t>
            </a:r>
            <a:r>
              <a:rPr lang="ro-RO" b="1" dirty="0"/>
              <a:t>varianta angloxaxonă </a:t>
            </a:r>
            <a:r>
              <a:rPr lang="ro-RO" dirty="0"/>
              <a:t>reprezintă suma variațiilor de trezorerie provenite din activităţile de exploatare, finanţare şi investiţii, având trei componente:</a:t>
            </a:r>
            <a:endParaRPr lang="en-GB" dirty="0"/>
          </a:p>
          <a:p>
            <a:endParaRPr lang="en-GB" dirty="0"/>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nvGraphicFramePr>
        <p:xfrm>
          <a:off x="3733800" y="5029200"/>
          <a:ext cx="5278438" cy="444500"/>
        </p:xfrm>
        <a:graphic>
          <a:graphicData uri="http://schemas.openxmlformats.org/presentationml/2006/ole">
            <mc:AlternateContent xmlns:mc="http://schemas.openxmlformats.org/markup-compatibility/2006">
              <mc:Choice xmlns:v="urn:schemas-microsoft-com:vml" Requires="v">
                <p:oleObj spid="_x0000_s2053" name="Equation" r:id="rId3" imgW="2743200" imgH="241300" progId="Equation.3">
                  <p:embed/>
                </p:oleObj>
              </mc:Choice>
              <mc:Fallback>
                <p:oleObj name="Equation" r:id="rId3" imgW="2743200" imgH="2413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029200"/>
                        <a:ext cx="5278438"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43720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b="1" dirty="0"/>
              <a:t>Determinarea cash-flow-ului întreprinderii</a:t>
            </a:r>
            <a:endParaRPr lang="en-GB" dirty="0"/>
          </a:p>
        </p:txBody>
      </p:sp>
      <p:sp>
        <p:nvSpPr>
          <p:cNvPr id="2" name="Content Placeholder 1"/>
          <p:cNvSpPr>
            <a:spLocks noGrp="1"/>
          </p:cNvSpPr>
          <p:nvPr>
            <p:ph idx="1"/>
          </p:nvPr>
        </p:nvSpPr>
        <p:spPr/>
        <p:txBody>
          <a:bodyPr/>
          <a:lstStyle/>
          <a:p>
            <a:pPr marL="0" indent="0">
              <a:buNone/>
            </a:pPr>
            <a:r>
              <a:rPr lang="ro-RO" b="1" dirty="0"/>
              <a:t>CF operațional / de exploatare </a:t>
            </a:r>
            <a:endParaRPr lang="en-GB" dirty="0"/>
          </a:p>
        </p:txBody>
      </p:sp>
      <p:sp>
        <p:nvSpPr>
          <p:cNvPr id="4" name="Rectangle 2"/>
          <p:cNvSpPr>
            <a:spLocks noChangeArrowheads="1"/>
          </p:cNvSpPr>
          <p:nvPr/>
        </p:nvSpPr>
        <p:spPr bwMode="auto">
          <a:xfrm>
            <a:off x="2387601" y="1974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nvGraphicFramePr>
        <p:xfrm>
          <a:off x="3413126" y="2063751"/>
          <a:ext cx="4981575" cy="295275"/>
        </p:xfrm>
        <a:graphic>
          <a:graphicData uri="http://schemas.openxmlformats.org/presentationml/2006/ole">
            <mc:AlternateContent xmlns:mc="http://schemas.openxmlformats.org/markup-compatibility/2006">
              <mc:Choice xmlns:v="urn:schemas-microsoft-com:vml" Requires="v">
                <p:oleObj spid="_x0000_s3077" name="Equation" r:id="rId3" imgW="4076700" imgH="241300" progId="Equation.3">
                  <p:embed/>
                </p:oleObj>
              </mc:Choice>
              <mc:Fallback>
                <p:oleObj name="Equation" r:id="rId3" imgW="4076700" imgH="2413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26" y="2063751"/>
                        <a:ext cx="498157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Table 11"/>
          <p:cNvGraphicFramePr>
            <a:graphicFrameLocks noGrp="1"/>
          </p:cNvGraphicFramePr>
          <p:nvPr/>
        </p:nvGraphicFramePr>
        <p:xfrm>
          <a:off x="1914525" y="2593838"/>
          <a:ext cx="7980264" cy="2738120"/>
        </p:xfrm>
        <a:graphic>
          <a:graphicData uri="http://schemas.openxmlformats.org/drawingml/2006/table">
            <a:tbl>
              <a:tblPr firstRow="1" firstCol="1" bandRow="1">
                <a:tableStyleId>{BC89EF96-8CEA-46FF-86C4-4CE0E7609802}</a:tableStyleId>
              </a:tblPr>
              <a:tblGrid>
                <a:gridCol w="3990132">
                  <a:extLst>
                    <a:ext uri="{9D8B030D-6E8A-4147-A177-3AD203B41FA5}">
                      <a16:colId xmlns:a16="http://schemas.microsoft.com/office/drawing/2014/main" val="938076362"/>
                    </a:ext>
                  </a:extLst>
                </a:gridCol>
                <a:gridCol w="3990132">
                  <a:extLst>
                    <a:ext uri="{9D8B030D-6E8A-4147-A177-3AD203B41FA5}">
                      <a16:colId xmlns:a16="http://schemas.microsoft.com/office/drawing/2014/main" val="3055824190"/>
                    </a:ext>
                  </a:extLst>
                </a:gridCol>
              </a:tblGrid>
              <a:tr h="0">
                <a:tc>
                  <a:txBody>
                    <a:bodyPr/>
                    <a:lstStyle/>
                    <a:p>
                      <a:pPr>
                        <a:lnSpc>
                          <a:spcPct val="115000"/>
                        </a:lnSpc>
                        <a:spcAft>
                          <a:spcPts val="0"/>
                        </a:spcAft>
                      </a:pPr>
                      <a:r>
                        <a:rPr lang="ro-RO" sz="1600" dirty="0">
                          <a:effectLst/>
                        </a:rPr>
                        <a:t>PN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o-RO" sz="1600" b="0" dirty="0">
                          <a:effectLst/>
                        </a:rPr>
                        <a:t>Este profitul net al întreprinderii</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5771677"/>
                  </a:ext>
                </a:extLst>
              </a:tr>
              <a:tr h="0">
                <a:tc>
                  <a:txBody>
                    <a:bodyPr/>
                    <a:lstStyle/>
                    <a:p>
                      <a:pPr>
                        <a:lnSpc>
                          <a:spcPct val="115000"/>
                        </a:lnSpc>
                        <a:spcAft>
                          <a:spcPts val="0"/>
                        </a:spcAft>
                      </a:pPr>
                      <a:r>
                        <a:rPr lang="ro-RO" sz="1600" dirty="0">
                          <a:effectLst/>
                        </a:rPr>
                        <a:t>AMO</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o-RO" sz="1600">
                          <a:effectLst/>
                        </a:rPr>
                        <a:t>Cheltuieli cu amortizarea imobilizărilor în cursul exercițiului financiar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2318344"/>
                  </a:ext>
                </a:extLst>
              </a:tr>
              <a:tr h="0">
                <a:tc>
                  <a:txBody>
                    <a:bodyPr/>
                    <a:lstStyle/>
                    <a:p>
                      <a:pPr>
                        <a:lnSpc>
                          <a:spcPct val="115000"/>
                        </a:lnSpc>
                        <a:spcAft>
                          <a:spcPts val="0"/>
                        </a:spcAft>
                      </a:pPr>
                      <a:r>
                        <a:rPr lang="ro-RO" sz="1600" dirty="0">
                          <a:effectLst/>
                        </a:rPr>
                        <a:t>Venituri financiare incasate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o-RO" sz="1600" dirty="0">
                          <a:effectLst/>
                        </a:rPr>
                        <a:t>Reprezinta veniturile</a:t>
                      </a:r>
                      <a:r>
                        <a:rPr lang="ro-RO" sz="1600" baseline="0" dirty="0">
                          <a:effectLst/>
                        </a:rPr>
                        <a:t> financiare incasate ale societatii, care sunt obtinute, de regula pe seama imobilizarilor financiare.</a:t>
                      </a:r>
                      <a:endParaRPr lang="en-GB" sz="1600" dirty="0">
                        <a:effectLst/>
                      </a:endParaRPr>
                    </a:p>
                  </a:txBody>
                  <a:tcPr marL="68580" marR="68580" marT="0" marB="0"/>
                </a:tc>
                <a:extLst>
                  <a:ext uri="{0D108BD9-81ED-4DB2-BD59-A6C34878D82A}">
                    <a16:rowId xmlns:a16="http://schemas.microsoft.com/office/drawing/2014/main" val="1316646981"/>
                  </a:ext>
                </a:extLst>
              </a:tr>
              <a:tr h="0">
                <a:tc>
                  <a:txBody>
                    <a:bodyPr/>
                    <a:lstStyle/>
                    <a:p>
                      <a:pPr>
                        <a:lnSpc>
                          <a:spcPct val="115000"/>
                        </a:lnSpc>
                        <a:spcAft>
                          <a:spcPts val="0"/>
                        </a:spcAft>
                      </a:pPr>
                      <a:r>
                        <a:rPr lang="en-US" sz="1600" dirty="0">
                          <a:effectLst/>
                        </a:rPr>
                        <a:t>ΔNFR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o-RO" sz="1600" dirty="0">
                          <a:effectLst/>
                        </a:rPr>
                        <a:t>reprezintă diferența calculată între necesarul de fond de rulment pentru cele două exerciții financiare luate în analiză (diferența între nivelul inițial și cel final)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9152002"/>
                  </a:ext>
                </a:extLst>
              </a:tr>
            </a:tbl>
          </a:graphicData>
        </a:graphic>
      </p:graphicFrame>
    </p:spTree>
    <p:extLst>
      <p:ext uri="{BB962C8B-B14F-4D97-AF65-F5344CB8AC3E}">
        <p14:creationId xmlns:p14="http://schemas.microsoft.com/office/powerpoint/2010/main" val="341969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b="1" dirty="0"/>
              <a:t>Determinarea cash-flow-ului întreprinderii</a:t>
            </a:r>
            <a:endParaRPr lang="en-GB" dirty="0"/>
          </a:p>
        </p:txBody>
      </p:sp>
      <p:sp>
        <p:nvSpPr>
          <p:cNvPr id="2" name="Content Placeholder 1"/>
          <p:cNvSpPr>
            <a:spLocks noGrp="1"/>
          </p:cNvSpPr>
          <p:nvPr>
            <p:ph idx="1"/>
          </p:nvPr>
        </p:nvSpPr>
        <p:spPr>
          <a:xfrm>
            <a:off x="2046188" y="1471398"/>
            <a:ext cx="7886700" cy="4641078"/>
          </a:xfrm>
        </p:spPr>
        <p:txBody>
          <a:bodyPr/>
          <a:lstStyle/>
          <a:p>
            <a:pPr marL="0" indent="0">
              <a:buNone/>
            </a:pPr>
            <a:r>
              <a:rPr lang="ro-RO" b="1" dirty="0"/>
              <a:t>CF de investiții</a:t>
            </a:r>
          </a:p>
          <a:p>
            <a:pPr marL="0" indent="0">
              <a:buNone/>
            </a:pPr>
            <a:endParaRPr lang="ro-RO" b="1" dirty="0"/>
          </a:p>
          <a:p>
            <a:pPr marL="0" indent="0">
              <a:buNone/>
            </a:pPr>
            <a:endParaRPr lang="ro-RO" b="1" dirty="0"/>
          </a:p>
          <a:p>
            <a:pPr marL="0" indent="0">
              <a:buNone/>
            </a:pPr>
            <a:endParaRPr lang="ro-RO" b="1" dirty="0"/>
          </a:p>
          <a:p>
            <a:pPr marL="0" indent="0">
              <a:buNone/>
            </a:pPr>
            <a:endParaRPr lang="ro-RO" b="1" dirty="0"/>
          </a:p>
          <a:p>
            <a:pPr marL="0" indent="0">
              <a:buNone/>
            </a:pPr>
            <a:endParaRPr lang="ro-RO" dirty="0"/>
          </a:p>
          <a:p>
            <a:pPr algn="just"/>
            <a:r>
              <a:rPr lang="ro-RO" sz="2300" dirty="0"/>
              <a:t>negativ - plăţile pentru imobilizări depăşesc încasările, lucru perfect normal pentru o societate aflată în expensiune, </a:t>
            </a:r>
          </a:p>
          <a:p>
            <a:pPr algn="just"/>
            <a:r>
              <a:rPr lang="ro-RO" sz="2300" dirty="0"/>
              <a:t>pozitiv - evidențiază că plățile pentru imobilizări sunt inferioare încasărilor obținute și valorificarea acestora</a:t>
            </a:r>
            <a:r>
              <a:rPr lang="ro-RO" sz="2300" b="1" dirty="0"/>
              <a:t> </a:t>
            </a:r>
            <a:endParaRPr lang="en-GB" sz="2300" dirty="0"/>
          </a:p>
        </p:txBody>
      </p:sp>
      <p:sp>
        <p:nvSpPr>
          <p:cNvPr id="4" name="Rectangle 2"/>
          <p:cNvSpPr>
            <a:spLocks noChangeArrowheads="1"/>
          </p:cNvSpPr>
          <p:nvPr/>
        </p:nvSpPr>
        <p:spPr bwMode="auto">
          <a:xfrm>
            <a:off x="2679701" y="1682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nvGraphicFramePr>
        <p:xfrm>
          <a:off x="3302000" y="2095500"/>
          <a:ext cx="5156200" cy="355600"/>
        </p:xfrm>
        <a:graphic>
          <a:graphicData uri="http://schemas.openxmlformats.org/presentationml/2006/ole">
            <mc:AlternateContent xmlns:mc="http://schemas.openxmlformats.org/markup-compatibility/2006">
              <mc:Choice xmlns:v="urn:schemas-microsoft-com:vml" Requires="v">
                <p:oleObj spid="_x0000_s4104" name="Equation" r:id="rId3" imgW="3314700" imgH="228600" progId="Equation.3">
                  <p:embed/>
                </p:oleObj>
              </mc:Choice>
              <mc:Fallback>
                <p:oleObj name="Equation" r:id="rId3" imgW="3314700" imgH="2286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0" y="2095500"/>
                        <a:ext cx="51562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a:spLocks noChangeArrowheads="1"/>
          </p:cNvSpPr>
          <p:nvPr/>
        </p:nvSpPr>
        <p:spPr bwMode="auto">
          <a:xfrm>
            <a:off x="3949700" y="2517893"/>
            <a:ext cx="107768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7" name="Object 6"/>
          <p:cNvGraphicFramePr>
            <a:graphicFrameLocks noChangeAspect="1"/>
          </p:cNvGraphicFramePr>
          <p:nvPr/>
        </p:nvGraphicFramePr>
        <p:xfrm>
          <a:off x="3492500" y="2661917"/>
          <a:ext cx="4385733" cy="469900"/>
        </p:xfrm>
        <a:graphic>
          <a:graphicData uri="http://schemas.openxmlformats.org/presentationml/2006/ole">
            <mc:AlternateContent xmlns:mc="http://schemas.openxmlformats.org/markup-compatibility/2006">
              <mc:Choice xmlns:v="urn:schemas-microsoft-com:vml" Requires="v">
                <p:oleObj spid="_x0000_s4105" name="Equation" r:id="rId5" imgW="2133600" imgH="228600" progId="Equation.3">
                  <p:embed/>
                </p:oleObj>
              </mc:Choice>
              <mc:Fallback>
                <p:oleObj name="Equation" r:id="rId5" imgW="2133600" imgH="22860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2661917"/>
                        <a:ext cx="4385733"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48014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b="1" dirty="0"/>
              <a:t>Determinarea cash-flow-ului întreprinderii</a:t>
            </a:r>
            <a:endParaRPr lang="en-GB" dirty="0"/>
          </a:p>
        </p:txBody>
      </p:sp>
      <p:sp>
        <p:nvSpPr>
          <p:cNvPr id="2" name="Content Placeholder 1"/>
          <p:cNvSpPr>
            <a:spLocks noGrp="1"/>
          </p:cNvSpPr>
          <p:nvPr>
            <p:ph idx="1"/>
          </p:nvPr>
        </p:nvSpPr>
        <p:spPr/>
        <p:txBody>
          <a:bodyPr>
            <a:normAutofit/>
          </a:bodyPr>
          <a:lstStyle/>
          <a:p>
            <a:pPr marL="0" indent="0">
              <a:buNone/>
            </a:pPr>
            <a:r>
              <a:rPr lang="ro-RO" b="1" dirty="0"/>
              <a:t>CF de finanţare</a:t>
            </a:r>
          </a:p>
          <a:p>
            <a:pPr marL="0" indent="0">
              <a:buNone/>
            </a:pPr>
            <a:endParaRPr lang="ro-RO" b="1" dirty="0"/>
          </a:p>
          <a:p>
            <a:pPr marL="0" indent="0">
              <a:buNone/>
            </a:pPr>
            <a:endParaRPr lang="ro-RO" b="1" dirty="0"/>
          </a:p>
          <a:p>
            <a:pPr marL="0" indent="0">
              <a:buNone/>
            </a:pPr>
            <a:endParaRPr lang="ro-RO" b="1" dirty="0"/>
          </a:p>
          <a:p>
            <a:pPr marL="0" indent="0">
              <a:buNone/>
            </a:pPr>
            <a:endParaRPr lang="ro-RO" b="1" dirty="0"/>
          </a:p>
          <a:p>
            <a:pPr algn="just"/>
            <a:r>
              <a:rPr lang="ro-RO" dirty="0"/>
              <a:t>pozitiv evidențiază că înca</a:t>
            </a:r>
            <a:r>
              <a:rPr lang="en-US" dirty="0"/>
              <a:t>s</a:t>
            </a:r>
            <a:r>
              <a:rPr lang="ro-RO" dirty="0"/>
              <a:t>ările realizate pentru atragerea de resurse sunt mai mari decât plățile efectuate pentru rambursarea acestora</a:t>
            </a:r>
          </a:p>
          <a:p>
            <a:pPr algn="just"/>
            <a:r>
              <a:rPr lang="ro-RO" dirty="0"/>
              <a:t>negativ sugerează că plățile realizate pentru rambursarea resurselor atrase sunt superioare încasărilor realizate</a:t>
            </a:r>
            <a:endParaRPr lang="en-GB" dirty="0"/>
          </a:p>
        </p:txBody>
      </p:sp>
      <p:sp>
        <p:nvSpPr>
          <p:cNvPr id="4" name="Rectangle 2"/>
          <p:cNvSpPr>
            <a:spLocks noChangeArrowheads="1"/>
          </p:cNvSpPr>
          <p:nvPr/>
        </p:nvSpPr>
        <p:spPr bwMode="auto">
          <a:xfrm>
            <a:off x="2527301" y="1974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nvGraphicFramePr>
        <p:xfrm>
          <a:off x="4424363" y="2159000"/>
          <a:ext cx="3086100" cy="368300"/>
        </p:xfrm>
        <a:graphic>
          <a:graphicData uri="http://schemas.openxmlformats.org/presentationml/2006/ole">
            <mc:AlternateContent xmlns:mc="http://schemas.openxmlformats.org/markup-compatibility/2006">
              <mc:Choice xmlns:v="urn:schemas-microsoft-com:vml" Requires="v">
                <p:oleObj spid="_x0000_s5125" name="Equation" r:id="rId3" imgW="1993900" imgH="241300" progId="Equation.3">
                  <p:embed/>
                </p:oleObj>
              </mc:Choice>
              <mc:Fallback>
                <p:oleObj name="Equation" r:id="rId3" imgW="1993900" imgH="2413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4363" y="2159000"/>
                        <a:ext cx="30861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9694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a:t>Analiza cash-flow-ului disponibil</a:t>
            </a:r>
            <a:endParaRPr lang="en-GB" dirty="0"/>
          </a:p>
        </p:txBody>
      </p:sp>
      <p:sp>
        <p:nvSpPr>
          <p:cNvPr id="2" name="Content Placeholder 1"/>
          <p:cNvSpPr>
            <a:spLocks noGrp="1"/>
          </p:cNvSpPr>
          <p:nvPr>
            <p:ph idx="1"/>
          </p:nvPr>
        </p:nvSpPr>
        <p:spPr/>
        <p:txBody>
          <a:bodyPr>
            <a:normAutofit/>
          </a:bodyPr>
          <a:lstStyle/>
          <a:p>
            <a:pPr algn="just"/>
            <a:r>
              <a:rPr lang="ro-RO" dirty="0"/>
              <a:t>În cadrul procesului de evaluare a întreprinderii (privită din perspectiva fondurilor investite în activul economic(CPR+DTL)) se are în vedere capacitatea acesteia de a degaja un cash-flow către investitori (acționari și creditori).</a:t>
            </a:r>
          </a:p>
          <a:p>
            <a:pPr algn="just"/>
            <a:endParaRPr lang="ro-RO" dirty="0"/>
          </a:p>
          <a:p>
            <a:pPr algn="just"/>
            <a:r>
              <a:rPr lang="ro-RO" dirty="0"/>
              <a:t>Cash-flow-ul degajat de întreprindere către investitori poartă numele de cash-flow disponibil (CFD – free cash-flow)</a:t>
            </a:r>
            <a:endParaRPr lang="en-GB" dirty="0"/>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nvGraphicFramePr>
        <p:xfrm>
          <a:off x="3092572" y="4800600"/>
          <a:ext cx="6093354" cy="444500"/>
        </p:xfrm>
        <a:graphic>
          <a:graphicData uri="http://schemas.openxmlformats.org/presentationml/2006/ole">
            <mc:AlternateContent xmlns:mc="http://schemas.openxmlformats.org/markup-compatibility/2006">
              <mc:Choice xmlns:v="urn:schemas-microsoft-com:vml" Requires="v">
                <p:oleObj spid="_x0000_s6149" name="Equation" r:id="rId3" imgW="3136900" imgH="228600" progId="Equation.3">
                  <p:embed/>
                </p:oleObj>
              </mc:Choice>
              <mc:Fallback>
                <p:oleObj name="Equation" r:id="rId3" imgW="3136900" imgH="2286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2572" y="4800600"/>
                        <a:ext cx="6093354"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50308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a:t>Analiza cash-flow-ului disponibil</a:t>
            </a:r>
            <a:endParaRPr lang="en-GB" dirty="0"/>
          </a:p>
        </p:txBody>
      </p:sp>
      <p:graphicFrame>
        <p:nvGraphicFramePr>
          <p:cNvPr id="4" name="Object 3"/>
          <p:cNvGraphicFramePr>
            <a:graphicFrameLocks noChangeAspect="1"/>
          </p:cNvGraphicFramePr>
          <p:nvPr/>
        </p:nvGraphicFramePr>
        <p:xfrm>
          <a:off x="3017716" y="1778000"/>
          <a:ext cx="6093354" cy="444500"/>
        </p:xfrm>
        <a:graphic>
          <a:graphicData uri="http://schemas.openxmlformats.org/presentationml/2006/ole">
            <mc:AlternateContent xmlns:mc="http://schemas.openxmlformats.org/markup-compatibility/2006">
              <mc:Choice xmlns:v="urn:schemas-microsoft-com:vml" Requires="v">
                <p:oleObj spid="_x0000_s7182" name="Equation" r:id="rId3" imgW="3136900" imgH="228600" progId="Equation.3">
                  <p:embed/>
                </p:oleObj>
              </mc:Choice>
              <mc:Fallback>
                <p:oleObj name="Equation" r:id="rId3" imgW="3136900" imgH="228600"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716" y="1778000"/>
                        <a:ext cx="6093354"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1"/>
          <p:cNvSpPr>
            <a:spLocks noChangeArrowheads="1"/>
          </p:cNvSpPr>
          <p:nvPr/>
        </p:nvSpPr>
        <p:spPr bwMode="auto">
          <a:xfrm>
            <a:off x="2010162" y="1042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15"/>
          <p:cNvSpPr/>
          <p:nvPr/>
        </p:nvSpPr>
        <p:spPr>
          <a:xfrm>
            <a:off x="2362200" y="2772975"/>
            <a:ext cx="7251700" cy="685059"/>
          </a:xfrm>
          <a:prstGeom prst="rect">
            <a:avLst/>
          </a:prstGeom>
        </p:spPr>
        <p:txBody>
          <a:bodyPr wrap="square">
            <a:spAutoFit/>
          </a:bodyPr>
          <a:lstStyle/>
          <a:p>
            <a:pPr algn="just">
              <a:lnSpc>
                <a:spcPct val="107000"/>
              </a:lnSpc>
            </a:pPr>
            <a:r>
              <a:rPr lang="ro-RO" dirty="0">
                <a:latin typeface="+mj-lt"/>
                <a:ea typeface="Times New Roman" panose="02020603050405020304" pitchFamily="18" charset="0"/>
                <a:cs typeface="Times New Roman" panose="02020603050405020304" pitchFamily="18" charset="0"/>
              </a:rPr>
              <a:t>DOB reprezintă cheltuielile cu dobânzile </a:t>
            </a:r>
            <a:endParaRPr lang="en-GB" sz="1600" dirty="0">
              <a:latin typeface="+mj-lt"/>
              <a:ea typeface="Calibri" panose="020F0502020204030204" pitchFamily="34" charset="0"/>
              <a:cs typeface="Times New Roman" panose="02020603050405020304" pitchFamily="18" charset="0"/>
            </a:endParaRPr>
          </a:p>
          <a:p>
            <a:pPr algn="just">
              <a:lnSpc>
                <a:spcPct val="107000"/>
              </a:lnSpc>
            </a:pPr>
            <a:r>
              <a:rPr lang="ro-RO" dirty="0">
                <a:latin typeface="+mj-lt"/>
                <a:ea typeface="Times New Roman" panose="02020603050405020304" pitchFamily="18" charset="0"/>
                <a:cs typeface="Times New Roman" panose="02020603050405020304" pitchFamily="18" charset="0"/>
              </a:rPr>
              <a:t>AMO reprezintă cheltuielile cu amortizarea</a:t>
            </a:r>
            <a:endParaRPr lang="en-GB" sz="1600" dirty="0">
              <a:latin typeface="+mj-lt"/>
              <a:ea typeface="Calibri" panose="020F0502020204030204" pitchFamily="34" charset="0"/>
              <a:cs typeface="Times New Roman" panose="02020603050405020304" pitchFamily="18" charset="0"/>
            </a:endParaRPr>
          </a:p>
        </p:txBody>
      </p:sp>
      <p:sp>
        <p:nvSpPr>
          <p:cNvPr id="17" name="Rectangle 13"/>
          <p:cNvSpPr>
            <a:spLocks noChangeArrowheads="1"/>
          </p:cNvSpPr>
          <p:nvPr/>
        </p:nvSpPr>
        <p:spPr bwMode="auto">
          <a:xfrm>
            <a:off x="2514601" y="335468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8" name="Object 17"/>
          <p:cNvGraphicFramePr>
            <a:graphicFrameLocks noChangeAspect="1"/>
          </p:cNvGraphicFramePr>
          <p:nvPr/>
        </p:nvGraphicFramePr>
        <p:xfrm>
          <a:off x="2441961" y="3539347"/>
          <a:ext cx="3251738" cy="346852"/>
        </p:xfrm>
        <a:graphic>
          <a:graphicData uri="http://schemas.openxmlformats.org/presentationml/2006/ole">
            <mc:AlternateContent xmlns:mc="http://schemas.openxmlformats.org/markup-compatibility/2006">
              <mc:Choice xmlns:v="urn:schemas-microsoft-com:vml" Requires="v">
                <p:oleObj spid="_x0000_s7183" name="Equation" r:id="rId5" imgW="2146300" imgH="228600" progId="Equation.3">
                  <p:embed/>
                </p:oleObj>
              </mc:Choice>
              <mc:Fallback>
                <p:oleObj name="Equation" r:id="rId5" imgW="2146300" imgH="228600" progId="Equation.3">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1961" y="3539347"/>
                        <a:ext cx="3251738" cy="346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5"/>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0" name="Object 19"/>
          <p:cNvGraphicFramePr>
            <a:graphicFrameLocks noChangeAspect="1"/>
          </p:cNvGraphicFramePr>
          <p:nvPr/>
        </p:nvGraphicFramePr>
        <p:xfrm>
          <a:off x="2441962" y="3996726"/>
          <a:ext cx="3354681" cy="397474"/>
        </p:xfrm>
        <a:graphic>
          <a:graphicData uri="http://schemas.openxmlformats.org/presentationml/2006/ole">
            <mc:AlternateContent xmlns:mc="http://schemas.openxmlformats.org/markup-compatibility/2006">
              <mc:Choice xmlns:v="urn:schemas-microsoft-com:vml" Requires="v">
                <p:oleObj spid="_x0000_s7184" name="Equation" r:id="rId7" imgW="2006600" imgH="241300" progId="Equation.3">
                  <p:embed/>
                </p:oleObj>
              </mc:Choice>
              <mc:Fallback>
                <p:oleObj name="Equation" r:id="rId7" imgW="2006600" imgH="241300" progId="Equation.3">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1962" y="3996726"/>
                        <a:ext cx="3354681" cy="3974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1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2" name="Object 21"/>
          <p:cNvGraphicFramePr>
            <a:graphicFrameLocks noChangeAspect="1"/>
          </p:cNvGraphicFramePr>
          <p:nvPr/>
        </p:nvGraphicFramePr>
        <p:xfrm>
          <a:off x="2441961" y="4622977"/>
          <a:ext cx="2346441" cy="380504"/>
        </p:xfrm>
        <a:graphic>
          <a:graphicData uri="http://schemas.openxmlformats.org/presentationml/2006/ole">
            <mc:AlternateContent xmlns:mc="http://schemas.openxmlformats.org/markup-compatibility/2006">
              <mc:Choice xmlns:v="urn:schemas-microsoft-com:vml" Requires="v">
                <p:oleObj spid="_x0000_s7185" name="Equation" r:id="rId9" imgW="1409700" imgH="228600" progId="Equation.3">
                  <p:embed/>
                </p:oleObj>
              </mc:Choice>
              <mc:Fallback>
                <p:oleObj name="Equation" r:id="rId9" imgW="1409700" imgH="228600" progId="Equation.3">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1961" y="4622977"/>
                        <a:ext cx="2346441" cy="380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22"/>
          <p:cNvSpPr/>
          <p:nvPr/>
        </p:nvSpPr>
        <p:spPr>
          <a:xfrm>
            <a:off x="4800600" y="4610455"/>
            <a:ext cx="4572000" cy="923330"/>
          </a:xfrm>
          <a:prstGeom prst="rect">
            <a:avLst/>
          </a:prstGeom>
        </p:spPr>
        <p:txBody>
          <a:bodyPr>
            <a:spAutoFit/>
          </a:bodyPr>
          <a:lstStyle/>
          <a:p>
            <a:r>
              <a:rPr lang="ro-RO" dirty="0">
                <a:latin typeface="+mj-lt"/>
                <a:ea typeface="Times New Roman" panose="02020603050405020304" pitchFamily="18" charset="0"/>
              </a:rPr>
              <a:t>(diferența dintre activele circulante și datoriile pe termen scurt)</a:t>
            </a:r>
            <a:r>
              <a:rPr lang="it-IT" dirty="0">
                <a:latin typeface="+mj-lt"/>
                <a:ea typeface="Times New Roman" panose="02020603050405020304" pitchFamily="18" charset="0"/>
              </a:rPr>
              <a:t>, evidențiază stabilitatea financiară a întreprinderii pe termen scurt.</a:t>
            </a:r>
            <a:endParaRPr lang="en-GB" dirty="0">
              <a:latin typeface="+mj-lt"/>
            </a:endParaRPr>
          </a:p>
        </p:txBody>
      </p:sp>
    </p:spTree>
    <p:extLst>
      <p:ext uri="{BB962C8B-B14F-4D97-AF65-F5344CB8AC3E}">
        <p14:creationId xmlns:p14="http://schemas.microsoft.com/office/powerpoint/2010/main" val="3052709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a:t>Analiza cash-flow-ului disponibil</a:t>
            </a:r>
            <a:endParaRPr lang="en-GB" dirty="0"/>
          </a:p>
        </p:txBody>
      </p:sp>
      <p:sp>
        <p:nvSpPr>
          <p:cNvPr id="2" name="Content Placeholder 1"/>
          <p:cNvSpPr>
            <a:spLocks noGrp="1"/>
          </p:cNvSpPr>
          <p:nvPr>
            <p:ph idx="1"/>
          </p:nvPr>
        </p:nvSpPr>
        <p:spPr>
          <a:xfrm>
            <a:off x="2046188" y="1484098"/>
            <a:ext cx="7886700" cy="4641078"/>
          </a:xfrm>
        </p:spPr>
        <p:txBody>
          <a:bodyPr/>
          <a:lstStyle/>
          <a:p>
            <a:r>
              <a:rPr lang="it-IT" dirty="0"/>
              <a:t>CFD se descompune la rândul său după destinaţie în CFD pentru acţionari şi CFD pentru creditori.</a:t>
            </a:r>
            <a:endParaRPr lang="en-GB" dirty="0"/>
          </a:p>
          <a:p>
            <a:endParaRPr lang="en-GB" dirty="0"/>
          </a:p>
        </p:txBody>
      </p:sp>
      <p:sp>
        <p:nvSpPr>
          <p:cNvPr id="4"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nvGraphicFramePr>
        <p:xfrm>
          <a:off x="3695700" y="2425700"/>
          <a:ext cx="4150783" cy="469900"/>
        </p:xfrm>
        <a:graphic>
          <a:graphicData uri="http://schemas.openxmlformats.org/presentationml/2006/ole">
            <mc:AlternateContent xmlns:mc="http://schemas.openxmlformats.org/markup-compatibility/2006">
              <mc:Choice xmlns:v="urn:schemas-microsoft-com:vml" Requires="v">
                <p:oleObj spid="_x0000_s8203" name="Equation" r:id="rId3" imgW="2019300" imgH="228600" progId="Equation.3">
                  <p:embed/>
                </p:oleObj>
              </mc:Choice>
              <mc:Fallback>
                <p:oleObj name="Equation" r:id="rId3" imgW="2019300" imgH="228600" progId="Equation.3">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2425700"/>
                        <a:ext cx="4150783"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Object 6"/>
          <p:cNvGraphicFramePr>
            <a:graphicFrameLocks noChangeAspect="1"/>
          </p:cNvGraphicFramePr>
          <p:nvPr/>
        </p:nvGraphicFramePr>
        <p:xfrm>
          <a:off x="2540000" y="3302000"/>
          <a:ext cx="2986617" cy="431800"/>
        </p:xfrm>
        <a:graphic>
          <a:graphicData uri="http://schemas.openxmlformats.org/presentationml/2006/ole">
            <mc:AlternateContent xmlns:mc="http://schemas.openxmlformats.org/markup-compatibility/2006">
              <mc:Choice xmlns:v="urn:schemas-microsoft-com:vml" Requires="v">
                <p:oleObj spid="_x0000_s8204" name="Equation" r:id="rId5" imgW="1587500" imgH="228600" progId="Equation.3">
                  <p:embed/>
                </p:oleObj>
              </mc:Choice>
              <mc:Fallback>
                <p:oleObj name="Equation" r:id="rId5" imgW="1587500" imgH="22860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0" y="3302000"/>
                        <a:ext cx="298661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9" name="Object 8"/>
          <p:cNvGraphicFramePr>
            <a:graphicFrameLocks noChangeAspect="1"/>
          </p:cNvGraphicFramePr>
          <p:nvPr/>
        </p:nvGraphicFramePr>
        <p:xfrm>
          <a:off x="2540000" y="3967546"/>
          <a:ext cx="2930345" cy="388554"/>
        </p:xfrm>
        <a:graphic>
          <a:graphicData uri="http://schemas.openxmlformats.org/presentationml/2006/ole">
            <mc:AlternateContent xmlns:mc="http://schemas.openxmlformats.org/markup-compatibility/2006">
              <mc:Choice xmlns:v="urn:schemas-microsoft-com:vml" Requires="v">
                <p:oleObj spid="_x0000_s8205" name="Equation" r:id="rId7" imgW="1727200" imgH="228600" progId="Equation.3">
                  <p:embed/>
                </p:oleObj>
              </mc:Choice>
              <mc:Fallback>
                <p:oleObj name="Equation" r:id="rId7" imgW="1727200" imgH="228600"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0000" y="3967546"/>
                        <a:ext cx="2930345" cy="3885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77039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dirty="0" err="1"/>
              <a:t>Bazele</a:t>
            </a:r>
            <a:r>
              <a:rPr lang="en-GB" sz="3600" dirty="0"/>
              <a:t> </a:t>
            </a:r>
            <a:r>
              <a:rPr lang="en-GB" sz="3600" dirty="0" err="1"/>
              <a:t>managementului</a:t>
            </a:r>
            <a:r>
              <a:rPr lang="en-GB" sz="3600" dirty="0"/>
              <a:t> </a:t>
            </a:r>
            <a:r>
              <a:rPr lang="en-GB" sz="3600" dirty="0" err="1"/>
              <a:t>financiar</a:t>
            </a:r>
            <a:endParaRPr lang="en-GB" dirty="0"/>
          </a:p>
        </p:txBody>
      </p:sp>
      <p:sp>
        <p:nvSpPr>
          <p:cNvPr id="2" name="Content Placeholder 1"/>
          <p:cNvSpPr>
            <a:spLocks noGrp="1"/>
          </p:cNvSpPr>
          <p:nvPr>
            <p:ph idx="1"/>
          </p:nvPr>
        </p:nvSpPr>
        <p:spPr/>
        <p:txBody>
          <a:bodyPr>
            <a:normAutofit/>
          </a:bodyPr>
          <a:lstStyle/>
          <a:p>
            <a:pPr algn="just"/>
            <a:r>
              <a:rPr lang="ro-RO" sz="2400" dirty="0"/>
              <a:t>Managerul financiar</a:t>
            </a:r>
            <a:r>
              <a:rPr lang="en-GB" sz="2400" dirty="0"/>
              <a:t>:</a:t>
            </a:r>
            <a:r>
              <a:rPr lang="ro-RO" sz="2400" dirty="0"/>
              <a:t> </a:t>
            </a:r>
          </a:p>
          <a:p>
            <a:pPr lvl="1" algn="just"/>
            <a:r>
              <a:rPr lang="en-GB" sz="2400" dirty="0" err="1"/>
              <a:t>preocupat</a:t>
            </a:r>
            <a:r>
              <a:rPr lang="en-GB" sz="2400" dirty="0"/>
              <a:t> de </a:t>
            </a:r>
            <a:r>
              <a:rPr lang="ro-RO" sz="2400" dirty="0"/>
              <a:t>analiza financiară, managementul financiar strategic (politica de investitii, finantare, de dividen</a:t>
            </a:r>
            <a:r>
              <a:rPr lang="en-US" sz="2400" dirty="0"/>
              <a:t>d</a:t>
            </a:r>
            <a:r>
              <a:rPr lang="ro-RO" sz="2400" dirty="0"/>
              <a:t>, etc.) și ma</a:t>
            </a:r>
            <a:r>
              <a:rPr lang="en-US" sz="2400" dirty="0" err="1"/>
              <a:t>na</a:t>
            </a:r>
            <a:r>
              <a:rPr lang="ro-RO" sz="2400" dirty="0"/>
              <a:t>gement financiar operational.</a:t>
            </a:r>
            <a:endParaRPr lang="en-GB" sz="2400" dirty="0"/>
          </a:p>
          <a:p>
            <a:pPr lvl="1" algn="just"/>
            <a:r>
              <a:rPr lang="ro-RO" sz="2400" dirty="0"/>
              <a:t>este în contact permanent cu acționarii </a:t>
            </a:r>
            <a:endParaRPr lang="en-GB" sz="2400" dirty="0"/>
          </a:p>
          <a:p>
            <a:pPr lvl="1" algn="just"/>
            <a:r>
              <a:rPr lang="ro-RO" sz="2400" dirty="0"/>
              <a:t>are în vedere activitatea de trezorerie și cea de control intern la nivelul întreprinderii. </a:t>
            </a:r>
          </a:p>
          <a:p>
            <a:pPr marL="342900" lvl="1" indent="0" algn="just">
              <a:buNone/>
            </a:pPr>
            <a:endParaRPr lang="ro-RO" sz="2400" dirty="0"/>
          </a:p>
          <a:p>
            <a:pPr algn="just"/>
            <a:r>
              <a:rPr lang="ro-RO" sz="2400" dirty="0"/>
              <a:t>Majoritatea corporațiilor mari au un manager financiar (CFO - Chief Financial Officer) care supraveghează activitatea întregului personal cu atribuții în domeniul financiar. </a:t>
            </a:r>
          </a:p>
        </p:txBody>
      </p:sp>
    </p:spTree>
    <p:extLst>
      <p:ext uri="{BB962C8B-B14F-4D97-AF65-F5344CB8AC3E}">
        <p14:creationId xmlns:p14="http://schemas.microsoft.com/office/powerpoint/2010/main" val="2579102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1542" y="2937934"/>
            <a:ext cx="5181600" cy="908050"/>
          </a:xfrm>
        </p:spPr>
        <p:txBody>
          <a:bodyPr/>
          <a:lstStyle/>
          <a:p>
            <a:r>
              <a:rPr lang="ro-RO" b="1" dirty="0"/>
              <a:t>Analiza rentabilității</a:t>
            </a:r>
            <a:r>
              <a:rPr lang="en-GB" b="1" dirty="0"/>
              <a:t> </a:t>
            </a:r>
            <a:r>
              <a:rPr lang="en-GB" b="1" dirty="0" err="1"/>
              <a:t>si</a:t>
            </a:r>
            <a:r>
              <a:rPr lang="en-GB" b="1" dirty="0"/>
              <a:t> </a:t>
            </a:r>
            <a:r>
              <a:rPr lang="en-GB" b="1" dirty="0" err="1"/>
              <a:t>riscului</a:t>
            </a:r>
            <a:r>
              <a:rPr lang="ro-RO" b="1" dirty="0"/>
              <a:t> </a:t>
            </a:r>
            <a:endParaRPr lang="en-GB" b="1" dirty="0"/>
          </a:p>
        </p:txBody>
      </p:sp>
    </p:spTree>
    <p:extLst>
      <p:ext uri="{BB962C8B-B14F-4D97-AF65-F5344CB8AC3E}">
        <p14:creationId xmlns:p14="http://schemas.microsoft.com/office/powerpoint/2010/main" val="1742700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b="1" dirty="0"/>
              <a:t>Analiza rentabilității </a:t>
            </a:r>
            <a:endParaRPr lang="en-GB" dirty="0"/>
          </a:p>
        </p:txBody>
      </p:sp>
      <p:sp>
        <p:nvSpPr>
          <p:cNvPr id="2" name="Content Placeholder 1"/>
          <p:cNvSpPr>
            <a:spLocks noGrp="1"/>
          </p:cNvSpPr>
          <p:nvPr>
            <p:ph idx="1"/>
          </p:nvPr>
        </p:nvSpPr>
        <p:spPr/>
        <p:txBody>
          <a:bodyPr/>
          <a:lstStyle/>
          <a:p>
            <a:pPr algn="just"/>
            <a:r>
              <a:rPr lang="ro-RO" dirty="0"/>
              <a:t>Performanța unei întreprinderi este analizată prin raportarea rezultatelor obținute de aceasta la capitalurile investite de investitorii în afacere (acționari sau creditori).</a:t>
            </a:r>
          </a:p>
          <a:p>
            <a:pPr algn="just"/>
            <a:endParaRPr lang="ro-RO" dirty="0"/>
          </a:p>
          <a:p>
            <a:pPr algn="just"/>
            <a:r>
              <a:rPr lang="ro-RO" dirty="0"/>
              <a:t>Discutie: Rentabilitate vs risc</a:t>
            </a:r>
            <a:endParaRPr lang="en-GB" dirty="0"/>
          </a:p>
        </p:txBody>
      </p:sp>
    </p:spTree>
    <p:extLst>
      <p:ext uri="{BB962C8B-B14F-4D97-AF65-F5344CB8AC3E}">
        <p14:creationId xmlns:p14="http://schemas.microsoft.com/office/powerpoint/2010/main" val="3709640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a:t>Ratele de marjă</a:t>
            </a:r>
            <a:endParaRPr lang="en-GB" dirty="0"/>
          </a:p>
        </p:txBody>
      </p:sp>
      <p:sp>
        <p:nvSpPr>
          <p:cNvPr id="2" name="Content Placeholder 1"/>
          <p:cNvSpPr>
            <a:spLocks noGrp="1"/>
          </p:cNvSpPr>
          <p:nvPr>
            <p:ph idx="1"/>
          </p:nvPr>
        </p:nvSpPr>
        <p:spPr>
          <a:xfrm>
            <a:off x="304800" y="1262586"/>
            <a:ext cx="11391014" cy="4641078"/>
          </a:xfrm>
        </p:spPr>
        <p:txBody>
          <a:bodyPr/>
          <a:lstStyle/>
          <a:p>
            <a:r>
              <a:rPr lang="ro-RO" dirty="0"/>
              <a:t>Ratele de marjă se determină ca raport între diferite marje şi cifra de afaceri (veniturile de exploatare care au generat aceste marje).</a:t>
            </a:r>
          </a:p>
          <a:p>
            <a:r>
              <a:rPr lang="ro-RO" dirty="0"/>
              <a:t>Se mai numesc și rate de rentabilitate comercială.</a:t>
            </a:r>
          </a:p>
          <a:p>
            <a:endParaRPr lang="ro-RO" dirty="0"/>
          </a:p>
          <a:p>
            <a:endParaRPr lang="ro-RO" dirty="0"/>
          </a:p>
          <a:p>
            <a:endParaRPr lang="ro-RO" dirty="0"/>
          </a:p>
          <a:p>
            <a:endParaRPr lang="ro-RO" dirty="0"/>
          </a:p>
          <a:p>
            <a:pPr algn="just"/>
            <a:r>
              <a:rPr lang="ro-RO" b="1" dirty="0"/>
              <a:t>Rata marjei nete  </a:t>
            </a:r>
            <a:r>
              <a:rPr lang="ro-RO" dirty="0"/>
              <a:t>(se mai numește și rentabilitatea comercială) și exprimă eficiența întreprinderii în ansamblul său.</a:t>
            </a:r>
            <a:endParaRPr lang="en-GB" dirty="0"/>
          </a:p>
        </p:txBody>
      </p:sp>
      <p:sp>
        <p:nvSpPr>
          <p:cNvPr id="4" name="Rectangle 2"/>
          <p:cNvSpPr>
            <a:spLocks noChangeArrowheads="1"/>
          </p:cNvSpPr>
          <p:nvPr/>
        </p:nvSpPr>
        <p:spPr bwMode="auto">
          <a:xfrm>
            <a:off x="3949701" y="2761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nvGraphicFramePr>
        <p:xfrm>
          <a:off x="4033739" y="2946400"/>
          <a:ext cx="3264829" cy="787400"/>
        </p:xfrm>
        <a:graphic>
          <a:graphicData uri="http://schemas.openxmlformats.org/presentationml/2006/ole">
            <mc:AlternateContent xmlns:mc="http://schemas.openxmlformats.org/markup-compatibility/2006">
              <mc:Choice xmlns:v="urn:schemas-microsoft-com:vml" Requires="v">
                <p:oleObj spid="_x0000_s9224" name="Equation" r:id="rId3" imgW="1625600" imgH="393700" progId="Equation.3">
                  <p:embed/>
                </p:oleObj>
              </mc:Choice>
              <mc:Fallback>
                <p:oleObj name="Equation" r:id="rId3" imgW="1625600" imgH="3937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3739" y="2946400"/>
                        <a:ext cx="3264829"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a:spLocks noChangeArrowheads="1"/>
          </p:cNvSpPr>
          <p:nvPr/>
        </p:nvSpPr>
        <p:spPr bwMode="auto">
          <a:xfrm>
            <a:off x="2552701" y="4107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9"/>
          <p:cNvSpPr>
            <a:spLocks noChangeArrowheads="1"/>
          </p:cNvSpPr>
          <p:nvPr/>
        </p:nvSpPr>
        <p:spPr bwMode="auto">
          <a:xfrm>
            <a:off x="5638801" y="495149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2" name="Object 11"/>
          <p:cNvGraphicFramePr>
            <a:graphicFrameLocks noChangeAspect="1"/>
          </p:cNvGraphicFramePr>
          <p:nvPr/>
        </p:nvGraphicFramePr>
        <p:xfrm>
          <a:off x="5638800" y="5136166"/>
          <a:ext cx="1079500" cy="614715"/>
        </p:xfrm>
        <a:graphic>
          <a:graphicData uri="http://schemas.openxmlformats.org/presentationml/2006/ole">
            <mc:AlternateContent xmlns:mc="http://schemas.openxmlformats.org/markup-compatibility/2006">
              <mc:Choice xmlns:v="urn:schemas-microsoft-com:vml" Requires="v">
                <p:oleObj spid="_x0000_s9225" name="Equation" r:id="rId5" imgW="685800" imgH="393700" progId="Equation.3">
                  <p:embed/>
                </p:oleObj>
              </mc:Choice>
              <mc:Fallback>
                <p:oleObj name="Equation" r:id="rId5" imgW="685800" imgH="39370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136166"/>
                        <a:ext cx="1079500" cy="6147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81942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a:t>Ratele de rotație</a:t>
            </a:r>
            <a:endParaRPr lang="en-GB" dirty="0"/>
          </a:p>
        </p:txBody>
      </p:sp>
      <p:sp>
        <p:nvSpPr>
          <p:cNvPr id="2" name="Content Placeholder 1"/>
          <p:cNvSpPr>
            <a:spLocks noGrp="1"/>
          </p:cNvSpPr>
          <p:nvPr>
            <p:ph idx="1"/>
          </p:nvPr>
        </p:nvSpPr>
        <p:spPr/>
        <p:txBody>
          <a:bodyPr>
            <a:normAutofit/>
          </a:bodyPr>
          <a:lstStyle/>
          <a:p>
            <a:r>
              <a:rPr lang="ro-RO" dirty="0"/>
              <a:t>Ratele de rotație se calculează pe baza contului de profit și pierdere prin raportare la elementele bilanțiere.</a:t>
            </a:r>
          </a:p>
          <a:p>
            <a:endParaRPr lang="ro-RO" dirty="0"/>
          </a:p>
          <a:p>
            <a:pPr algn="just"/>
            <a:r>
              <a:rPr lang="ro-RO" dirty="0"/>
              <a:t>Viteza de rotaţie evidențiază întensitatea exploatării activelor întreprinderii. Aceasta se calculează la modul general astfel:</a:t>
            </a:r>
          </a:p>
          <a:p>
            <a:pPr algn="just"/>
            <a:endParaRPr lang="ro-RO" dirty="0"/>
          </a:p>
          <a:p>
            <a:pPr algn="just"/>
            <a:endParaRPr lang="ro-RO" dirty="0"/>
          </a:p>
          <a:p>
            <a:pPr algn="just"/>
            <a:endParaRPr lang="ro-RO" dirty="0"/>
          </a:p>
          <a:p>
            <a:pPr algn="just"/>
            <a:r>
              <a:rPr lang="ro-RO" dirty="0"/>
              <a:t>Durata de rotație măsoară numărul de zile în care elementul de activ sau de pasiv( capitaluri proprii și datorii) se recuperează.</a:t>
            </a:r>
            <a:endParaRPr lang="en-GB" dirty="0"/>
          </a:p>
        </p:txBody>
      </p:sp>
      <p:sp>
        <p:nvSpPr>
          <p:cNvPr id="7" name="Rectangle 5"/>
          <p:cNvSpPr>
            <a:spLocks noChangeArrowheads="1"/>
          </p:cNvSpPr>
          <p:nvPr/>
        </p:nvSpPr>
        <p:spPr bwMode="auto">
          <a:xfrm>
            <a:off x="4978401" y="30538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8" name="Object 7"/>
          <p:cNvGraphicFramePr>
            <a:graphicFrameLocks noChangeAspect="1"/>
          </p:cNvGraphicFramePr>
          <p:nvPr/>
        </p:nvGraphicFramePr>
        <p:xfrm>
          <a:off x="4492381" y="3474437"/>
          <a:ext cx="3144024" cy="635000"/>
        </p:xfrm>
        <a:graphic>
          <a:graphicData uri="http://schemas.openxmlformats.org/presentationml/2006/ole">
            <mc:AlternateContent xmlns:mc="http://schemas.openxmlformats.org/markup-compatibility/2006">
              <mc:Choice xmlns:v="urn:schemas-microsoft-com:vml" Requires="v">
                <p:oleObj spid="_x0000_s10248" name="Equation" r:id="rId3" imgW="1916868" imgH="393529" progId="Equation.3">
                  <p:embed/>
                </p:oleObj>
              </mc:Choice>
              <mc:Fallback>
                <p:oleObj name="Equation" r:id="rId3" imgW="1916868" imgH="393529"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381" y="3474437"/>
                        <a:ext cx="3144024"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7"/>
          <p:cNvSpPr>
            <a:spLocks noChangeArrowheads="1"/>
          </p:cNvSpPr>
          <p:nvPr/>
        </p:nvSpPr>
        <p:spPr bwMode="auto">
          <a:xfrm>
            <a:off x="5486401" y="509021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Object 9"/>
          <p:cNvGraphicFramePr>
            <a:graphicFrameLocks noChangeAspect="1"/>
          </p:cNvGraphicFramePr>
          <p:nvPr/>
        </p:nvGraphicFramePr>
        <p:xfrm>
          <a:off x="5122203" y="5331319"/>
          <a:ext cx="2514203" cy="844937"/>
        </p:xfrm>
        <a:graphic>
          <a:graphicData uri="http://schemas.openxmlformats.org/presentationml/2006/ole">
            <mc:AlternateContent xmlns:mc="http://schemas.openxmlformats.org/markup-compatibility/2006">
              <mc:Choice xmlns:v="urn:schemas-microsoft-com:vml" Requires="v">
                <p:oleObj spid="_x0000_s10249" name="Equation" r:id="rId5" imgW="1167893" imgH="393529" progId="Equation.3">
                  <p:embed/>
                </p:oleObj>
              </mc:Choice>
              <mc:Fallback>
                <p:oleObj name="Equation" r:id="rId5" imgW="1167893" imgH="393529"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2203" y="5331319"/>
                        <a:ext cx="2514203" cy="844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7549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dirty="0"/>
              <a:t>Ratele de rentablitate ale capitalurilor</a:t>
            </a:r>
            <a:endParaRPr lang="en-GB" dirty="0"/>
          </a:p>
        </p:txBody>
      </p:sp>
      <p:sp>
        <p:nvSpPr>
          <p:cNvPr id="2" name="Content Placeholder 1"/>
          <p:cNvSpPr>
            <a:spLocks noGrp="1"/>
          </p:cNvSpPr>
          <p:nvPr>
            <p:ph idx="1"/>
          </p:nvPr>
        </p:nvSpPr>
        <p:spPr/>
        <p:txBody>
          <a:bodyPr/>
          <a:lstStyle/>
          <a:p>
            <a:pPr algn="just"/>
            <a:r>
              <a:rPr lang="ro-RO" dirty="0"/>
              <a:t>Performanța unei întreprinderi este analizată prin raportarea rezultatelor obținute de aceasta la capitalurile investite de investitorii în afacere (acționari sau creditori). </a:t>
            </a:r>
            <a:endParaRPr lang="en-GB" dirty="0"/>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mc:AlternateContent xmlns:mc="http://schemas.openxmlformats.org/markup-compatibility/2006" xmlns:a14="http://schemas.microsoft.com/office/drawing/2010/main">
        <mc:Choice Requires="a14">
          <p:sp>
            <p:nvSpPr>
              <p:cNvPr id="5" name="Object 4"/>
              <p:cNvSpPr txBox="1"/>
              <p:nvPr/>
            </p:nvSpPr>
            <p:spPr bwMode="auto">
              <a:xfrm>
                <a:off x="3897314" y="2913064"/>
                <a:ext cx="4333875" cy="879475"/>
              </a:xfrm>
              <a:prstGeom prst="rect">
                <a:avLst/>
              </a:prstGeom>
              <a:noFill/>
              <a:extLst/>
            </p:spPr>
            <p:txBody>
              <a:bodyPr>
                <a:norm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𝑐𝑎𝑝𝑖𝑡𝑎𝑙𝑢𝑟𝑖</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𝐸𝑓𝑒𝑐𝑡</m:t>
                          </m:r>
                        </m:num>
                        <m:den>
                          <m:r>
                            <a:rPr lang="en-US" i="1">
                              <a:solidFill>
                                <a:srgbClr val="000000"/>
                              </a:solidFill>
                              <a:latin typeface="Cambria Math" panose="02040503050406030204" pitchFamily="18" charset="0"/>
                            </a:rPr>
                            <m:t>𝐸𝑓𝑜𝑟𝑡</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𝑅𝑒𝑧𝑢𝑙𝑡𝑎𝑡𝑒</m:t>
                          </m:r>
                        </m:num>
                        <m:den>
                          <m:r>
                            <a:rPr lang="en-US" i="1">
                              <a:solidFill>
                                <a:srgbClr val="000000"/>
                              </a:solidFill>
                              <a:latin typeface="Cambria Math" panose="02040503050406030204" pitchFamily="18" charset="0"/>
                            </a:rPr>
                            <m:t>𝐶𝑎𝑝𝑖𝑡𝑎𝑙𝑖𝑛𝑣𝑒𝑠𝑡𝑖𝑡</m:t>
                          </m:r>
                        </m:den>
                      </m:f>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bwMode="auto">
              <a:xfrm>
                <a:off x="3897314" y="2913064"/>
                <a:ext cx="4333875" cy="879475"/>
              </a:xfrm>
              <a:prstGeom prst="rect">
                <a:avLst/>
              </a:prstGeom>
              <a:blipFill>
                <a:blip r:embed="rId2"/>
                <a:stretch>
                  <a:fillRect/>
                </a:stretch>
              </a:blipFill>
              <a:extLst/>
            </p:spPr>
            <p:txBody>
              <a:bodyPr/>
              <a:lstStyle/>
              <a:p>
                <a:r>
                  <a:rPr lang="en-US">
                    <a:noFill/>
                  </a:rPr>
                  <a:t> </a:t>
                </a:r>
              </a:p>
            </p:txBody>
          </p:sp>
        </mc:Fallback>
      </mc:AlternateContent>
    </p:spTree>
    <p:extLst>
      <p:ext uri="{BB962C8B-B14F-4D97-AF65-F5344CB8AC3E}">
        <p14:creationId xmlns:p14="http://schemas.microsoft.com/office/powerpoint/2010/main" val="4102694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err="1"/>
              <a:t>Rentabilitatea</a:t>
            </a:r>
            <a:r>
              <a:rPr lang="en-GB" dirty="0"/>
              <a:t> </a:t>
            </a:r>
            <a:r>
              <a:rPr lang="en-GB" dirty="0" err="1"/>
              <a:t>activelor</a:t>
            </a:r>
            <a:r>
              <a:rPr lang="en-GB" dirty="0"/>
              <a:t> </a:t>
            </a:r>
            <a:br>
              <a:rPr lang="ro-RO" dirty="0"/>
            </a:br>
            <a:r>
              <a:rPr lang="en-GB" dirty="0"/>
              <a:t>(Return On Assets - ROA)</a:t>
            </a:r>
          </a:p>
        </p:txBody>
      </p:sp>
      <p:sp>
        <p:nvSpPr>
          <p:cNvPr id="2" name="Content Placeholder 1"/>
          <p:cNvSpPr>
            <a:spLocks noGrp="1"/>
          </p:cNvSpPr>
          <p:nvPr>
            <p:ph idx="1"/>
          </p:nvPr>
        </p:nvSpPr>
        <p:spPr/>
        <p:txBody>
          <a:bodyPr/>
          <a:lstStyle/>
          <a:p>
            <a:pPr algn="just"/>
            <a:r>
              <a:rPr lang="ro-RO" dirty="0"/>
              <a:t>Rentabilitatea economică</a:t>
            </a:r>
            <a:r>
              <a:rPr lang="ro-RO" b="1" dirty="0"/>
              <a:t> </a:t>
            </a:r>
            <a:r>
              <a:rPr lang="ro-RO" dirty="0"/>
              <a:t>măsoară eficiența capitalurilor alocate în active fixe și în acti</a:t>
            </a:r>
            <a:r>
              <a:rPr lang="en-US" dirty="0"/>
              <a:t>v</a:t>
            </a:r>
            <a:r>
              <a:rPr lang="ro-RO" dirty="0"/>
              <a:t>e circulante ale întreprinderii.</a:t>
            </a:r>
            <a:endParaRPr lang="en-GB" dirty="0"/>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mc:AlternateContent xmlns:mc="http://schemas.openxmlformats.org/markup-compatibility/2006" xmlns:a14="http://schemas.microsoft.com/office/drawing/2010/main">
        <mc:Choice Requires="a14">
          <p:sp>
            <p:nvSpPr>
              <p:cNvPr id="5" name="Object 4"/>
              <p:cNvSpPr txBox="1"/>
              <p:nvPr/>
            </p:nvSpPr>
            <p:spPr bwMode="auto">
              <a:xfrm>
                <a:off x="4284550" y="2862943"/>
                <a:ext cx="3622901" cy="2038622"/>
              </a:xfrm>
              <a:prstGeom prst="rect">
                <a:avLst/>
              </a:prstGeom>
              <a:noFill/>
              <a:extLst/>
            </p:spPr>
            <p:txBody>
              <a:bodyPr>
                <a:normAutofit/>
              </a:bodyPr>
              <a:lstStyle/>
              <a:p>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panose="02040503050406030204" pitchFamily="18" charset="0"/>
                        </a:rPr>
                        <m:t>𝑅𝑂𝐴</m:t>
                      </m:r>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𝑃𝑁</m:t>
                          </m:r>
                        </m:num>
                        <m:den>
                          <m:r>
                            <a:rPr lang="en-US" sz="2400" i="1">
                              <a:solidFill>
                                <a:srgbClr val="000000"/>
                              </a:solidFill>
                              <a:latin typeface="Cambria Math" panose="02040503050406030204" pitchFamily="18" charset="0"/>
                            </a:rPr>
                            <m:t>𝐴𝑇</m:t>
                          </m:r>
                        </m:den>
                      </m:f>
                    </m:oMath>
                  </m:oMathPara>
                </a14:m>
                <a:endParaRPr lang="en-US" sz="2400" dirty="0"/>
              </a:p>
            </p:txBody>
          </p:sp>
        </mc:Choice>
        <mc:Fallback xmlns="">
          <p:sp>
            <p:nvSpPr>
              <p:cNvPr id="5" name="Object 4"/>
              <p:cNvSpPr txBox="1">
                <a:spLocks noRot="1" noChangeAspect="1" noMove="1" noResize="1" noEditPoints="1" noAdjustHandles="1" noChangeArrowheads="1" noChangeShapeType="1" noTextEdit="1"/>
              </p:cNvSpPr>
              <p:nvPr/>
            </p:nvSpPr>
            <p:spPr bwMode="auto">
              <a:xfrm>
                <a:off x="4284550" y="2862943"/>
                <a:ext cx="3622901" cy="2038622"/>
              </a:xfrm>
              <a:prstGeom prst="rect">
                <a:avLst/>
              </a:prstGeom>
              <a:blipFill>
                <a:blip r:embed="rId2"/>
                <a:stretch>
                  <a:fillRect/>
                </a:stretch>
              </a:blipFill>
              <a:extLst/>
            </p:spPr>
            <p:txBody>
              <a:bodyPr/>
              <a:lstStyle/>
              <a:p>
                <a:r>
                  <a:rPr lang="en-US">
                    <a:noFill/>
                  </a:rPr>
                  <a:t> </a:t>
                </a:r>
              </a:p>
            </p:txBody>
          </p:sp>
        </mc:Fallback>
      </mc:AlternateContent>
    </p:spTree>
    <p:extLst>
      <p:ext uri="{BB962C8B-B14F-4D97-AF65-F5344CB8AC3E}">
        <p14:creationId xmlns:p14="http://schemas.microsoft.com/office/powerpoint/2010/main" val="3353970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err="1"/>
              <a:t>Rentabilitatea</a:t>
            </a:r>
            <a:r>
              <a:rPr lang="en-GB" dirty="0"/>
              <a:t> </a:t>
            </a:r>
            <a:r>
              <a:rPr lang="en-GB" dirty="0" err="1"/>
              <a:t>capitalurilor</a:t>
            </a:r>
            <a:r>
              <a:rPr lang="en-GB" dirty="0"/>
              <a:t> </a:t>
            </a:r>
            <a:r>
              <a:rPr lang="en-GB" dirty="0" err="1"/>
              <a:t>investite</a:t>
            </a:r>
            <a:r>
              <a:rPr lang="en-GB" dirty="0"/>
              <a:t> </a:t>
            </a:r>
            <a:br>
              <a:rPr lang="ro-RO" dirty="0"/>
            </a:br>
            <a:r>
              <a:rPr lang="en-GB" dirty="0"/>
              <a:t>(Return on Invested Capital - ROIC)</a:t>
            </a:r>
          </a:p>
        </p:txBody>
      </p:sp>
      <p:sp>
        <p:nvSpPr>
          <p:cNvPr id="2" name="Content Placeholder 1"/>
          <p:cNvSpPr>
            <a:spLocks noGrp="1"/>
          </p:cNvSpPr>
          <p:nvPr>
            <p:ph idx="1"/>
          </p:nvPr>
        </p:nvSpPr>
        <p:spPr/>
        <p:txBody>
          <a:bodyPr>
            <a:normAutofit/>
          </a:bodyPr>
          <a:lstStyle/>
          <a:p>
            <a:pPr algn="just"/>
            <a:r>
              <a:rPr lang="en-GB" dirty="0" err="1"/>
              <a:t>Aceasta</a:t>
            </a:r>
            <a:r>
              <a:rPr lang="en-GB" dirty="0"/>
              <a:t> </a:t>
            </a:r>
            <a:r>
              <a:rPr lang="en-GB" dirty="0" err="1"/>
              <a:t>rentabilitate</a:t>
            </a:r>
            <a:r>
              <a:rPr lang="en-GB" dirty="0"/>
              <a:t> </a:t>
            </a:r>
            <a:r>
              <a:rPr lang="en-GB" dirty="0" err="1"/>
              <a:t>evidențiază</a:t>
            </a:r>
            <a:r>
              <a:rPr lang="en-GB" dirty="0"/>
              <a:t> </a:t>
            </a:r>
            <a:r>
              <a:rPr lang="en-GB" dirty="0" err="1"/>
              <a:t>capacitatea</a:t>
            </a:r>
            <a:r>
              <a:rPr lang="en-GB" dirty="0"/>
              <a:t> </a:t>
            </a:r>
            <a:r>
              <a:rPr lang="en-GB" dirty="0" err="1"/>
              <a:t>întreprinderii</a:t>
            </a:r>
            <a:r>
              <a:rPr lang="en-GB" dirty="0"/>
              <a:t> de a genera profit, </a:t>
            </a:r>
            <a:r>
              <a:rPr lang="en-GB" dirty="0" err="1"/>
              <a:t>prin</a:t>
            </a:r>
            <a:r>
              <a:rPr lang="en-GB" dirty="0"/>
              <a:t> care se </a:t>
            </a:r>
            <a:r>
              <a:rPr lang="en-GB" dirty="0" err="1"/>
              <a:t>asigură</a:t>
            </a:r>
            <a:r>
              <a:rPr lang="en-GB" dirty="0"/>
              <a:t> </a:t>
            </a:r>
            <a:r>
              <a:rPr lang="en-GB" dirty="0" err="1"/>
              <a:t>remunerarea</a:t>
            </a:r>
            <a:r>
              <a:rPr lang="en-GB" dirty="0"/>
              <a:t> </a:t>
            </a:r>
            <a:r>
              <a:rPr lang="en-GB" dirty="0" err="1"/>
              <a:t>investitorilor</a:t>
            </a:r>
            <a:r>
              <a:rPr lang="en-GB" dirty="0"/>
              <a:t> (</a:t>
            </a:r>
            <a:r>
              <a:rPr lang="en-GB" dirty="0" err="1"/>
              <a:t>acționari+creditori</a:t>
            </a:r>
            <a:r>
              <a:rPr lang="en-GB" dirty="0"/>
              <a:t>). </a:t>
            </a:r>
            <a:endParaRPr lang="ro-RO" dirty="0"/>
          </a:p>
          <a:p>
            <a:pPr algn="just"/>
            <a:r>
              <a:rPr lang="en-GB" dirty="0" err="1"/>
              <a:t>Rentabilitatea</a:t>
            </a:r>
            <a:r>
              <a:rPr lang="en-GB" dirty="0"/>
              <a:t> </a:t>
            </a:r>
            <a:r>
              <a:rPr lang="en-GB" dirty="0" err="1"/>
              <a:t>capitalurilor</a:t>
            </a:r>
            <a:r>
              <a:rPr lang="en-GB" dirty="0"/>
              <a:t> </a:t>
            </a:r>
            <a:r>
              <a:rPr lang="en-GB" dirty="0" err="1"/>
              <a:t>investite</a:t>
            </a:r>
            <a:r>
              <a:rPr lang="en-GB" dirty="0"/>
              <a:t> </a:t>
            </a:r>
            <a:r>
              <a:rPr lang="en-GB" dirty="0" err="1"/>
              <a:t>exprimă</a:t>
            </a:r>
            <a:r>
              <a:rPr lang="en-GB" dirty="0"/>
              <a:t> </a:t>
            </a:r>
            <a:r>
              <a:rPr lang="en-GB" dirty="0" err="1"/>
              <a:t>performanța</a:t>
            </a:r>
            <a:r>
              <a:rPr lang="en-GB" dirty="0"/>
              <a:t> </a:t>
            </a:r>
            <a:r>
              <a:rPr lang="en-GB" dirty="0" err="1"/>
              <a:t>exploatării</a:t>
            </a:r>
            <a:r>
              <a:rPr lang="en-GB" dirty="0"/>
              <a:t> </a:t>
            </a:r>
            <a:r>
              <a:rPr lang="en-GB" dirty="0" err="1"/>
              <a:t>întregului</a:t>
            </a:r>
            <a:r>
              <a:rPr lang="en-GB" dirty="0"/>
              <a:t> </a:t>
            </a:r>
            <a:r>
              <a:rPr lang="en-GB" dirty="0" err="1"/>
              <a:t>activ</a:t>
            </a:r>
            <a:r>
              <a:rPr lang="en-GB" dirty="0"/>
              <a:t> economic al </a:t>
            </a:r>
            <a:r>
              <a:rPr lang="en-GB" dirty="0" err="1"/>
              <a:t>firmei</a:t>
            </a:r>
            <a:r>
              <a:rPr lang="en-GB" dirty="0"/>
              <a:t> </a:t>
            </a:r>
            <a:r>
              <a:rPr lang="en-GB" dirty="0" err="1"/>
              <a:t>raportând</a:t>
            </a:r>
            <a:r>
              <a:rPr lang="en-GB" dirty="0"/>
              <a:t> </a:t>
            </a:r>
            <a:r>
              <a:rPr lang="en-GB" dirty="0" err="1"/>
              <a:t>profitul</a:t>
            </a:r>
            <a:r>
              <a:rPr lang="en-GB" dirty="0"/>
              <a:t> global </a:t>
            </a:r>
            <a:r>
              <a:rPr lang="en-GB" dirty="0" err="1"/>
              <a:t>obținut</a:t>
            </a:r>
            <a:r>
              <a:rPr lang="en-GB" dirty="0"/>
              <a:t> de </a:t>
            </a:r>
            <a:r>
              <a:rPr lang="en-GB" dirty="0" err="1"/>
              <a:t>aceasta</a:t>
            </a:r>
            <a:r>
              <a:rPr lang="en-GB" dirty="0"/>
              <a:t> (net de </a:t>
            </a:r>
            <a:r>
              <a:rPr lang="en-GB" dirty="0" err="1"/>
              <a:t>impozit</a:t>
            </a:r>
            <a:r>
              <a:rPr lang="en-GB" dirty="0"/>
              <a:t> </a:t>
            </a:r>
            <a:r>
              <a:rPr lang="en-GB" dirty="0" err="1"/>
              <a:t>și</a:t>
            </a:r>
            <a:r>
              <a:rPr lang="en-GB" dirty="0"/>
              <a:t> </a:t>
            </a:r>
            <a:r>
              <a:rPr lang="en-GB" dirty="0" err="1"/>
              <a:t>economii</a:t>
            </a:r>
            <a:r>
              <a:rPr lang="en-GB" dirty="0"/>
              <a:t> </a:t>
            </a:r>
            <a:r>
              <a:rPr lang="en-GB" dirty="0" err="1"/>
              <a:t>fiscale</a:t>
            </a:r>
            <a:r>
              <a:rPr lang="en-GB" dirty="0"/>
              <a:t>) la </a:t>
            </a:r>
            <a:r>
              <a:rPr lang="en-GB" dirty="0" err="1"/>
              <a:t>activul</a:t>
            </a:r>
            <a:r>
              <a:rPr lang="en-GB" dirty="0"/>
              <a:t> economic.</a:t>
            </a: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nvGraphicFramePr>
        <p:xfrm>
          <a:off x="3665538" y="3840163"/>
          <a:ext cx="4908550" cy="812800"/>
        </p:xfrm>
        <a:graphic>
          <a:graphicData uri="http://schemas.openxmlformats.org/presentationml/2006/ole">
            <mc:AlternateContent xmlns:mc="http://schemas.openxmlformats.org/markup-compatibility/2006">
              <mc:Choice xmlns:v="urn:schemas-microsoft-com:vml" Requires="v">
                <p:oleObj spid="_x0000_s11269" name="Equation" r:id="rId3" imgW="2590800" imgH="431800" progId="Equation.3">
                  <p:embed/>
                </p:oleObj>
              </mc:Choice>
              <mc:Fallback>
                <p:oleObj name="Equation" r:id="rId3" imgW="2590800" imgH="4318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538" y="3840163"/>
                        <a:ext cx="490855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68951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err="1"/>
              <a:t>Rentabilitatea</a:t>
            </a:r>
            <a:r>
              <a:rPr lang="en-GB" dirty="0"/>
              <a:t> </a:t>
            </a:r>
            <a:r>
              <a:rPr lang="en-GB" dirty="0" err="1"/>
              <a:t>financiară</a:t>
            </a:r>
            <a:r>
              <a:rPr lang="en-GB" dirty="0"/>
              <a:t> </a:t>
            </a:r>
            <a:br>
              <a:rPr lang="ro-RO" dirty="0"/>
            </a:br>
            <a:r>
              <a:rPr lang="en-GB" dirty="0"/>
              <a:t>(Return on Equity-ROE)</a:t>
            </a:r>
          </a:p>
        </p:txBody>
      </p:sp>
      <p:sp>
        <p:nvSpPr>
          <p:cNvPr id="2" name="Content Placeholder 1"/>
          <p:cNvSpPr>
            <a:spLocks noGrp="1"/>
          </p:cNvSpPr>
          <p:nvPr>
            <p:ph idx="1"/>
          </p:nvPr>
        </p:nvSpPr>
        <p:spPr/>
        <p:txBody>
          <a:bodyPr>
            <a:normAutofit/>
          </a:bodyPr>
          <a:lstStyle/>
          <a:p>
            <a:pPr algn="just"/>
            <a:r>
              <a:rPr lang="ro-RO" dirty="0"/>
              <a:t>Rentabilitatea financiară reprezintă randamentul utilizării capitalurilor proprii, adică evidențiază capacitatea întreprinderii de a realiza profit prin utilizarea capitalurilor proprii de care dispune. </a:t>
            </a:r>
          </a:p>
          <a:p>
            <a:pPr algn="just"/>
            <a:r>
              <a:rPr lang="ro-RO" dirty="0"/>
              <a:t>Rata rentabilității financiare arată rata de remunerare a capitalurilor investite de acționari/asociați.</a:t>
            </a:r>
          </a:p>
          <a:p>
            <a:pPr algn="just"/>
            <a:endParaRPr lang="ro-RO" dirty="0"/>
          </a:p>
          <a:p>
            <a:pPr algn="just"/>
            <a:endParaRPr lang="ro-RO" dirty="0"/>
          </a:p>
          <a:p>
            <a:pPr algn="just"/>
            <a:endParaRPr lang="ro-RO" dirty="0"/>
          </a:p>
          <a:p>
            <a:pPr algn="just"/>
            <a:endParaRPr lang="en-US" dirty="0"/>
          </a:p>
          <a:p>
            <a:pPr algn="just"/>
            <a:endParaRPr lang="ro-RO" dirty="0"/>
          </a:p>
          <a:p>
            <a:pPr algn="just"/>
            <a:r>
              <a:rPr lang="ro-RO" dirty="0"/>
              <a:t>Un manager financiar ar trebui să aibă în vedere și alte comparabile de pe piață pentru a vedea nivelul de eficiență al afacerii cum ar fi: rata inflației, rata de rentabilitate medie pe sectorul de activitate, rata de dobândă la depozite, etc. </a:t>
            </a:r>
            <a:endParaRPr lang="en-GB" dirty="0"/>
          </a:p>
          <a:p>
            <a:endParaRPr lang="en-GB" dirty="0"/>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mc:AlternateContent xmlns:mc="http://schemas.openxmlformats.org/markup-compatibility/2006" xmlns:a14="http://schemas.microsoft.com/office/drawing/2010/main">
        <mc:Choice Requires="a14">
          <p:sp>
            <p:nvSpPr>
              <p:cNvPr id="5" name="Object 4"/>
              <p:cNvSpPr txBox="1"/>
              <p:nvPr/>
            </p:nvSpPr>
            <p:spPr bwMode="auto">
              <a:xfrm>
                <a:off x="5191125" y="3440114"/>
                <a:ext cx="1931988" cy="955675"/>
              </a:xfrm>
              <a:prstGeom prst="rect">
                <a:avLst/>
              </a:prstGeom>
              <a:noFill/>
              <a:extLst/>
            </p:spPr>
            <p:txBody>
              <a:bodyPr>
                <a:normAutofit/>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𝑅𝑂𝐸</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𝑃𝑁</m:t>
                          </m:r>
                        </m:num>
                        <m:den>
                          <m:r>
                            <a:rPr lang="en-US" i="1">
                              <a:solidFill>
                                <a:srgbClr val="000000"/>
                              </a:solidFill>
                              <a:latin typeface="Cambria Math" panose="02040503050406030204" pitchFamily="18" charset="0"/>
                            </a:rPr>
                            <m:t>𝐶𝑃𝑅</m:t>
                          </m:r>
                        </m:den>
                      </m:f>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bwMode="auto">
              <a:xfrm>
                <a:off x="5191125" y="3440114"/>
                <a:ext cx="1931988" cy="955675"/>
              </a:xfrm>
              <a:prstGeom prst="rect">
                <a:avLst/>
              </a:prstGeom>
              <a:blipFill>
                <a:blip r:embed="rId2"/>
                <a:stretch>
                  <a:fillRect/>
                </a:stretch>
              </a:blipFill>
              <a:extLst/>
            </p:spPr>
            <p:txBody>
              <a:bodyPr/>
              <a:lstStyle/>
              <a:p>
                <a:r>
                  <a:rPr lang="en-US">
                    <a:noFill/>
                  </a:rPr>
                  <a:t> </a:t>
                </a:r>
              </a:p>
            </p:txBody>
          </p:sp>
        </mc:Fallback>
      </mc:AlternateContent>
    </p:spTree>
    <p:extLst>
      <p:ext uri="{BB962C8B-B14F-4D97-AF65-F5344CB8AC3E}">
        <p14:creationId xmlns:p14="http://schemas.microsoft.com/office/powerpoint/2010/main" val="42494550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Rata de </a:t>
            </a:r>
            <a:r>
              <a:rPr lang="en-GB" dirty="0" err="1"/>
              <a:t>dobândă</a:t>
            </a:r>
            <a:endParaRPr lang="en-GB" dirty="0"/>
          </a:p>
        </p:txBody>
      </p:sp>
      <p:sp>
        <p:nvSpPr>
          <p:cNvPr id="2" name="Content Placeholder 1"/>
          <p:cNvSpPr>
            <a:spLocks noGrp="1"/>
          </p:cNvSpPr>
          <p:nvPr>
            <p:ph idx="1"/>
          </p:nvPr>
        </p:nvSpPr>
        <p:spPr/>
        <p:txBody>
          <a:bodyPr/>
          <a:lstStyle/>
          <a:p>
            <a:pPr algn="just"/>
            <a:r>
              <a:rPr lang="ro-RO" dirty="0"/>
              <a:t>Rata de dobândă este de obicei rata la creditele contractate de către întreprindere sau la obligațiunile acordate.</a:t>
            </a:r>
            <a:endParaRPr lang="en-GB" dirty="0"/>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nvGraphicFramePr>
        <p:xfrm>
          <a:off x="3309938" y="2465389"/>
          <a:ext cx="5414962" cy="841375"/>
        </p:xfrm>
        <a:graphic>
          <a:graphicData uri="http://schemas.openxmlformats.org/presentationml/2006/ole">
            <mc:AlternateContent xmlns:mc="http://schemas.openxmlformats.org/markup-compatibility/2006">
              <mc:Choice xmlns:v="urn:schemas-microsoft-com:vml" Requires="v">
                <p:oleObj spid="_x0000_s12293" name="Equation" r:id="rId3" imgW="2679700" imgH="419100" progId="Equation.3">
                  <p:embed/>
                </p:oleObj>
              </mc:Choice>
              <mc:Fallback>
                <p:oleObj name="Equation" r:id="rId3" imgW="2679700" imgH="4191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9938" y="2465389"/>
                        <a:ext cx="5414962"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546245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dirty="0"/>
              <a:t>Legătura dintre ratele de rentabilitate </a:t>
            </a:r>
            <a:r>
              <a:rPr lang="en-GB" dirty="0"/>
              <a:t>(</a:t>
            </a:r>
            <a:r>
              <a:rPr lang="en-GB" dirty="0" err="1"/>
              <a:t>modelul</a:t>
            </a:r>
            <a:r>
              <a:rPr lang="en-GB" dirty="0"/>
              <a:t> Modigliani &amp; Miller)</a:t>
            </a:r>
          </a:p>
        </p:txBody>
      </p:sp>
      <p:sp>
        <p:nvSpPr>
          <p:cNvPr id="4"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Object 6"/>
          <p:cNvGraphicFramePr>
            <a:graphicFrameLocks noChangeAspect="1"/>
          </p:cNvGraphicFramePr>
          <p:nvPr/>
        </p:nvGraphicFramePr>
        <p:xfrm>
          <a:off x="3613738" y="2908252"/>
          <a:ext cx="4481617" cy="737937"/>
        </p:xfrm>
        <a:graphic>
          <a:graphicData uri="http://schemas.openxmlformats.org/presentationml/2006/ole">
            <mc:AlternateContent xmlns:mc="http://schemas.openxmlformats.org/markup-compatibility/2006">
              <mc:Choice xmlns:v="urn:schemas-microsoft-com:vml" Requires="v">
                <p:oleObj spid="_x0000_s13323" name="Equation" r:id="rId3" imgW="2374900" imgH="393700" progId="Equation.3">
                  <p:embed/>
                </p:oleObj>
              </mc:Choice>
              <mc:Fallback>
                <p:oleObj name="Equation" r:id="rId3" imgW="2374900" imgH="393700" progId="Equation.3">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3738" y="2908252"/>
                        <a:ext cx="4481617" cy="737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9" name="Object 8"/>
          <p:cNvGraphicFramePr>
            <a:graphicFrameLocks noChangeAspect="1"/>
          </p:cNvGraphicFramePr>
          <p:nvPr/>
        </p:nvGraphicFramePr>
        <p:xfrm>
          <a:off x="3675887" y="3997830"/>
          <a:ext cx="4568519" cy="477308"/>
        </p:xfrm>
        <a:graphic>
          <a:graphicData uri="http://schemas.openxmlformats.org/presentationml/2006/ole">
            <mc:AlternateContent xmlns:mc="http://schemas.openxmlformats.org/markup-compatibility/2006">
              <mc:Choice xmlns:v="urn:schemas-microsoft-com:vml" Requires="v">
                <p:oleObj spid="_x0000_s13324" name="Equation" r:id="rId5" imgW="1916868" imgH="203112" progId="Equation.3">
                  <p:embed/>
                </p:oleObj>
              </mc:Choice>
              <mc:Fallback>
                <p:oleObj name="Equation" r:id="rId5" imgW="1916868" imgH="203112"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5887" y="3997830"/>
                        <a:ext cx="4568519" cy="4773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8"/>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1" name="Object 10"/>
          <p:cNvGraphicFramePr>
            <a:graphicFrameLocks noChangeAspect="1"/>
          </p:cNvGraphicFramePr>
          <p:nvPr/>
        </p:nvGraphicFramePr>
        <p:xfrm>
          <a:off x="3824940" y="5025670"/>
          <a:ext cx="4270415" cy="689319"/>
        </p:xfrm>
        <a:graphic>
          <a:graphicData uri="http://schemas.openxmlformats.org/presentationml/2006/ole">
            <mc:AlternateContent xmlns:mc="http://schemas.openxmlformats.org/markup-compatibility/2006">
              <mc:Choice xmlns:v="urn:schemas-microsoft-com:vml" Requires="v">
                <p:oleObj spid="_x0000_s13325" name="Equation" r:id="rId7" imgW="2425700" imgH="393700" progId="Equation.3">
                  <p:embed/>
                </p:oleObj>
              </mc:Choice>
              <mc:Fallback>
                <p:oleObj name="Equation" r:id="rId7" imgW="2425700" imgH="393700"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4940" y="5025670"/>
                        <a:ext cx="4270415" cy="6893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1989221" y="1606223"/>
            <a:ext cx="8261684" cy="923330"/>
          </a:xfrm>
          <a:prstGeom prst="rect">
            <a:avLst/>
          </a:prstGeom>
        </p:spPr>
        <p:txBody>
          <a:bodyPr wrap="square">
            <a:spAutoFit/>
          </a:bodyPr>
          <a:lstStyle/>
          <a:p>
            <a:pPr algn="just"/>
            <a:r>
              <a:rPr lang="ro-RO" dirty="0">
                <a:latin typeface="+mj-lt"/>
                <a:ea typeface="Calibri" panose="020F0502020204030204" pitchFamily="34" charset="0"/>
              </a:rPr>
              <a:t>Rentabilitatea financiară se modifică în funcție de rezultatul diferenței dintre rentabilitatea capitalurilor investite și rata dobânzii, la care se adaugă ponderea datoriilor pe termen lung în capitaluri proprii (levierul financiar)</a:t>
            </a:r>
            <a:endParaRPr lang="en-GB" dirty="0">
              <a:latin typeface="+mj-lt"/>
            </a:endParaRPr>
          </a:p>
        </p:txBody>
      </p:sp>
    </p:spTree>
    <p:extLst>
      <p:ext uri="{BB962C8B-B14F-4D97-AF65-F5344CB8AC3E}">
        <p14:creationId xmlns:p14="http://schemas.microsoft.com/office/powerpoint/2010/main" val="390217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200" dirty="0" err="1"/>
              <a:t>Bazele</a:t>
            </a:r>
            <a:r>
              <a:rPr lang="en-GB" sz="3200" dirty="0"/>
              <a:t> </a:t>
            </a:r>
            <a:r>
              <a:rPr lang="en-GB" sz="3200" dirty="0" err="1"/>
              <a:t>managementului</a:t>
            </a:r>
            <a:r>
              <a:rPr lang="en-GB" sz="3200" dirty="0"/>
              <a:t> </a:t>
            </a:r>
            <a:r>
              <a:rPr lang="en-GB" sz="3200" dirty="0" err="1"/>
              <a:t>financiar</a:t>
            </a:r>
            <a:r>
              <a:rPr lang="ro-RO" sz="3200" dirty="0"/>
              <a:t> </a:t>
            </a:r>
            <a:endParaRPr lang="en-GB" dirty="0"/>
          </a:p>
        </p:txBody>
      </p:sp>
      <p:sp>
        <p:nvSpPr>
          <p:cNvPr id="8" name="Rectangle 7"/>
          <p:cNvSpPr/>
          <p:nvPr/>
        </p:nvSpPr>
        <p:spPr>
          <a:xfrm>
            <a:off x="4180579" y="4162399"/>
            <a:ext cx="6342845" cy="324384"/>
          </a:xfrm>
          <a:prstGeom prst="rect">
            <a:avLst/>
          </a:prstGeom>
        </p:spPr>
        <p:txBody>
          <a:bodyPr wrap="square">
            <a:spAutoFit/>
          </a:bodyPr>
          <a:lstStyle/>
          <a:p>
            <a:pPr indent="457200" algn="r">
              <a:lnSpc>
                <a:spcPct val="115000"/>
              </a:lnSpc>
            </a:pPr>
            <a:r>
              <a:rPr lang="ro-RO" sz="1400" dirty="0">
                <a:latin typeface="Times New Roman" panose="02020603050405020304" pitchFamily="18" charset="0"/>
                <a:ea typeface="Calibri" panose="020F0502020204030204" pitchFamily="34" charset="0"/>
                <a:cs typeface="Times New Roman" panose="02020603050405020304" pitchFamily="18" charset="0"/>
              </a:rPr>
              <a:t>Sursa: Brealey et al. (2012) - Principles of corporate finance</a:t>
            </a:r>
            <a:endParaRPr lang="en-GB" sz="1400" dirty="0">
              <a:ea typeface="Calibri" panose="020F0502020204030204" pitchFamily="34" charset="0"/>
              <a:cs typeface="Times New Roman" panose="02020603050405020304" pitchFamily="18" charset="0"/>
            </a:endParaRPr>
          </a:p>
        </p:txBody>
      </p:sp>
      <p:graphicFrame>
        <p:nvGraphicFramePr>
          <p:cNvPr id="6" name="Diagram 5"/>
          <p:cNvGraphicFramePr/>
          <p:nvPr/>
        </p:nvGraphicFramePr>
        <p:xfrm>
          <a:off x="3321193" y="1488929"/>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p:nvPr/>
        </p:nvGrpSpPr>
        <p:grpSpPr>
          <a:xfrm>
            <a:off x="4592781" y="1988992"/>
            <a:ext cx="2943225" cy="2200275"/>
            <a:chOff x="0" y="0"/>
            <a:chExt cx="2943225" cy="2200275"/>
          </a:xfrm>
        </p:grpSpPr>
        <p:sp>
          <p:nvSpPr>
            <p:cNvPr id="10" name="Right Arrow 9"/>
            <p:cNvSpPr/>
            <p:nvPr/>
          </p:nvSpPr>
          <p:spPr>
            <a:xfrm>
              <a:off x="104775" y="1666875"/>
              <a:ext cx="800100" cy="533400"/>
            </a:xfrm>
            <a:prstGeom prst="rightArrow">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1100">
                  <a:ea typeface="Calibri" panose="020F0502020204030204" pitchFamily="34" charset="0"/>
                  <a:cs typeface="Times New Roman" panose="02020603050405020304" pitchFamily="18" charset="0"/>
                </a:rPr>
                <a:t>3</a:t>
              </a:r>
              <a:endParaRPr lang="en-GB" sz="1100">
                <a:ea typeface="Calibri" panose="020F0502020204030204" pitchFamily="34" charset="0"/>
                <a:cs typeface="Times New Roman" panose="02020603050405020304" pitchFamily="18" charset="0"/>
              </a:endParaRPr>
            </a:p>
          </p:txBody>
        </p:sp>
        <p:sp>
          <p:nvSpPr>
            <p:cNvPr id="11" name="Right Arrow 10"/>
            <p:cNvSpPr/>
            <p:nvPr/>
          </p:nvSpPr>
          <p:spPr>
            <a:xfrm>
              <a:off x="2143125" y="1685925"/>
              <a:ext cx="800100" cy="514350"/>
            </a:xfrm>
            <a:prstGeom prst="rightArrow">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1100">
                  <a:ea typeface="Calibri" panose="020F0502020204030204" pitchFamily="34" charset="0"/>
                  <a:cs typeface="Times New Roman" panose="02020603050405020304" pitchFamily="18" charset="0"/>
                </a:rPr>
                <a:t>4b</a:t>
              </a:r>
              <a:endParaRPr lang="en-GB" sz="1100">
                <a:ea typeface="Calibri" panose="020F0502020204030204" pitchFamily="34" charset="0"/>
                <a:cs typeface="Times New Roman" panose="02020603050405020304" pitchFamily="18" charset="0"/>
              </a:endParaRPr>
            </a:p>
          </p:txBody>
        </p:sp>
        <p:sp>
          <p:nvSpPr>
            <p:cNvPr id="12" name="Curved Left Arrow 11"/>
            <p:cNvSpPr/>
            <p:nvPr/>
          </p:nvSpPr>
          <p:spPr>
            <a:xfrm>
              <a:off x="2124075" y="695325"/>
              <a:ext cx="561975" cy="952500"/>
            </a:xfrm>
            <a:prstGeom prst="curvedLeftArrow">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1100">
                  <a:ea typeface="Calibri" panose="020F0502020204030204" pitchFamily="34" charset="0"/>
                  <a:cs typeface="Times New Roman" panose="02020603050405020304" pitchFamily="18" charset="0"/>
                </a:rPr>
                <a:t>4a</a:t>
              </a:r>
              <a:endParaRPr lang="en-GB" sz="1100">
                <a:ea typeface="Calibri" panose="020F0502020204030204" pitchFamily="34" charset="0"/>
                <a:cs typeface="Times New Roman" panose="02020603050405020304" pitchFamily="18" charset="0"/>
              </a:endParaRPr>
            </a:p>
          </p:txBody>
        </p:sp>
        <p:sp>
          <p:nvSpPr>
            <p:cNvPr id="13" name="Left Arrow 12"/>
            <p:cNvSpPr/>
            <p:nvPr/>
          </p:nvSpPr>
          <p:spPr>
            <a:xfrm>
              <a:off x="0" y="0"/>
              <a:ext cx="809625" cy="504825"/>
            </a:xfrm>
            <a:prstGeom prst="leftArrow">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1100">
                  <a:ea typeface="Calibri" panose="020F0502020204030204" pitchFamily="34" charset="0"/>
                  <a:cs typeface="Times New Roman" panose="02020603050405020304" pitchFamily="18" charset="0"/>
                </a:rPr>
                <a:t>2</a:t>
              </a:r>
              <a:endParaRPr lang="en-GB" sz="1100">
                <a:ea typeface="Calibri" panose="020F0502020204030204" pitchFamily="34" charset="0"/>
                <a:cs typeface="Times New Roman" panose="02020603050405020304" pitchFamily="18" charset="0"/>
              </a:endParaRPr>
            </a:p>
          </p:txBody>
        </p:sp>
        <p:sp>
          <p:nvSpPr>
            <p:cNvPr id="14" name="Left Arrow 13"/>
            <p:cNvSpPr/>
            <p:nvPr/>
          </p:nvSpPr>
          <p:spPr>
            <a:xfrm>
              <a:off x="2038350" y="9525"/>
              <a:ext cx="809625" cy="504825"/>
            </a:xfrm>
            <a:prstGeom prst="leftArrow">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1100">
                  <a:ea typeface="Calibri" panose="020F0502020204030204" pitchFamily="34" charset="0"/>
                  <a:cs typeface="Times New Roman" panose="02020603050405020304" pitchFamily="18" charset="0"/>
                </a:rPr>
                <a:t>1</a:t>
              </a:r>
              <a:endParaRPr lang="en-GB" sz="1100">
                <a:ea typeface="Calibri" panose="020F0502020204030204" pitchFamily="34" charset="0"/>
                <a:cs typeface="Times New Roman" panose="02020603050405020304" pitchFamily="18" charset="0"/>
              </a:endParaRPr>
            </a:p>
          </p:txBody>
        </p:sp>
      </p:grpSp>
      <p:sp>
        <p:nvSpPr>
          <p:cNvPr id="2" name="TextBox 1"/>
          <p:cNvSpPr txBox="1"/>
          <p:nvPr/>
        </p:nvSpPr>
        <p:spPr>
          <a:xfrm>
            <a:off x="2040360" y="4428236"/>
            <a:ext cx="7881897" cy="1754326"/>
          </a:xfrm>
          <a:prstGeom prst="rect">
            <a:avLst/>
          </a:prstGeom>
          <a:noFill/>
        </p:spPr>
        <p:txBody>
          <a:bodyPr wrap="square" rtlCol="0">
            <a:spAutoFit/>
          </a:bodyPr>
          <a:lstStyle/>
          <a:p>
            <a:r>
              <a:rPr lang="ro-RO" dirty="0"/>
              <a:t>Rolul managerului financiar:</a:t>
            </a:r>
          </a:p>
          <a:p>
            <a:pPr marL="285750" indent="-285750">
              <a:buFont typeface="Arial" panose="020B0604020202020204" pitchFamily="34" charset="0"/>
              <a:buChar char="•"/>
            </a:pPr>
            <a:r>
              <a:rPr lang="ro-RO" dirty="0"/>
              <a:t>Obține finanțare de la acționari, creditori, etc. (săgeata 1), </a:t>
            </a:r>
          </a:p>
          <a:p>
            <a:pPr marL="285750" indent="-285750">
              <a:buFont typeface="Arial" panose="020B0604020202020204" pitchFamily="34" charset="0"/>
              <a:buChar char="•"/>
            </a:pPr>
            <a:r>
              <a:rPr lang="ro-RO" dirty="0"/>
              <a:t>Investește în activele societății (săgeata 2). </a:t>
            </a:r>
          </a:p>
          <a:p>
            <a:pPr marL="285750" indent="-285750">
              <a:buFont typeface="Arial" panose="020B0604020202020204" pitchFamily="34" charset="0"/>
              <a:buChar char="•"/>
            </a:pPr>
            <a:r>
              <a:rPr lang="ro-RO" dirty="0"/>
              <a:t>Întreprinderea va genera câștiguri (săgeata 3), </a:t>
            </a:r>
          </a:p>
          <a:p>
            <a:pPr marL="285750" indent="-285750">
              <a:buFont typeface="Arial" panose="020B0604020202020204" pitchFamily="34" charset="0"/>
              <a:buChar char="•"/>
            </a:pPr>
            <a:r>
              <a:rPr lang="ro-RO" dirty="0"/>
              <a:t>Câștigurile sunt folosite fie pentru reinvestire (săgeata 4a), fie pentru remunerarea investitorilor inițiali (săgeata 4b).</a:t>
            </a:r>
            <a:endParaRPr lang="en-GB" dirty="0"/>
          </a:p>
        </p:txBody>
      </p:sp>
      <p:sp>
        <p:nvSpPr>
          <p:cNvPr id="4" name="TextBox 3"/>
          <p:cNvSpPr txBox="1"/>
          <p:nvPr/>
        </p:nvSpPr>
        <p:spPr>
          <a:xfrm>
            <a:off x="2117232" y="1416182"/>
            <a:ext cx="5760720" cy="369332"/>
          </a:xfrm>
          <a:prstGeom prst="rect">
            <a:avLst/>
          </a:prstGeom>
          <a:noFill/>
        </p:spPr>
        <p:txBody>
          <a:bodyPr wrap="square" rtlCol="0">
            <a:spAutoFit/>
          </a:bodyPr>
          <a:lstStyle/>
          <a:p>
            <a:r>
              <a:rPr lang="ro-RO" dirty="0"/>
              <a:t>Managerul financiar și deciziile de finanțare și investiție</a:t>
            </a:r>
            <a:endParaRPr lang="en-GB" dirty="0"/>
          </a:p>
        </p:txBody>
      </p:sp>
    </p:spTree>
    <p:extLst>
      <p:ext uri="{BB962C8B-B14F-4D97-AF65-F5344CB8AC3E}">
        <p14:creationId xmlns:p14="http://schemas.microsoft.com/office/powerpoint/2010/main" val="2907654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dirty="0"/>
              <a:t>Legătura dintre ratele de rentabilitate </a:t>
            </a:r>
            <a:r>
              <a:rPr lang="en-GB" dirty="0"/>
              <a:t>(</a:t>
            </a:r>
            <a:r>
              <a:rPr lang="en-GB" dirty="0" err="1"/>
              <a:t>modelul</a:t>
            </a:r>
            <a:r>
              <a:rPr lang="en-GB" dirty="0"/>
              <a:t> Modigliani &amp; Miller)</a:t>
            </a:r>
          </a:p>
        </p:txBody>
      </p:sp>
      <p:sp>
        <p:nvSpPr>
          <p:cNvPr id="2" name="Content Placeholder 1"/>
          <p:cNvSpPr>
            <a:spLocks noGrp="1"/>
          </p:cNvSpPr>
          <p:nvPr>
            <p:ph idx="1"/>
          </p:nvPr>
        </p:nvSpPr>
        <p:spPr/>
        <p:txBody>
          <a:bodyPr>
            <a:normAutofit/>
          </a:bodyPr>
          <a:lstStyle/>
          <a:p>
            <a:pPr marL="0" indent="0">
              <a:buNone/>
            </a:pPr>
            <a:r>
              <a:rPr lang="en-GB" sz="2400" dirty="0" err="1"/>
              <a:t>Concluzie</a:t>
            </a:r>
            <a:r>
              <a:rPr lang="en-GB" sz="2400" dirty="0"/>
              <a:t>:</a:t>
            </a:r>
          </a:p>
          <a:p>
            <a:pPr lvl="1" algn="just"/>
            <a:r>
              <a:rPr lang="ro-RO" sz="2400" dirty="0"/>
              <a:t>Dacă ROIC </a:t>
            </a:r>
            <a:r>
              <a:rPr lang="en-GB" sz="2400" dirty="0"/>
              <a:t>&gt;</a:t>
            </a:r>
            <a:r>
              <a:rPr lang="ro-RO" sz="2400" dirty="0"/>
              <a:t> Rdob, atunci efectul de levier este pozitiv iar acționarii obțin un surplus de rentabilitate în comparație cu rentabilitatea globală a întreprinderii (ROE </a:t>
            </a:r>
            <a:r>
              <a:rPr lang="en-GB" sz="2400" dirty="0"/>
              <a:t>&gt;</a:t>
            </a:r>
            <a:r>
              <a:rPr lang="ro-RO" sz="2400" dirty="0"/>
              <a:t> ROIC). Astfel, ei sunt remunerați suplimentar pentru riscul mai mare pe care și l-au asumat;</a:t>
            </a:r>
            <a:endParaRPr lang="en-GB" sz="2400" dirty="0"/>
          </a:p>
          <a:p>
            <a:pPr lvl="1" algn="just"/>
            <a:r>
              <a:rPr lang="ro-RO" sz="2400" dirty="0"/>
              <a:t>Dacă ROIC &lt; Rdob, atunci efectul de levier este negativ iar acționarii obțin o rentabilitate mai redusă în comparație cu rentabilitatea globală a întreprinderii (ROE &lt; ROIC).</a:t>
            </a:r>
            <a:endParaRPr lang="en-GB" sz="2400" dirty="0"/>
          </a:p>
          <a:p>
            <a:endParaRPr lang="en-GB" dirty="0"/>
          </a:p>
        </p:txBody>
      </p:sp>
      <p:sp>
        <p:nvSpPr>
          <p:cNvPr id="4" name="Rectangle 2"/>
          <p:cNvSpPr>
            <a:spLocks noChangeArrowheads="1"/>
          </p:cNvSpPr>
          <p:nvPr/>
        </p:nvSpPr>
        <p:spPr bwMode="auto">
          <a:xfrm>
            <a:off x="3304675" y="496484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nvGraphicFramePr>
        <p:xfrm>
          <a:off x="4018436" y="5149516"/>
          <a:ext cx="4091914" cy="673769"/>
        </p:xfrm>
        <a:graphic>
          <a:graphicData uri="http://schemas.openxmlformats.org/presentationml/2006/ole">
            <mc:AlternateContent xmlns:mc="http://schemas.openxmlformats.org/markup-compatibility/2006">
              <mc:Choice xmlns:v="urn:schemas-microsoft-com:vml" Requires="v">
                <p:oleObj spid="_x0000_s14341" name="Equation" r:id="rId3" imgW="2374900" imgH="393700" progId="Equation.3">
                  <p:embed/>
                </p:oleObj>
              </mc:Choice>
              <mc:Fallback>
                <p:oleObj name="Equation" r:id="rId3" imgW="2374900" imgH="3937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8436" y="5149516"/>
                        <a:ext cx="4091914" cy="6737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8330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a:t>Analiza riscului</a:t>
            </a:r>
            <a:endParaRPr lang="en-GB" dirty="0"/>
          </a:p>
        </p:txBody>
      </p:sp>
      <p:sp>
        <p:nvSpPr>
          <p:cNvPr id="2" name="Content Placeholder 1"/>
          <p:cNvSpPr>
            <a:spLocks noGrp="1"/>
          </p:cNvSpPr>
          <p:nvPr>
            <p:ph idx="1"/>
          </p:nvPr>
        </p:nvSpPr>
        <p:spPr/>
        <p:txBody>
          <a:bodyPr>
            <a:normAutofit/>
          </a:bodyPr>
          <a:lstStyle/>
          <a:p>
            <a:pPr algn="just"/>
            <a:r>
              <a:rPr lang="ro-RO" sz="2200" dirty="0"/>
              <a:t>Obiectivul general în gestiunea financiară constă în maximizarea rentabilității la un anumit nivel de risc sau minimizarea riscului la un anumit nivel de rentabilitate așteptată.</a:t>
            </a:r>
            <a:endParaRPr lang="en-GB" sz="2200" dirty="0"/>
          </a:p>
          <a:p>
            <a:endParaRPr lang="en-GB" sz="2200" dirty="0"/>
          </a:p>
          <a:p>
            <a:r>
              <a:rPr lang="ro-RO" sz="2200" dirty="0"/>
              <a:t>Există două grupe de indicatori pentru măsurarea riscului:</a:t>
            </a:r>
            <a:endParaRPr lang="en-GB" sz="2200" dirty="0"/>
          </a:p>
          <a:p>
            <a:pPr lvl="1" algn="just"/>
            <a:r>
              <a:rPr lang="ro-RO" sz="2200" dirty="0"/>
              <a:t>indicatori de măsurare a variabilității profitului în raport cu indicatori de activitate internă (precum media rentabilităților înregistrate în trecut sau prin raportare la cifra de afaceri).</a:t>
            </a:r>
            <a:endParaRPr lang="en-GB" sz="2200" dirty="0"/>
          </a:p>
          <a:p>
            <a:pPr lvl="1" algn="just"/>
            <a:r>
              <a:rPr lang="ro-RO" sz="2200" dirty="0"/>
              <a:t>indicatori surprind capacitatea întreprinderii de a fi solvabilă (adică de a-și putea onora angajamentele asumate pe termen lung) și de a fi lichidă (capacitatea de a-și putea plăti datoriile care au ajuns la scadență)</a:t>
            </a:r>
            <a:endParaRPr lang="en-GB" sz="2200" dirty="0"/>
          </a:p>
          <a:p>
            <a:endParaRPr lang="en-GB" dirty="0"/>
          </a:p>
        </p:txBody>
      </p:sp>
    </p:spTree>
    <p:extLst>
      <p:ext uri="{BB962C8B-B14F-4D97-AF65-F5344CB8AC3E}">
        <p14:creationId xmlns:p14="http://schemas.microsoft.com/office/powerpoint/2010/main" val="14294651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dirty="0"/>
              <a:t>Indicatori privind variabilitatea profitului</a:t>
            </a:r>
            <a:endParaRPr lang="en-GB" dirty="0"/>
          </a:p>
        </p:txBody>
      </p:sp>
      <p:sp>
        <p:nvSpPr>
          <p:cNvPr id="2" name="Content Placeholder 1"/>
          <p:cNvSpPr>
            <a:spLocks noGrp="1"/>
          </p:cNvSpPr>
          <p:nvPr>
            <p:ph idx="1"/>
          </p:nvPr>
        </p:nvSpPr>
        <p:spPr/>
        <p:txBody>
          <a:bodyPr>
            <a:normAutofit/>
          </a:bodyPr>
          <a:lstStyle/>
          <a:p>
            <a:pPr marL="0" indent="0">
              <a:buNone/>
            </a:pPr>
            <a:r>
              <a:rPr lang="ro-RO" b="1" dirty="0"/>
              <a:t>Levierul de exploatare</a:t>
            </a:r>
            <a:endParaRPr lang="en-GB" b="1" dirty="0"/>
          </a:p>
          <a:p>
            <a:r>
              <a:rPr lang="en-US" dirty="0"/>
              <a:t>C</a:t>
            </a:r>
            <a:r>
              <a:rPr lang="ro-RO" dirty="0"/>
              <a:t>uantifică </a:t>
            </a:r>
            <a:r>
              <a:rPr lang="ro-RO" b="1" dirty="0"/>
              <a:t>riscul economic al întreprinderii. </a:t>
            </a:r>
            <a:endParaRPr lang="en-US" b="1" dirty="0"/>
          </a:p>
          <a:p>
            <a:r>
              <a:rPr lang="ro-RO" dirty="0"/>
              <a:t>Cu cât levierul </a:t>
            </a:r>
            <a:r>
              <a:rPr lang="en-US" dirty="0"/>
              <a:t>de </a:t>
            </a:r>
            <a:r>
              <a:rPr lang="en-US" dirty="0" err="1"/>
              <a:t>exploatare</a:t>
            </a:r>
            <a:r>
              <a:rPr lang="ro-RO" dirty="0"/>
              <a:t> este mai mare, cu atât o modificare de un punct procentual a cifrei de afaceri va avea un impact mai mare asupra </a:t>
            </a:r>
            <a:r>
              <a:rPr lang="en-US" dirty="0"/>
              <a:t>EBIT</a:t>
            </a:r>
            <a:r>
              <a:rPr lang="ro-RO" dirty="0"/>
              <a:t>.</a:t>
            </a:r>
          </a:p>
          <a:p>
            <a:r>
              <a:rPr lang="ro-RO" dirty="0"/>
              <a:t>Nivelul levierului </a:t>
            </a:r>
            <a:r>
              <a:rPr lang="en-US" dirty="0"/>
              <a:t>de </a:t>
            </a:r>
            <a:r>
              <a:rPr lang="en-US" dirty="0" err="1"/>
              <a:t>exploatare</a:t>
            </a:r>
            <a:r>
              <a:rPr lang="ro-RO" dirty="0"/>
              <a:t> scade:</a:t>
            </a:r>
          </a:p>
          <a:p>
            <a:pPr lvl="1"/>
            <a:r>
              <a:rPr lang="ro-RO" dirty="0"/>
              <a:t>o dată cu scăderea cheltuielilor fixe de exploatare </a:t>
            </a:r>
          </a:p>
          <a:p>
            <a:pPr lvl="1"/>
            <a:r>
              <a:rPr lang="ro-RO" dirty="0"/>
              <a:t>o dată cu scăderea ponderii cheltuielilor variabile în cifra de afaceri</a:t>
            </a:r>
            <a:endParaRPr lang="en-US" dirty="0"/>
          </a:p>
          <a:p>
            <a:pPr marL="0" indent="0">
              <a:buNone/>
            </a:pPr>
            <a:endParaRPr lang="en-GB" dirty="0"/>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Object 5"/>
          <p:cNvGraphicFramePr>
            <a:graphicFrameLocks noChangeAspect="1"/>
          </p:cNvGraphicFramePr>
          <p:nvPr/>
        </p:nvGraphicFramePr>
        <p:xfrm>
          <a:off x="3002569" y="4509492"/>
          <a:ext cx="5272087" cy="1344613"/>
        </p:xfrm>
        <a:graphic>
          <a:graphicData uri="http://schemas.openxmlformats.org/presentationml/2006/ole">
            <mc:AlternateContent xmlns:mc="http://schemas.openxmlformats.org/markup-compatibility/2006">
              <mc:Choice xmlns:v="urn:schemas-microsoft-com:vml" Requires="v">
                <p:oleObj spid="_x0000_s15365" name="Equation" r:id="rId3" imgW="3403600" imgH="863600" progId="Equation.3">
                  <p:embed/>
                </p:oleObj>
              </mc:Choice>
              <mc:Fallback>
                <p:oleObj name="Equation" r:id="rId3" imgW="3403600" imgH="8636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2569" y="4509492"/>
                        <a:ext cx="5272087" cy="1344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49827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dirty="0"/>
              <a:t>Indicatori privind variabilitatea profitului</a:t>
            </a:r>
            <a:endParaRPr lang="en-GB" dirty="0"/>
          </a:p>
        </p:txBody>
      </p:sp>
      <p:sp>
        <p:nvSpPr>
          <p:cNvPr id="2" name="Content Placeholder 1"/>
          <p:cNvSpPr>
            <a:spLocks noGrp="1"/>
          </p:cNvSpPr>
          <p:nvPr>
            <p:ph idx="1"/>
          </p:nvPr>
        </p:nvSpPr>
        <p:spPr/>
        <p:txBody>
          <a:bodyPr/>
          <a:lstStyle/>
          <a:p>
            <a:pPr marL="0" indent="0">
              <a:buNone/>
            </a:pPr>
            <a:r>
              <a:rPr lang="ro-RO" b="1" dirty="0"/>
              <a:t>Levierul financiar</a:t>
            </a:r>
            <a:endParaRPr lang="en-GB" b="1" dirty="0"/>
          </a:p>
          <a:p>
            <a:r>
              <a:rPr lang="ro-RO" dirty="0"/>
              <a:t>Acest indicator cuantifică </a:t>
            </a:r>
            <a:r>
              <a:rPr lang="ro-RO" b="1" dirty="0"/>
              <a:t>riscul financiar al întreprinderii </a:t>
            </a:r>
            <a:endParaRPr lang="en-GB" dirty="0"/>
          </a:p>
        </p:txBody>
      </p:sp>
      <p:sp>
        <p:nvSpPr>
          <p:cNvPr id="4" name="Rectangle 2"/>
          <p:cNvSpPr>
            <a:spLocks noChangeArrowheads="1"/>
          </p:cNvSpPr>
          <p:nvPr/>
        </p:nvSpPr>
        <p:spPr bwMode="auto">
          <a:xfrm>
            <a:off x="3994485" y="27349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nvGraphicFramePr>
        <p:xfrm>
          <a:off x="3433010" y="2759242"/>
          <a:ext cx="4790418" cy="1448266"/>
        </p:xfrm>
        <a:graphic>
          <a:graphicData uri="http://schemas.openxmlformats.org/presentationml/2006/ole">
            <mc:AlternateContent xmlns:mc="http://schemas.openxmlformats.org/markup-compatibility/2006">
              <mc:Choice xmlns:v="urn:schemas-microsoft-com:vml" Requires="v">
                <p:oleObj spid="_x0000_s16389" name="Equation" r:id="rId3" imgW="2870200" imgH="863600" progId="Equation.3">
                  <p:embed/>
                </p:oleObj>
              </mc:Choice>
              <mc:Fallback>
                <p:oleObj name="Equation" r:id="rId3" imgW="2870200" imgH="8636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3010" y="2759242"/>
                        <a:ext cx="4790418" cy="14482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70236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dirty="0"/>
              <a:t>Indicatori privind variabilitatea profitului</a:t>
            </a:r>
            <a:endParaRPr lang="en-GB" dirty="0"/>
          </a:p>
        </p:txBody>
      </p:sp>
      <p:sp>
        <p:nvSpPr>
          <p:cNvPr id="2" name="Content Placeholder 1"/>
          <p:cNvSpPr>
            <a:spLocks noGrp="1"/>
          </p:cNvSpPr>
          <p:nvPr>
            <p:ph idx="1"/>
          </p:nvPr>
        </p:nvSpPr>
        <p:spPr/>
        <p:txBody>
          <a:bodyPr/>
          <a:lstStyle/>
          <a:p>
            <a:pPr marL="0" indent="0">
              <a:buNone/>
            </a:pPr>
            <a:r>
              <a:rPr lang="ro-RO" b="1" dirty="0"/>
              <a:t>Elasticitatea profitului net față de EBIT</a:t>
            </a:r>
            <a:endParaRPr lang="en-GB" b="1" dirty="0"/>
          </a:p>
          <a:p>
            <a:pPr algn="just"/>
            <a:r>
              <a:rPr lang="ro-RO" dirty="0"/>
              <a:t>Acest indicator măsoară sensibilitatea profitului net</a:t>
            </a:r>
            <a:r>
              <a:rPr lang="en-GB" dirty="0"/>
              <a:t> </a:t>
            </a:r>
            <a:r>
              <a:rPr lang="ro-RO" dirty="0"/>
              <a:t>la o variație cu un procent a EBIT</a:t>
            </a:r>
            <a:r>
              <a:rPr lang="en-GB" dirty="0"/>
              <a:t>.</a:t>
            </a: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nvGraphicFramePr>
        <p:xfrm>
          <a:off x="2935705" y="2973290"/>
          <a:ext cx="5962290" cy="1470375"/>
        </p:xfrm>
        <a:graphic>
          <a:graphicData uri="http://schemas.openxmlformats.org/presentationml/2006/ole">
            <mc:AlternateContent xmlns:mc="http://schemas.openxmlformats.org/markup-compatibility/2006">
              <mc:Choice xmlns:v="urn:schemas-microsoft-com:vml" Requires="v">
                <p:oleObj spid="_x0000_s17413" name="Equation" r:id="rId3" imgW="3517900" imgH="863600" progId="Equation.3">
                  <p:embed/>
                </p:oleObj>
              </mc:Choice>
              <mc:Fallback>
                <p:oleObj name="Equation" r:id="rId3" imgW="3517900" imgH="8636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5705" y="2973290"/>
                        <a:ext cx="5962290" cy="147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869689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err="1"/>
              <a:t>Indicatori</a:t>
            </a:r>
            <a:r>
              <a:rPr lang="en-GB" dirty="0"/>
              <a:t> de </a:t>
            </a:r>
            <a:r>
              <a:rPr lang="en-GB" dirty="0" err="1"/>
              <a:t>solvabilitate</a:t>
            </a:r>
            <a:r>
              <a:rPr lang="en-GB" dirty="0"/>
              <a:t> </a:t>
            </a:r>
            <a:r>
              <a:rPr lang="en-GB" dirty="0" err="1"/>
              <a:t>și</a:t>
            </a:r>
            <a:r>
              <a:rPr lang="en-GB" dirty="0"/>
              <a:t> </a:t>
            </a:r>
            <a:r>
              <a:rPr lang="en-GB" dirty="0" err="1"/>
              <a:t>lichiditate</a:t>
            </a:r>
            <a:endParaRPr lang="en-GB" dirty="0"/>
          </a:p>
        </p:txBody>
      </p:sp>
      <p:sp>
        <p:nvSpPr>
          <p:cNvPr id="2" name="Content Placeholder 1"/>
          <p:cNvSpPr>
            <a:spLocks noGrp="1"/>
          </p:cNvSpPr>
          <p:nvPr>
            <p:ph idx="1"/>
          </p:nvPr>
        </p:nvSpPr>
        <p:spPr/>
        <p:txBody>
          <a:bodyPr/>
          <a:lstStyle/>
          <a:p>
            <a:pPr marL="0" indent="0">
              <a:buNone/>
            </a:pPr>
            <a:r>
              <a:rPr lang="en-GB" b="1" dirty="0" err="1"/>
              <a:t>Ratele</a:t>
            </a:r>
            <a:r>
              <a:rPr lang="en-GB" b="1" dirty="0"/>
              <a:t> de </a:t>
            </a:r>
            <a:r>
              <a:rPr lang="en-GB" b="1" dirty="0" err="1"/>
              <a:t>solvabilitate</a:t>
            </a:r>
            <a:r>
              <a:rPr lang="en-GB" b="1" dirty="0"/>
              <a:t>:</a:t>
            </a:r>
          </a:p>
          <a:p>
            <a:pPr algn="just"/>
            <a:r>
              <a:rPr lang="en-GB" dirty="0"/>
              <a:t>M</a:t>
            </a:r>
            <a:r>
              <a:rPr lang="ro-RO" dirty="0"/>
              <a:t>ăsoară capacitatea întreprinderii de a-și putea onora angajamentele asumate pe termen lung</a:t>
            </a:r>
            <a:endParaRPr lang="en-GB" dirty="0"/>
          </a:p>
        </p:txBody>
      </p:sp>
      <p:sp>
        <p:nvSpPr>
          <p:cNvPr id="4" name="Rectangle 2"/>
          <p:cNvSpPr>
            <a:spLocks noChangeArrowheads="1"/>
          </p:cNvSpPr>
          <p:nvPr/>
        </p:nvSpPr>
        <p:spPr bwMode="auto">
          <a:xfrm>
            <a:off x="3015917" y="27029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nvGraphicFramePr>
        <p:xfrm>
          <a:off x="3015917" y="2770506"/>
          <a:ext cx="5845589" cy="721895"/>
        </p:xfrm>
        <a:graphic>
          <a:graphicData uri="http://schemas.openxmlformats.org/presentationml/2006/ole">
            <mc:AlternateContent xmlns:mc="http://schemas.openxmlformats.org/markup-compatibility/2006">
              <mc:Choice xmlns:v="urn:schemas-microsoft-com:vml" Requires="v">
                <p:oleObj spid="_x0000_s18440" name="Equation" r:id="rId3" imgW="3162300" imgH="393700" progId="Equation.3">
                  <p:embed/>
                </p:oleObj>
              </mc:Choice>
              <mc:Fallback>
                <p:oleObj name="Equation" r:id="rId3" imgW="3162300" imgH="3937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5917" y="2770506"/>
                        <a:ext cx="5845589" cy="7218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a:spLocks noChangeArrowheads="1"/>
          </p:cNvSpPr>
          <p:nvPr/>
        </p:nvSpPr>
        <p:spPr bwMode="auto">
          <a:xfrm>
            <a:off x="5454317" y="420146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Object 6"/>
          <p:cNvGraphicFramePr>
            <a:graphicFrameLocks noChangeAspect="1"/>
          </p:cNvGraphicFramePr>
          <p:nvPr/>
        </p:nvGraphicFramePr>
        <p:xfrm>
          <a:off x="5007178" y="4062676"/>
          <a:ext cx="2114430" cy="893728"/>
        </p:xfrm>
        <a:graphic>
          <a:graphicData uri="http://schemas.openxmlformats.org/presentationml/2006/ole">
            <mc:AlternateContent xmlns:mc="http://schemas.openxmlformats.org/markup-compatibility/2006">
              <mc:Choice xmlns:v="urn:schemas-microsoft-com:vml" Requires="v">
                <p:oleObj spid="_x0000_s18441" name="Equation" r:id="rId5" imgW="926698" imgH="393529" progId="Equation.3">
                  <p:embed/>
                </p:oleObj>
              </mc:Choice>
              <mc:Fallback>
                <p:oleObj name="Equation" r:id="rId5" imgW="926698" imgH="393529"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7178" y="4062676"/>
                        <a:ext cx="2114430" cy="8937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467510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err="1"/>
              <a:t>Indicatori</a:t>
            </a:r>
            <a:r>
              <a:rPr lang="en-GB" dirty="0"/>
              <a:t> de </a:t>
            </a:r>
            <a:r>
              <a:rPr lang="en-GB" dirty="0" err="1"/>
              <a:t>solvabilitate</a:t>
            </a:r>
            <a:r>
              <a:rPr lang="en-GB" dirty="0"/>
              <a:t> </a:t>
            </a:r>
            <a:r>
              <a:rPr lang="en-GB" dirty="0" err="1"/>
              <a:t>și</a:t>
            </a:r>
            <a:r>
              <a:rPr lang="en-GB" dirty="0"/>
              <a:t> </a:t>
            </a:r>
            <a:r>
              <a:rPr lang="en-GB" dirty="0" err="1"/>
              <a:t>lichiditate</a:t>
            </a:r>
            <a:endParaRPr lang="en-GB" dirty="0"/>
          </a:p>
        </p:txBody>
      </p:sp>
      <p:sp>
        <p:nvSpPr>
          <p:cNvPr id="2" name="Content Placeholder 1"/>
          <p:cNvSpPr>
            <a:spLocks noGrp="1"/>
          </p:cNvSpPr>
          <p:nvPr>
            <p:ph idx="1"/>
          </p:nvPr>
        </p:nvSpPr>
        <p:spPr/>
        <p:txBody>
          <a:bodyPr/>
          <a:lstStyle/>
          <a:p>
            <a:pPr marL="0" indent="0">
              <a:buNone/>
            </a:pPr>
            <a:r>
              <a:rPr lang="ro-RO" b="1" dirty="0"/>
              <a:t>Rate de lichiditate</a:t>
            </a:r>
          </a:p>
          <a:p>
            <a:r>
              <a:rPr lang="ro-RO" dirty="0"/>
              <a:t>Evidențiază capacitatea întreprinderii de a-și plăti datoriile scadente curente.</a:t>
            </a:r>
          </a:p>
          <a:p>
            <a:endParaRPr lang="ro-RO" dirty="0"/>
          </a:p>
          <a:p>
            <a:endParaRPr lang="en-GB" dirty="0"/>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nvGraphicFramePr>
        <p:xfrm>
          <a:off x="2451410" y="2843302"/>
          <a:ext cx="3056611" cy="673769"/>
        </p:xfrm>
        <a:graphic>
          <a:graphicData uri="http://schemas.openxmlformats.org/presentationml/2006/ole">
            <mc:AlternateContent xmlns:mc="http://schemas.openxmlformats.org/markup-compatibility/2006">
              <mc:Choice xmlns:v="urn:schemas-microsoft-com:vml" Requires="v">
                <p:oleObj spid="_x0000_s19467" name="Equation" r:id="rId3" imgW="1777229" imgH="393529" progId="Equation.3">
                  <p:embed/>
                </p:oleObj>
              </mc:Choice>
              <mc:Fallback>
                <p:oleObj name="Equation" r:id="rId3" imgW="1777229" imgH="393529" progId="Equation.3">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410" y="2843302"/>
                        <a:ext cx="3056611" cy="6737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a:spLocks noChangeArrowheads="1"/>
          </p:cNvSpPr>
          <p:nvPr/>
        </p:nvSpPr>
        <p:spPr bwMode="auto">
          <a:xfrm>
            <a:off x="2544630" y="372960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Object 6"/>
          <p:cNvGraphicFramePr>
            <a:graphicFrameLocks noChangeAspect="1"/>
          </p:cNvGraphicFramePr>
          <p:nvPr/>
        </p:nvGraphicFramePr>
        <p:xfrm>
          <a:off x="2544629" y="3914275"/>
          <a:ext cx="3245979" cy="545431"/>
        </p:xfrm>
        <a:graphic>
          <a:graphicData uri="http://schemas.openxmlformats.org/presentationml/2006/ole">
            <mc:AlternateContent xmlns:mc="http://schemas.openxmlformats.org/markup-compatibility/2006">
              <mc:Choice xmlns:v="urn:schemas-microsoft-com:vml" Requires="v">
                <p:oleObj spid="_x0000_s19468" name="Equation" r:id="rId5" imgW="2324100" imgH="393700" progId="Equation.3">
                  <p:embed/>
                </p:oleObj>
              </mc:Choice>
              <mc:Fallback>
                <p:oleObj name="Equation" r:id="rId5" imgW="2324100" imgH="39370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4629" y="3914275"/>
                        <a:ext cx="3245979" cy="5454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p:cNvSpPr>
            <a:spLocks noChangeArrowheads="1"/>
          </p:cNvSpPr>
          <p:nvPr/>
        </p:nvSpPr>
        <p:spPr bwMode="auto">
          <a:xfrm>
            <a:off x="3007708" y="476186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9" name="Object 8"/>
          <p:cNvGraphicFramePr>
            <a:graphicFrameLocks noChangeAspect="1"/>
          </p:cNvGraphicFramePr>
          <p:nvPr/>
        </p:nvGraphicFramePr>
        <p:xfrm>
          <a:off x="2568575" y="4902200"/>
          <a:ext cx="7473950" cy="584200"/>
        </p:xfrm>
        <a:graphic>
          <a:graphicData uri="http://schemas.openxmlformats.org/presentationml/2006/ole">
            <mc:AlternateContent xmlns:mc="http://schemas.openxmlformats.org/markup-compatibility/2006">
              <mc:Choice xmlns:v="urn:schemas-microsoft-com:vml" Requires="v">
                <p:oleObj spid="_x0000_s19469" name="Equation" r:id="rId7" imgW="4953000" imgH="393700" progId="Equation.3">
                  <p:embed/>
                </p:oleObj>
              </mc:Choice>
              <mc:Fallback>
                <p:oleObj name="Equation" r:id="rId7" imgW="4953000" imgH="393700"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8575" y="4902200"/>
                        <a:ext cx="747395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683607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a:t>Riscul de faliment</a:t>
            </a:r>
            <a:endParaRPr lang="en-GB" dirty="0"/>
          </a:p>
        </p:txBody>
      </p:sp>
      <p:sp>
        <p:nvSpPr>
          <p:cNvPr id="2" name="Content Placeholder 1"/>
          <p:cNvSpPr>
            <a:spLocks noGrp="1"/>
          </p:cNvSpPr>
          <p:nvPr>
            <p:ph idx="1"/>
          </p:nvPr>
        </p:nvSpPr>
        <p:spPr/>
        <p:txBody>
          <a:bodyPr>
            <a:normAutofit/>
          </a:bodyPr>
          <a:lstStyle/>
          <a:p>
            <a:r>
              <a:rPr lang="ro-RO" dirty="0"/>
              <a:t>Detectarea riscului de faliment se realizează prin metoda scorului.</a:t>
            </a:r>
          </a:p>
          <a:p>
            <a:pPr algn="just"/>
            <a:r>
              <a:rPr lang="ro-RO" dirty="0"/>
              <a:t>Metoda scorului urmărește predicția riscului de faliment pornind de la o serie de rate financiare strâns corelate cu starea de sănătate/slăbiciune a întreprinderii. </a:t>
            </a:r>
          </a:p>
          <a:p>
            <a:pPr algn="just"/>
            <a:r>
              <a:rPr lang="ro-RO" dirty="0"/>
              <a:t>Aceste rate sunt identificate prin analiză discriminantă și apoi se caută cea mai bună combinație liniară dintre ele care să diferențieze cât mai clar posibil întreprinderile performante de cele cu risc ridicat de faliment.</a:t>
            </a:r>
          </a:p>
          <a:p>
            <a:pPr algn="just"/>
            <a:endParaRPr lang="ro-RO" dirty="0"/>
          </a:p>
          <a:p>
            <a:pPr algn="just"/>
            <a:r>
              <a:rPr lang="ro-RO" dirty="0"/>
              <a:t>Modelul „Z” al lui Altman (1968). </a:t>
            </a:r>
          </a:p>
          <a:p>
            <a:pPr algn="just"/>
            <a:r>
              <a:rPr lang="ro-RO" dirty="0"/>
              <a:t>Modelul Anghel (2002)</a:t>
            </a:r>
            <a:endParaRPr lang="en-GB" dirty="0"/>
          </a:p>
        </p:txBody>
      </p:sp>
    </p:spTree>
    <p:extLst>
      <p:ext uri="{BB962C8B-B14F-4D97-AF65-F5344CB8AC3E}">
        <p14:creationId xmlns:p14="http://schemas.microsoft.com/office/powerpoint/2010/main" val="17687169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a:t>Modelul „Z” al lui Altman (1968). </a:t>
            </a:r>
            <a:endParaRPr lang="en-GB" dirty="0"/>
          </a:p>
        </p:txBody>
      </p:sp>
      <p:sp>
        <p:nvSpPr>
          <p:cNvPr id="2" name="Content Placeholder 1"/>
          <p:cNvSpPr>
            <a:spLocks noGrp="1"/>
          </p:cNvSpPr>
          <p:nvPr>
            <p:ph idx="1"/>
          </p:nvPr>
        </p:nvSpPr>
        <p:spPr/>
        <p:txBody>
          <a:bodyPr>
            <a:normAutofit/>
          </a:bodyPr>
          <a:lstStyle/>
          <a:p>
            <a:r>
              <a:rPr lang="ro-RO" b="1" dirty="0"/>
              <a:t>Z = 1,2 x X1 + 1,4 x X2 + 3,3 x X3+ 0,6 x X4 + 1 x X5</a:t>
            </a:r>
            <a:endParaRPr lang="en-GB" dirty="0"/>
          </a:p>
          <a:p>
            <a:endParaRPr lang="ro-RO" dirty="0"/>
          </a:p>
          <a:p>
            <a:r>
              <a:rPr lang="ro-RO" dirty="0"/>
              <a:t>X1 = Activ circulant / Activ total;</a:t>
            </a:r>
            <a:endParaRPr lang="en-GB" dirty="0"/>
          </a:p>
          <a:p>
            <a:r>
              <a:rPr lang="ro-RO" dirty="0"/>
              <a:t>X2 = Profit reinvestit / Activ total = Autofinanțare / Activ total;</a:t>
            </a:r>
            <a:endParaRPr lang="en-GB" dirty="0"/>
          </a:p>
          <a:p>
            <a:r>
              <a:rPr lang="ro-RO" dirty="0"/>
              <a:t>X3 = Rezultat din exploatare / Activ total;</a:t>
            </a:r>
            <a:endParaRPr lang="en-GB" dirty="0"/>
          </a:p>
          <a:p>
            <a:r>
              <a:rPr lang="ro-RO" dirty="0"/>
              <a:t>X4 = Capitalizare bursieră / Datorii totale;</a:t>
            </a:r>
            <a:endParaRPr lang="en-GB" dirty="0"/>
          </a:p>
          <a:p>
            <a:r>
              <a:rPr lang="ro-RO" dirty="0"/>
              <a:t>X5 = Cifra de afaceri / Activ total.</a:t>
            </a:r>
            <a:endParaRPr lang="en-GB" dirty="0"/>
          </a:p>
          <a:p>
            <a:endParaRPr lang="en-GB" dirty="0"/>
          </a:p>
          <a:p>
            <a:r>
              <a:rPr lang="ro-RO" dirty="0"/>
              <a:t>Dacă Z ≥ 3 nu sunt probleme, întreprinderea prezintă încredere.</a:t>
            </a:r>
            <a:endParaRPr lang="en-GB" dirty="0"/>
          </a:p>
          <a:p>
            <a:r>
              <a:rPr lang="ro-RO" dirty="0"/>
              <a:t>Dacă Z este cuprins între 1,8 și 3, acesta indică o stare de alertă, o situație dificilă.</a:t>
            </a:r>
            <a:endParaRPr lang="en-GB" dirty="0"/>
          </a:p>
          <a:p>
            <a:r>
              <a:rPr lang="ro-RO" dirty="0"/>
              <a:t>Dacă Z &lt; 1,8, întreprinderea este în prag de faliment.</a:t>
            </a:r>
            <a:endParaRPr lang="en-GB" dirty="0"/>
          </a:p>
          <a:p>
            <a:endParaRPr lang="en-GB" dirty="0"/>
          </a:p>
        </p:txBody>
      </p:sp>
    </p:spTree>
    <p:extLst>
      <p:ext uri="{BB962C8B-B14F-4D97-AF65-F5344CB8AC3E}">
        <p14:creationId xmlns:p14="http://schemas.microsoft.com/office/powerpoint/2010/main" val="17503981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2" name="Content Placeholder 1"/>
          <p:cNvSpPr>
            <a:spLocks noGrp="1"/>
          </p:cNvSpPr>
          <p:nvPr>
            <p:ph idx="1"/>
          </p:nvPr>
        </p:nvSpPr>
        <p:spPr/>
        <p:txBody>
          <a:bodyPr>
            <a:normAutofit/>
          </a:bodyPr>
          <a:lstStyle/>
          <a:p>
            <a:pPr marL="0" indent="0" algn="ctr">
              <a:buNone/>
            </a:pPr>
            <a:endParaRPr lang="ro-RO" sz="4600" dirty="0"/>
          </a:p>
          <a:p>
            <a:pPr marL="0" indent="0" algn="ctr">
              <a:buNone/>
            </a:pPr>
            <a:endParaRPr lang="ro-RO" sz="4600" dirty="0"/>
          </a:p>
          <a:p>
            <a:pPr marL="0" indent="0" algn="ctr">
              <a:buNone/>
            </a:pPr>
            <a:r>
              <a:rPr lang="ro-RO" sz="4600" dirty="0"/>
              <a:t>Vă multumesc!</a:t>
            </a:r>
            <a:endParaRPr lang="en-GB" sz="4600" dirty="0"/>
          </a:p>
        </p:txBody>
      </p:sp>
    </p:spTree>
    <p:extLst>
      <p:ext uri="{BB962C8B-B14F-4D97-AF65-F5344CB8AC3E}">
        <p14:creationId xmlns:p14="http://schemas.microsoft.com/office/powerpoint/2010/main" val="1471955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dirty="0"/>
              <a:t>Obiectivul major in managementul financiar</a:t>
            </a:r>
            <a:endParaRPr lang="en-GB" dirty="0"/>
          </a:p>
        </p:txBody>
      </p:sp>
      <p:sp>
        <p:nvSpPr>
          <p:cNvPr id="2" name="Content Placeholder 1"/>
          <p:cNvSpPr>
            <a:spLocks noGrp="1"/>
          </p:cNvSpPr>
          <p:nvPr>
            <p:ph idx="1"/>
          </p:nvPr>
        </p:nvSpPr>
        <p:spPr>
          <a:xfrm>
            <a:off x="328863" y="882316"/>
            <a:ext cx="11534274" cy="5093368"/>
          </a:xfrm>
        </p:spPr>
        <p:txBody>
          <a:bodyPr>
            <a:normAutofit lnSpcReduction="10000"/>
          </a:bodyPr>
          <a:lstStyle/>
          <a:p>
            <a:r>
              <a:rPr lang="ro-RO" sz="2400" dirty="0"/>
              <a:t>Obiectivul major: </a:t>
            </a:r>
          </a:p>
          <a:p>
            <a:pPr marL="0" indent="0" algn="ctr">
              <a:buNone/>
            </a:pPr>
            <a:r>
              <a:rPr lang="ro-RO" sz="2400" dirty="0"/>
              <a:t> </a:t>
            </a:r>
            <a:r>
              <a:rPr lang="ro-RO" sz="2400" b="1" dirty="0"/>
              <a:t>Maximizarea averii </a:t>
            </a:r>
            <a:r>
              <a:rPr lang="en-GB" sz="2400" b="1" dirty="0"/>
              <a:t>ac</a:t>
            </a:r>
            <a:r>
              <a:rPr lang="ro-RO" sz="2400" b="1" dirty="0"/>
              <a:t>ționarilor</a:t>
            </a:r>
          </a:p>
          <a:p>
            <a:pPr marL="0" indent="0" algn="ctr">
              <a:buNone/>
            </a:pPr>
            <a:r>
              <a:rPr lang="ro-RO" sz="2400" b="1" dirty="0"/>
              <a:t>(armonizarea intereselor stakeholderilor)</a:t>
            </a:r>
          </a:p>
          <a:p>
            <a:pPr marL="0" indent="0" algn="ctr">
              <a:buNone/>
            </a:pPr>
            <a:endParaRPr lang="ro-RO" sz="2400" b="1" dirty="0"/>
          </a:p>
          <a:p>
            <a:pPr marL="0" indent="0" algn="just">
              <a:buNone/>
            </a:pPr>
            <a:r>
              <a:rPr lang="ro-RO" sz="2400" dirty="0"/>
              <a:t>Dacă ar fi să luăm în considerare alte posibile obiective financiare, acestea ar putea fi următoarele:</a:t>
            </a:r>
            <a:endParaRPr lang="en-GB" sz="2400" dirty="0"/>
          </a:p>
          <a:p>
            <a:pPr lvl="1" algn="just"/>
            <a:r>
              <a:rPr lang="ro-RO" sz="2400" dirty="0"/>
              <a:t>Continuarea activității societății pe termen lung</a:t>
            </a:r>
            <a:endParaRPr lang="en-GB" sz="2400" dirty="0"/>
          </a:p>
          <a:p>
            <a:pPr lvl="1" algn="just"/>
            <a:r>
              <a:rPr lang="ro-RO" sz="2400" dirty="0"/>
              <a:t>Evitarea dificultăților financiare și falimentul.</a:t>
            </a:r>
            <a:endParaRPr lang="en-GB" sz="2400" dirty="0"/>
          </a:p>
          <a:p>
            <a:pPr lvl="1" algn="just"/>
            <a:r>
              <a:rPr lang="ro-RO" sz="2400" dirty="0"/>
              <a:t>Depășirea concurenței.</a:t>
            </a:r>
            <a:endParaRPr lang="en-GB" sz="2400" dirty="0"/>
          </a:p>
          <a:p>
            <a:pPr lvl="1" algn="just"/>
            <a:r>
              <a:rPr lang="ro-RO" sz="2400" dirty="0"/>
              <a:t>Maximizarea vânzărilor sau a cotei de piață.</a:t>
            </a:r>
            <a:endParaRPr lang="en-GB" sz="2400" dirty="0"/>
          </a:p>
          <a:p>
            <a:pPr lvl="1" algn="just"/>
            <a:r>
              <a:rPr lang="ro-RO" sz="2400" dirty="0"/>
              <a:t>Minimizarea costurilor.</a:t>
            </a:r>
            <a:endParaRPr lang="en-GB" sz="2400" dirty="0"/>
          </a:p>
          <a:p>
            <a:pPr lvl="1" algn="just"/>
            <a:r>
              <a:rPr lang="ro-RO" sz="2400" dirty="0"/>
              <a:t>Maximiza</a:t>
            </a:r>
            <a:r>
              <a:rPr lang="en-US" sz="2400" dirty="0" err="1"/>
              <a:t>rea</a:t>
            </a:r>
            <a:r>
              <a:rPr lang="ro-RO" sz="2400" dirty="0"/>
              <a:t> profitului.</a:t>
            </a:r>
            <a:endParaRPr lang="en-GB" sz="2400" dirty="0"/>
          </a:p>
          <a:p>
            <a:pPr marL="0" indent="0" algn="ctr">
              <a:buNone/>
            </a:pPr>
            <a:endParaRPr lang="en-GB" sz="2400" b="1" dirty="0"/>
          </a:p>
        </p:txBody>
      </p:sp>
    </p:spTree>
    <p:extLst>
      <p:ext uri="{BB962C8B-B14F-4D97-AF65-F5344CB8AC3E}">
        <p14:creationId xmlns:p14="http://schemas.microsoft.com/office/powerpoint/2010/main" val="2954077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dirty="0"/>
              <a:t>Importanța managementului financiar în gestiunea financiară</a:t>
            </a:r>
            <a:endParaRPr lang="en-GB" dirty="0"/>
          </a:p>
        </p:txBody>
      </p:sp>
      <p:sp>
        <p:nvSpPr>
          <p:cNvPr id="2" name="Content Placeholder 1"/>
          <p:cNvSpPr>
            <a:spLocks noGrp="1"/>
          </p:cNvSpPr>
          <p:nvPr>
            <p:ph idx="1"/>
          </p:nvPr>
        </p:nvSpPr>
        <p:spPr/>
        <p:txBody>
          <a:bodyPr>
            <a:normAutofit/>
          </a:bodyPr>
          <a:lstStyle/>
          <a:p>
            <a:pPr algn="just"/>
            <a:r>
              <a:rPr lang="ro-RO" b="1" dirty="0"/>
              <a:t>Planificare financiara</a:t>
            </a:r>
            <a:endParaRPr lang="en-GB" dirty="0"/>
          </a:p>
          <a:p>
            <a:pPr lvl="1" algn="just"/>
            <a:r>
              <a:rPr lang="ro-RO" dirty="0"/>
              <a:t>Gestiunea financiară ajută la buna desfășurare a afacerii și conduce la planificarea financiară a investițiilor viitoare. Planificarea financiară </a:t>
            </a:r>
            <a:r>
              <a:rPr lang="en-US" dirty="0" err="1"/>
              <a:t>este</a:t>
            </a:r>
            <a:r>
              <a:rPr lang="en-US" dirty="0"/>
              <a:t> </a:t>
            </a:r>
            <a:r>
              <a:rPr lang="ro-RO" dirty="0"/>
              <a:t>o activitate importantă a managerului financiar, care ajută la dezvoltarea afacerii.</a:t>
            </a:r>
            <a:endParaRPr lang="en-GB" dirty="0"/>
          </a:p>
          <a:p>
            <a:pPr algn="just"/>
            <a:r>
              <a:rPr lang="ro-RO" b="1" dirty="0"/>
              <a:t>Atragerea de resurse financiare</a:t>
            </a:r>
            <a:endParaRPr lang="en-GB" dirty="0"/>
          </a:p>
          <a:p>
            <a:pPr lvl="1" algn="just"/>
            <a:r>
              <a:rPr lang="ro-RO" dirty="0"/>
              <a:t>Gestiunea financiară implică atragerea de resurse financiare</a:t>
            </a:r>
            <a:r>
              <a:rPr lang="en-US" dirty="0"/>
              <a:t> </a:t>
            </a:r>
            <a:r>
              <a:rPr lang="ro-RO" dirty="0"/>
              <a:t>necesară pentru dezvoltarea întreprinderii. Obținerea fondurilor necesare joacă un rol important în gestiunea financiară, care implică analiza surselor de finanțare </a:t>
            </a:r>
            <a:r>
              <a:rPr lang="en-US" dirty="0"/>
              <a:t>cu</a:t>
            </a:r>
            <a:r>
              <a:rPr lang="ro-RO" dirty="0"/>
              <a:t> costuri minime. </a:t>
            </a:r>
            <a:endParaRPr lang="en-GB" dirty="0"/>
          </a:p>
          <a:p>
            <a:pPr algn="just"/>
            <a:r>
              <a:rPr lang="ro-RO" b="1" dirty="0"/>
              <a:t>Utilizarea corectă a resurselor financiare</a:t>
            </a:r>
            <a:endParaRPr lang="en-GB" dirty="0"/>
          </a:p>
          <a:p>
            <a:pPr lvl="1" algn="just"/>
            <a:r>
              <a:rPr lang="ro-RO" dirty="0"/>
              <a:t>Utilizarea și alocarea corectă </a:t>
            </a:r>
            <a:r>
              <a:rPr lang="en-US" dirty="0"/>
              <a:t>a </a:t>
            </a:r>
            <a:r>
              <a:rPr lang="ro-RO" dirty="0"/>
              <a:t>resurselor financiare conduc la îmbunătățirea eficienței operaționale a afacerii. Atunci când managerul financiar utilizează resursel</a:t>
            </a:r>
            <a:r>
              <a:rPr lang="en-US" dirty="0"/>
              <a:t>e</a:t>
            </a:r>
            <a:r>
              <a:rPr lang="ro-RO" dirty="0"/>
              <a:t> financiare în mod corespunzător, costul capitalului poate fi redus și poate determina o creștere a valorii întreprinderii și de aici îndeplinirea obiectivului major al managementului financiar.</a:t>
            </a:r>
            <a:endParaRPr lang="en-GB" dirty="0"/>
          </a:p>
          <a:p>
            <a:endParaRPr lang="en-GB" dirty="0"/>
          </a:p>
        </p:txBody>
      </p:sp>
    </p:spTree>
    <p:extLst>
      <p:ext uri="{BB962C8B-B14F-4D97-AF65-F5344CB8AC3E}">
        <p14:creationId xmlns:p14="http://schemas.microsoft.com/office/powerpoint/2010/main" val="44511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dirty="0"/>
              <a:t>Importanța managementului financiar în gestiunea financiară</a:t>
            </a:r>
            <a:endParaRPr lang="en-GB" dirty="0"/>
          </a:p>
        </p:txBody>
      </p:sp>
      <p:sp>
        <p:nvSpPr>
          <p:cNvPr id="2" name="Content Placeholder 1"/>
          <p:cNvSpPr>
            <a:spLocks noGrp="1"/>
          </p:cNvSpPr>
          <p:nvPr>
            <p:ph idx="1"/>
          </p:nvPr>
        </p:nvSpPr>
        <p:spPr/>
        <p:txBody>
          <a:bodyPr>
            <a:normAutofit lnSpcReduction="10000"/>
          </a:bodyPr>
          <a:lstStyle/>
          <a:p>
            <a:r>
              <a:rPr lang="ro-RO" b="1" dirty="0"/>
              <a:t>Decizia financiară</a:t>
            </a:r>
            <a:endParaRPr lang="en-GB" dirty="0"/>
          </a:p>
          <a:p>
            <a:pPr lvl="1" algn="just"/>
            <a:r>
              <a:rPr lang="ro-RO" dirty="0"/>
              <a:t>Gestiunea financiară ajută la luarea unei decizii financiare solide în ceea ce privește creșterea valorii întreprinderii. Decizia financiară va afecta întreaga activitate a întreprinderii, deoarece există o relație directă cu diferite alte departamente ale unei societăți cum ar fi marketingul, producția, resursele umane, etc.</a:t>
            </a:r>
            <a:endParaRPr lang="en-GB" dirty="0"/>
          </a:p>
          <a:p>
            <a:pPr algn="just"/>
            <a:r>
              <a:rPr lang="ro-RO" b="1" dirty="0"/>
              <a:t>Îmbunătățirea profitabilității</a:t>
            </a:r>
            <a:endParaRPr lang="en-GB" dirty="0"/>
          </a:p>
          <a:p>
            <a:pPr lvl="1" algn="just"/>
            <a:r>
              <a:rPr lang="ro-RO" dirty="0"/>
              <a:t>Profitabilitatea afacerii depinde în mod exclusiv de eficiența și utilizarea adecvată a resurselor financiare. Gestiunea financiară contribuie la îmbunătățirea rentabilității cu ajutorul unui control financiar eficient, cum ar fi controlul bugetului, analiza cost beneficiu, etc.</a:t>
            </a:r>
            <a:endParaRPr lang="en-GB" dirty="0"/>
          </a:p>
          <a:p>
            <a:pPr algn="just"/>
            <a:r>
              <a:rPr lang="ro-RO" b="1" dirty="0"/>
              <a:t>Crește</a:t>
            </a:r>
            <a:r>
              <a:rPr lang="en-US" b="1" dirty="0" err="1"/>
              <a:t>rea</a:t>
            </a:r>
            <a:r>
              <a:rPr lang="ro-RO" b="1" dirty="0"/>
              <a:t> valorii întreprinderii</a:t>
            </a:r>
            <a:endParaRPr lang="en-GB" dirty="0"/>
          </a:p>
          <a:p>
            <a:pPr lvl="1" algn="just"/>
            <a:r>
              <a:rPr lang="ro-RO" dirty="0"/>
              <a:t>Așa cum am prezentat și anterior, gestiunea financiară este foarte importantă în domeniul creșterii averii investitorilor și creșterea valorii întreprinderii. </a:t>
            </a:r>
            <a:endParaRPr lang="en-GB" dirty="0"/>
          </a:p>
          <a:p>
            <a:pPr algn="just"/>
            <a:r>
              <a:rPr lang="ro-RO" b="1" dirty="0"/>
              <a:t>Realizarea economiilor de costuri</a:t>
            </a:r>
          </a:p>
          <a:p>
            <a:pPr lvl="1" algn="just"/>
            <a:r>
              <a:rPr lang="ro-RO" dirty="0"/>
              <a:t>Economiile de costuri sunt posibile numai atunci când se urmărește o  profitabilitate mai mare și o maximizare a averii acționarilor. </a:t>
            </a:r>
            <a:endParaRPr lang="en-GB" dirty="0"/>
          </a:p>
        </p:txBody>
      </p:sp>
    </p:spTree>
    <p:extLst>
      <p:ext uri="{BB962C8B-B14F-4D97-AF65-F5344CB8AC3E}">
        <p14:creationId xmlns:p14="http://schemas.microsoft.com/office/powerpoint/2010/main" val="2553356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o-RO" dirty="0"/>
              <a:t>Principii de baza în finanțe</a:t>
            </a:r>
            <a:endParaRPr lang="en-GB" dirty="0"/>
          </a:p>
        </p:txBody>
      </p:sp>
      <p:sp>
        <p:nvSpPr>
          <p:cNvPr id="2" name="Content Placeholder 1"/>
          <p:cNvSpPr>
            <a:spLocks noGrp="1"/>
          </p:cNvSpPr>
          <p:nvPr>
            <p:ph idx="1"/>
          </p:nvPr>
        </p:nvSpPr>
        <p:spPr/>
        <p:txBody>
          <a:bodyPr>
            <a:normAutofit/>
          </a:bodyPr>
          <a:lstStyle/>
          <a:p>
            <a:r>
              <a:rPr lang="ro-RO" sz="2400" b="1" dirty="0"/>
              <a:t>Valoarea în timp a banilor</a:t>
            </a:r>
          </a:p>
          <a:p>
            <a:pPr lvl="1" algn="just"/>
            <a:r>
              <a:rPr lang="ro-RO" sz="2400" dirty="0"/>
              <a:t>un leu câștigat astăzi este mai valoros decât un leu câștigat maine.</a:t>
            </a:r>
          </a:p>
          <a:p>
            <a:pPr lvl="1"/>
            <a:endParaRPr lang="ro-RO" sz="2400" dirty="0"/>
          </a:p>
          <a:p>
            <a:r>
              <a:rPr lang="ro-RO" sz="2400" b="1" dirty="0"/>
              <a:t>Corelația între rentabilitate și risc</a:t>
            </a:r>
          </a:p>
          <a:p>
            <a:pPr lvl="1" algn="just"/>
            <a:r>
              <a:rPr lang="ro-RO" sz="2400" dirty="0"/>
              <a:t>rentabilitatea potentiala ar trebui sa creasca o data cu cresterea riscului.</a:t>
            </a:r>
          </a:p>
          <a:p>
            <a:pPr lvl="1" algn="just"/>
            <a:r>
              <a:rPr lang="ro-RO" sz="2400" dirty="0"/>
              <a:t>existența riscului nu înseamnă că nu trebuie să se realizeze investiții</a:t>
            </a:r>
            <a:endParaRPr lang="en-GB" sz="2400" dirty="0"/>
          </a:p>
          <a:p>
            <a:endParaRPr lang="en-GB" dirty="0"/>
          </a:p>
        </p:txBody>
      </p:sp>
    </p:spTree>
    <p:extLst>
      <p:ext uri="{BB962C8B-B14F-4D97-AF65-F5344CB8AC3E}">
        <p14:creationId xmlns:p14="http://schemas.microsoft.com/office/powerpoint/2010/main" val="83602303"/>
      </p:ext>
    </p:extLst>
  </p:cSld>
  <p:clrMapOvr>
    <a:masterClrMapping/>
  </p:clrMapOvr>
</p:sld>
</file>

<file path=ppt/theme/theme1.xml><?xml version="1.0" encoding="utf-8"?>
<a:theme xmlns:a="http://schemas.openxmlformats.org/drawingml/2006/main" name="Template anul 3 de stagiu v2 RC 202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anul 3 de stagiu v2 RC 2026</Template>
  <TotalTime>1851</TotalTime>
  <Words>3642</Words>
  <Application>Microsoft Office PowerPoint</Application>
  <PresentationFormat>Widescreen</PresentationFormat>
  <Paragraphs>404</Paragraphs>
  <Slides>59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6" baseType="lpstr">
      <vt:lpstr>Arial</vt:lpstr>
      <vt:lpstr>Calibri</vt:lpstr>
      <vt:lpstr>Cambria Math</vt:lpstr>
      <vt:lpstr>Montserrat</vt:lpstr>
      <vt:lpstr>Times New Roman</vt:lpstr>
      <vt:lpstr>Template anul 3 de stagiu v2 RC 2026</vt:lpstr>
      <vt:lpstr>Equation</vt:lpstr>
      <vt:lpstr>Finanțe și Management Financiar</vt:lpstr>
      <vt:lpstr>Agenda întâlnirii</vt:lpstr>
      <vt:lpstr>Bazele managementului financiar</vt:lpstr>
      <vt:lpstr>Bazele managementului financiar</vt:lpstr>
      <vt:lpstr>Bazele managementului financiar </vt:lpstr>
      <vt:lpstr>Obiectivul major in managementul financiar</vt:lpstr>
      <vt:lpstr>Importanța managementului financiar în gestiunea financiară</vt:lpstr>
      <vt:lpstr>Importanța managementului financiar în gestiunea financiară</vt:lpstr>
      <vt:lpstr>Principii de baza în finanțe</vt:lpstr>
      <vt:lpstr>Principii de baza în finanțe</vt:lpstr>
      <vt:lpstr>Analiza financiară</vt:lpstr>
      <vt:lpstr>Analiza bilanțului</vt:lpstr>
      <vt:lpstr>Analiza bilanțului</vt:lpstr>
      <vt:lpstr>Forme de prezentare a bilanţului</vt:lpstr>
      <vt:lpstr>Bilanțul financiar</vt:lpstr>
      <vt:lpstr>Bilanțul funcțional</vt:lpstr>
      <vt:lpstr>Analiza poziției financiare a întreprinderii</vt:lpstr>
      <vt:lpstr>Analiza poziției financiare a întreprinderii</vt:lpstr>
      <vt:lpstr>Analiza poziției financiare a întreprinderii</vt:lpstr>
      <vt:lpstr>Analiza poziției financiare a întreprinderii</vt:lpstr>
      <vt:lpstr>Analiza contului de profit și pierdere</vt:lpstr>
      <vt:lpstr>Analiza contului de profit și pierdere</vt:lpstr>
      <vt:lpstr>Tabloul soldurilor intermediare de gestiune</vt:lpstr>
      <vt:lpstr>Tabloul soldurilor intermediare de gestiune</vt:lpstr>
      <vt:lpstr>Tabloul soldurilor intermediare de gestiune</vt:lpstr>
      <vt:lpstr>Tabloul soldurilor intermediare de gestiune</vt:lpstr>
      <vt:lpstr>Tabloul soldurilor intermediare de gestiune</vt:lpstr>
      <vt:lpstr>Marjele de acumulare</vt:lpstr>
      <vt:lpstr>Marjele de acumulare </vt:lpstr>
      <vt:lpstr>Analiza pragului de rentabilitate</vt:lpstr>
      <vt:lpstr>Analiza cash-flow-urilor întreprinderii</vt:lpstr>
      <vt:lpstr>Analiza cash-flow-urilor întreprinderii</vt:lpstr>
      <vt:lpstr>Determinarea cash-flow-ului întreprinderii</vt:lpstr>
      <vt:lpstr>Determinarea cash-flow-ului întreprinderii</vt:lpstr>
      <vt:lpstr>Determinarea cash-flow-ului întreprinderii</vt:lpstr>
      <vt:lpstr>Determinarea cash-flow-ului întreprinderii</vt:lpstr>
      <vt:lpstr>Analiza cash-flow-ului disponibil</vt:lpstr>
      <vt:lpstr>Analiza cash-flow-ului disponibil</vt:lpstr>
      <vt:lpstr>Analiza cash-flow-ului disponibil</vt:lpstr>
      <vt:lpstr>Analiza rentabilității si riscului </vt:lpstr>
      <vt:lpstr>Analiza rentabilității </vt:lpstr>
      <vt:lpstr>Ratele de marjă</vt:lpstr>
      <vt:lpstr>Ratele de rotație</vt:lpstr>
      <vt:lpstr>Ratele de rentablitate ale capitalurilor</vt:lpstr>
      <vt:lpstr>Rentabilitatea activelor  (Return On Assets - ROA)</vt:lpstr>
      <vt:lpstr>Rentabilitatea capitalurilor investite  (Return on Invested Capital - ROIC)</vt:lpstr>
      <vt:lpstr>Rentabilitatea financiară  (Return on Equity-ROE)</vt:lpstr>
      <vt:lpstr>Rata de dobândă</vt:lpstr>
      <vt:lpstr>Legătura dintre ratele de rentabilitate (modelul Modigliani &amp; Miller)</vt:lpstr>
      <vt:lpstr>Legătura dintre ratele de rentabilitate (modelul Modigliani &amp; Miller)</vt:lpstr>
      <vt:lpstr>Analiza riscului</vt:lpstr>
      <vt:lpstr>Indicatori privind variabilitatea profitului</vt:lpstr>
      <vt:lpstr>Indicatori privind variabilitatea profitului</vt:lpstr>
      <vt:lpstr>Indicatori privind variabilitatea profitului</vt:lpstr>
      <vt:lpstr>Indicatori de solvabilitate și lichiditate</vt:lpstr>
      <vt:lpstr>Indicatori de solvabilitate și lichiditate</vt:lpstr>
      <vt:lpstr>Riscul de faliment</vt:lpstr>
      <vt:lpstr>Modelul „Z” al lui Altman (1968). </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Radu</dc:creator>
  <cp:lastModifiedBy>Radu Ciobanu</cp:lastModifiedBy>
  <cp:revision>114</cp:revision>
  <dcterms:created xsi:type="dcterms:W3CDTF">2019-01-11T16:12:56Z</dcterms:created>
  <dcterms:modified xsi:type="dcterms:W3CDTF">2026-02-08T20:16:09Z</dcterms:modified>
</cp:coreProperties>
</file>